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3" r:id="rId13"/>
    <p:sldId id="272" r:id="rId14"/>
    <p:sldId id="274" r:id="rId15"/>
    <p:sldId id="276" r:id="rId16"/>
    <p:sldId id="278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816" autoAdjust="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2AC14-B0E8-40B8-A5DC-3F0C8A4F7866}" type="datetimeFigureOut">
              <a:rPr lang="en-US" smtClean="0"/>
              <a:pPr/>
              <a:t>11/23/2021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579E3-E543-4EFE-8E26-576BD1116A9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a66cff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a66cff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c8662e6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c8662e6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fca9f9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fca9f9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fca9f9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fca9f9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fca9f9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fca9f9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Integer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Boolean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fca9f9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fca9f9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Integer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Boolean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fca9f9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fca9f9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Integer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Boolean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fca9f9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fca9f9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Integer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Boolean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fca9f9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fca9f9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Integer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Boolean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fca9f9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fca9f9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Integer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>
                <a:latin typeface="Quicksand"/>
                <a:ea typeface="Quicksand"/>
                <a:cs typeface="Quicksand"/>
                <a:sym typeface="Quicksand"/>
              </a:rPr>
              <a:t>Boolean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a66cff2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a66cff2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a66cff2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a66cff2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a66cff2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a66cff2d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a66cff2d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a66cff2d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58fb1ff7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58fb1ff7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9c6b86e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9c6b86e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fca9f90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fca9f90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11/23/2021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11/23/2021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11/23/2021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/ Questions / Lists">
  <p:cSld name="Objectives / Questions / Lis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0900" y="1356967"/>
            <a:ext cx="8522100" cy="508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0900" y="414533"/>
            <a:ext cx="8522100" cy="9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ext or Images side by s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(no text under)">
  <p:cSld name="Large image (no text under)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10900" y="1356967"/>
            <a:ext cx="8521200" cy="508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26875" y="769033"/>
            <a:ext cx="8095800" cy="2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32725" y="3553867"/>
            <a:ext cx="8095800" cy="9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11/23/2021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11/23/2021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11/23/2021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11/23/2021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11/23/2021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11/23/2021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11/23/2021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1B40-3A28-41A1-8F62-05774D4C6EA6}" type="datetimeFigureOut">
              <a:rPr lang="en-US" smtClean="0"/>
              <a:pPr/>
              <a:t>11/23/2021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1B40-3A28-41A1-8F62-05774D4C6EA6}" type="datetimeFigureOut">
              <a:rPr lang="en-US" smtClean="0"/>
              <a:pPr/>
              <a:t>11/23/2021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7E0D-E1A9-4E28-BE1B-8FE58804D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python/python_datatypes.asp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python/python_lists.asp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w3schools.com/python/python_casting.asp" TargetMode="External"/><Relationship Id="rId4" Type="http://schemas.openxmlformats.org/officeDocument/2006/relationships/hyperlink" Target="https://realpython.com/python-f-str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447466" y="1356967"/>
            <a:ext cx="8522100" cy="2941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Sequence in programming is a set of instructions </a:t>
            </a:r>
            <a:r>
              <a:rPr lang="en-GB" dirty="0"/>
              <a:t>performed in order, with each executed in </a:t>
            </a:r>
            <a:r>
              <a:rPr lang="en-GB" dirty="0" smtClean="0"/>
              <a:t>turn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310900" y="414533"/>
            <a:ext cx="8522100" cy="9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Sequence in python Programming 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142844" y="1214422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In programming, there are </a:t>
            </a:r>
            <a:r>
              <a:rPr lang="en-GB" sz="2400" b="1" dirty="0"/>
              <a:t>naming conventions</a:t>
            </a:r>
            <a:r>
              <a:rPr lang="en-GB" sz="2400" dirty="0"/>
              <a:t> that should be followed to make it easier to read and understand your code.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/>
              <a:t>Python has an agreed set of </a:t>
            </a:r>
            <a:r>
              <a:rPr lang="en-GB" sz="2400" b="1" dirty="0"/>
              <a:t>conventions </a:t>
            </a:r>
            <a:r>
              <a:rPr lang="en-GB" sz="2400" dirty="0"/>
              <a:t>that programmers should follow</a:t>
            </a:r>
            <a:r>
              <a:rPr lang="en-GB" sz="2400" dirty="0" smtClean="0"/>
              <a:t>.</a:t>
            </a:r>
            <a:endParaRPr sz="2400"/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naming conventions</a:t>
            </a:r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2855" y="1000108"/>
            <a:ext cx="486256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142844" y="1285860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A </a:t>
            </a:r>
            <a:r>
              <a:rPr lang="en-GB" sz="2400" b="1" dirty="0"/>
              <a:t>memory location</a:t>
            </a:r>
            <a:r>
              <a:rPr lang="en-GB" sz="2400" dirty="0"/>
              <a:t> needs to be allocated for the </a:t>
            </a:r>
            <a:r>
              <a:rPr lang="en-GB" sz="2400" b="1" dirty="0"/>
              <a:t>variable value</a:t>
            </a:r>
            <a:r>
              <a:rPr lang="en-GB" sz="2400" dirty="0"/>
              <a:t>, before it can be used by the program.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b="1" dirty="0"/>
              <a:t>Declaring </a:t>
            </a:r>
            <a:r>
              <a:rPr lang="en-GB" sz="2400" dirty="0"/>
              <a:t>a variable means stating what </a:t>
            </a:r>
            <a:r>
              <a:rPr lang="en-GB" sz="2400" b="1" dirty="0"/>
              <a:t>data type</a:t>
            </a:r>
            <a:r>
              <a:rPr lang="en-GB" sz="2400" dirty="0"/>
              <a:t> will be used for the value.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b="1" dirty="0"/>
              <a:t>Initialising </a:t>
            </a:r>
            <a:r>
              <a:rPr lang="en-GB" sz="2400" dirty="0"/>
              <a:t>a variable means setting the initial </a:t>
            </a:r>
            <a:r>
              <a:rPr lang="en-GB" sz="2400" b="1" dirty="0"/>
              <a:t>value</a:t>
            </a:r>
            <a:r>
              <a:rPr lang="en-GB" sz="2400" dirty="0"/>
              <a:t>. </a:t>
            </a:r>
            <a:endParaRPr sz="2400"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 variable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643050"/>
            <a:ext cx="457463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14282" y="142852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Data Types 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42844" y="1071546"/>
            <a:ext cx="8858312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b="1" dirty="0" smtClean="0"/>
              <a:t>Declaration </a:t>
            </a:r>
            <a:r>
              <a:rPr lang="en-GB" dirty="0" smtClean="0"/>
              <a:t>means to declare a variable as a certain </a:t>
            </a:r>
            <a:r>
              <a:rPr lang="en-GB" b="1" dirty="0" smtClean="0"/>
              <a:t>data type</a:t>
            </a:r>
            <a:r>
              <a:rPr lang="en-GB" dirty="0" smtClean="0"/>
              <a:t>. </a:t>
            </a:r>
          </a:p>
          <a:p>
            <a:pPr lvl="0">
              <a:spcBef>
                <a:spcPts val="1600"/>
              </a:spcBef>
            </a:pPr>
            <a:r>
              <a:rPr lang="en-GB" b="1" dirty="0" smtClean="0"/>
              <a:t>Initialisation </a:t>
            </a:r>
            <a:r>
              <a:rPr lang="en-GB" dirty="0" smtClean="0"/>
              <a:t>means to set an </a:t>
            </a:r>
            <a:r>
              <a:rPr lang="en-GB" b="1" dirty="0" smtClean="0"/>
              <a:t>initial </a:t>
            </a:r>
            <a:r>
              <a:rPr lang="en-GB" dirty="0" smtClean="0"/>
              <a:t>value for a variable. </a:t>
            </a:r>
          </a:p>
          <a:p>
            <a:pPr lvl="0">
              <a:spcBef>
                <a:spcPts val="1600"/>
              </a:spcBef>
            </a:pPr>
            <a:r>
              <a:rPr lang="en-GB" b="1" dirty="0" smtClean="0"/>
              <a:t>Assignment </a:t>
            </a:r>
            <a:r>
              <a:rPr lang="en-GB" dirty="0" smtClean="0"/>
              <a:t>means to </a:t>
            </a:r>
            <a:r>
              <a:rPr lang="en-GB" b="1" dirty="0" smtClean="0"/>
              <a:t>change </a:t>
            </a:r>
            <a:r>
              <a:rPr lang="en-GB" dirty="0" smtClean="0"/>
              <a:t>the value held at the variable location. </a:t>
            </a:r>
          </a:p>
          <a:p>
            <a:pPr lvl="0">
              <a:spcBef>
                <a:spcPts val="1600"/>
              </a:spcBef>
            </a:pPr>
            <a:r>
              <a:rPr lang="en-GB" dirty="0" smtClean="0"/>
              <a:t>A </a:t>
            </a:r>
            <a:r>
              <a:rPr lang="en-GB" b="1" dirty="0" smtClean="0"/>
              <a:t>variable </a:t>
            </a:r>
            <a:r>
              <a:rPr lang="en-GB" dirty="0" smtClean="0"/>
              <a:t>must be </a:t>
            </a:r>
            <a:r>
              <a:rPr lang="en-GB" b="1" dirty="0" smtClean="0"/>
              <a:t>initialised </a:t>
            </a:r>
            <a:r>
              <a:rPr lang="en-GB" dirty="0" smtClean="0"/>
              <a:t>before it can be used. </a:t>
            </a: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GB" b="1" dirty="0" smtClean="0"/>
              <a:t>Meaningful identifiers</a:t>
            </a:r>
            <a:r>
              <a:rPr lang="en-GB" dirty="0" smtClean="0"/>
              <a:t> are essential.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5429264"/>
            <a:ext cx="6088063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3286124"/>
            <a:ext cx="7431140" cy="20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142844" y="571480"/>
            <a:ext cx="8858312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 smtClean="0"/>
              <a:t>Data types are nothing but variables you use to reserve some space in memory. </a:t>
            </a:r>
          </a:p>
          <a:p>
            <a:r>
              <a:rPr lang="en-GB" sz="2400" dirty="0" smtClean="0"/>
              <a:t>Python variables do not need an explicit declaration to reserve memory space. </a:t>
            </a:r>
          </a:p>
          <a:p>
            <a:r>
              <a:rPr lang="en-GB" sz="2400" dirty="0" smtClean="0"/>
              <a:t>The declaration happens automatically when you assign a value to a variable.</a:t>
            </a:r>
            <a:endParaRPr lang="en-GB" sz="24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0" y="142852"/>
            <a:ext cx="9144000" cy="285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Data Types : Example of commonly used data types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357694"/>
            <a:ext cx="7550208" cy="58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5129506"/>
            <a:ext cx="6090722" cy="29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5703289"/>
            <a:ext cx="6161856" cy="45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71472" y="3105835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www.w3schools.com/python/python_datatypes.asp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0" y="142852"/>
            <a:ext cx="9144000" cy="285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Data Types : Example of commonly used data types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986444"/>
            <a:ext cx="7176118" cy="259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857628"/>
            <a:ext cx="7288264" cy="250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0" y="142852"/>
            <a:ext cx="9144000" cy="285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Data Types : Example of commonly used data types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642918"/>
            <a:ext cx="8145520" cy="235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044108"/>
            <a:ext cx="8145518" cy="315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428596" y="142852"/>
            <a:ext cx="8286808" cy="285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 smtClean="0"/>
              <a:t>List and </a:t>
            </a:r>
            <a:r>
              <a:rPr lang="en-GB" dirty="0" smtClean="0"/>
              <a:t>Strings </a:t>
            </a:r>
            <a:r>
              <a:rPr lang="en-GB" dirty="0" smtClean="0"/>
              <a:t>manipulations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42"/>
            <a:ext cx="760708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286124"/>
            <a:ext cx="757084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5696282"/>
            <a:ext cx="7572428" cy="875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428596" y="142852"/>
            <a:ext cx="8286808" cy="285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 smtClean="0"/>
              <a:t>List and Strings manipulations</a:t>
            </a:r>
            <a:endParaRPr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785794"/>
            <a:ext cx="885828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214686"/>
            <a:ext cx="885831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5572140"/>
            <a:ext cx="8431272" cy="112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42844" y="428605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www.w3schools.com/python/python_lists.asp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428596" y="142852"/>
            <a:ext cx="8286808" cy="285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Useful links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71472" y="1571612"/>
            <a:ext cx="8001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www.w3schools.com/python/python_lists_methods.asp</a:t>
            </a:r>
          </a:p>
          <a:p>
            <a:endParaRPr lang="en-GB" dirty="0" smtClean="0">
              <a:hlinkClick r:id="rId3"/>
            </a:endParaRPr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 smtClean="0">
                <a:hlinkClick r:id="rId3"/>
              </a:rPr>
              <a:t>://www.w3schools.com/python/python_strings_methods.asp</a:t>
            </a:r>
            <a:endParaRPr lang="en-GB" dirty="0" smtClean="0">
              <a:hlinkClick r:id="rId3"/>
            </a:endParaRPr>
          </a:p>
          <a:p>
            <a:endParaRPr lang="en-GB" dirty="0" smtClean="0">
              <a:hlinkClick r:id="rId3"/>
            </a:endParaRPr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 smtClean="0">
                <a:hlinkClick r:id="rId3"/>
              </a:rPr>
              <a:t>://www.python.org/dev/peps/pep-0008/#</a:t>
            </a:r>
            <a:r>
              <a:rPr lang="en-GB" dirty="0" smtClean="0">
                <a:hlinkClick r:id="rId3"/>
              </a:rPr>
              <a:t>function-and-variable-names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realpython.com/python-f-strings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www.w3schools.com/python/python_casting.asp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IDE</a:t>
            </a:r>
            <a:r>
              <a:rPr lang="en-GB" sz="2400" dirty="0"/>
              <a:t>s were created to give programmers all the tools they needed to write programs in </a:t>
            </a:r>
            <a:r>
              <a:rPr lang="en-GB" sz="2400" b="1" dirty="0"/>
              <a:t>one place</a:t>
            </a:r>
            <a:r>
              <a:rPr lang="en-GB" sz="2400" dirty="0"/>
              <a:t>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 dirty="0"/>
              <a:t>They allow you to </a:t>
            </a:r>
            <a:r>
              <a:rPr lang="en-GB" sz="2400" b="1" dirty="0"/>
              <a:t>write</a:t>
            </a:r>
            <a:r>
              <a:rPr lang="en-GB" sz="2400" dirty="0"/>
              <a:t>, </a:t>
            </a:r>
            <a:r>
              <a:rPr lang="en-GB" sz="2400" b="1" dirty="0"/>
              <a:t>run, </a:t>
            </a:r>
            <a:r>
              <a:rPr lang="en-GB" sz="2400" dirty="0"/>
              <a:t>and </a:t>
            </a:r>
            <a:r>
              <a:rPr lang="en-GB" sz="2400" b="1" dirty="0"/>
              <a:t>debug </a:t>
            </a:r>
            <a:r>
              <a:rPr lang="en-GB" sz="2400" dirty="0"/>
              <a:t>code without having to switch programs.  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 dirty="0"/>
              <a:t>They were designed to make programming easier!</a:t>
            </a:r>
            <a:endParaRPr sz="2400"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Integrated development environments (IDEs)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IDEs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0614" y="1707736"/>
            <a:ext cx="2073648" cy="214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6865" y="3907156"/>
            <a:ext cx="3808550" cy="225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0630" y="447434"/>
            <a:ext cx="3383370" cy="2007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7770" y="2771294"/>
            <a:ext cx="2588922" cy="267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1" y="1292941"/>
            <a:ext cx="6439711" cy="5003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 smtClean="0"/>
              <a:t>Python is a text-based programming language.</a:t>
            </a:r>
          </a:p>
          <a:p>
            <a:pPr lvl="0"/>
            <a:r>
              <a:rPr lang="en-GB" sz="2400" dirty="0" smtClean="0"/>
              <a:t>A</a:t>
            </a:r>
            <a:r>
              <a:rPr lang="en-GB" sz="2400" dirty="0" smtClean="0">
                <a:solidFill>
                  <a:srgbClr val="5B5BA5"/>
                </a:solidFill>
              </a:rPr>
              <a:t> </a:t>
            </a:r>
            <a:r>
              <a:rPr lang="en-GB" sz="2400" dirty="0" smtClean="0">
                <a:solidFill>
                  <a:srgbClr val="FFFFFF"/>
                </a:solidFill>
                <a:highlight>
                  <a:schemeClr val="dk1"/>
                </a:highlight>
              </a:rPr>
              <a:t> program </a:t>
            </a:r>
            <a:r>
              <a:rPr lang="en-GB" sz="2400" dirty="0" smtClean="0">
                <a:solidFill>
                  <a:srgbClr val="5B5BA5"/>
                </a:solidFill>
              </a:rPr>
              <a:t> </a:t>
            </a:r>
            <a:r>
              <a:rPr lang="en-GB" sz="2400" dirty="0" smtClean="0"/>
              <a:t>is a set of precise instructions, </a:t>
            </a:r>
            <a:r>
              <a:rPr lang="en-GB" sz="2400" b="1" dirty="0" smtClean="0"/>
              <a:t>expressed in </a:t>
            </a:r>
            <a:r>
              <a:rPr lang="en-GB" sz="2400" dirty="0" smtClean="0"/>
              <a:t>a </a:t>
            </a:r>
            <a:r>
              <a:rPr lang="en-GB" sz="2400" b="1" dirty="0" smtClean="0"/>
              <a:t>programming language</a:t>
            </a:r>
          </a:p>
          <a:p>
            <a:r>
              <a:rPr lang="en-GB" sz="2400" b="1" dirty="0" smtClean="0"/>
              <a:t>Translating</a:t>
            </a:r>
            <a:r>
              <a:rPr lang="en-GB" sz="2400" dirty="0" smtClean="0"/>
              <a:t> the programming language is necessary for a machine to be able to </a:t>
            </a:r>
            <a:r>
              <a:rPr lang="en-GB" sz="2400" b="1" dirty="0" smtClean="0"/>
              <a:t>execute</a:t>
            </a:r>
            <a:r>
              <a:rPr lang="en-GB" sz="2400" dirty="0" smtClean="0"/>
              <a:t> the instructions.</a:t>
            </a:r>
          </a:p>
          <a:p>
            <a:r>
              <a:rPr lang="en-GB" sz="2400" dirty="0" smtClean="0"/>
              <a:t>To execute a Python program, you need a Python interpreter (This is a program that translates and executes your Python program)</a:t>
            </a:r>
          </a:p>
          <a:p>
            <a:endParaRPr lang="en-GB" sz="2400" dirty="0" smtClean="0">
              <a:solidFill>
                <a:srgbClr val="5B5BA5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Programming in Python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 dirty="0"/>
              <a:t>IDE</a:t>
            </a:r>
            <a:r>
              <a:rPr lang="en-GB" sz="2400" dirty="0"/>
              <a:t>s make it easier to write code because they provide useful tools, like syntax </a:t>
            </a:r>
            <a:r>
              <a:rPr lang="en-GB" sz="2400" b="1" dirty="0"/>
              <a:t>colour coding</a:t>
            </a:r>
            <a:r>
              <a:rPr lang="en-GB" sz="2400" dirty="0"/>
              <a:t>. </a:t>
            </a:r>
            <a:endParaRPr sz="2400"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Integrated development environments (IDEs)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IDE’s </a:t>
            </a:r>
            <a:r>
              <a:rPr lang="en-GB" dirty="0" err="1" smtClean="0"/>
              <a:t>Intellisense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185456" y="1101604"/>
            <a:ext cx="2143800" cy="4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IDE example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1169" y="1430607"/>
            <a:ext cx="3538504" cy="164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>
            <a:off x="3782863" y="2004166"/>
            <a:ext cx="2317312" cy="46763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Google Shape;99;p15"/>
          <p:cNvSpPr txBox="1">
            <a:spLocks/>
          </p:cNvSpPr>
          <p:nvPr/>
        </p:nvSpPr>
        <p:spPr>
          <a:xfrm>
            <a:off x="335952" y="3022949"/>
            <a:ext cx="4096500" cy="169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Quicksand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IDE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s can also 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highlight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important syntax structures to remind you to include them. 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9996" y="3439905"/>
            <a:ext cx="4334005" cy="135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 flipV="1">
            <a:off x="4133590" y="4025030"/>
            <a:ext cx="2091847" cy="13361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95803" y="3590795"/>
            <a:ext cx="3895594" cy="40083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8061" y="4947809"/>
            <a:ext cx="31623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88308" y="4425863"/>
            <a:ext cx="4559473" cy="220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They will often </a:t>
            </a:r>
            <a:r>
              <a:rPr lang="en-GB" sz="2000" b="1" dirty="0"/>
              <a:t>automatically indent code</a:t>
            </a:r>
            <a:r>
              <a:rPr lang="en-GB" sz="2000" dirty="0"/>
              <a:t> for you. </a:t>
            </a:r>
            <a:r>
              <a:rPr lang="en-GB" sz="2000" dirty="0" smtClean="0"/>
              <a:t> Python </a:t>
            </a:r>
            <a:r>
              <a:rPr lang="en-GB" sz="2000" dirty="0"/>
              <a:t>is very particular about indents. The IDE will remind you if it thinks an indent is required by putting one in for you.   </a:t>
            </a:r>
            <a:endParaRPr sz="200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047995" y="4846181"/>
            <a:ext cx="2027129" cy="14502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dirty="0"/>
              <a:t>And they can </a:t>
            </a:r>
            <a:r>
              <a:rPr lang="en-GB" sz="2400" b="1" dirty="0" err="1"/>
              <a:t>autocomplete</a:t>
            </a:r>
            <a:r>
              <a:rPr lang="en-GB" sz="2400" b="1" dirty="0"/>
              <a:t> </a:t>
            </a:r>
            <a:r>
              <a:rPr lang="en-GB" sz="2400" dirty="0"/>
              <a:t>lines of code that are typically used.   </a:t>
            </a:r>
            <a:endParaRPr sz="2400"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Integrated development environments (IDEs)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687075" y="1328967"/>
            <a:ext cx="2143800" cy="4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Basic text editor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>
          <a:xfrm>
            <a:off x="302386" y="3256767"/>
            <a:ext cx="4096500" cy="734861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IDE Example </a:t>
            </a:r>
          </a:p>
          <a:p>
            <a:pPr>
              <a:buNone/>
            </a:pPr>
            <a:endParaRPr lang="en-GB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583" y="3956833"/>
            <a:ext cx="514350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9536" y="1860144"/>
            <a:ext cx="2971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6872" y="2638499"/>
            <a:ext cx="20002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7623" y="4738173"/>
            <a:ext cx="20574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69698" y="4533322"/>
            <a:ext cx="24384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1265129" y="2004165"/>
            <a:ext cx="2517734" cy="26388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509732" y="3632897"/>
            <a:ext cx="3137073" cy="28600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310900" y="414533"/>
            <a:ext cx="8522100" cy="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Programming Syntax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799231" y="1301532"/>
            <a:ext cx="4096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All languages have rules for </a:t>
            </a:r>
            <a:r>
              <a:rPr lang="en-GB" sz="18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i.e. how sentences can be assembled.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4824283" y="2457407"/>
            <a:ext cx="4096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Speech or text in a language must follow its syntax.</a:t>
            </a:r>
            <a:endParaRPr sz="18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849335" y="3540908"/>
            <a:ext cx="4096500" cy="213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Humans can infer meaning even in cases when syntax rules are violated.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For example, </a:t>
            </a:r>
            <a:r>
              <a:rPr lang="en-GB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r>
              <a:rPr lang="en-GB" b="1" dirty="0" err="1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tonigth</a:t>
            </a:r>
            <a:r>
              <a:rPr lang="en-GB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see you</a:t>
            </a:r>
            <a:r>
              <a:rPr lang="en-GB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”, instead of “</a:t>
            </a:r>
            <a:r>
              <a:rPr lang="en-GB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see you tonight</a:t>
            </a:r>
            <a:r>
              <a:rPr lang="en-GB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”, will probably be understood.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98374" y="1284831"/>
            <a:ext cx="4096500" cy="1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All programming languages have rules for </a:t>
            </a:r>
            <a:r>
              <a:rPr lang="en-GB" sz="18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, i.e. how statements can be assembled.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98374" y="2774733"/>
            <a:ext cx="4096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Programs written in a programming language must follow its syntax.</a:t>
            </a:r>
            <a:endParaRPr sz="18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23426" y="3925039"/>
            <a:ext cx="4096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Programs with </a:t>
            </a:r>
            <a:r>
              <a:rPr lang="en-GB" sz="18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 errors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cannot be translated and executed.</a:t>
            </a:r>
            <a:endParaRPr sz="18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Google Shape;165;p19"/>
          <p:cNvSpPr txBox="1"/>
          <p:nvPr/>
        </p:nvSpPr>
        <p:spPr>
          <a:xfrm>
            <a:off x="352491" y="4969068"/>
            <a:ext cx="4096500" cy="1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Python, you can (</a:t>
            </a:r>
            <a:r>
              <a:rPr lang="en-GB" sz="1800" b="1" dirty="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and you will</a:t>
            </a: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) make syntax errors. You will need to follow the syntax rules.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Google Shape;169;p19"/>
          <p:cNvSpPr txBox="1"/>
          <p:nvPr/>
        </p:nvSpPr>
        <p:spPr>
          <a:xfrm>
            <a:off x="4661444" y="5484088"/>
            <a:ext cx="4096500" cy="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 errors can be frustrating when you start learning a text-based programming language.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57808" y="5194127"/>
            <a:ext cx="977030" cy="46763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310900" y="414533"/>
            <a:ext cx="8522100" cy="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Syntax</a:t>
            </a:r>
            <a:endParaRPr sz="2400" b="1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2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Syntax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73322" y="1184623"/>
            <a:ext cx="4425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</a:t>
            </a:r>
            <a:r>
              <a:rPr lang="en-GB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 invalid syntax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310900" y="1778913"/>
            <a:ext cx="44256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</a:t>
            </a:r>
            <a:r>
              <a:rPr lang="en-GB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 Missing parentheses </a:t>
            </a:r>
            <a:endParaRPr lang="en-GB" dirty="0" smtClean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-GB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call to 'print'.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61004" y="2643209"/>
            <a:ext cx="3446908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SyntaxError</a:t>
            </a:r>
            <a:r>
              <a:rPr lang="en-GB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: EOL while </a:t>
            </a:r>
            <a:r>
              <a:rPr lang="en-GB" dirty="0" smtClean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scanning string </a:t>
            </a:r>
            <a:r>
              <a:rPr lang="en-GB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literal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531702" y="4488317"/>
            <a:ext cx="256800" cy="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23217" y="3511681"/>
            <a:ext cx="4096500" cy="290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4000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Don’t be overwhelmed by these </a:t>
            </a:r>
            <a:r>
              <a:rPr lang="en-GB" sz="1800" dirty="0" smtClean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errors, it is part of your learning journey. You will learn and develop the skills to </a:t>
            </a:r>
            <a:r>
              <a:rPr lang="en-GB" sz="1800" b="1" dirty="0" smtClean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debug</a:t>
            </a:r>
            <a:r>
              <a:rPr lang="en-GB" sz="1800" dirty="0" smtClean="0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your own code to meet and understand the python specific syntax </a:t>
            </a:r>
            <a:endParaRPr sz="1800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0126" y="758987"/>
            <a:ext cx="4833458" cy="207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3485" y="2988503"/>
            <a:ext cx="4758304" cy="185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42844" y="71414"/>
            <a:ext cx="8095800" cy="1071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Variables</a:t>
            </a:r>
            <a:endParaRPr/>
          </a:p>
        </p:txBody>
      </p:sp>
      <p:sp>
        <p:nvSpPr>
          <p:cNvPr id="5" name="Google Shape;96;p15"/>
          <p:cNvSpPr txBox="1">
            <a:spLocks/>
          </p:cNvSpPr>
          <p:nvPr/>
        </p:nvSpPr>
        <p:spPr>
          <a:xfrm>
            <a:off x="214283" y="1214422"/>
            <a:ext cx="3500462" cy="352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A 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variable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holds a 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value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in a 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memory location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 that is needed for the 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execution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of your program.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A variable can hold 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one value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 at a time. This value can </a:t>
            </a: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change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throughout the execution of the program.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Quicksand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142984"/>
            <a:ext cx="538260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0" y="945352"/>
            <a:ext cx="9020782" cy="5366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 smtClean="0"/>
              <a:t>Variables can be called anything you want with a few exceptions.</a:t>
            </a:r>
          </a:p>
          <a:p>
            <a:r>
              <a:rPr lang="en-GB" sz="2400" dirty="0" smtClean="0"/>
              <a:t>It must start with a letter and not a number or a symbol</a:t>
            </a:r>
          </a:p>
          <a:p>
            <a:r>
              <a:rPr lang="en-GB" sz="2400" dirty="0" smtClean="0"/>
              <a:t>It cannot contain any spaces</a:t>
            </a:r>
          </a:p>
          <a:p>
            <a:r>
              <a:rPr lang="en-GB" sz="2400" dirty="0" smtClean="0"/>
              <a:t>It must not be a word which is already used in Python such as print, input, list etc.</a:t>
            </a:r>
          </a:p>
          <a:p>
            <a:r>
              <a:rPr lang="en-GB" sz="2400" dirty="0" smtClean="0"/>
              <a:t>Ideally they should be something that makes sense to you but is not too long to type in.  Often programmers use single letters such as </a:t>
            </a:r>
            <a:r>
              <a:rPr lang="en-GB" sz="2400" dirty="0" err="1" smtClean="0"/>
              <a:t>i</a:t>
            </a:r>
            <a:r>
              <a:rPr lang="en-GB" sz="2400" dirty="0" smtClean="0"/>
              <a:t> for an item in a list, x for a text input etc.  But these can get confusing and so it is better to use a proper word.</a:t>
            </a:r>
          </a:p>
          <a:p>
            <a:r>
              <a:rPr lang="en-GB" sz="2400" dirty="0" smtClean="0"/>
              <a:t>Python is case sensitive so type them in lowercase rather than using upper and lowercase which could cause problems later on in your programming if you use the wrong case.</a:t>
            </a:r>
            <a:endParaRPr lang="en-GB" sz="2400"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23993" y="134691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Variables Naming convention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871</Words>
  <Application>Microsoft Office PowerPoint</Application>
  <PresentationFormat>On-screen Show (4:3)</PresentationFormat>
  <Paragraphs>104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Sequence in python Programming </vt:lpstr>
      <vt:lpstr>Integrated development environments (IDEs)</vt:lpstr>
      <vt:lpstr>Programming in Python</vt:lpstr>
      <vt:lpstr>Integrated development environments (IDEs)</vt:lpstr>
      <vt:lpstr>Integrated development environments (IDEs)</vt:lpstr>
      <vt:lpstr>Slide 6</vt:lpstr>
      <vt:lpstr>Slide 7</vt:lpstr>
      <vt:lpstr>Variables</vt:lpstr>
      <vt:lpstr>Variables Naming convention</vt:lpstr>
      <vt:lpstr>Python naming conventions</vt:lpstr>
      <vt:lpstr>Using a variable</vt:lpstr>
      <vt:lpstr>Data Types </vt:lpstr>
      <vt:lpstr>Data Types : Example of commonly used data types</vt:lpstr>
      <vt:lpstr>Data Types : Example of commonly used data types</vt:lpstr>
      <vt:lpstr>Data Types : Example of commonly used data types</vt:lpstr>
      <vt:lpstr>List and Strings manipulations</vt:lpstr>
      <vt:lpstr>List and Strings manipulations</vt:lpstr>
      <vt:lpstr>Useful 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 M Jalloh</dc:creator>
  <cp:lastModifiedBy>Desk-Pc2</cp:lastModifiedBy>
  <cp:revision>21</cp:revision>
  <dcterms:created xsi:type="dcterms:W3CDTF">2021-11-22T15:15:21Z</dcterms:created>
  <dcterms:modified xsi:type="dcterms:W3CDTF">2021-11-23T13:54:39Z</dcterms:modified>
</cp:coreProperties>
</file>