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2"/>
  </p:notesMasterIdLst>
  <p:handoutMasterIdLst>
    <p:handoutMasterId r:id="rId23"/>
  </p:handoutMasterIdLst>
  <p:sldIdLst>
    <p:sldId id="256" r:id="rId2"/>
    <p:sldId id="286" r:id="rId3"/>
    <p:sldId id="287" r:id="rId4"/>
    <p:sldId id="645" r:id="rId5"/>
    <p:sldId id="632" r:id="rId6"/>
    <p:sldId id="671" r:id="rId7"/>
    <p:sldId id="685" r:id="rId8"/>
    <p:sldId id="686" r:id="rId9"/>
    <p:sldId id="650" r:id="rId10"/>
    <p:sldId id="687" r:id="rId11"/>
    <p:sldId id="688" r:id="rId12"/>
    <p:sldId id="689" r:id="rId13"/>
    <p:sldId id="690" r:id="rId14"/>
    <p:sldId id="691" r:id="rId15"/>
    <p:sldId id="692" r:id="rId16"/>
    <p:sldId id="681" r:id="rId17"/>
    <p:sldId id="693" r:id="rId18"/>
    <p:sldId id="261" r:id="rId19"/>
    <p:sldId id="356" r:id="rId20"/>
    <p:sldId id="272"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969"/>
    <a:srgbClr val="ED315E"/>
    <a:srgbClr val="328E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CADCD9"/>
          </a:solidFill>
        </a:fill>
      </a:tcStyle>
    </a:wholeTbl>
    <a:band2H>
      <a:tcTxStyle/>
      <a:tcStyle>
        <a:tcBdr/>
        <a:fill>
          <a:solidFill>
            <a:srgbClr val="E6EEED"/>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212121"/>
          </a:solidFill>
        </a:fill>
      </a:tcStyle>
    </a:band2H>
    <a:firstCol>
      <a:tcTxStyle b="on" i="off">
        <a:font>
          <a:latin typeface="Arial"/>
          <a:ea typeface="Arial"/>
          <a:cs typeface="Arial"/>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Arial"/>
          <a:ea typeface="Arial"/>
          <a:cs typeface="Arial"/>
        </a:font>
        <a:srgbClr val="21212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08"/>
    <p:restoredTop sz="78500"/>
  </p:normalViewPr>
  <p:slideViewPr>
    <p:cSldViewPr snapToGrid="0" snapToObjects="1">
      <p:cViewPr>
        <p:scale>
          <a:sx n="101" d="100"/>
          <a:sy n="101" d="100"/>
        </p:scale>
        <p:origin x="440" y="41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2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Book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C6094-505D-EC46-ADA8-8BFB6DC4D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A11BC8-3B37-D44A-BD69-60D6DA5730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27DF94-ED2D-D145-990C-486748C442E3}" type="datetimeFigureOut">
              <a:rPr lang="en-US" smtClean="0"/>
              <a:t>5/6/19</a:t>
            </a:fld>
            <a:endParaRPr lang="en-US"/>
          </a:p>
        </p:txBody>
      </p:sp>
      <p:sp>
        <p:nvSpPr>
          <p:cNvPr id="4" name="Footer Placeholder 3">
            <a:extLst>
              <a:ext uri="{FF2B5EF4-FFF2-40B4-BE49-F238E27FC236}">
                <a16:creationId xmlns:a16="http://schemas.microsoft.com/office/drawing/2014/main" id="{4F33E826-7B6F-DC48-BDA5-BE1A0F0BF4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46AD1E-FC59-164F-BD0B-8332E1CEB9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E117E-D05C-1A4F-AC91-1682924F90E2}" type="slidenum">
              <a:rPr lang="en-US" smtClean="0"/>
              <a:t>‹#›</a:t>
            </a:fld>
            <a:endParaRPr lang="en-US"/>
          </a:p>
        </p:txBody>
      </p:sp>
    </p:spTree>
    <p:extLst>
      <p:ext uri="{BB962C8B-B14F-4D97-AF65-F5344CB8AC3E}">
        <p14:creationId xmlns:p14="http://schemas.microsoft.com/office/powerpoint/2010/main" val="368142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7741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tell them that I can never remember if the Excel formula is "</a:t>
            </a:r>
            <a:r>
              <a:rPr lang="en-US" dirty="0" err="1"/>
              <a:t>stdev</a:t>
            </a:r>
            <a:r>
              <a:rPr lang="en-US" dirty="0"/>
              <a:t>" or "</a:t>
            </a:r>
            <a:r>
              <a:rPr lang="en-US" dirty="0" err="1"/>
              <a:t>stddev</a:t>
            </a:r>
            <a:r>
              <a:rPr lang="en-US" dirty="0"/>
              <a:t>" (it’s the former)</a:t>
            </a:r>
          </a:p>
          <a:p>
            <a:endParaRPr lang="en-US" dirty="0"/>
          </a:p>
          <a:p>
            <a:r>
              <a:rPr lang="en-US" dirty="0"/>
              <a:t>Mention it is common to measure points as "how many </a:t>
            </a:r>
            <a:r>
              <a:rPr lang="en-US" dirty="0" err="1"/>
              <a:t>std</a:t>
            </a:r>
            <a:r>
              <a:rPr lang="en-US" dirty="0"/>
              <a:t> dev it is from the mean" (z score) as a method of determining how typical the point is.</a:t>
            </a:r>
          </a:p>
        </p:txBody>
      </p:sp>
    </p:spTree>
    <p:extLst>
      <p:ext uri="{BB962C8B-B14F-4D97-AF65-F5344CB8AC3E}">
        <p14:creationId xmlns:p14="http://schemas.microsoft.com/office/powerpoint/2010/main" val="1057777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3368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may take a couple of attempts. Common sources of error are people deselecting the range highlighted in 1 when doing step 2 (e.g. just entering the formula in the first step, or pressing return at the end of step 2</a:t>
            </a:r>
          </a:p>
        </p:txBody>
      </p:sp>
    </p:spTree>
    <p:extLst>
      <p:ext uri="{BB962C8B-B14F-4D97-AF65-F5344CB8AC3E}">
        <p14:creationId xmlns:p14="http://schemas.microsoft.com/office/powerpoint/2010/main" val="1376113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rPr dirty="0"/>
              <a:t>2</a:t>
            </a:r>
          </a:p>
        </p:txBody>
      </p:sp>
    </p:spTree>
    <p:extLst>
      <p:ext uri="{BB962C8B-B14F-4D97-AF65-F5344CB8AC3E}">
        <p14:creationId xmlns:p14="http://schemas.microsoft.com/office/powerpoint/2010/main" val="185335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678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Give them a few minuets to brainstorm some ideas. This is the first example in the course, so it is worthwhile allowing them to get started</a:t>
            </a:r>
          </a:p>
        </p:txBody>
      </p:sp>
    </p:spTree>
    <p:extLst>
      <p:ext uri="{BB962C8B-B14F-4D97-AF65-F5344CB8AC3E}">
        <p14:creationId xmlns:p14="http://schemas.microsoft.com/office/powerpoint/2010/main" val="276636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 open about the questions. We don't expect them to hit only the </a:t>
            </a:r>
            <a:r>
              <a:rPr lang="en-US" dirty="0" err="1"/>
              <a:t>questtons</a:t>
            </a:r>
            <a:r>
              <a:rPr lang="en-US" dirty="0"/>
              <a:t> on this slide! </a:t>
            </a:r>
          </a:p>
          <a:p>
            <a:r>
              <a:rPr lang="en-US" dirty="0"/>
              <a:t>They might use the actual technical terms (e.g. average number of defects). Here the goal is to use the more general terms (e.g. central </a:t>
            </a:r>
            <a:r>
              <a:rPr lang="en-US" dirty="0" err="1"/>
              <a:t>tendancy</a:t>
            </a:r>
            <a:r>
              <a:rPr lang="en-US" dirty="0"/>
              <a:t>) before </a:t>
            </a:r>
            <a:r>
              <a:rPr lang="en-US" dirty="0" err="1"/>
              <a:t>commiting</a:t>
            </a:r>
            <a:r>
              <a:rPr lang="en-US" dirty="0"/>
              <a:t> to which one to use (mean, median, </a:t>
            </a:r>
            <a:r>
              <a:rPr lang="en-US" dirty="0" err="1"/>
              <a:t>etc</a:t>
            </a:r>
            <a:r>
              <a:rPr lang="en-US" dirty="0"/>
              <a:t>)</a:t>
            </a:r>
          </a:p>
          <a:p>
            <a:endParaRPr lang="en-US" dirty="0"/>
          </a:p>
          <a:p>
            <a:r>
              <a:rPr lang="en-US" dirty="0"/>
              <a:t>Spread could be standard deviation, or interquartile range, or range for example.</a:t>
            </a:r>
          </a:p>
          <a:p>
            <a:endParaRPr lang="en-US" dirty="0"/>
          </a:p>
          <a:p>
            <a:r>
              <a:rPr lang="en-US" dirty="0"/>
              <a:t>If they brainstorm ideas that come up in the course, let them know if this is something that will be covered today or tomorrow</a:t>
            </a:r>
          </a:p>
        </p:txBody>
      </p:sp>
    </p:spTree>
    <p:extLst>
      <p:ext uri="{BB962C8B-B14F-4D97-AF65-F5344CB8AC3E}">
        <p14:creationId xmlns:p14="http://schemas.microsoft.com/office/powerpoint/2010/main" val="288480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important thing to emphasize here is that it isn't an either/or situation. You may have some people that want to exclusively focus on descriptive, because that is what we "know". Others may want to focus exclusively on the theoretical distributions.</a:t>
            </a:r>
          </a:p>
          <a:p>
            <a:endParaRPr lang="en-US" dirty="0"/>
          </a:p>
          <a:p>
            <a:r>
              <a:rPr lang="en-US" dirty="0"/>
              <a:t>For the descriptive only camp, exercise 2 is useful in the </a:t>
            </a:r>
            <a:r>
              <a:rPr lang="en-US" dirty="0" err="1"/>
              <a:t>tire_defects</a:t>
            </a:r>
            <a:r>
              <a:rPr lang="en-US" dirty="0"/>
              <a:t> workbook. It has the number of tires ordered fluctuation, and intuitively (i.e. with an underlying distribution in mind) we expect that ordering more tires will lead to more defects, but that the proportion of defects might not change too much. In the very simple cases, descriptive statistics might be enough but the world is often more complicated!</a:t>
            </a:r>
          </a:p>
        </p:txBody>
      </p:sp>
    </p:spTree>
    <p:extLst>
      <p:ext uri="{BB962C8B-B14F-4D97-AF65-F5344CB8AC3E}">
        <p14:creationId xmlns:p14="http://schemas.microsoft.com/office/powerpoint/2010/main" val="2888737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first formula that they will be looking at. It is an example of using formulas on arrays, and a gentle introduction to the $ (anchor) sign. The choice was made because the dollar sign looks similar to an anchor – the reference won't get updated if you copy and paste it elsewhere.</a:t>
            </a:r>
          </a:p>
          <a:p>
            <a:endParaRPr lang="en-US" dirty="0"/>
          </a:p>
          <a:p>
            <a:r>
              <a:rPr lang="en-US" dirty="0"/>
              <a:t>For Q4: They should get a number around 7.5 </a:t>
            </a:r>
          </a:p>
          <a:p>
            <a:r>
              <a:rPr lang="en-US" dirty="0"/>
              <a:t>For Q5: They should get the same number (copying and pasting to a different row still uses B$2:B$61 as the numbers are anchored)</a:t>
            </a:r>
          </a:p>
          <a:p>
            <a:r>
              <a:rPr lang="en-US" dirty="0"/>
              <a:t>For Q6: They should get #DIV/0. The columns are not anchored, so when they copy and paste the CELL, the formula will be updated to the range C$2:C$61. To get the expected behavior, we would need to anchor the column as well: $B$2:$B$61.</a:t>
            </a:r>
          </a:p>
          <a:p>
            <a:endParaRPr lang="en-US" dirty="0"/>
          </a:p>
          <a:p>
            <a:r>
              <a:rPr lang="en-US" dirty="0"/>
              <a:t>Note: if they do get the same number for Q6, it is possible they are interpreting "copy and paste" as "copy the formula (as text) and then paste it into the new cell". This is a good chance to reiterate what the </a:t>
            </a:r>
          </a:p>
        </p:txBody>
      </p:sp>
    </p:spTree>
    <p:extLst>
      <p:ext uri="{BB962C8B-B14F-4D97-AF65-F5344CB8AC3E}">
        <p14:creationId xmlns:p14="http://schemas.microsoft.com/office/powerpoint/2010/main" val="238784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goal here is just to get them used to making a histogram to visualize the data, so that we have the histogram to introduce the concepts of median, percentiles, IQR, etcetera.</a:t>
            </a:r>
          </a:p>
          <a:p>
            <a:endParaRPr lang="en-US" dirty="0"/>
          </a:p>
          <a:p>
            <a:r>
              <a:rPr lang="en-US" dirty="0"/>
              <a:t>Personally I cannot find how to add labels to the axes (not change the label names from the bins, but to add a legitimate x-axis telling you "number of defective tires"). My old method was to click on the default axis and edit it, but one isn't provided anymore. I have given up – please edit this note if you find how to do it!</a:t>
            </a:r>
          </a:p>
        </p:txBody>
      </p:sp>
    </p:spTree>
    <p:extLst>
      <p:ext uri="{BB962C8B-B14F-4D97-AF65-F5344CB8AC3E}">
        <p14:creationId xmlns:p14="http://schemas.microsoft.com/office/powerpoint/2010/main" val="289094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good points to make:</a:t>
            </a:r>
          </a:p>
          <a:p>
            <a:pPr marL="285750" indent="-285750">
              <a:buFontTx/>
              <a:buChar char="-"/>
            </a:pPr>
            <a:r>
              <a:rPr lang="en-US" dirty="0"/>
              <a:t>if you want to estimate how many defects to anticipate in a typical week (say stock space is limited) then the median is probably more useful, you just have to realize there may be a few weeks where you run short (outliers) and customers are unhappy</a:t>
            </a:r>
          </a:p>
          <a:p>
            <a:pPr marL="285750" indent="-285750">
              <a:buFontTx/>
              <a:buChar char="-"/>
            </a:pPr>
            <a:r>
              <a:rPr lang="en-US" dirty="0"/>
              <a:t>When doing budgets, the mean is probably more useful. You can think of $50000 in defective tires being replaced over 61 weeks as having to budget $820 per week (the totals are the same). </a:t>
            </a:r>
          </a:p>
          <a:p>
            <a:pPr marL="285750" indent="-285750">
              <a:buFontTx/>
              <a:buChar char="-"/>
            </a:pPr>
            <a:r>
              <a:rPr lang="en-US" dirty="0"/>
              <a:t>Note in this example (no outliers/weird examples) the mean and median are close. It is when we have extreme values in the data they pull apart. It is still worth thinking about whether you are more interested in a _typical_ value (median) or an _</a:t>
            </a:r>
            <a:r>
              <a:rPr lang="en-US" dirty="0" err="1"/>
              <a:t>amotized</a:t>
            </a:r>
            <a:r>
              <a:rPr lang="en-US" dirty="0"/>
              <a:t>_ value (mean) when doing your analysis</a:t>
            </a:r>
          </a:p>
          <a:p>
            <a:pPr marL="285750" indent="-285750">
              <a:buFontTx/>
              <a:buChar char="-"/>
            </a:pPr>
            <a:r>
              <a:rPr lang="en-US" dirty="0"/>
              <a:t>In statistics, people will refer to both of these as "averages". In common parlance, "average" almost always means "mean" (as is the case with Excel formulas)</a:t>
            </a:r>
          </a:p>
          <a:p>
            <a:pPr marL="285750" indent="-285750">
              <a:buFontTx/>
              <a:buChar char="-"/>
            </a:pPr>
            <a:r>
              <a:rPr lang="en-US" dirty="0"/>
              <a:t>Note that we are giving the Excel formulas as part of the description</a:t>
            </a:r>
          </a:p>
        </p:txBody>
      </p:sp>
    </p:spTree>
    <p:extLst>
      <p:ext uri="{BB962C8B-B14F-4D97-AF65-F5344CB8AC3E}">
        <p14:creationId xmlns:p14="http://schemas.microsoft.com/office/powerpoint/2010/main" val="2006513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definition at the top is technically correct: there are generally multiple percentiles. For example, in [1,2,3,4,5], 1, 1.1, 1.5, 1.9 are all examples of 20</a:t>
            </a:r>
            <a:r>
              <a:rPr lang="en-US" baseline="30000" dirty="0"/>
              <a:t>th</a:t>
            </a:r>
            <a:r>
              <a:rPr lang="en-US" dirty="0"/>
              <a:t> percentiles. This isn't worth drawing attention to unless someone is objecting to the use of "a value" rather than "the value".</a:t>
            </a:r>
          </a:p>
          <a:p>
            <a:endParaRPr lang="en-US" dirty="0"/>
          </a:p>
          <a:p>
            <a:r>
              <a:rPr lang="en-US" dirty="0"/>
              <a:t>In addition to quartiles, quintiles and deciles are also in common use</a:t>
            </a:r>
          </a:p>
        </p:txBody>
      </p:sp>
    </p:spTree>
    <p:extLst>
      <p:ext uri="{BB962C8B-B14F-4D97-AF65-F5344CB8AC3E}">
        <p14:creationId xmlns:p14="http://schemas.microsoft.com/office/powerpoint/2010/main" val="2761903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rgbClr val="3088BC"/>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62" descr="Shape 62">
            <a:extLst>
              <a:ext uri="{FF2B5EF4-FFF2-40B4-BE49-F238E27FC236}">
                <a16:creationId xmlns:a16="http://schemas.microsoft.com/office/drawing/2014/main" id="{C329F1DD-BD45-CA42-990C-0D31E804C0F5}"/>
              </a:ext>
            </a:extLst>
          </p:cNvPr>
          <p:cNvPicPr>
            <a:picLocks noChangeAspect="1"/>
          </p:cNvPicPr>
          <p:nvPr/>
        </p:nvPicPr>
        <p:blipFill>
          <a:blip r:embed="rId2">
            <a:alphaModFix amt="8000"/>
            <a:extLst/>
          </a:blip>
          <a:stretch>
            <a:fillRect/>
          </a:stretch>
        </p:blipFill>
        <p:spPr>
          <a:xfrm>
            <a:off x="2539558" y="0"/>
            <a:ext cx="4064882" cy="5143500"/>
          </a:xfrm>
          <a:prstGeom prst="rect">
            <a:avLst/>
          </a:prstGeom>
          <a:ln w="12700">
            <a:miter lim="400000"/>
          </a:ln>
        </p:spPr>
      </p:pic>
      <p:sp>
        <p:nvSpPr>
          <p:cNvPr id="6" name="Shape 64">
            <a:extLst>
              <a:ext uri="{FF2B5EF4-FFF2-40B4-BE49-F238E27FC236}">
                <a16:creationId xmlns:a16="http://schemas.microsoft.com/office/drawing/2014/main" id="{E94F0749-6D04-224B-B4D2-68959D5D11D6}"/>
              </a:ext>
            </a:extLst>
          </p:cNvPr>
          <p:cNvSpPr/>
          <p:nvPr/>
        </p:nvSpPr>
        <p:spPr>
          <a:xfrm>
            <a:off x="1213949" y="3467249"/>
            <a:ext cx="6716102" cy="1"/>
          </a:xfrm>
          <a:prstGeom prst="line">
            <a:avLst/>
          </a:prstGeom>
          <a:ln w="19050">
            <a:solidFill>
              <a:srgbClr val="FFFFFF"/>
            </a:solidFill>
          </a:ln>
        </p:spPr>
        <p:txBody>
          <a:bodyPr lIns="45719" rIns="45719"/>
          <a:lstStyle/>
          <a:p>
            <a:endParaRPr/>
          </a:p>
        </p:txBody>
      </p:sp>
      <p:sp>
        <p:nvSpPr>
          <p:cNvPr id="7" name="Shape 65">
            <a:extLst>
              <a:ext uri="{FF2B5EF4-FFF2-40B4-BE49-F238E27FC236}">
                <a16:creationId xmlns:a16="http://schemas.microsoft.com/office/drawing/2014/main" id="{0796D25E-5142-534E-9C75-382E2B32E7D6}"/>
              </a:ext>
            </a:extLst>
          </p:cNvPr>
          <p:cNvSpPr/>
          <p:nvPr/>
        </p:nvSpPr>
        <p:spPr>
          <a:xfrm>
            <a:off x="1213949" y="1454599"/>
            <a:ext cx="6716102" cy="1"/>
          </a:xfrm>
          <a:prstGeom prst="line">
            <a:avLst/>
          </a:prstGeom>
          <a:ln w="19050">
            <a:solidFill>
              <a:srgbClr val="FFFFFF"/>
            </a:solidFill>
          </a:ln>
        </p:spPr>
        <p:txBody>
          <a:bodyPr lIns="45719" rIns="45719"/>
          <a:lstStyle/>
          <a:p>
            <a:endParaRPr/>
          </a:p>
        </p:txBody>
      </p:sp>
      <p:sp>
        <p:nvSpPr>
          <p:cNvPr id="10" name="Shape 63">
            <a:extLst>
              <a:ext uri="{FF2B5EF4-FFF2-40B4-BE49-F238E27FC236}">
                <a16:creationId xmlns:a16="http://schemas.microsoft.com/office/drawing/2014/main" id="{9699427B-0B99-974C-9B52-DD92F0829E27}"/>
              </a:ext>
            </a:extLst>
          </p:cNvPr>
          <p:cNvSpPr txBox="1">
            <a:spLocks noGrp="1"/>
          </p:cNvSpPr>
          <p:nvPr>
            <p:ph type="title"/>
          </p:nvPr>
        </p:nvSpPr>
        <p:spPr>
          <a:xfrm>
            <a:off x="311699" y="1650962"/>
            <a:ext cx="8520602" cy="1645131"/>
          </a:xfrm>
          <a:prstGeom prst="rect">
            <a:avLst/>
          </a:prstGeom>
        </p:spPr>
        <p:txBody>
          <a:bodyPr anchor="ctr"/>
          <a:lstStyle>
            <a:lvl1pPr algn="ctr">
              <a:defRPr sz="6000" b="1">
                <a:latin typeface="+mj-lt"/>
              </a:defRPr>
            </a:lvl1pPr>
          </a:lstStyle>
          <a:p>
            <a:r>
              <a:rPr lang="en-US"/>
              <a:t>Click to edit Master title style</a:t>
            </a:r>
            <a:endParaRPr dirty="0"/>
          </a:p>
        </p:txBody>
      </p:sp>
      <p:pic>
        <p:nvPicPr>
          <p:cNvPr id="14" name="Shape 66" descr="Shape 66">
            <a:extLst>
              <a:ext uri="{FF2B5EF4-FFF2-40B4-BE49-F238E27FC236}">
                <a16:creationId xmlns:a16="http://schemas.microsoft.com/office/drawing/2014/main" id="{D08C5CC0-F574-F04B-911A-16BD99B5CBF5}"/>
              </a:ext>
            </a:extLst>
          </p:cNvPr>
          <p:cNvPicPr>
            <a:picLocks noChangeAspect="1"/>
          </p:cNvPicPr>
          <p:nvPr/>
        </p:nvPicPr>
        <p:blipFill>
          <a:blip r:embed="rId3">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90618440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two columns">
    <p:spTree>
      <p:nvGrpSpPr>
        <p:cNvPr id="1" name=""/>
        <p:cNvGrpSpPr/>
        <p:nvPr/>
      </p:nvGrpSpPr>
      <p:grpSpPr>
        <a:xfrm>
          <a:off x="0" y="0"/>
          <a:ext cx="0" cy="0"/>
          <a:chOff x="0" y="0"/>
          <a:chExt cx="0" cy="0"/>
        </a:xfrm>
      </p:grpSpPr>
      <p:sp>
        <p:nvSpPr>
          <p:cNvPr id="38" name="Body Level One…"/>
          <p:cNvSpPr txBox="1">
            <a:spLocks noGrp="1"/>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9" name="Shape 23"/>
          <p:cNvSpPr txBox="1">
            <a:spLocks noGrp="1"/>
          </p:cNvSpPr>
          <p:nvPr>
            <p:ph type="body" sz="half" idx="13"/>
          </p:nvPr>
        </p:nvSpPr>
        <p:spPr>
          <a:xfrm>
            <a:off x="4832399" y="1152475"/>
            <a:ext cx="3999902" cy="3416400"/>
          </a:xfrm>
          <a:prstGeom prst="rect">
            <a:avLst/>
          </a:prstGeom>
        </p:spPr>
        <p:txBody>
          <a:bodyPr/>
          <a:lstStyle/>
          <a:p>
            <a:pPr lvl="0">
              <a:defRPr sz="1400"/>
            </a:pPr>
            <a:r>
              <a:rPr lang="en-US"/>
              <a:t>Edit Master text styles</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6" name="Shape 87">
            <a:extLst>
              <a:ext uri="{FF2B5EF4-FFF2-40B4-BE49-F238E27FC236}">
                <a16:creationId xmlns:a16="http://schemas.microsoft.com/office/drawing/2014/main" id="{134FF76F-98EE-9143-B293-A196A2CE30D9}"/>
              </a:ext>
            </a:extLst>
          </p:cNvPr>
          <p:cNvSpPr/>
          <p:nvPr userDrawn="1"/>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 name="Title Text">
            <a:extLst>
              <a:ext uri="{FF2B5EF4-FFF2-40B4-BE49-F238E27FC236}">
                <a16:creationId xmlns:a16="http://schemas.microsoft.com/office/drawing/2014/main" id="{659410BE-C7B7-FD47-845B-DA52BD77D911}"/>
              </a:ext>
            </a:extLst>
          </p:cNvPr>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spTree>
    <p:extLst>
      <p:ext uri="{BB962C8B-B14F-4D97-AF65-F5344CB8AC3E}">
        <p14:creationId xmlns:p14="http://schemas.microsoft.com/office/powerpoint/2010/main" val="4772446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11022282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28945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bg>
      <p:bgRef idx="1001">
        <a:schemeClr val="bg1"/>
      </p:bgRef>
    </p:bg>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2856049" y="1667444"/>
            <a:ext cx="5175001" cy="1807271"/>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sz="3600"/>
            </a:lvl1pPr>
          </a:lstStyle>
          <a:p>
            <a:r>
              <a:rPr kumimoji="0" lang="en-US" sz="4600" b="0" i="0" u="none" strike="noStrike" kern="0" cap="none" spc="0" normalizeH="0" baseline="0" noProof="0" dirty="0">
                <a:ln>
                  <a:noFill/>
                </a:ln>
                <a:solidFill>
                  <a:srgbClr val="FFFFFF"/>
                </a:solidFill>
                <a:effectLst/>
                <a:uLnTx/>
                <a:uFillTx/>
                <a:latin typeface="Proxima Nova"/>
                <a:sym typeface="Proxima Nova"/>
              </a:rPr>
              <a:t>Intro to</a:t>
            </a:r>
            <a:br>
              <a:rPr lang="en-US" dirty="0"/>
            </a:br>
            <a:r>
              <a:rPr kumimoji="0" lang="en-US" sz="4600" b="1" i="0" u="none" strike="noStrike" kern="0" cap="none" spc="0" normalizeH="0" baseline="0" noProof="0" dirty="0">
                <a:ln>
                  <a:noFill/>
                </a:ln>
                <a:solidFill>
                  <a:srgbClr val="EF3969"/>
                </a:solidFill>
                <a:effectLst/>
                <a:uLnTx/>
                <a:uFillTx/>
                <a:latin typeface="Proxima Nova"/>
                <a:sym typeface="Proxima Nova"/>
              </a:rPr>
              <a:t>TITLE</a:t>
            </a:r>
            <a:endParaRPr dirty="0"/>
          </a:p>
        </p:txBody>
      </p:sp>
      <p:sp>
        <p:nvSpPr>
          <p:cNvPr id="21"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4" name="Shape 56">
            <a:extLst>
              <a:ext uri="{FF2B5EF4-FFF2-40B4-BE49-F238E27FC236}">
                <a16:creationId xmlns:a16="http://schemas.microsoft.com/office/drawing/2014/main" id="{36B9C5F9-FF51-A749-BC1C-E1F1BA212A66}"/>
              </a:ext>
            </a:extLst>
          </p:cNvPr>
          <p:cNvSpPr/>
          <p:nvPr/>
        </p:nvSpPr>
        <p:spPr>
          <a:xfrm>
            <a:off x="2856050" y="3621999"/>
            <a:ext cx="5175001" cy="1"/>
          </a:xfrm>
          <a:prstGeom prst="line">
            <a:avLst/>
          </a:prstGeom>
          <a:ln w="19050">
            <a:solidFill>
              <a:srgbClr val="EF3969"/>
            </a:solidFill>
          </a:ln>
        </p:spPr>
        <p:txBody>
          <a:bodyPr lIns="45719" rIns="45719"/>
          <a:lstStyle/>
          <a:p>
            <a:endParaRPr/>
          </a:p>
        </p:txBody>
      </p:sp>
      <p:sp>
        <p:nvSpPr>
          <p:cNvPr id="5" name="Shape 57">
            <a:extLst>
              <a:ext uri="{FF2B5EF4-FFF2-40B4-BE49-F238E27FC236}">
                <a16:creationId xmlns:a16="http://schemas.microsoft.com/office/drawing/2014/main" id="{5D3E4BC1-38DA-0049-9DEC-2623EA126E35}"/>
              </a:ext>
            </a:extLst>
          </p:cNvPr>
          <p:cNvSpPr/>
          <p:nvPr/>
        </p:nvSpPr>
        <p:spPr>
          <a:xfrm>
            <a:off x="2856050" y="1521474"/>
            <a:ext cx="5175001" cy="1"/>
          </a:xfrm>
          <a:prstGeom prst="line">
            <a:avLst/>
          </a:prstGeom>
          <a:ln w="19050">
            <a:solidFill>
              <a:srgbClr val="EF3969"/>
            </a:solidFill>
          </a:ln>
        </p:spPr>
        <p:txBody>
          <a:bodyPr lIns="45719" rIns="45719"/>
          <a:lstStyle/>
          <a:p>
            <a:endParaRPr/>
          </a:p>
        </p:txBody>
      </p:sp>
      <p:pic>
        <p:nvPicPr>
          <p:cNvPr id="6" name="Shape 55" descr="Shape 55">
            <a:extLst>
              <a:ext uri="{FF2B5EF4-FFF2-40B4-BE49-F238E27FC236}">
                <a16:creationId xmlns:a16="http://schemas.microsoft.com/office/drawing/2014/main" id="{55C00466-9612-7642-8D5E-E54E2C8CF3D1}"/>
              </a:ext>
            </a:extLst>
          </p:cNvPr>
          <p:cNvPicPr>
            <a:picLocks noChangeAspect="1"/>
          </p:cNvPicPr>
          <p:nvPr/>
        </p:nvPicPr>
        <p:blipFill>
          <a:blip r:embed="rId2">
            <a:extLst/>
          </a:blip>
          <a:stretch>
            <a:fillRect/>
          </a:stretch>
        </p:blipFill>
        <p:spPr>
          <a:xfrm>
            <a:off x="896273" y="1521486"/>
            <a:ext cx="1312851" cy="2100525"/>
          </a:xfrm>
          <a:prstGeom prst="rect">
            <a:avLst/>
          </a:prstGeom>
          <a:ln w="12700">
            <a:miter lim="400000"/>
          </a:ln>
        </p:spPr>
      </p:pic>
    </p:spTree>
    <p:extLst>
      <p:ext uri="{BB962C8B-B14F-4D97-AF65-F5344CB8AC3E}">
        <p14:creationId xmlns:p14="http://schemas.microsoft.com/office/powerpoint/2010/main" val="274897880"/>
      </p:ext>
    </p:extLst>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prstGeom prst="rect">
            <a:avLst/>
          </a:prstGeom>
        </p:spPr>
        <p:txBody>
          <a:bodyPr>
            <a:noAutofit/>
          </a:bodyPr>
          <a:lstStyle>
            <a:lvl1pPr marL="0" indent="0">
              <a:buFont typeface="Arial" panose="020B0604020202020204" pitchFamily="34" charset="0"/>
              <a:buNone/>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87">
            <a:extLst>
              <a:ext uri="{FF2B5EF4-FFF2-40B4-BE49-F238E27FC236}">
                <a16:creationId xmlns:a16="http://schemas.microsoft.com/office/drawing/2014/main" id="{01810CA7-23CF-2B4E-B07C-FE65F5DAE3B0}"/>
              </a:ext>
            </a:extLst>
          </p:cNvPr>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28"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67013839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lang="en-US"/>
              <a:t>Click to edit Master title style</a:t>
            </a:r>
            <a:endParaRPr dirty="0"/>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22293001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p:nvSpPr>
        <p:spPr>
          <a:xfrm>
            <a:off x="341447" y="804366"/>
            <a:ext cx="8511304" cy="0"/>
          </a:xfrm>
          <a:prstGeom prst="line">
            <a:avLst/>
          </a:prstGeom>
          <a:ln w="31750">
            <a:solidFill>
              <a:srgbClr val="328EC5"/>
            </a:solidFill>
          </a:ln>
        </p:spPr>
        <p:txBody>
          <a:bodyPr lIns="45719" rIns="45719"/>
          <a:lstStyle/>
          <a:p>
            <a:endParaRPr/>
          </a:p>
        </p:txBody>
      </p:sp>
      <p:sp>
        <p:nvSpPr>
          <p:cNvPr id="8" name="Shape 57">
            <a:extLst>
              <a:ext uri="{FF2B5EF4-FFF2-40B4-BE49-F238E27FC236}">
                <a16:creationId xmlns:a16="http://schemas.microsoft.com/office/drawing/2014/main" id="{2163EA2D-4A53-BD4F-AAA0-82FC08437402}"/>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22786461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solidFill>
                  <a:schemeClr val="bg1"/>
                </a:solidFill>
              </a:defRPr>
            </a:lvl1pPr>
          </a:lstStyle>
          <a:p>
            <a:r>
              <a:rPr lang="en-US"/>
              <a:t>Click to edit Master title style</a:t>
            </a:r>
            <a:endParaRPr dirty="0"/>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36">
            <a:extLst>
              <a:ext uri="{FF2B5EF4-FFF2-40B4-BE49-F238E27FC236}">
                <a16:creationId xmlns:a16="http://schemas.microsoft.com/office/drawing/2014/main" id="{F31E65F2-18F0-E348-85B6-D614CB249195}"/>
              </a:ext>
            </a:extLst>
          </p:cNvPr>
          <p:cNvSpPr/>
          <p:nvPr/>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6" name="Shape 36">
            <a:extLst>
              <a:ext uri="{FF2B5EF4-FFF2-40B4-BE49-F238E27FC236}">
                <a16:creationId xmlns:a16="http://schemas.microsoft.com/office/drawing/2014/main" id="{99EDF3DE-4FBF-4C41-9FF4-173492BE874C}"/>
              </a:ext>
            </a:extLst>
          </p:cNvPr>
          <p:cNvSpPr/>
          <p:nvPr userDrawn="1"/>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Tree>
    <p:extLst>
      <p:ext uri="{BB962C8B-B14F-4D97-AF65-F5344CB8AC3E}">
        <p14:creationId xmlns:p14="http://schemas.microsoft.com/office/powerpoint/2010/main" val="134621573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bg>
      <p:bgPr>
        <a:solidFill>
          <a:srgbClr val="328EC5"/>
        </a:solidFill>
        <a:effectLst/>
      </p:bgPr>
    </p:bg>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rPr lang="en-US"/>
              <a:t>Click to edit Master title style</a:t>
            </a:r>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3927636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
        <p:cNvGrpSpPr/>
        <p:nvPr/>
      </p:nvGrpSpPr>
      <p:grpSpPr>
        <a:xfrm>
          <a:off x="0" y="0"/>
          <a:ext cx="0" cy="0"/>
          <a:chOff x="0" y="0"/>
          <a:chExt cx="0" cy="0"/>
        </a:xfrm>
      </p:grpSpPr>
      <p:sp>
        <p:nvSpPr>
          <p:cNvPr id="72" name="Shape 36"/>
          <p:cNvSpPr/>
          <p:nvPr/>
        </p:nvSpPr>
        <p:spPr>
          <a:xfrm>
            <a:off x="0" y="0"/>
            <a:ext cx="4572000"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9" name="Shape 196" descr="Shape 196">
            <a:extLst>
              <a:ext uri="{FF2B5EF4-FFF2-40B4-BE49-F238E27FC236}">
                <a16:creationId xmlns:a16="http://schemas.microsoft.com/office/drawing/2014/main" id="{4530111B-CE4A-F442-98D0-AAB34ACF2597}"/>
              </a:ext>
            </a:extLst>
          </p:cNvPr>
          <p:cNvPicPr>
            <a:picLocks noChangeAspect="1"/>
          </p:cNvPicPr>
          <p:nvPr/>
        </p:nvPicPr>
        <p:blipFill>
          <a:blip r:embed="rId2">
            <a:alphaModFix amt="15000"/>
            <a:extLst/>
          </a:blip>
          <a:stretch>
            <a:fillRect/>
          </a:stretch>
        </p:blipFill>
        <p:spPr>
          <a:xfrm>
            <a:off x="-221801" y="0"/>
            <a:ext cx="4793801" cy="5995376"/>
          </a:xfrm>
          <a:prstGeom prst="rect">
            <a:avLst/>
          </a:prstGeom>
          <a:ln w="12700">
            <a:miter lim="400000"/>
          </a:ln>
        </p:spPr>
      </p:pic>
      <p:sp>
        <p:nvSpPr>
          <p:cNvPr id="10" name="Shape 197">
            <a:extLst>
              <a:ext uri="{FF2B5EF4-FFF2-40B4-BE49-F238E27FC236}">
                <a16:creationId xmlns:a16="http://schemas.microsoft.com/office/drawing/2014/main" id="{B4DB966D-8F49-4242-A4A1-0067A764FB8A}"/>
              </a:ext>
            </a:extLst>
          </p:cNvPr>
          <p:cNvSpPr txBox="1">
            <a:spLocks noGrp="1"/>
          </p:cNvSpPr>
          <p:nvPr>
            <p:ph type="title"/>
          </p:nvPr>
        </p:nvSpPr>
        <p:spPr>
          <a:xfrm>
            <a:off x="525199" y="1047475"/>
            <a:ext cx="3840602" cy="2968201"/>
          </a:xfrm>
          <a:prstGeom prst="rect">
            <a:avLst/>
          </a:prstGeom>
        </p:spPr>
        <p:txBody>
          <a:bodyPr/>
          <a:lstStyle>
            <a:lvl1pPr>
              <a:defRPr sz="5000" b="1">
                <a:latin typeface="Proxima Nova"/>
                <a:ea typeface="Proxima Nova"/>
                <a:cs typeface="Proxima Nova"/>
                <a:sym typeface="Proxima Nova"/>
              </a:defRPr>
            </a:lvl1pPr>
          </a:lstStyle>
          <a:p>
            <a:r>
              <a:rPr lang="en-US"/>
              <a:t>Click to edit Master title style</a:t>
            </a:r>
            <a:endParaRPr dirty="0"/>
          </a:p>
        </p:txBody>
      </p:sp>
      <p:sp>
        <p:nvSpPr>
          <p:cNvPr id="11" name="Shape 198">
            <a:extLst>
              <a:ext uri="{FF2B5EF4-FFF2-40B4-BE49-F238E27FC236}">
                <a16:creationId xmlns:a16="http://schemas.microsoft.com/office/drawing/2014/main" id="{6243DCF3-5FDD-0745-A3E5-59A5AB94C8FB}"/>
              </a:ext>
            </a:extLst>
          </p:cNvPr>
          <p:cNvSpPr txBox="1">
            <a:spLocks noGrp="1"/>
          </p:cNvSpPr>
          <p:nvPr>
            <p:ph type="body" idx="1"/>
          </p:nvPr>
        </p:nvSpPr>
        <p:spPr>
          <a:xfrm>
            <a:off x="5365124" y="999999"/>
            <a:ext cx="2995201" cy="3169502"/>
          </a:xfrm>
          <a:prstGeom prst="rect">
            <a:avLst/>
          </a:prstGeom>
        </p:spPr>
        <p:txBody>
          <a:bodyPr/>
          <a:lstStyle>
            <a:lvl1pPr>
              <a:spcBef>
                <a:spcPts val="0"/>
              </a:spcBef>
              <a:defRPr sz="2400">
                <a:solidFill>
                  <a:srgbClr val="434343"/>
                </a:solidFill>
                <a:latin typeface="Proxima Nova"/>
                <a:ea typeface="Proxima Nova"/>
                <a:cs typeface="Proxima Nova"/>
                <a:sym typeface="Proxima Nova"/>
              </a:defRPr>
            </a:lvl1pPr>
          </a:lstStyle>
          <a:p>
            <a:pPr lvl="0"/>
            <a:r>
              <a:rPr lang="en-US"/>
              <a:t>Edit Master text styles</a:t>
            </a:r>
          </a:p>
        </p:txBody>
      </p:sp>
      <p:pic>
        <p:nvPicPr>
          <p:cNvPr id="12" name="Shape 199" descr="Shape 199">
            <a:extLst>
              <a:ext uri="{FF2B5EF4-FFF2-40B4-BE49-F238E27FC236}">
                <a16:creationId xmlns:a16="http://schemas.microsoft.com/office/drawing/2014/main" id="{EEEBEDB7-EB0F-9749-AA38-2A4EE6025DAA}"/>
              </a:ext>
            </a:extLst>
          </p:cNvPr>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051589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dirty="0"/>
              <a:t>QUIZ</a:t>
            </a:r>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4695229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338700"/>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rPr dirty="0"/>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rgbClr val="ADADAD"/>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964500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1" r:id="rId5"/>
    <p:sldLayoutId id="2147483692" r:id="rId6"/>
    <p:sldLayoutId id="2147483693" r:id="rId7"/>
    <p:sldLayoutId id="2147483694" r:id="rId8"/>
    <p:sldLayoutId id="2147483670" r:id="rId9"/>
    <p:sldLayoutId id="2147483664" r:id="rId10"/>
    <p:sldLayoutId id="2147483669" r:id="rId11"/>
    <p:sldLayoutId id="2147483671" r:id="rId12"/>
  </p:sldLayoutIdLst>
  <p:transition spd="med"/>
  <p:txStyles>
    <p:titleStyle>
      <a:lvl1pPr marL="0" marR="0" indent="0" algn="l" defTabSz="9144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bg1"/>
          </a:solidFill>
          <a:uFillTx/>
          <a:latin typeface="+mj-lt"/>
          <a:ea typeface="Avenir Book" panose="02000503020000020003" pitchFamily="2" charset="0"/>
          <a:cs typeface="Arial"/>
          <a:sym typeface="Arial"/>
        </a:defRPr>
      </a:lvl1pPr>
      <a:lvl2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2pPr>
      <a:lvl3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3pPr>
      <a:lvl4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4pPr>
      <a:lvl5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5pPr>
      <a:lvl6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6pPr>
      <a:lvl7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7pPr>
      <a:lvl8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8pPr>
      <a:lvl9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9pPr>
    </p:titleStyle>
    <p:bodyStyle>
      <a:lvl1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Shape 54"/>
          <p:cNvSpPr txBox="1">
            <a:spLocks noGrp="1"/>
          </p:cNvSpPr>
          <p:nvPr>
            <p:ph type="title"/>
          </p:nvPr>
        </p:nvSpPr>
        <p:spPr>
          <a:prstGeom prst="rect">
            <a:avLst/>
          </a:prstGeom>
        </p:spPr>
        <p:txBody>
          <a:bodyPr>
            <a:normAutofit/>
          </a:bodyPr>
          <a:lstStyle/>
          <a:p>
            <a:pPr algn="l" defTabSz="841247">
              <a:defRPr sz="4600">
                <a:latin typeface="Proxima Nova"/>
                <a:ea typeface="Proxima Nova"/>
                <a:cs typeface="Proxima Nova"/>
                <a:sym typeface="Proxima Nova"/>
              </a:defRPr>
            </a:pPr>
            <a:r>
              <a:rPr lang="en-US" dirty="0">
                <a:solidFill>
                  <a:schemeClr val="tx1"/>
                </a:solidFill>
              </a:rPr>
              <a:t>Statistics</a:t>
            </a:r>
            <a:endParaRPr dirty="0">
              <a:solidFill>
                <a:schemeClr val="tx1"/>
              </a:solidFill>
            </a:endParaRPr>
          </a:p>
          <a:p>
            <a:pPr algn="l" defTabSz="841247">
              <a:defRPr sz="4600" b="1">
                <a:solidFill>
                  <a:srgbClr val="EF3969"/>
                </a:solidFill>
                <a:latin typeface="Proxima Nova"/>
                <a:ea typeface="Proxima Nova"/>
                <a:cs typeface="Proxima Nova"/>
                <a:sym typeface="Proxima Nova"/>
              </a:defRPr>
            </a:pPr>
            <a:r>
              <a:rPr lang="en-US" dirty="0"/>
              <a:t>Descriptive stats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660900" y="647700"/>
            <a:ext cx="4483100" cy="2209800"/>
          </a:xfrm>
        </p:spPr>
        <p:txBody>
          <a:bodyPr/>
          <a:lstStyle/>
          <a:p>
            <a:r>
              <a:rPr lang="en-US" sz="1600" dirty="0">
                <a:solidFill>
                  <a:schemeClr val="bg1"/>
                </a:solidFill>
                <a:latin typeface="Avenir Book" panose="02000503020000020003" pitchFamily="2" charset="0"/>
              </a:rPr>
              <a:t>In this exercise we are going to visualize the data.</a:t>
            </a:r>
          </a:p>
          <a:p>
            <a:endParaRPr lang="en-US" sz="1600" dirty="0">
              <a:solidFill>
                <a:schemeClr val="bg1"/>
              </a:solidFill>
              <a:latin typeface="Avenir Book" panose="02000503020000020003" pitchFamily="2" charset="0"/>
            </a:endParaRP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Highlight the cells B2 to B61 (i.e. the sales).</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Click "Insert" on the toolbar</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Click on the histogram icon</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Choose the plain histogram</a:t>
            </a:r>
          </a:p>
          <a:p>
            <a:endParaRPr lang="en-US" sz="1600" dirty="0">
              <a:solidFill>
                <a:schemeClr val="bg1"/>
              </a:solidFill>
              <a:latin typeface="Avenir Book" panose="02000503020000020003" pitchFamily="2" charset="0"/>
            </a:endParaRPr>
          </a:p>
        </p:txBody>
      </p:sp>
      <p:pic>
        <p:nvPicPr>
          <p:cNvPr id="8" name="Picture 7">
            <a:extLst>
              <a:ext uri="{FF2B5EF4-FFF2-40B4-BE49-F238E27FC236}">
                <a16:creationId xmlns:a16="http://schemas.microsoft.com/office/drawing/2014/main" id="{B1BFAD83-CDF5-CB49-A741-58F4E1683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652" y="2114550"/>
            <a:ext cx="495300" cy="304800"/>
          </a:xfrm>
          <a:prstGeom prst="rect">
            <a:avLst/>
          </a:prstGeom>
        </p:spPr>
      </p:pic>
      <p:pic>
        <p:nvPicPr>
          <p:cNvPr id="10" name="Picture 9">
            <a:extLst>
              <a:ext uri="{FF2B5EF4-FFF2-40B4-BE49-F238E27FC236}">
                <a16:creationId xmlns:a16="http://schemas.microsoft.com/office/drawing/2014/main" id="{090F78E7-2BB6-844E-ACCB-78751D20A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100" y="2720276"/>
            <a:ext cx="958850" cy="931454"/>
          </a:xfrm>
          <a:prstGeom prst="rect">
            <a:avLst/>
          </a:prstGeom>
        </p:spPr>
      </p:pic>
      <p:sp>
        <p:nvSpPr>
          <p:cNvPr id="11" name="Text Placeholder 3">
            <a:extLst>
              <a:ext uri="{FF2B5EF4-FFF2-40B4-BE49-F238E27FC236}">
                <a16:creationId xmlns:a16="http://schemas.microsoft.com/office/drawing/2014/main" id="{B7B6CC21-1052-134F-9230-B3FD103892D3}"/>
              </a:ext>
            </a:extLst>
          </p:cNvPr>
          <p:cNvSpPr txBox="1">
            <a:spLocks/>
          </p:cNvSpPr>
          <p:nvPr/>
        </p:nvSpPr>
        <p:spPr>
          <a:xfrm>
            <a:off x="4660900" y="3797300"/>
            <a:ext cx="4483100" cy="119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0"/>
              </a:spcBef>
              <a:spcAft>
                <a:spcPts val="0"/>
              </a:spcAft>
              <a:buClrTx/>
              <a:buSzTx/>
              <a:buFontTx/>
              <a:buNone/>
              <a:tabLst/>
              <a:defRPr sz="2400" b="0" i="0" u="none" strike="noStrike" cap="none" spc="0" baseline="0">
                <a:ln>
                  <a:noFill/>
                </a:ln>
                <a:solidFill>
                  <a:srgbClr val="434343"/>
                </a:solidFill>
                <a:uFillTx/>
                <a:latin typeface="Proxima Nova"/>
                <a:ea typeface="Proxima Nova"/>
                <a:cs typeface="Proxima Nova"/>
                <a:sym typeface="Proxima Nova"/>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sz="1600" dirty="0">
                <a:solidFill>
                  <a:schemeClr val="bg1"/>
                </a:solidFill>
                <a:latin typeface="Avenir Book" panose="02000503020000020003" pitchFamily="2" charset="0"/>
              </a:rPr>
              <a:t>You will probably need to right click on the graph. Select </a:t>
            </a:r>
            <a:br>
              <a:rPr lang="en-US" sz="1600" dirty="0">
                <a:solidFill>
                  <a:schemeClr val="bg1"/>
                </a:solidFill>
                <a:latin typeface="Avenir Book" panose="02000503020000020003" pitchFamily="2" charset="0"/>
              </a:rPr>
            </a:br>
            <a:r>
              <a:rPr lang="en-US" sz="1600" b="1" dirty="0">
                <a:solidFill>
                  <a:schemeClr val="bg1"/>
                </a:solidFill>
                <a:latin typeface="Avenir Book" panose="02000503020000020003" pitchFamily="2" charset="0"/>
              </a:rPr>
              <a:t>Format Data Series </a:t>
            </a:r>
            <a:r>
              <a:rPr lang="en-US" sz="1600" b="1" dirty="0">
                <a:solidFill>
                  <a:schemeClr val="bg1"/>
                </a:solidFill>
                <a:latin typeface="Avenir Book" panose="02000503020000020003" pitchFamily="2" charset="0"/>
                <a:sym typeface="Wingdings" pitchFamily="2" charset="2"/>
              </a:rPr>
              <a:t> Bins --&gt; Bin Width</a:t>
            </a:r>
            <a:r>
              <a:rPr lang="en-US" sz="1600" dirty="0">
                <a:solidFill>
                  <a:schemeClr val="bg1"/>
                </a:solidFill>
                <a:latin typeface="Avenir Book" panose="02000503020000020003" pitchFamily="2" charset="0"/>
                <a:sym typeface="Wingdings" pitchFamily="2" charset="2"/>
              </a:rPr>
              <a:t> </a:t>
            </a:r>
            <a:br>
              <a:rPr lang="en-US" sz="1600" dirty="0">
                <a:solidFill>
                  <a:schemeClr val="bg1"/>
                </a:solidFill>
                <a:latin typeface="Avenir Book" panose="02000503020000020003" pitchFamily="2" charset="0"/>
                <a:sym typeface="Wingdings" pitchFamily="2" charset="2"/>
              </a:rPr>
            </a:br>
            <a:r>
              <a:rPr lang="en-US" sz="1600" dirty="0">
                <a:solidFill>
                  <a:schemeClr val="bg1"/>
                </a:solidFill>
                <a:latin typeface="Avenir Book" panose="02000503020000020003" pitchFamily="2" charset="0"/>
                <a:sym typeface="Wingdings" pitchFamily="2" charset="2"/>
              </a:rPr>
              <a:t>and set the value to 2.0</a:t>
            </a:r>
            <a:endParaRPr lang="en-US" sz="1600" dirty="0">
              <a:solidFill>
                <a:schemeClr val="bg1"/>
              </a:solidFill>
              <a:latin typeface="Avenir Book" panose="02000503020000020003" pitchFamily="2" charset="0"/>
            </a:endParaRPr>
          </a:p>
        </p:txBody>
      </p:sp>
    </p:spTree>
    <p:extLst>
      <p:ext uri="{BB962C8B-B14F-4D97-AF65-F5344CB8AC3E}">
        <p14:creationId xmlns:p14="http://schemas.microsoft.com/office/powerpoint/2010/main" val="41453987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Median and Mean (Average)</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extLst>
                  <p:ext uri="{D42A27DB-BD31-4B8C-83A1-F6EECF244321}">
                    <p14:modId xmlns:p14="http://schemas.microsoft.com/office/powerpoint/2010/main" val="793148936"/>
                  </p:ext>
                </p:extLst>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Both measures of the location of the "center" of the distribution.</a:t>
            </a:r>
          </a:p>
        </p:txBody>
      </p:sp>
      <p:sp>
        <p:nvSpPr>
          <p:cNvPr id="7" name="TextBox 6">
            <a:extLst>
              <a:ext uri="{FF2B5EF4-FFF2-40B4-BE49-F238E27FC236}">
                <a16:creationId xmlns:a16="http://schemas.microsoft.com/office/drawing/2014/main" id="{EE9CE7D2-4BE0-9B43-97E2-26C514D7AB8C}"/>
              </a:ext>
            </a:extLst>
          </p:cNvPr>
          <p:cNvSpPr txBox="1"/>
          <p:nvPr/>
        </p:nvSpPr>
        <p:spPr>
          <a:xfrm>
            <a:off x="311698" y="1710549"/>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Mean:           </a:t>
            </a:r>
            <a:r>
              <a:rPr kumimoji="0" lang="en-US" sz="1400" i="0" u="none" strike="noStrike" cap="none" spc="0" normalizeH="0" baseline="0" dirty="0">
                <a:ln>
                  <a:noFill/>
                </a:ln>
                <a:solidFill>
                  <a:schemeClr val="bg1"/>
                </a:solidFill>
                <a:effectLst/>
                <a:uFillTx/>
                <a:latin typeface="Courier" pitchFamily="2" charset="0"/>
                <a:cs typeface="Arial" panose="020B0604020202020204" pitchFamily="34" charset="0"/>
                <a:sym typeface="Arial"/>
              </a:rPr>
              <a:t>=AVERAGE(…)</a:t>
            </a:r>
            <a:endParaRPr lang="en-US" b="1" dirty="0">
              <a:solidFill>
                <a:schemeClr val="bg1"/>
              </a:solidFill>
              <a:latin typeface="Courier" pitchFamily="2" charset="0"/>
              <a:cs typeface="Arial" panose="020B0604020202020204" pitchFamily="34" charset="0"/>
            </a:endParaRPr>
          </a:p>
          <a:p>
            <a:pPr marL="285750" lvl="4" indent="-285750">
              <a:buFont typeface="Arial" panose="020B0604020202020204" pitchFamily="34" charset="0"/>
              <a:buChar char="•"/>
            </a:pPr>
            <a:r>
              <a:rPr lang="en-US" dirty="0">
                <a:solidFill>
                  <a:schemeClr val="bg1"/>
                </a:solidFill>
                <a:latin typeface="+mj-lt"/>
                <a:cs typeface="Arial" panose="020B0604020202020204" pitchFamily="34" charset="0"/>
              </a:rPr>
              <a:t>If every value in the data set was the mean, you would get the same total. e.g. if we had X defects </a:t>
            </a:r>
            <a:r>
              <a:rPr lang="en-US" i="1" dirty="0">
                <a:solidFill>
                  <a:schemeClr val="bg1"/>
                </a:solidFill>
                <a:latin typeface="+mj-lt"/>
                <a:cs typeface="Arial" panose="020B0604020202020204" pitchFamily="34" charset="0"/>
              </a:rPr>
              <a:t>every </a:t>
            </a:r>
            <a:r>
              <a:rPr lang="en-US" dirty="0">
                <a:solidFill>
                  <a:schemeClr val="bg1"/>
                </a:solidFill>
                <a:latin typeface="+mj-lt"/>
                <a:cs typeface="Arial" panose="020B0604020202020204" pitchFamily="34" charset="0"/>
              </a:rPr>
              <a:t>week, then the total number of defects are the same</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Useful fo</a:t>
            </a:r>
            <a:r>
              <a:rPr lang="en-US" dirty="0">
                <a:solidFill>
                  <a:schemeClr val="bg1"/>
                </a:solidFill>
                <a:latin typeface="+mj-lt"/>
                <a:cs typeface="Arial" panose="020B0604020202020204" pitchFamily="34" charset="0"/>
              </a:rPr>
              <a:t>r estimation of costs, amortization</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Skewed by outliers</a:t>
            </a:r>
          </a:p>
        </p:txBody>
      </p:sp>
      <p:sp>
        <p:nvSpPr>
          <p:cNvPr id="8" name="TextBox 7">
            <a:extLst>
              <a:ext uri="{FF2B5EF4-FFF2-40B4-BE49-F238E27FC236}">
                <a16:creationId xmlns:a16="http://schemas.microsoft.com/office/drawing/2014/main" id="{4DD8B69C-5179-0748-A8AE-3E9AEB510369}"/>
              </a:ext>
            </a:extLst>
          </p:cNvPr>
          <p:cNvSpPr txBox="1"/>
          <p:nvPr/>
        </p:nvSpPr>
        <p:spPr>
          <a:xfrm>
            <a:off x="311698" y="3311399"/>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Median:        </a:t>
            </a:r>
            <a:r>
              <a:rPr kumimoji="0" lang="en-US" sz="1400" i="0" u="none" strike="noStrike" cap="none" spc="0" normalizeH="0" baseline="0" dirty="0">
                <a:ln>
                  <a:noFill/>
                </a:ln>
                <a:solidFill>
                  <a:schemeClr val="bg1"/>
                </a:solidFill>
                <a:effectLst/>
                <a:uFillTx/>
                <a:latin typeface="Courier" pitchFamily="2" charset="0"/>
                <a:cs typeface="Arial" panose="020B0604020202020204" pitchFamily="34" charset="0"/>
                <a:sym typeface="Arial"/>
              </a:rPr>
              <a:t>=MEDIAN(…)</a:t>
            </a: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    </a:t>
            </a:r>
            <a:endParaRPr lang="en-US" sz="1400" b="1" dirty="0">
              <a:solidFill>
                <a:schemeClr val="bg1"/>
              </a:solidFill>
              <a:latin typeface="+mj-lt"/>
              <a:cs typeface="Arial" panose="020B0604020202020204" pitchFamily="34"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Half the data is less or equal to median, half is greater than median</a:t>
            </a:r>
            <a:endParaRPr lang="en-US" dirty="0">
              <a:solidFill>
                <a:schemeClr val="bg1"/>
              </a:solidFill>
              <a:latin typeface="+mj-lt"/>
              <a:cs typeface="Arial" panose="020B0604020202020204" pitchFamily="34" charset="0"/>
            </a:endParaRP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Not skewed by outliers</a:t>
            </a:r>
          </a:p>
          <a:p>
            <a:pPr marL="285750" lvl="4" indent="-285750">
              <a:buFont typeface="Arial" panose="020B0604020202020204" pitchFamily="34" charset="0"/>
              <a:buChar char="•"/>
            </a:pPr>
            <a:r>
              <a:rPr lang="en-US" dirty="0">
                <a:solidFill>
                  <a:schemeClr val="bg1"/>
                </a:solidFill>
                <a:latin typeface="+mj-lt"/>
                <a:cs typeface="Arial" panose="020B0604020202020204" pitchFamily="34" charset="0"/>
              </a:rPr>
              <a:t>Good for determining what the </a:t>
            </a:r>
            <a:r>
              <a:rPr lang="en-US" i="1" dirty="0">
                <a:solidFill>
                  <a:schemeClr val="bg1"/>
                </a:solidFill>
                <a:latin typeface="+mj-lt"/>
                <a:cs typeface="Arial" panose="020B0604020202020204" pitchFamily="34" charset="0"/>
              </a:rPr>
              <a:t>typical</a:t>
            </a:r>
            <a:r>
              <a:rPr lang="en-US" dirty="0">
                <a:solidFill>
                  <a:schemeClr val="bg1"/>
                </a:solidFill>
                <a:latin typeface="+mj-lt"/>
                <a:cs typeface="Arial" panose="020B0604020202020204" pitchFamily="34" charset="0"/>
              </a:rPr>
              <a:t> week looks like</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Does not amor</a:t>
            </a:r>
            <a:r>
              <a:rPr lang="en-US" dirty="0">
                <a:solidFill>
                  <a:schemeClr val="bg1"/>
                </a:solidFill>
                <a:latin typeface="+mj-lt"/>
                <a:cs typeface="Arial" panose="020B0604020202020204" pitchFamily="34" charset="0"/>
              </a:rPr>
              <a:t>tize correctly</a:t>
            </a:r>
            <a:endParaRPr kumimoji="0" lang="en-US"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grpSp>
        <p:nvGrpSpPr>
          <p:cNvPr id="15" name="Group 14">
            <a:extLst>
              <a:ext uri="{FF2B5EF4-FFF2-40B4-BE49-F238E27FC236}">
                <a16:creationId xmlns:a16="http://schemas.microsoft.com/office/drawing/2014/main" id="{13148032-D474-F749-A591-1225B73C2790}"/>
              </a:ext>
            </a:extLst>
          </p:cNvPr>
          <p:cNvGrpSpPr/>
          <p:nvPr/>
        </p:nvGrpSpPr>
        <p:grpSpPr>
          <a:xfrm>
            <a:off x="5800451" y="1435098"/>
            <a:ext cx="1117600" cy="2324102"/>
            <a:chOff x="5800451" y="1435098"/>
            <a:chExt cx="1117600" cy="2324102"/>
          </a:xfrm>
        </p:grpSpPr>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502400" y="1435098"/>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D7052DEC-4666-034D-964A-028454D7239F}"/>
                </a:ext>
              </a:extLst>
            </p:cNvPr>
            <p:cNvSpPr txBox="1"/>
            <p:nvPr/>
          </p:nvSpPr>
          <p:spPr>
            <a:xfrm>
              <a:off x="5800451" y="1442709"/>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mj-lt"/>
                  <a:cs typeface="Arial" panose="020B0604020202020204" pitchFamily="34" charset="0"/>
                  <a:sym typeface="Arial"/>
                </a:rPr>
                <a:t>median</a:t>
              </a:r>
            </a:p>
          </p:txBody>
        </p:sp>
      </p:grpSp>
      <p:grpSp>
        <p:nvGrpSpPr>
          <p:cNvPr id="19" name="Group 18">
            <a:extLst>
              <a:ext uri="{FF2B5EF4-FFF2-40B4-BE49-F238E27FC236}">
                <a16:creationId xmlns:a16="http://schemas.microsoft.com/office/drawing/2014/main" id="{2A5DFCD5-18DC-3F47-81BA-4BFFBAA67F05}"/>
              </a:ext>
            </a:extLst>
          </p:cNvPr>
          <p:cNvGrpSpPr/>
          <p:nvPr/>
        </p:nvGrpSpPr>
        <p:grpSpPr>
          <a:xfrm>
            <a:off x="6672526" y="1435099"/>
            <a:ext cx="1134525" cy="2324102"/>
            <a:chOff x="6672526" y="1435099"/>
            <a:chExt cx="1134525" cy="2324102"/>
          </a:xfrm>
        </p:grpSpPr>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C07C22E0-B82E-234B-9D87-DD527B6AA875}"/>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mean</a:t>
              </a:r>
            </a:p>
          </p:txBody>
        </p:sp>
      </p:grpSp>
    </p:spTree>
    <p:extLst>
      <p:ext uri="{BB962C8B-B14F-4D97-AF65-F5344CB8AC3E}">
        <p14:creationId xmlns:p14="http://schemas.microsoft.com/office/powerpoint/2010/main" val="15491073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Percentiles and IQR</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a:t>
            </a:r>
            <a:r>
              <a:rPr lang="en-US" dirty="0" err="1">
                <a:solidFill>
                  <a:schemeClr val="bg1"/>
                </a:solidFill>
                <a:latin typeface="+mj-lt"/>
                <a:cs typeface="Arial" panose="020B0604020202020204" pitchFamily="34" charset="0"/>
              </a:rPr>
              <a:t>X</a:t>
            </a:r>
            <a:r>
              <a:rPr lang="en-US" baseline="30000" dirty="0" err="1">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is a value that has X% of data less or equal to it.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a:t>
            </a:r>
            <a:r>
              <a:rPr lang="en-US" b="1" dirty="0">
                <a:solidFill>
                  <a:schemeClr val="bg1"/>
                </a:solidFill>
                <a:latin typeface="+mj-lt"/>
                <a:cs typeface="Arial" panose="020B0604020202020204" pitchFamily="34" charset="0"/>
              </a:rPr>
              <a:t>median</a:t>
            </a:r>
            <a:r>
              <a:rPr lang="en-US" dirty="0">
                <a:solidFill>
                  <a:schemeClr val="bg1"/>
                </a:solidFill>
                <a:latin typeface="+mj-lt"/>
                <a:cs typeface="Arial" panose="020B0604020202020204" pitchFamily="34" charset="0"/>
              </a:rPr>
              <a:t> is the 50</a:t>
            </a:r>
            <a:r>
              <a:rPr lang="en-US" baseline="30000" dirty="0">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We would find it using either =MEDIAN(…) or </a:t>
            </a:r>
            <a:br>
              <a:rPr lang="en-US" dirty="0">
                <a:solidFill>
                  <a:schemeClr val="bg1"/>
                </a:solidFill>
                <a:latin typeface="+mj-lt"/>
                <a:cs typeface="Arial" panose="020B0604020202020204" pitchFamily="34" charset="0"/>
              </a:rPr>
            </a:br>
            <a:r>
              <a:rPr lang="en-US" dirty="0">
                <a:solidFill>
                  <a:schemeClr val="bg1"/>
                </a:solidFill>
                <a:latin typeface="+mj-lt"/>
                <a:cs typeface="Arial" panose="020B0604020202020204" pitchFamily="34" charset="0"/>
              </a:rPr>
              <a:t>=PERCENTILE(…, 0.5)</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Two other commonly used percentiles:</a:t>
            </a:r>
            <a:br>
              <a:rPr lang="en-US" dirty="0">
                <a:solidFill>
                  <a:schemeClr val="bg1"/>
                </a:solidFill>
                <a:latin typeface="+mj-lt"/>
                <a:cs typeface="Arial" panose="020B0604020202020204" pitchFamily="34" charset="0"/>
              </a:rPr>
            </a:br>
            <a:r>
              <a:rPr lang="en-US" dirty="0">
                <a:solidFill>
                  <a:schemeClr val="bg1"/>
                </a:solidFill>
                <a:latin typeface="+mj-lt"/>
                <a:cs typeface="Arial" panose="020B0604020202020204" pitchFamily="34" charset="0"/>
              </a:rPr>
              <a:t>The 25</a:t>
            </a:r>
            <a:r>
              <a:rPr lang="en-US" baseline="30000" dirty="0">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(called the </a:t>
            </a:r>
            <a:r>
              <a:rPr lang="en-US" b="1" dirty="0">
                <a:solidFill>
                  <a:schemeClr val="bg1"/>
                </a:solidFill>
                <a:latin typeface="+mj-lt"/>
                <a:cs typeface="Arial" panose="020B0604020202020204" pitchFamily="34" charset="0"/>
              </a:rPr>
              <a:t>lower quartile</a:t>
            </a:r>
            <a:r>
              <a:rPr lang="en-US" dirty="0">
                <a:solidFill>
                  <a:schemeClr val="bg1"/>
                </a:solidFill>
                <a:latin typeface="+mj-lt"/>
                <a:cs typeface="Arial" panose="020B0604020202020204" pitchFamily="34" charset="0"/>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The 75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percentile (called the </a:t>
            </a:r>
            <a:r>
              <a:rPr kumimoji="0" lang="en-US" sz="1400" b="1" i="0" strike="noStrike" cap="none" spc="0" normalizeH="0" baseline="0" dirty="0">
                <a:ln>
                  <a:noFill/>
                </a:ln>
                <a:solidFill>
                  <a:schemeClr val="bg1"/>
                </a:solidFill>
                <a:effectLst/>
                <a:uFillTx/>
                <a:latin typeface="+mj-lt"/>
                <a:cs typeface="Arial" panose="020B0604020202020204" pitchFamily="34" charset="0"/>
                <a:sym typeface="Arial"/>
              </a:rPr>
              <a:t>upper quartile</a:t>
            </a:r>
            <a:r>
              <a:rPr lang="en-US" dirty="0">
                <a:solidFill>
                  <a:schemeClr val="bg1"/>
                </a:solidFill>
                <a:latin typeface="+mj-lt"/>
                <a:cs typeface="Arial" panose="020B0604020202020204" pitchFamily="34" charset="0"/>
              </a:rPr>
              <a:t>)</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grpSp>
        <p:nvGrpSpPr>
          <p:cNvPr id="15" name="Group 14">
            <a:extLst>
              <a:ext uri="{FF2B5EF4-FFF2-40B4-BE49-F238E27FC236}">
                <a16:creationId xmlns:a16="http://schemas.microsoft.com/office/drawing/2014/main" id="{13148032-D474-F749-A591-1225B73C2790}"/>
              </a:ext>
            </a:extLst>
          </p:cNvPr>
          <p:cNvGrpSpPr/>
          <p:nvPr/>
        </p:nvGrpSpPr>
        <p:grpSpPr>
          <a:xfrm>
            <a:off x="5467737" y="1409699"/>
            <a:ext cx="1117600" cy="2324102"/>
            <a:chOff x="5800451" y="1435098"/>
            <a:chExt cx="1117600" cy="2324102"/>
          </a:xfrm>
        </p:grpSpPr>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502400" y="1435098"/>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D7052DEC-4666-034D-964A-028454D7239F}"/>
                </a:ext>
              </a:extLst>
            </p:cNvPr>
            <p:cNvSpPr txBox="1"/>
            <p:nvPr/>
          </p:nvSpPr>
          <p:spPr>
            <a:xfrm>
              <a:off x="5800451" y="1442709"/>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mj-lt"/>
                  <a:cs typeface="Arial" panose="020B0604020202020204" pitchFamily="34" charset="0"/>
                  <a:sym typeface="Arial"/>
                </a:rPr>
                <a:t>LQ</a:t>
              </a:r>
            </a:p>
          </p:txBody>
        </p:sp>
      </p:grpSp>
      <p:grpSp>
        <p:nvGrpSpPr>
          <p:cNvPr id="19" name="Group 18">
            <a:extLst>
              <a:ext uri="{FF2B5EF4-FFF2-40B4-BE49-F238E27FC236}">
                <a16:creationId xmlns:a16="http://schemas.microsoft.com/office/drawing/2014/main" id="{2A5DFCD5-18DC-3F47-81BA-4BFFBAA67F05}"/>
              </a:ext>
            </a:extLst>
          </p:cNvPr>
          <p:cNvGrpSpPr/>
          <p:nvPr/>
        </p:nvGrpSpPr>
        <p:grpSpPr>
          <a:xfrm>
            <a:off x="7256726" y="1435099"/>
            <a:ext cx="1134525" cy="2324102"/>
            <a:chOff x="6672526" y="1435099"/>
            <a:chExt cx="1134525" cy="2324102"/>
          </a:xfrm>
        </p:grpSpPr>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C07C22E0-B82E-234B-9D87-DD527B6AA875}"/>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UQ</a:t>
              </a:r>
            </a:p>
          </p:txBody>
        </p:sp>
      </p:grpSp>
      <p:sp>
        <p:nvSpPr>
          <p:cNvPr id="2" name="Rectangle 1">
            <a:extLst>
              <a:ext uri="{FF2B5EF4-FFF2-40B4-BE49-F238E27FC236}">
                <a16:creationId xmlns:a16="http://schemas.microsoft.com/office/drawing/2014/main" id="{F2A8EF42-359C-E54B-86BC-6D75A197D866}"/>
              </a:ext>
            </a:extLst>
          </p:cNvPr>
          <p:cNvSpPr/>
          <p:nvPr/>
        </p:nvSpPr>
        <p:spPr>
          <a:xfrm>
            <a:off x="6169686" y="1409699"/>
            <a:ext cx="1087040" cy="2324102"/>
          </a:xfrm>
          <a:prstGeom prst="rect">
            <a:avLst/>
          </a:prstGeom>
          <a:solidFill>
            <a:srgbClr val="212121">
              <a:alpha val="32000"/>
            </a:srgb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sp>
        <p:nvSpPr>
          <p:cNvPr id="16" name="TextBox 15">
            <a:extLst>
              <a:ext uri="{FF2B5EF4-FFF2-40B4-BE49-F238E27FC236}">
                <a16:creationId xmlns:a16="http://schemas.microsoft.com/office/drawing/2014/main" id="{B4044484-7F33-AD46-B49D-560F59F43C90}"/>
              </a:ext>
            </a:extLst>
          </p:cNvPr>
          <p:cNvSpPr txBox="1"/>
          <p:nvPr/>
        </p:nvSpPr>
        <p:spPr>
          <a:xfrm>
            <a:off x="280696" y="3605313"/>
            <a:ext cx="409520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Half the data lie inside the shaded rectangle, gives us an idea of the </a:t>
            </a:r>
            <a:r>
              <a:rPr kumimoji="0" lang="en-US" sz="1400" b="0" i="1" u="none" strike="noStrike" cap="none" spc="0" normalizeH="0" baseline="0" dirty="0">
                <a:ln>
                  <a:noFill/>
                </a:ln>
                <a:solidFill>
                  <a:schemeClr val="bg1"/>
                </a:solidFill>
                <a:effectLst/>
                <a:uFillTx/>
                <a:latin typeface="+mj-lt"/>
                <a:cs typeface="Arial" panose="020B0604020202020204" pitchFamily="34" charset="0"/>
                <a:sym typeface="Arial"/>
              </a:rPr>
              <a:t>range</a:t>
            </a:r>
            <a:r>
              <a:rPr kumimoji="0" lang="en-US" sz="1400" b="0" u="none" strike="noStrike" cap="none" spc="0" normalizeH="0" baseline="0" dirty="0">
                <a:ln>
                  <a:noFill/>
                </a:ln>
                <a:solidFill>
                  <a:schemeClr val="bg1"/>
                </a:solidFill>
                <a:effectLst/>
                <a:uFillTx/>
                <a:latin typeface="+mj-lt"/>
                <a:cs typeface="Arial" panose="020B0604020202020204" pitchFamily="34" charset="0"/>
                <a:sym typeface="Arial"/>
              </a:rPr>
              <a:t> of typical values.</a:t>
            </a:r>
            <a:r>
              <a:rPr lang="en-US" dirty="0">
                <a:solidFill>
                  <a:schemeClr val="bg1"/>
                </a:solidFill>
                <a:latin typeface="+mj-lt"/>
                <a:cs typeface="Arial" panose="020B0604020202020204" pitchFamily="34" charset="0"/>
              </a:rPr>
              <a:t> UQ – LQ is called the </a:t>
            </a:r>
            <a:r>
              <a:rPr lang="en-US" b="1" dirty="0">
                <a:solidFill>
                  <a:schemeClr val="bg1"/>
                </a:solidFill>
                <a:latin typeface="+mj-lt"/>
                <a:cs typeface="Arial" panose="020B0604020202020204" pitchFamily="34" charset="0"/>
              </a:rPr>
              <a:t>Interquartile Range (IQR)</a:t>
            </a:r>
            <a:endParaRPr lang="en-US" dirty="0">
              <a:solidFill>
                <a:schemeClr val="bg1"/>
              </a:solidFill>
              <a:latin typeface="+mj-lt"/>
              <a:cs typeface="Arial" panose="020B0604020202020204" pitchFamily="34" charset="0"/>
            </a:endParaRPr>
          </a:p>
        </p:txBody>
      </p:sp>
      <p:sp>
        <p:nvSpPr>
          <p:cNvPr id="20" name="TextBox 19">
            <a:extLst>
              <a:ext uri="{FF2B5EF4-FFF2-40B4-BE49-F238E27FC236}">
                <a16:creationId xmlns:a16="http://schemas.microsoft.com/office/drawing/2014/main" id="{BB0EEABF-88F1-A242-80E8-D55EECB8568B}"/>
              </a:ext>
            </a:extLst>
          </p:cNvPr>
          <p:cNvSpPr txBox="1"/>
          <p:nvPr/>
        </p:nvSpPr>
        <p:spPr>
          <a:xfrm>
            <a:off x="242596" y="4520796"/>
            <a:ext cx="872782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Other percentile ranges can be used if you want to be more conservative. e.g. Planning stock so that you know 95% of weeks you don't run out, use 95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percentile.</a:t>
            </a:r>
          </a:p>
        </p:txBody>
      </p:sp>
    </p:spTree>
    <p:extLst>
      <p:ext uri="{BB962C8B-B14F-4D97-AF65-F5344CB8AC3E}">
        <p14:creationId xmlns:p14="http://schemas.microsoft.com/office/powerpoint/2010/main" val="16122441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Spread: Standard Deviation</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standard deviation (intuitively) is the average deviation from the mean.</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To stop positive deviations and negative deviations from cancelling, we square each deviation in the formula. Also referred to as the </a:t>
            </a:r>
            <a:r>
              <a:rPr lang="en-US" b="1" dirty="0">
                <a:solidFill>
                  <a:schemeClr val="bg1"/>
                </a:solidFill>
                <a:latin typeface="+mj-lt"/>
                <a:cs typeface="Arial" panose="020B0604020202020204" pitchFamily="34" charset="0"/>
              </a:rPr>
              <a:t>Root-Mean Squared deviation</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169686" y="1409699"/>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7" name="Rectangle 26">
            <a:extLst>
              <a:ext uri="{FF2B5EF4-FFF2-40B4-BE49-F238E27FC236}">
                <a16:creationId xmlns:a16="http://schemas.microsoft.com/office/drawing/2014/main" id="{44565430-3566-6048-AF6A-CFDE3938E226}"/>
              </a:ext>
            </a:extLst>
          </p:cNvPr>
          <p:cNvSpPr/>
          <p:nvPr/>
        </p:nvSpPr>
        <p:spPr>
          <a:xfrm>
            <a:off x="5930899" y="1393563"/>
            <a:ext cx="1440981" cy="2324102"/>
          </a:xfrm>
          <a:prstGeom prst="rect">
            <a:avLst/>
          </a:prstGeom>
          <a:solidFill>
            <a:schemeClr val="accent2">
              <a:lumMod val="60000"/>
              <a:lumOff val="40000"/>
              <a:alpha val="32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72567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 name="Rectangle 1">
            <a:extLst>
              <a:ext uri="{FF2B5EF4-FFF2-40B4-BE49-F238E27FC236}">
                <a16:creationId xmlns:a16="http://schemas.microsoft.com/office/drawing/2014/main" id="{F2A8EF42-359C-E54B-86BC-6D75A197D866}"/>
              </a:ext>
            </a:extLst>
          </p:cNvPr>
          <p:cNvSpPr/>
          <p:nvPr/>
        </p:nvSpPr>
        <p:spPr>
          <a:xfrm>
            <a:off x="6169686" y="1409699"/>
            <a:ext cx="1087040" cy="2324102"/>
          </a:xfrm>
          <a:prstGeom prst="rect">
            <a:avLst/>
          </a:prstGeom>
          <a:solidFill>
            <a:srgbClr val="212121">
              <a:alpha val="32000"/>
            </a:srgb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sp>
        <p:nvSpPr>
          <p:cNvPr id="20" name="TextBox 19">
            <a:extLst>
              <a:ext uri="{FF2B5EF4-FFF2-40B4-BE49-F238E27FC236}">
                <a16:creationId xmlns:a16="http://schemas.microsoft.com/office/drawing/2014/main" id="{BB0EEABF-88F1-A242-80E8-D55EECB8568B}"/>
              </a:ext>
            </a:extLst>
          </p:cNvPr>
          <p:cNvSpPr txBox="1"/>
          <p:nvPr/>
        </p:nvSpPr>
        <p:spPr>
          <a:xfrm>
            <a:off x="203125" y="4373958"/>
            <a:ext cx="420377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dev large: values spread out from mean</a:t>
            </a:r>
            <a:b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br>
            <a:r>
              <a:rPr kumimoji="0" lang="en-US" sz="1400" b="0" i="0" u="none" strike="noStrike" cap="none" spc="0" normalizeH="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dev small: values close to mean.</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8105F6-1185-9147-9F8F-B1F3BC7B5833}"/>
                  </a:ext>
                </a:extLst>
              </p:cNvPr>
              <p:cNvSpPr txBox="1"/>
              <p:nvPr/>
            </p:nvSpPr>
            <p:spPr>
              <a:xfrm>
                <a:off x="897592" y="2843933"/>
                <a:ext cx="2955798" cy="5636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kumimoji="0" lang="en-US" sz="1800" b="0" u="none" strike="noStrike" cap="none" spc="0" normalizeH="0" baseline="0" dirty="0">
                    <a:ln>
                      <a:noFill/>
                    </a:ln>
                    <a:solidFill>
                      <a:schemeClr val="bg1"/>
                    </a:solidFill>
                    <a:effectLst/>
                    <a:uFillTx/>
                    <a:cs typeface="Arial" panose="020B0604020202020204" pitchFamily="34" charset="0"/>
                    <a:sym typeface="Arial"/>
                  </a:rPr>
                  <a:t>std</a:t>
                </a:r>
                <a:r>
                  <a:rPr kumimoji="0" lang="en-US" sz="1800" b="0" u="none" strike="noStrike" cap="none" spc="0" normalizeH="0" dirty="0">
                    <a:ln>
                      <a:noFill/>
                    </a:ln>
                    <a:solidFill>
                      <a:schemeClr val="bg1"/>
                    </a:solidFill>
                    <a:effectLst/>
                    <a:uFillTx/>
                    <a:cs typeface="Arial" panose="020B0604020202020204" pitchFamily="34" charset="0"/>
                    <a:sym typeface="Arial"/>
                  </a:rPr>
                  <a:t> dev</a:t>
                </a:r>
                <a14:m>
                  <m:oMath xmlns:m="http://schemas.openxmlformats.org/officeDocument/2006/math">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m:t>
                    </m:r>
                    <m:rad>
                      <m:radPr>
                        <m:degHide m:val="on"/>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radPr>
                      <m:deg/>
                      <m:e>
                        <m:f>
                          <m:fPr>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fPr>
                          <m:num>
                            <m:nary>
                              <m:naryPr>
                                <m:chr m:val="∑"/>
                                <m:subHide m:val="on"/>
                                <m:supHide m:val="on"/>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naryPr>
                              <m:sub/>
                              <m:sup/>
                              <m:e>
                                <m:sSup>
                                  <m:sSupPr>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sSupPr>
                                  <m:e>
                                    <m:r>
                                      <a:rPr lang="en-US" sz="1800" i="1">
                                        <a:solidFill>
                                          <a:schemeClr val="bg1"/>
                                        </a:solidFill>
                                        <a:latin typeface="Cambria Math" panose="02040503050406030204" pitchFamily="18" charset="0"/>
                                        <a:cs typeface="Arial" panose="020B0604020202020204" pitchFamily="34" charset="0"/>
                                      </a:rPr>
                                      <m:t>(</m:t>
                                    </m:r>
                                    <m:sSub>
                                      <m:sSubPr>
                                        <m:ctrlPr>
                                          <a:rPr lang="en-US" sz="1800" i="1">
                                            <a:solidFill>
                                              <a:schemeClr val="bg1"/>
                                            </a:solidFill>
                                            <a:latin typeface="Cambria Math" panose="02040503050406030204" pitchFamily="18" charset="0"/>
                                            <a:cs typeface="Arial" panose="020B0604020202020204" pitchFamily="34" charset="0"/>
                                          </a:rPr>
                                        </m:ctrlPr>
                                      </m:sSubPr>
                                      <m:e>
                                        <m:r>
                                          <a:rPr lang="en-US" sz="1800" i="1">
                                            <a:solidFill>
                                              <a:schemeClr val="bg1"/>
                                            </a:solidFill>
                                            <a:latin typeface="Cambria Math" panose="02040503050406030204" pitchFamily="18" charset="0"/>
                                            <a:cs typeface="Arial" panose="020B0604020202020204" pitchFamily="34" charset="0"/>
                                          </a:rPr>
                                          <m:t>𝑥</m:t>
                                        </m:r>
                                      </m:e>
                                      <m:sub>
                                        <m:r>
                                          <a:rPr lang="en-US" sz="1800" i="1">
                                            <a:solidFill>
                                              <a:schemeClr val="bg1"/>
                                            </a:solidFill>
                                            <a:latin typeface="Cambria Math" panose="02040503050406030204" pitchFamily="18" charset="0"/>
                                            <a:cs typeface="Arial" panose="020B0604020202020204" pitchFamily="34" charset="0"/>
                                          </a:rPr>
                                          <m:t>𝑖</m:t>
                                        </m:r>
                                      </m:sub>
                                    </m:sSub>
                                    <m:r>
                                      <a:rPr lang="en-US" sz="1800" i="1">
                                        <a:solidFill>
                                          <a:schemeClr val="bg1"/>
                                        </a:solidFill>
                                        <a:latin typeface="Cambria Math" panose="02040503050406030204" pitchFamily="18" charset="0"/>
                                        <a:cs typeface="Arial" panose="020B0604020202020204" pitchFamily="34" charset="0"/>
                                      </a:rPr>
                                      <m:t>−</m:t>
                                    </m:r>
                                    <m:acc>
                                      <m:accPr>
                                        <m:chr m:val="̅"/>
                                        <m:ctrlPr>
                                          <a:rPr lang="en-US" sz="1800" i="1">
                                            <a:solidFill>
                                              <a:schemeClr val="bg1"/>
                                            </a:solidFill>
                                            <a:latin typeface="Cambria Math" panose="02040503050406030204" pitchFamily="18" charset="0"/>
                                            <a:cs typeface="Arial" panose="020B0604020202020204" pitchFamily="34" charset="0"/>
                                          </a:rPr>
                                        </m:ctrlPr>
                                      </m:accPr>
                                      <m:e>
                                        <m:r>
                                          <a:rPr lang="en-US" sz="1800" i="1">
                                            <a:solidFill>
                                              <a:schemeClr val="bg1"/>
                                            </a:solidFill>
                                            <a:latin typeface="Cambria Math" panose="02040503050406030204" pitchFamily="18" charset="0"/>
                                            <a:cs typeface="Arial" panose="020B0604020202020204" pitchFamily="34" charset="0"/>
                                          </a:rPr>
                                          <m:t>𝑥</m:t>
                                        </m:r>
                                      </m:e>
                                    </m:acc>
                                    <m:r>
                                      <a:rPr lang="en-US" sz="1800" i="1">
                                        <a:solidFill>
                                          <a:schemeClr val="bg1"/>
                                        </a:solidFill>
                                        <a:latin typeface="Cambria Math" panose="02040503050406030204" pitchFamily="18" charset="0"/>
                                        <a:cs typeface="Arial" panose="020B0604020202020204" pitchFamily="34" charset="0"/>
                                      </a:rPr>
                                      <m:t>)</m:t>
                                    </m:r>
                                  </m:e>
                                  <m:sup>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2</m:t>
                                    </m:r>
                                  </m:sup>
                                </m:sSup>
                              </m:e>
                            </m:nary>
                          </m:num>
                          <m:den>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𝑁</m:t>
                            </m:r>
                          </m:den>
                        </m:f>
                      </m:e>
                    </m:rad>
                  </m:oMath>
                </a14:m>
                <a:endParaRPr kumimoji="0" lang="en-US" sz="18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mc:Choice>
        <mc:Fallback>
          <p:sp>
            <p:nvSpPr>
              <p:cNvPr id="4" name="TextBox 3">
                <a:extLst>
                  <a:ext uri="{FF2B5EF4-FFF2-40B4-BE49-F238E27FC236}">
                    <a16:creationId xmlns:a16="http://schemas.microsoft.com/office/drawing/2014/main" id="{5A8105F6-1185-9147-9F8F-B1F3BC7B5833}"/>
                  </a:ext>
                </a:extLst>
              </p:cNvPr>
              <p:cNvSpPr txBox="1">
                <a:spLocks noRot="1" noChangeAspect="1" noMove="1" noResize="1" noEditPoints="1" noAdjustHandles="1" noChangeArrowheads="1" noChangeShapeType="1" noTextEdit="1"/>
              </p:cNvSpPr>
              <p:nvPr/>
            </p:nvSpPr>
            <p:spPr>
              <a:xfrm>
                <a:off x="897592" y="2843933"/>
                <a:ext cx="2955798" cy="563680"/>
              </a:xfrm>
              <a:prstGeom prst="rect">
                <a:avLst/>
              </a:prstGeom>
              <a:blipFill>
                <a:blip r:embed="rId5"/>
                <a:stretch>
                  <a:fillRect l="-4721" t="-42222" b="-44444"/>
                </a:stretch>
              </a:blipFill>
              <a:ln w="12700" cap="flat">
                <a:noFill/>
                <a:miter lim="400000"/>
              </a:ln>
              <a:effectLst/>
            </p:spPr>
            <p:txBody>
              <a:bodyPr/>
              <a:lstStyle/>
              <a:p>
                <a:r>
                  <a:rPr lang="en-US">
                    <a:noFill/>
                  </a:rPr>
                  <a:t> </a:t>
                </a:r>
              </a:p>
            </p:txBody>
          </p:sp>
        </mc:Fallback>
      </mc:AlternateContent>
      <p:sp>
        <p:nvSpPr>
          <p:cNvPr id="21" name="TextBox 20">
            <a:extLst>
              <a:ext uri="{FF2B5EF4-FFF2-40B4-BE49-F238E27FC236}">
                <a16:creationId xmlns:a16="http://schemas.microsoft.com/office/drawing/2014/main" id="{2C6F5B6A-4412-634E-8D3A-7DCD39EC7C90}"/>
              </a:ext>
            </a:extLst>
          </p:cNvPr>
          <p:cNvSpPr txBox="1"/>
          <p:nvPr/>
        </p:nvSpPr>
        <p:spPr>
          <a:xfrm>
            <a:off x="203125" y="3581728"/>
            <a:ext cx="4346989"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Here</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a:t>
            </a:r>
            <a:r>
              <a:rPr kumimoji="0" lang="en-US" sz="1400" b="0" i="0" u="none" strike="noStrike" cap="none" spc="0" normalizeH="0" dirty="0" err="1">
                <a:ln>
                  <a:noFill/>
                </a:ln>
                <a:solidFill>
                  <a:schemeClr val="bg1"/>
                </a:solidFill>
                <a:effectLst/>
                <a:uFillTx/>
                <a:latin typeface="+mj-lt"/>
                <a:cs typeface="Arial" panose="020B0604020202020204" pitchFamily="34" charset="0"/>
                <a:sym typeface="Arial"/>
              </a:rPr>
              <a:t>xbar</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is the mean, and N is the number of data points. Excel formula is </a:t>
            </a:r>
            <a:r>
              <a:rPr kumimoji="0" lang="en-US" sz="1400" b="0" i="0" u="none" strike="noStrike" cap="none" spc="0" normalizeH="0" dirty="0">
                <a:ln>
                  <a:noFill/>
                </a:ln>
                <a:solidFill>
                  <a:schemeClr val="bg1"/>
                </a:solidFill>
                <a:effectLst/>
                <a:uFillTx/>
                <a:latin typeface="Courier" pitchFamily="2" charset="0"/>
                <a:cs typeface="Arial" panose="020B0604020202020204" pitchFamily="34" charset="0"/>
                <a:sym typeface="Arial"/>
              </a:rPr>
              <a:t>=</a:t>
            </a:r>
            <a:r>
              <a:rPr kumimoji="0" lang="en-US" sz="1400" b="0" i="0" u="none" strike="noStrike" cap="none" spc="0" normalizeH="0" dirty="0" err="1">
                <a:ln>
                  <a:noFill/>
                </a:ln>
                <a:solidFill>
                  <a:schemeClr val="bg1"/>
                </a:solidFill>
                <a:effectLst/>
                <a:uFillTx/>
                <a:latin typeface="Courier" pitchFamily="2" charset="0"/>
                <a:cs typeface="Arial" panose="020B0604020202020204" pitchFamily="34" charset="0"/>
                <a:sym typeface="Arial"/>
              </a:rPr>
              <a:t>stdev</a:t>
            </a:r>
            <a:r>
              <a:rPr kumimoji="0" lang="en-US" sz="1400" b="0" i="0" u="none" strike="noStrike" cap="none" spc="0" normalizeH="0" dirty="0">
                <a:ln>
                  <a:noFill/>
                </a:ln>
                <a:solidFill>
                  <a:schemeClr val="bg1"/>
                </a:solidFill>
                <a:effectLst/>
                <a:uFillTx/>
                <a:latin typeface="Courier" pitchFamily="2" charset="0"/>
                <a:cs typeface="Arial" panose="020B0604020202020204" pitchFamily="34" charset="0"/>
                <a:sym typeface="Arial"/>
              </a:rPr>
              <a:t>(..)</a:t>
            </a:r>
            <a:endParaRPr kumimoji="0" lang="en-US" sz="1400" b="0" i="0" u="none" strike="noStrike" cap="none" spc="0" normalizeH="0" baseline="0" dirty="0">
              <a:ln>
                <a:noFill/>
              </a:ln>
              <a:solidFill>
                <a:schemeClr val="bg1"/>
              </a:solidFill>
              <a:effectLst/>
              <a:uFillTx/>
              <a:latin typeface="Courier" pitchFamily="2" charset="0"/>
              <a:cs typeface="Arial" panose="020B0604020202020204" pitchFamily="34" charset="0"/>
              <a:sym typeface="Arial"/>
            </a:endParaRPr>
          </a:p>
        </p:txBody>
      </p:sp>
      <p:grpSp>
        <p:nvGrpSpPr>
          <p:cNvPr id="23" name="Group 22">
            <a:extLst>
              <a:ext uri="{FF2B5EF4-FFF2-40B4-BE49-F238E27FC236}">
                <a16:creationId xmlns:a16="http://schemas.microsoft.com/office/drawing/2014/main" id="{0CD61D8E-F01A-5E47-AB18-3BDABBD63035}"/>
              </a:ext>
            </a:extLst>
          </p:cNvPr>
          <p:cNvGrpSpPr/>
          <p:nvPr/>
        </p:nvGrpSpPr>
        <p:grpSpPr>
          <a:xfrm>
            <a:off x="6672526" y="1435099"/>
            <a:ext cx="1134525" cy="2324102"/>
            <a:chOff x="6672526" y="1435099"/>
            <a:chExt cx="1134525" cy="2324102"/>
          </a:xfrm>
        </p:grpSpPr>
        <p:cxnSp>
          <p:nvCxnSpPr>
            <p:cNvPr id="24" name="Straight Connector 23">
              <a:extLst>
                <a:ext uri="{FF2B5EF4-FFF2-40B4-BE49-F238E27FC236}">
                  <a16:creationId xmlns:a16="http://schemas.microsoft.com/office/drawing/2014/main" id="{1303BD8C-6784-604F-9308-A32F5DAB5F4F}"/>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456A31B1-2244-E041-9D65-3CAC4A940F5E}"/>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mean</a:t>
              </a:r>
            </a:p>
          </p:txBody>
        </p:sp>
      </p:grpSp>
      <p:sp>
        <p:nvSpPr>
          <p:cNvPr id="26" name="TextBox 25">
            <a:extLst>
              <a:ext uri="{FF2B5EF4-FFF2-40B4-BE49-F238E27FC236}">
                <a16:creationId xmlns:a16="http://schemas.microsoft.com/office/drawing/2014/main" id="{27FDE7C7-8D67-2A47-A05A-CABC70FEEBFA}"/>
              </a:ext>
            </a:extLst>
          </p:cNvPr>
          <p:cNvSpPr txBox="1"/>
          <p:nvPr/>
        </p:nvSpPr>
        <p:spPr>
          <a:xfrm>
            <a:off x="4611318" y="4324349"/>
            <a:ext cx="420377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Comparison of IQR (grey)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to +/- 1 </a:t>
            </a:r>
            <a:r>
              <a:rPr kumimoji="0" lang="en-US" sz="1400" b="0" i="0" u="none" strike="noStrike" cap="none" spc="0" normalizeH="0" baseline="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dev from mean (purple)</a:t>
            </a:r>
          </a:p>
        </p:txBody>
      </p:sp>
    </p:spTree>
    <p:extLst>
      <p:ext uri="{BB962C8B-B14F-4D97-AF65-F5344CB8AC3E}">
        <p14:creationId xmlns:p14="http://schemas.microsoft.com/office/powerpoint/2010/main" val="249440298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61F50-6118-204C-9B42-246D59518571}"/>
              </a:ext>
            </a:extLst>
          </p:cNvPr>
          <p:cNvSpPr>
            <a:spLocks noGrp="1"/>
          </p:cNvSpPr>
          <p:nvPr>
            <p:ph type="title"/>
          </p:nvPr>
        </p:nvSpPr>
        <p:spPr/>
        <p:txBody>
          <a:bodyPr>
            <a:normAutofit fontScale="90000"/>
          </a:bodyPr>
          <a:lstStyle/>
          <a:p>
            <a:r>
              <a:rPr lang="en-US" dirty="0"/>
              <a:t>Descriptive Statistics Summary</a:t>
            </a:r>
          </a:p>
        </p:txBody>
      </p:sp>
      <p:graphicFrame>
        <p:nvGraphicFramePr>
          <p:cNvPr id="4" name="Table 3">
            <a:extLst>
              <a:ext uri="{FF2B5EF4-FFF2-40B4-BE49-F238E27FC236}">
                <a16:creationId xmlns:a16="http://schemas.microsoft.com/office/drawing/2014/main" id="{5E2212C9-F45C-174F-AE5D-F9C44C252CDD}"/>
              </a:ext>
            </a:extLst>
          </p:cNvPr>
          <p:cNvGraphicFramePr>
            <a:graphicFrameLocks noGrp="1"/>
          </p:cNvGraphicFramePr>
          <p:nvPr>
            <p:extLst>
              <p:ext uri="{D42A27DB-BD31-4B8C-83A1-F6EECF244321}">
                <p14:modId xmlns:p14="http://schemas.microsoft.com/office/powerpoint/2010/main" val="593999947"/>
              </p:ext>
            </p:extLst>
          </p:nvPr>
        </p:nvGraphicFramePr>
        <p:xfrm>
          <a:off x="1079500" y="1593850"/>
          <a:ext cx="7213600" cy="26670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777103973"/>
                    </a:ext>
                  </a:extLst>
                </a:gridCol>
                <a:gridCol w="2260600">
                  <a:extLst>
                    <a:ext uri="{9D8B030D-6E8A-4147-A177-3AD203B41FA5}">
                      <a16:colId xmlns:a16="http://schemas.microsoft.com/office/drawing/2014/main" val="3880117150"/>
                    </a:ext>
                  </a:extLst>
                </a:gridCol>
                <a:gridCol w="1270000">
                  <a:extLst>
                    <a:ext uri="{9D8B030D-6E8A-4147-A177-3AD203B41FA5}">
                      <a16:colId xmlns:a16="http://schemas.microsoft.com/office/drawing/2014/main" val="4035377165"/>
                    </a:ext>
                  </a:extLst>
                </a:gridCol>
                <a:gridCol w="2336800">
                  <a:extLst>
                    <a:ext uri="{9D8B030D-6E8A-4147-A177-3AD203B41FA5}">
                      <a16:colId xmlns:a16="http://schemas.microsoft.com/office/drawing/2014/main" val="637098031"/>
                    </a:ext>
                  </a:extLst>
                </a:gridCol>
              </a:tblGrid>
              <a:tr h="370840">
                <a:tc>
                  <a:txBody>
                    <a:bodyPr/>
                    <a:lstStyle/>
                    <a:p>
                      <a:pPr algn="l"/>
                      <a:r>
                        <a:rPr lang="en-US" sz="1400" dirty="0"/>
                        <a:t>Quantity</a:t>
                      </a:r>
                    </a:p>
                  </a:txBody>
                  <a:tcPr/>
                </a:tc>
                <a:tc>
                  <a:txBody>
                    <a:bodyPr/>
                    <a:lstStyle/>
                    <a:p>
                      <a:pPr algn="l"/>
                      <a:r>
                        <a:rPr lang="en-US" sz="1400" dirty="0"/>
                        <a:t>Formula</a:t>
                      </a:r>
                    </a:p>
                  </a:txBody>
                  <a:tcPr/>
                </a:tc>
                <a:tc>
                  <a:txBody>
                    <a:bodyPr/>
                    <a:lstStyle/>
                    <a:p>
                      <a:pPr algn="l"/>
                      <a:r>
                        <a:rPr lang="en-US" sz="1400" dirty="0"/>
                        <a:t>Measures</a:t>
                      </a:r>
                    </a:p>
                  </a:txBody>
                  <a:tcPr/>
                </a:tc>
                <a:tc>
                  <a:txBody>
                    <a:bodyPr/>
                    <a:lstStyle/>
                    <a:p>
                      <a:pPr algn="l"/>
                      <a:r>
                        <a:rPr lang="en-US" sz="1400" dirty="0"/>
                        <a:t>Robust </a:t>
                      </a:r>
                      <a:br>
                        <a:rPr lang="en-US" sz="1400" dirty="0"/>
                      </a:br>
                      <a:r>
                        <a:rPr lang="en-US" sz="1400" dirty="0"/>
                        <a:t>(i.e. not sensitive to outliers) </a:t>
                      </a:r>
                    </a:p>
                  </a:txBody>
                  <a:tcPr/>
                </a:tc>
                <a:extLst>
                  <a:ext uri="{0D108BD9-81ED-4DB2-BD59-A6C34878D82A}">
                    <a16:rowId xmlns:a16="http://schemas.microsoft.com/office/drawing/2014/main" val="4224531773"/>
                  </a:ext>
                </a:extLst>
              </a:tr>
              <a:tr h="370840">
                <a:tc>
                  <a:txBody>
                    <a:bodyPr/>
                    <a:lstStyle/>
                    <a:p>
                      <a:pPr algn="l"/>
                      <a:r>
                        <a:rPr lang="en-US" sz="1400" dirty="0"/>
                        <a:t>Mean</a:t>
                      </a:r>
                    </a:p>
                  </a:txBody>
                  <a:tcPr/>
                </a:tc>
                <a:tc>
                  <a:txBody>
                    <a:bodyPr/>
                    <a:lstStyle/>
                    <a:p>
                      <a:pPr algn="l"/>
                      <a:r>
                        <a:rPr lang="en-US" sz="1400" dirty="0"/>
                        <a:t>=AVERAGE(…)</a:t>
                      </a:r>
                    </a:p>
                  </a:txBody>
                  <a:tcPr/>
                </a:tc>
                <a:tc>
                  <a:txBody>
                    <a:bodyPr/>
                    <a:lstStyle/>
                    <a:p>
                      <a:pPr algn="l"/>
                      <a:r>
                        <a:rPr lang="en-US" sz="1400" dirty="0"/>
                        <a:t>Centrality</a:t>
                      </a:r>
                    </a:p>
                  </a:txBody>
                  <a:tcPr/>
                </a:tc>
                <a:tc>
                  <a:txBody>
                    <a:bodyPr/>
                    <a:lstStyle/>
                    <a:p>
                      <a:pPr algn="l"/>
                      <a:r>
                        <a:rPr lang="en-US" sz="1400" dirty="0"/>
                        <a:t>No</a:t>
                      </a:r>
                    </a:p>
                  </a:txBody>
                  <a:tcPr/>
                </a:tc>
                <a:extLst>
                  <a:ext uri="{0D108BD9-81ED-4DB2-BD59-A6C34878D82A}">
                    <a16:rowId xmlns:a16="http://schemas.microsoft.com/office/drawing/2014/main" val="106558611"/>
                  </a:ext>
                </a:extLst>
              </a:tr>
              <a:tr h="370840">
                <a:tc>
                  <a:txBody>
                    <a:bodyPr/>
                    <a:lstStyle/>
                    <a:p>
                      <a:pPr algn="l"/>
                      <a:r>
                        <a:rPr lang="en-US" sz="1400" dirty="0"/>
                        <a:t>Median</a:t>
                      </a:r>
                    </a:p>
                  </a:txBody>
                  <a:tcPr/>
                </a:tc>
                <a:tc>
                  <a:txBody>
                    <a:bodyPr/>
                    <a:lstStyle/>
                    <a:p>
                      <a:pPr algn="l"/>
                      <a:r>
                        <a:rPr lang="en-US" sz="1400" dirty="0"/>
                        <a:t>=MEDIAN(…)</a:t>
                      </a:r>
                    </a:p>
                  </a:txBody>
                  <a:tcPr/>
                </a:tc>
                <a:tc>
                  <a:txBody>
                    <a:bodyPr/>
                    <a:lstStyle/>
                    <a:p>
                      <a:pPr algn="l"/>
                      <a:r>
                        <a:rPr lang="en-US" sz="1400" dirty="0"/>
                        <a:t>Centrality</a:t>
                      </a:r>
                    </a:p>
                  </a:txBody>
                  <a:tcPr/>
                </a:tc>
                <a:tc>
                  <a:txBody>
                    <a:bodyPr/>
                    <a:lstStyle/>
                    <a:p>
                      <a:pPr algn="l"/>
                      <a:r>
                        <a:rPr lang="en-US" sz="1400" dirty="0"/>
                        <a:t>Yes</a:t>
                      </a:r>
                    </a:p>
                  </a:txBody>
                  <a:tcPr/>
                </a:tc>
                <a:extLst>
                  <a:ext uri="{0D108BD9-81ED-4DB2-BD59-A6C34878D82A}">
                    <a16:rowId xmlns:a16="http://schemas.microsoft.com/office/drawing/2014/main" val="2229610245"/>
                  </a:ext>
                </a:extLst>
              </a:tr>
              <a:tr h="370840">
                <a:tc>
                  <a:txBody>
                    <a:bodyPr/>
                    <a:lstStyle/>
                    <a:p>
                      <a:pPr algn="l"/>
                      <a:r>
                        <a:rPr lang="en-US" sz="1400" dirty="0"/>
                        <a:t>Percentile</a:t>
                      </a:r>
                    </a:p>
                  </a:txBody>
                  <a:tcPr/>
                </a:tc>
                <a:tc>
                  <a:txBody>
                    <a:bodyPr/>
                    <a:lstStyle/>
                    <a:p>
                      <a:pPr algn="l"/>
                      <a:r>
                        <a:rPr lang="en-US" sz="1400" dirty="0"/>
                        <a:t>=PERCENTILE(…, x)</a:t>
                      </a:r>
                    </a:p>
                  </a:txBody>
                  <a:tcPr/>
                </a:tc>
                <a:tc>
                  <a:txBody>
                    <a:bodyPr/>
                    <a:lstStyle/>
                    <a:p>
                      <a:pPr algn="l"/>
                      <a:r>
                        <a:rPr lang="en-US" sz="1400" dirty="0"/>
                        <a:t>Distribution</a:t>
                      </a:r>
                    </a:p>
                  </a:txBody>
                  <a:tcPr/>
                </a:tc>
                <a:tc>
                  <a:txBody>
                    <a:bodyPr/>
                    <a:lstStyle/>
                    <a:p>
                      <a:pPr algn="l"/>
                      <a:r>
                        <a:rPr lang="en-US" sz="1400" dirty="0"/>
                        <a:t>Yes</a:t>
                      </a:r>
                    </a:p>
                  </a:txBody>
                  <a:tcPr/>
                </a:tc>
                <a:extLst>
                  <a:ext uri="{0D108BD9-81ED-4DB2-BD59-A6C34878D82A}">
                    <a16:rowId xmlns:a16="http://schemas.microsoft.com/office/drawing/2014/main" val="656573019"/>
                  </a:ext>
                </a:extLst>
              </a:tr>
              <a:tr h="370840">
                <a:tc>
                  <a:txBody>
                    <a:bodyPr/>
                    <a:lstStyle/>
                    <a:p>
                      <a:pPr algn="l"/>
                      <a:r>
                        <a:rPr lang="en-US" sz="1400" dirty="0"/>
                        <a:t>IQR</a:t>
                      </a:r>
                    </a:p>
                  </a:txBody>
                  <a:tcPr/>
                </a:tc>
                <a:tc>
                  <a:txBody>
                    <a:bodyPr/>
                    <a:lstStyle/>
                    <a:p>
                      <a:pPr algn="l"/>
                      <a:r>
                        <a:rPr lang="en-US" sz="1400" dirty="0"/>
                        <a:t>Difference of 75</a:t>
                      </a:r>
                      <a:r>
                        <a:rPr lang="en-US" sz="1400" baseline="30000" dirty="0"/>
                        <a:t>th</a:t>
                      </a:r>
                      <a:r>
                        <a:rPr lang="en-US" sz="1400" dirty="0"/>
                        <a:t> and 25</a:t>
                      </a:r>
                      <a:r>
                        <a:rPr lang="en-US" sz="1400" baseline="30000" dirty="0"/>
                        <a:t>th</a:t>
                      </a:r>
                      <a:r>
                        <a:rPr lang="en-US" sz="1400" dirty="0"/>
                        <a:t> percentiles</a:t>
                      </a:r>
                    </a:p>
                  </a:txBody>
                  <a:tcPr/>
                </a:tc>
                <a:tc>
                  <a:txBody>
                    <a:bodyPr/>
                    <a:lstStyle/>
                    <a:p>
                      <a:pPr algn="l"/>
                      <a:r>
                        <a:rPr lang="en-US" sz="1400" dirty="0"/>
                        <a:t>Spread</a:t>
                      </a:r>
                    </a:p>
                  </a:txBody>
                  <a:tcPr/>
                </a:tc>
                <a:tc>
                  <a:txBody>
                    <a:bodyPr/>
                    <a:lstStyle/>
                    <a:p>
                      <a:pPr algn="l"/>
                      <a:r>
                        <a:rPr lang="en-US" sz="1400" dirty="0"/>
                        <a:t>Yes</a:t>
                      </a:r>
                    </a:p>
                  </a:txBody>
                  <a:tcPr/>
                </a:tc>
                <a:extLst>
                  <a:ext uri="{0D108BD9-81ED-4DB2-BD59-A6C34878D82A}">
                    <a16:rowId xmlns:a16="http://schemas.microsoft.com/office/drawing/2014/main" val="1933258110"/>
                  </a:ext>
                </a:extLst>
              </a:tr>
              <a:tr h="370840">
                <a:tc>
                  <a:txBody>
                    <a:bodyPr/>
                    <a:lstStyle/>
                    <a:p>
                      <a:pPr algn="l"/>
                      <a:r>
                        <a:rPr lang="en-US" sz="1400" dirty="0"/>
                        <a:t>Standard deviation</a:t>
                      </a:r>
                    </a:p>
                  </a:txBody>
                  <a:tcPr/>
                </a:tc>
                <a:tc>
                  <a:txBody>
                    <a:bodyPr/>
                    <a:lstStyle/>
                    <a:p>
                      <a:pPr algn="l"/>
                      <a:r>
                        <a:rPr lang="en-US" sz="1400" dirty="0"/>
                        <a:t>=STDEV(…)</a:t>
                      </a:r>
                    </a:p>
                  </a:txBody>
                  <a:tcPr/>
                </a:tc>
                <a:tc>
                  <a:txBody>
                    <a:bodyPr/>
                    <a:lstStyle/>
                    <a:p>
                      <a:pPr algn="l"/>
                      <a:r>
                        <a:rPr lang="en-US" sz="1400" dirty="0"/>
                        <a:t>Spread</a:t>
                      </a:r>
                    </a:p>
                  </a:txBody>
                  <a:tcPr/>
                </a:tc>
                <a:tc>
                  <a:txBody>
                    <a:bodyPr/>
                    <a:lstStyle/>
                    <a:p>
                      <a:pPr algn="l"/>
                      <a:r>
                        <a:rPr lang="en-US" sz="1400" dirty="0"/>
                        <a:t>No</a:t>
                      </a:r>
                    </a:p>
                  </a:txBody>
                  <a:tcPr/>
                </a:tc>
                <a:extLst>
                  <a:ext uri="{0D108BD9-81ED-4DB2-BD59-A6C34878D82A}">
                    <a16:rowId xmlns:a16="http://schemas.microsoft.com/office/drawing/2014/main" val="1442526042"/>
                  </a:ext>
                </a:extLst>
              </a:tr>
            </a:tbl>
          </a:graphicData>
        </a:graphic>
      </p:graphicFrame>
    </p:spTree>
    <p:extLst>
      <p:ext uri="{BB962C8B-B14F-4D97-AF65-F5344CB8AC3E}">
        <p14:creationId xmlns:p14="http://schemas.microsoft.com/office/powerpoint/2010/main" val="360601899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660900" y="1638300"/>
            <a:ext cx="4483100" cy="2209800"/>
          </a:xfrm>
        </p:spPr>
        <p:txBody>
          <a:bodyPr/>
          <a:lstStyle/>
          <a:p>
            <a:r>
              <a:rPr lang="en-US" sz="1600" dirty="0">
                <a:solidFill>
                  <a:schemeClr val="bg1"/>
                </a:solidFill>
                <a:latin typeface="Avenir Book" panose="02000503020000020003" pitchFamily="2" charset="0"/>
              </a:rPr>
              <a:t>In the sheet </a:t>
            </a:r>
            <a:r>
              <a:rPr lang="en-US" sz="1600" dirty="0" err="1">
                <a:solidFill>
                  <a:schemeClr val="bg1"/>
                </a:solidFill>
                <a:latin typeface="Courier" pitchFamily="2" charset="0"/>
              </a:rPr>
              <a:t>tire_defects.xlsx</a:t>
            </a:r>
            <a:r>
              <a:rPr lang="en-US" sz="1600" dirty="0">
                <a:solidFill>
                  <a:schemeClr val="bg1"/>
                </a:solidFill>
                <a:latin typeface="Avenir Book" panose="02000503020000020003" pitchFamily="2" charset="0"/>
              </a:rPr>
              <a:t>, fill in cells E5-E9</a:t>
            </a:r>
          </a:p>
          <a:p>
            <a:endParaRPr lang="en-US" sz="1600" dirty="0">
              <a:solidFill>
                <a:schemeClr val="bg1"/>
              </a:solidFill>
              <a:latin typeface="Avenir Book" panose="02000503020000020003" pitchFamily="2" charset="0"/>
            </a:endParaRPr>
          </a:p>
          <a:p>
            <a:r>
              <a:rPr lang="en-US" sz="1600" dirty="0">
                <a:solidFill>
                  <a:schemeClr val="bg1"/>
                </a:solidFill>
                <a:latin typeface="Avenir Book" panose="02000503020000020003" pitchFamily="2" charset="0"/>
              </a:rPr>
              <a:t>i.e. calculate the median, 25</a:t>
            </a:r>
            <a:r>
              <a:rPr lang="en-US" sz="1600" baseline="30000" dirty="0">
                <a:solidFill>
                  <a:schemeClr val="bg1"/>
                </a:solidFill>
                <a:latin typeface="Avenir Book" panose="02000503020000020003" pitchFamily="2" charset="0"/>
              </a:rPr>
              <a:t>th</a:t>
            </a:r>
            <a:r>
              <a:rPr lang="en-US" sz="1600" dirty="0">
                <a:solidFill>
                  <a:schemeClr val="bg1"/>
                </a:solidFill>
                <a:latin typeface="Avenir Book" panose="02000503020000020003" pitchFamily="2" charset="0"/>
              </a:rPr>
              <a:t> percentile, 75</a:t>
            </a:r>
            <a:r>
              <a:rPr lang="en-US" sz="1600" baseline="30000" dirty="0">
                <a:solidFill>
                  <a:schemeClr val="bg1"/>
                </a:solidFill>
                <a:latin typeface="Avenir Book" panose="02000503020000020003" pitchFamily="2" charset="0"/>
              </a:rPr>
              <a:t>th</a:t>
            </a:r>
            <a:r>
              <a:rPr lang="en-US" sz="1600" dirty="0">
                <a:solidFill>
                  <a:schemeClr val="bg1"/>
                </a:solidFill>
                <a:latin typeface="Avenir Book" panose="02000503020000020003" pitchFamily="2" charset="0"/>
              </a:rPr>
              <a:t> percentile, IQR, and standard deviation</a:t>
            </a:r>
          </a:p>
        </p:txBody>
      </p:sp>
    </p:spTree>
    <p:extLst>
      <p:ext uri="{BB962C8B-B14F-4D97-AF65-F5344CB8AC3E}">
        <p14:creationId xmlns:p14="http://schemas.microsoft.com/office/powerpoint/2010/main" val="134531178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32DBB-9B9D-C746-9F56-CA249DDCD7D4}"/>
              </a:ext>
            </a:extLst>
          </p:cNvPr>
          <p:cNvSpPr>
            <a:spLocks noGrp="1"/>
          </p:cNvSpPr>
          <p:nvPr>
            <p:ph type="title"/>
          </p:nvPr>
        </p:nvSpPr>
        <p:spPr/>
        <p:txBody>
          <a:bodyPr/>
          <a:lstStyle/>
          <a:p>
            <a:r>
              <a:rPr lang="en-US" dirty="0"/>
              <a:t>Array Formula</a:t>
            </a:r>
          </a:p>
        </p:txBody>
      </p:sp>
    </p:spTree>
    <p:extLst>
      <p:ext uri="{BB962C8B-B14F-4D97-AF65-F5344CB8AC3E}">
        <p14:creationId xmlns:p14="http://schemas.microsoft.com/office/powerpoint/2010/main" val="29284658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5675FA-1836-E341-89C1-EA03DEEEC2CC}"/>
              </a:ext>
            </a:extLst>
          </p:cNvPr>
          <p:cNvSpPr>
            <a:spLocks noGrp="1"/>
          </p:cNvSpPr>
          <p:nvPr>
            <p:ph type="body" idx="1"/>
          </p:nvPr>
        </p:nvSpPr>
        <p:spPr>
          <a:xfrm>
            <a:off x="311699" y="1041400"/>
            <a:ext cx="8520602" cy="2949625"/>
          </a:xfrm>
        </p:spPr>
        <p:txBody>
          <a:bodyPr/>
          <a:lstStyle/>
          <a:p>
            <a:r>
              <a:rPr lang="en-US" dirty="0"/>
              <a:t>Array Formula: entering many formula at once!</a:t>
            </a:r>
          </a:p>
          <a:p>
            <a:pPr marL="342900" indent="-342900">
              <a:buAutoNum type="arabicPeriod"/>
            </a:pPr>
            <a:r>
              <a:rPr lang="en-US" dirty="0"/>
              <a:t>Highlight </a:t>
            </a:r>
            <a:r>
              <a:rPr lang="en-US" dirty="0">
                <a:latin typeface="Courier" pitchFamily="2" charset="0"/>
              </a:rPr>
              <a:t>E13:E21</a:t>
            </a:r>
          </a:p>
          <a:p>
            <a:pPr marL="342900" indent="-342900">
              <a:buAutoNum type="arabicPeriod"/>
            </a:pPr>
            <a:r>
              <a:rPr lang="en-US" dirty="0"/>
              <a:t>Type </a:t>
            </a:r>
            <a:r>
              <a:rPr lang="en-US" dirty="0">
                <a:latin typeface="Courier" pitchFamily="2" charset="0"/>
              </a:rPr>
              <a:t>=FREQUENCY(B$1:B$61, D$13:D$21)</a:t>
            </a:r>
          </a:p>
          <a:p>
            <a:pPr marL="342900" indent="-342900">
              <a:buAutoNum type="arabicPeriod"/>
            </a:pPr>
            <a:r>
              <a:rPr lang="en-US" dirty="0"/>
              <a:t>Instead of pressing "return", press "control + shift + return"</a:t>
            </a:r>
          </a:p>
          <a:p>
            <a:r>
              <a:rPr lang="en-US" dirty="0"/>
              <a:t>You should get the frequency of each bin in column E,  with the bins given by column D.</a:t>
            </a:r>
          </a:p>
        </p:txBody>
      </p:sp>
      <p:sp>
        <p:nvSpPr>
          <p:cNvPr id="3" name="Title 2">
            <a:extLst>
              <a:ext uri="{FF2B5EF4-FFF2-40B4-BE49-F238E27FC236}">
                <a16:creationId xmlns:a16="http://schemas.microsoft.com/office/drawing/2014/main" id="{D1601968-16B0-ED44-A5B8-2D83430E26F8}"/>
              </a:ext>
            </a:extLst>
          </p:cNvPr>
          <p:cNvSpPr>
            <a:spLocks noGrp="1"/>
          </p:cNvSpPr>
          <p:nvPr>
            <p:ph type="title"/>
          </p:nvPr>
        </p:nvSpPr>
        <p:spPr/>
        <p:txBody>
          <a:bodyPr>
            <a:normAutofit fontScale="90000"/>
          </a:bodyPr>
          <a:lstStyle/>
          <a:p>
            <a:r>
              <a:rPr lang="en-US" dirty="0"/>
              <a:t>Frequency Bin Counts</a:t>
            </a:r>
          </a:p>
        </p:txBody>
      </p:sp>
      <p:sp>
        <p:nvSpPr>
          <p:cNvPr id="4" name="Text Placeholder 1">
            <a:extLst>
              <a:ext uri="{FF2B5EF4-FFF2-40B4-BE49-F238E27FC236}">
                <a16:creationId xmlns:a16="http://schemas.microsoft.com/office/drawing/2014/main" id="{8B36E409-06F4-3340-AAAA-9444E85BD4A3}"/>
              </a:ext>
            </a:extLst>
          </p:cNvPr>
          <p:cNvSpPr txBox="1">
            <a:spLocks/>
          </p:cNvSpPr>
          <p:nvPr/>
        </p:nvSpPr>
        <p:spPr>
          <a:xfrm>
            <a:off x="311699" y="3991025"/>
            <a:ext cx="8520602" cy="100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This is </a:t>
            </a:r>
            <a:r>
              <a:rPr lang="en-US" i="1" dirty="0"/>
              <a:t>dynamic</a:t>
            </a:r>
            <a:r>
              <a:rPr lang="en-US" dirty="0"/>
              <a:t> (if the bins change, the frequencies change). If you are okay with static, the </a:t>
            </a:r>
            <a:r>
              <a:rPr lang="en-US" b="1" dirty="0"/>
              <a:t>Data </a:t>
            </a:r>
            <a:r>
              <a:rPr lang="en-US" b="1" dirty="0">
                <a:sym typeface="Wingdings" pitchFamily="2" charset="2"/>
              </a:rPr>
              <a:t> Data Analysis  Histogram</a:t>
            </a:r>
            <a:r>
              <a:rPr lang="en-US" b="1" dirty="0"/>
              <a:t> </a:t>
            </a:r>
            <a:r>
              <a:rPr lang="en-US" dirty="0"/>
              <a:t>provides a guided way of creating frequency tables</a:t>
            </a:r>
          </a:p>
        </p:txBody>
      </p:sp>
    </p:spTree>
    <p:extLst>
      <p:ext uri="{BB962C8B-B14F-4D97-AF65-F5344CB8AC3E}">
        <p14:creationId xmlns:p14="http://schemas.microsoft.com/office/powerpoint/2010/main" val="4804162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7" name="Shape 63"/>
          <p:cNvSpPr txBox="1">
            <a:spLocks noGrp="1"/>
          </p:cNvSpPr>
          <p:nvPr>
            <p:ph type="title"/>
          </p:nvPr>
        </p:nvSpPr>
        <p:spPr>
          <a:prstGeom prst="rect">
            <a:avLst/>
          </a:prstGeom>
        </p:spPr>
        <p:txBody>
          <a:bodyPr anchor="ctr"/>
          <a:lstStyle>
            <a:lvl1pPr algn="ctr">
              <a:defRPr sz="6000" b="1"/>
            </a:lvl1pPr>
          </a:lstStyle>
          <a:p>
            <a:r>
              <a:rPr lang="en-US" dirty="0"/>
              <a:t>Recap</a:t>
            </a:r>
            <a:endParaRPr dirty="0"/>
          </a:p>
        </p:txBody>
      </p:sp>
      <p:pic>
        <p:nvPicPr>
          <p:cNvPr id="140"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05"/>
          <p:cNvSpPr txBox="1">
            <a:spLocks noGrp="1"/>
          </p:cNvSpPr>
          <p:nvPr>
            <p:ph type="body" idx="1"/>
          </p:nvPr>
        </p:nvSpPr>
        <p:spPr>
          <a:prstGeom prst="rect">
            <a:avLst/>
          </a:prstGeom>
        </p:spPr>
        <p:txBody>
          <a:bodyPr/>
          <a:lstStyle/>
          <a:p>
            <a:pPr marL="285750" indent="-285750">
              <a:buFont typeface="Arial" panose="020B0604020202020204" pitchFamily="34" charset="0"/>
              <a:buChar char="•"/>
            </a:pPr>
            <a:r>
              <a:rPr lang="en-US" dirty="0"/>
              <a:t>Measure </a:t>
            </a:r>
            <a:r>
              <a:rPr lang="en-US" i="1" dirty="0"/>
              <a:t>location</a:t>
            </a:r>
            <a:r>
              <a:rPr lang="en-US" dirty="0"/>
              <a:t> of a data set (mean and median)</a:t>
            </a:r>
          </a:p>
          <a:p>
            <a:pPr marL="285750" indent="-285750">
              <a:buFont typeface="Arial" panose="020B0604020202020204" pitchFamily="34" charset="0"/>
              <a:buChar char="•"/>
            </a:pPr>
            <a:r>
              <a:rPr lang="en-US" dirty="0"/>
              <a:t>Measure </a:t>
            </a:r>
            <a:r>
              <a:rPr lang="en-US" i="1" dirty="0"/>
              <a:t>spread</a:t>
            </a:r>
            <a:r>
              <a:rPr lang="en-US" dirty="0"/>
              <a:t> of a data set (IQR and </a:t>
            </a:r>
            <a:r>
              <a:rPr lang="en-US" dirty="0" err="1"/>
              <a:t>std</a:t>
            </a:r>
            <a:r>
              <a:rPr lang="en-US" dirty="0"/>
              <a:t> dev)</a:t>
            </a:r>
          </a:p>
          <a:p>
            <a:pPr marL="285750" indent="-285750">
              <a:buFont typeface="Arial" panose="020B0604020202020204" pitchFamily="34" charset="0"/>
              <a:buChar char="•"/>
            </a:pPr>
            <a:r>
              <a:rPr lang="en-US" dirty="0"/>
              <a:t>Bin by frequency (array formula)</a:t>
            </a:r>
          </a:p>
          <a:p>
            <a:pPr marL="285750" indent="-285750">
              <a:buFont typeface="Arial" panose="020B0604020202020204" pitchFamily="34" charset="0"/>
              <a:buChar char="•"/>
            </a:pPr>
            <a:r>
              <a:rPr lang="en-US" dirty="0"/>
              <a:t> Plot histogram of data</a:t>
            </a:r>
          </a:p>
        </p:txBody>
      </p:sp>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Takeaways</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14840847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63"/>
          <p:cNvSpPr txBox="1">
            <a:spLocks noGrp="1"/>
          </p:cNvSpPr>
          <p:nvPr>
            <p:ph type="title"/>
          </p:nvPr>
        </p:nvSpPr>
        <p:spPr>
          <a:prstGeom prst="rect">
            <a:avLst/>
          </a:prstGeom>
        </p:spPr>
        <p:txBody>
          <a:bodyPr anchor="ctr">
            <a:normAutofit fontScale="90000"/>
          </a:bodyPr>
          <a:lstStyle>
            <a:lvl1pPr algn="ctr">
              <a:defRPr sz="6000" b="1"/>
            </a:lvl1pPr>
          </a:lstStyle>
          <a:p>
            <a:r>
              <a:rPr lang="en-US" dirty="0"/>
              <a:t>Learning Objectives</a:t>
            </a:r>
            <a:br>
              <a:rPr lang="en-US" dirty="0"/>
            </a:br>
            <a:r>
              <a:rPr lang="en-US" dirty="0"/>
              <a:t>&amp; Agenda</a:t>
            </a:r>
            <a:endParaRPr dirty="0"/>
          </a:p>
        </p:txBody>
      </p:sp>
      <p:pic>
        <p:nvPicPr>
          <p:cNvPr id="124"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138956758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2" name="Shape 260"/>
          <p:cNvSpPr txBox="1">
            <a:spLocks noGrp="1"/>
          </p:cNvSpPr>
          <p:nvPr>
            <p:ph type="title"/>
          </p:nvPr>
        </p:nvSpPr>
        <p:spPr>
          <a:prstGeom prst="rect">
            <a:avLst/>
          </a:prstGeom>
        </p:spPr>
        <p:txBody>
          <a:bodyPr/>
          <a:lstStyle>
            <a:lvl1pPr algn="ctr">
              <a:defRPr sz="6000" b="1">
                <a:latin typeface="Proxima Nova"/>
                <a:ea typeface="Proxima Nova"/>
                <a:cs typeface="Proxima Nova"/>
                <a:sym typeface="Proxima Nova"/>
              </a:defRPr>
            </a:lvl1pPr>
          </a:lstStyle>
          <a:p>
            <a:r>
              <a:t>QUESTIONS?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87"/>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128" name="Shape 89"/>
          <p:cNvSpPr txBox="1">
            <a:spLocks noGrp="1"/>
          </p:cNvSpPr>
          <p:nvPr>
            <p:ph type="body" idx="1"/>
          </p:nvPr>
        </p:nvSpPr>
        <p:spPr>
          <a:prstGeom prst="rect">
            <a:avLst/>
          </a:prstGeom>
        </p:spPr>
        <p:txBody>
          <a:bodyPr/>
          <a:lstStyle>
            <a:lvl1pPr marL="457200" indent="-381000">
              <a:lnSpc>
                <a:spcPct val="130000"/>
              </a:lnSpc>
              <a:spcBef>
                <a:spcPts val="0"/>
              </a:spcBef>
              <a:buClr>
                <a:srgbClr val="434343"/>
              </a:buClr>
              <a:buSzPct val="100000"/>
              <a:buFont typeface="Helvetica"/>
              <a:buChar char="●"/>
              <a:defRPr sz="2400">
                <a:solidFill>
                  <a:srgbClr val="434343"/>
                </a:solidFill>
                <a:latin typeface="Proxima Nova"/>
                <a:ea typeface="Proxima Nova"/>
                <a:cs typeface="Proxima Nova"/>
                <a:sym typeface="Proxima Nova"/>
              </a:defRPr>
            </a:lvl1pPr>
          </a:lstStyle>
          <a:p>
            <a:pPr marL="76200" indent="0">
              <a:buNone/>
              <a:defRPr>
                <a:latin typeface="Avenir Book"/>
                <a:ea typeface="Avenir Book"/>
                <a:cs typeface="Avenir Book"/>
                <a:sym typeface="Avenir Book"/>
              </a:defRPr>
            </a:pPr>
            <a:r>
              <a:rPr lang="en-US" dirty="0">
                <a:solidFill>
                  <a:schemeClr val="bg1"/>
                </a:solidFill>
              </a:rPr>
              <a:t>Be able to</a:t>
            </a:r>
          </a:p>
          <a:p>
            <a:pPr>
              <a:defRPr>
                <a:latin typeface="Avenir Book"/>
                <a:ea typeface="Avenir Book"/>
                <a:cs typeface="Avenir Book"/>
                <a:sym typeface="Avenir Book"/>
              </a:defRPr>
            </a:pPr>
            <a:r>
              <a:rPr lang="en-US" dirty="0">
                <a:solidFill>
                  <a:schemeClr val="bg1"/>
                </a:solidFill>
              </a:rPr>
              <a:t>Estimate measures of where the distribution is centered (mean, median)</a:t>
            </a:r>
          </a:p>
          <a:p>
            <a:pPr>
              <a:defRPr>
                <a:latin typeface="Avenir Book"/>
                <a:ea typeface="Avenir Book"/>
                <a:cs typeface="Avenir Book"/>
                <a:sym typeface="Avenir Book"/>
              </a:defRPr>
            </a:pPr>
            <a:r>
              <a:rPr lang="en-US" dirty="0">
                <a:solidFill>
                  <a:schemeClr val="bg1"/>
                </a:solidFill>
              </a:rPr>
              <a:t>Estimate how spread out points are (variance and standard deviation)</a:t>
            </a:r>
          </a:p>
          <a:p>
            <a:pPr>
              <a:defRPr>
                <a:latin typeface="Avenir Book"/>
                <a:ea typeface="Avenir Book"/>
                <a:cs typeface="Avenir Book"/>
                <a:sym typeface="Avenir Book"/>
              </a:defRPr>
            </a:pPr>
            <a:r>
              <a:rPr lang="en-US" dirty="0">
                <a:solidFill>
                  <a:schemeClr val="bg1"/>
                </a:solidFill>
              </a:rPr>
              <a:t>Interpret graphical representations of distributions</a:t>
            </a:r>
          </a:p>
          <a:p>
            <a:pPr marL="76200" indent="0">
              <a:buNone/>
              <a:defRPr>
                <a:latin typeface="Avenir Book"/>
                <a:ea typeface="Avenir Book"/>
                <a:cs typeface="Avenir Book"/>
                <a:sym typeface="Avenir Book"/>
              </a:defRPr>
            </a:pPr>
            <a:endParaRPr lang="en-US" dirty="0">
              <a:solidFill>
                <a:schemeClr val="bg1"/>
              </a:solidFill>
            </a:endParaRPr>
          </a:p>
        </p:txBody>
      </p:sp>
      <p:sp>
        <p:nvSpPr>
          <p:cNvPr id="127" name="Shape 88"/>
          <p:cNvSpPr txBox="1">
            <a:spLocks noGrp="1"/>
          </p:cNvSpPr>
          <p:nvPr>
            <p:ph type="title"/>
          </p:nvPr>
        </p:nvSpPr>
        <p:spPr>
          <a:prstGeom prst="rect">
            <a:avLst/>
          </a:prstGeom>
        </p:spPr>
        <p:txBody>
          <a:bodyPr/>
          <a:lstStyle>
            <a:lvl1pPr defTabSz="822959">
              <a:defRPr sz="2520" b="1">
                <a:latin typeface="Proxima Nova"/>
                <a:ea typeface="Proxima Nova"/>
                <a:cs typeface="Proxima Nova"/>
                <a:sym typeface="Proxima Nova"/>
              </a:defRPr>
            </a:lvl1pPr>
          </a:lstStyle>
          <a:p>
            <a:r>
              <a:rPr lang="en-US" dirty="0"/>
              <a:t>What You'll Be able to do</a:t>
            </a:r>
            <a:endParaRPr dirty="0"/>
          </a:p>
        </p:txBody>
      </p:sp>
      <p:pic>
        <p:nvPicPr>
          <p:cNvPr id="129" name="Shape 90" descr="Shape 90"/>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426214314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Motivating Example</a:t>
            </a:r>
          </a:p>
        </p:txBody>
      </p:sp>
    </p:spTree>
    <p:extLst>
      <p:ext uri="{BB962C8B-B14F-4D97-AF65-F5344CB8AC3E}">
        <p14:creationId xmlns:p14="http://schemas.microsoft.com/office/powerpoint/2010/main" val="4030290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We have a log of the number of defects found in a particular store</a:t>
            </a:r>
          </a:p>
        </p:txBody>
      </p:sp>
      <p:graphicFrame>
        <p:nvGraphicFramePr>
          <p:cNvPr id="18" name="Table 17">
            <a:extLst>
              <a:ext uri="{FF2B5EF4-FFF2-40B4-BE49-F238E27FC236}">
                <a16:creationId xmlns:a16="http://schemas.microsoft.com/office/drawing/2014/main" id="{DEEF4DAC-F8A8-8044-9E5A-1AE047E66318}"/>
              </a:ext>
            </a:extLst>
          </p:cNvPr>
          <p:cNvGraphicFramePr>
            <a:graphicFrameLocks noGrp="1"/>
          </p:cNvGraphicFramePr>
          <p:nvPr>
            <p:extLst>
              <p:ext uri="{D42A27DB-BD31-4B8C-83A1-F6EECF244321}">
                <p14:modId xmlns:p14="http://schemas.microsoft.com/office/powerpoint/2010/main" val="182899188"/>
              </p:ext>
            </p:extLst>
          </p:nvPr>
        </p:nvGraphicFramePr>
        <p:xfrm>
          <a:off x="1854200" y="1779270"/>
          <a:ext cx="5435600" cy="1981200"/>
        </p:xfrm>
        <a:graphic>
          <a:graphicData uri="http://schemas.openxmlformats.org/drawingml/2006/table">
            <a:tbl>
              <a:tblPr firstRow="1" bandRow="1">
                <a:tableStyleId>{72833802-FEF1-4C79-8D5D-14CF1EAF98D9}</a:tableStyleId>
              </a:tblPr>
              <a:tblGrid>
                <a:gridCol w="2717800">
                  <a:extLst>
                    <a:ext uri="{9D8B030D-6E8A-4147-A177-3AD203B41FA5}">
                      <a16:colId xmlns:a16="http://schemas.microsoft.com/office/drawing/2014/main" val="2387956643"/>
                    </a:ext>
                  </a:extLst>
                </a:gridCol>
                <a:gridCol w="2717800">
                  <a:extLst>
                    <a:ext uri="{9D8B030D-6E8A-4147-A177-3AD203B41FA5}">
                      <a16:colId xmlns:a16="http://schemas.microsoft.com/office/drawing/2014/main" val="225734541"/>
                    </a:ext>
                  </a:extLst>
                </a:gridCol>
              </a:tblGrid>
              <a:tr h="370840">
                <a:tc>
                  <a:txBody>
                    <a:bodyPr/>
                    <a:lstStyle/>
                    <a:p>
                      <a:pPr algn="l"/>
                      <a:r>
                        <a:rPr lang="en-US" sz="2000" dirty="0">
                          <a:solidFill>
                            <a:schemeClr val="bg1"/>
                          </a:solidFill>
                          <a:latin typeface="Avenir Book" panose="02000503020000020003" pitchFamily="2" charset="0"/>
                        </a:rPr>
                        <a:t>Sales</a:t>
                      </a:r>
                    </a:p>
                  </a:txBody>
                  <a:tcPr>
                    <a:solidFill>
                      <a:srgbClr val="EF3969"/>
                    </a:solidFill>
                  </a:tcPr>
                </a:tc>
                <a:tc>
                  <a:txBody>
                    <a:bodyPr/>
                    <a:lstStyle/>
                    <a:p>
                      <a:pPr algn="l"/>
                      <a:r>
                        <a:rPr lang="en-US" sz="2000" dirty="0">
                          <a:solidFill>
                            <a:schemeClr val="bg1"/>
                          </a:solidFill>
                          <a:latin typeface="Avenir Book" panose="02000503020000020003" pitchFamily="2" charset="0"/>
                        </a:rPr>
                        <a:t>Defects Found</a:t>
                      </a:r>
                    </a:p>
                  </a:txBody>
                  <a:tcPr>
                    <a:solidFill>
                      <a:srgbClr val="EF3969"/>
                    </a:solidFill>
                  </a:tcPr>
                </a:tc>
                <a:extLst>
                  <a:ext uri="{0D108BD9-81ED-4DB2-BD59-A6C34878D82A}">
                    <a16:rowId xmlns:a16="http://schemas.microsoft.com/office/drawing/2014/main" val="3856020295"/>
                  </a:ext>
                </a:extLst>
              </a:tr>
              <a:tr h="370840">
                <a:tc>
                  <a:txBody>
                    <a:bodyPr/>
                    <a:lstStyle/>
                    <a:p>
                      <a:pPr algn="l"/>
                      <a:r>
                        <a:rPr lang="en-US" sz="2000" dirty="0">
                          <a:solidFill>
                            <a:schemeClr val="bg1"/>
                          </a:solidFill>
                          <a:latin typeface="Avenir Book" panose="02000503020000020003" pitchFamily="2" charset="0"/>
                        </a:rPr>
                        <a:t>01/01</a:t>
                      </a:r>
                    </a:p>
                  </a:txBody>
                  <a:tcPr/>
                </a:tc>
                <a:tc>
                  <a:txBody>
                    <a:bodyPr/>
                    <a:lstStyle/>
                    <a:p>
                      <a:pPr algn="l"/>
                      <a:r>
                        <a:rPr lang="en-US" sz="2000" dirty="0">
                          <a:solidFill>
                            <a:schemeClr val="bg1"/>
                          </a:solidFill>
                          <a:latin typeface="Avenir Book" panose="02000503020000020003" pitchFamily="2" charset="0"/>
                        </a:rPr>
                        <a:t>2</a:t>
                      </a:r>
                    </a:p>
                  </a:txBody>
                  <a:tcPr/>
                </a:tc>
                <a:extLst>
                  <a:ext uri="{0D108BD9-81ED-4DB2-BD59-A6C34878D82A}">
                    <a16:rowId xmlns:a16="http://schemas.microsoft.com/office/drawing/2014/main" val="1025311185"/>
                  </a:ext>
                </a:extLst>
              </a:tr>
              <a:tr h="370840">
                <a:tc>
                  <a:txBody>
                    <a:bodyPr/>
                    <a:lstStyle/>
                    <a:p>
                      <a:pPr algn="l"/>
                      <a:r>
                        <a:rPr lang="en-US" sz="2000" dirty="0">
                          <a:solidFill>
                            <a:schemeClr val="bg1"/>
                          </a:solidFill>
                          <a:latin typeface="Avenir Book" panose="02000503020000020003" pitchFamily="2" charset="0"/>
                        </a:rPr>
                        <a:t>01/08</a:t>
                      </a:r>
                    </a:p>
                  </a:txBody>
                  <a:tcPr/>
                </a:tc>
                <a:tc>
                  <a:txBody>
                    <a:bodyPr/>
                    <a:lstStyle/>
                    <a:p>
                      <a:pPr algn="l"/>
                      <a:r>
                        <a:rPr lang="en-US" sz="2000" dirty="0">
                          <a:solidFill>
                            <a:schemeClr val="bg1"/>
                          </a:solidFill>
                          <a:latin typeface="Avenir Book" panose="02000503020000020003" pitchFamily="2" charset="0"/>
                        </a:rPr>
                        <a:t>6</a:t>
                      </a:r>
                    </a:p>
                  </a:txBody>
                  <a:tcPr/>
                </a:tc>
                <a:extLst>
                  <a:ext uri="{0D108BD9-81ED-4DB2-BD59-A6C34878D82A}">
                    <a16:rowId xmlns:a16="http://schemas.microsoft.com/office/drawing/2014/main" val="2374544259"/>
                  </a:ext>
                </a:extLst>
              </a:tr>
              <a:tr h="370840">
                <a:tc>
                  <a:txBody>
                    <a:bodyPr/>
                    <a:lstStyle/>
                    <a:p>
                      <a:pPr algn="l"/>
                      <a:r>
                        <a:rPr lang="en-US" sz="2000" dirty="0">
                          <a:solidFill>
                            <a:schemeClr val="bg1"/>
                          </a:solidFill>
                          <a:latin typeface="Avenir Book" panose="02000503020000020003" pitchFamily="2" charset="0"/>
                        </a:rPr>
                        <a:t>01/15</a:t>
                      </a:r>
                    </a:p>
                  </a:txBody>
                  <a:tcPr/>
                </a:tc>
                <a:tc>
                  <a:txBody>
                    <a:bodyPr/>
                    <a:lstStyle/>
                    <a:p>
                      <a:pPr algn="l"/>
                      <a:r>
                        <a:rPr lang="en-US" sz="2000" dirty="0">
                          <a:solidFill>
                            <a:schemeClr val="bg1"/>
                          </a:solidFill>
                          <a:latin typeface="Avenir Book" panose="02000503020000020003" pitchFamily="2" charset="0"/>
                        </a:rPr>
                        <a:t>3</a:t>
                      </a:r>
                    </a:p>
                  </a:txBody>
                  <a:tcPr/>
                </a:tc>
                <a:extLst>
                  <a:ext uri="{0D108BD9-81ED-4DB2-BD59-A6C34878D82A}">
                    <a16:rowId xmlns:a16="http://schemas.microsoft.com/office/drawing/2014/main" val="283465483"/>
                  </a:ext>
                </a:extLst>
              </a:tr>
              <a:tr h="370840">
                <a:tc>
                  <a:txBody>
                    <a:bodyPr/>
                    <a:lstStyle/>
                    <a:p>
                      <a:pPr algn="l"/>
                      <a:r>
                        <a:rPr lang="en-US" sz="2000" dirty="0">
                          <a:solidFill>
                            <a:schemeClr val="bg1"/>
                          </a:solidFill>
                          <a:latin typeface="Avenir Book" panose="02000503020000020003" pitchFamily="2" charset="0"/>
                        </a:rPr>
                        <a:t>…….</a:t>
                      </a:r>
                    </a:p>
                  </a:txBody>
                  <a:tcPr/>
                </a:tc>
                <a:tc>
                  <a:txBody>
                    <a:bodyPr/>
                    <a:lstStyle/>
                    <a:p>
                      <a:pPr algn="l"/>
                      <a:r>
                        <a:rPr lang="en-US" sz="2000" dirty="0">
                          <a:solidFill>
                            <a:schemeClr val="bg1"/>
                          </a:solidFill>
                          <a:latin typeface="Avenir Book" panose="02000503020000020003" pitchFamily="2" charset="0"/>
                        </a:rPr>
                        <a:t>……..</a:t>
                      </a:r>
                    </a:p>
                  </a:txBody>
                  <a:tcPr/>
                </a:tc>
                <a:extLst>
                  <a:ext uri="{0D108BD9-81ED-4DB2-BD59-A6C34878D82A}">
                    <a16:rowId xmlns:a16="http://schemas.microsoft.com/office/drawing/2014/main" val="2528897223"/>
                  </a:ext>
                </a:extLst>
              </a:tr>
            </a:tbl>
          </a:graphicData>
        </a:graphic>
      </p:graphicFrame>
      <p:sp>
        <p:nvSpPr>
          <p:cNvPr id="19" name="TextBox 18">
            <a:extLst>
              <a:ext uri="{FF2B5EF4-FFF2-40B4-BE49-F238E27FC236}">
                <a16:creationId xmlns:a16="http://schemas.microsoft.com/office/drawing/2014/main" id="{41AE4487-B472-4A46-B156-A6C49DDB6BB6}"/>
              </a:ext>
            </a:extLst>
          </p:cNvPr>
          <p:cNvSpPr txBox="1"/>
          <p:nvPr/>
        </p:nvSpPr>
        <p:spPr>
          <a:xfrm>
            <a:off x="311699" y="4018401"/>
            <a:ext cx="739963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What questions might we have about this data? </a:t>
            </a: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How would we describe it?</a:t>
            </a:r>
          </a:p>
        </p:txBody>
      </p:sp>
    </p:spTree>
    <p:extLst>
      <p:ext uri="{BB962C8B-B14F-4D97-AF65-F5344CB8AC3E}">
        <p14:creationId xmlns:p14="http://schemas.microsoft.com/office/powerpoint/2010/main" val="3301966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Here are some ideas:</a:t>
            </a:r>
          </a:p>
        </p:txBody>
      </p:sp>
      <p:sp>
        <p:nvSpPr>
          <p:cNvPr id="19" name="TextBox 18">
            <a:extLst>
              <a:ext uri="{FF2B5EF4-FFF2-40B4-BE49-F238E27FC236}">
                <a16:creationId xmlns:a16="http://schemas.microsoft.com/office/drawing/2014/main" id="{A820E4BE-8A2E-CE48-AFD7-20BE288378B3}"/>
              </a:ext>
            </a:extLst>
          </p:cNvPr>
          <p:cNvSpPr txBox="1"/>
          <p:nvPr/>
        </p:nvSpPr>
        <p:spPr>
          <a:xfrm>
            <a:off x="311699" y="1521339"/>
            <a:ext cx="8402932" cy="353943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What are the typical number of defects I might expect?</a:t>
            </a:r>
            <a:br>
              <a:rPr lang="en-US" sz="2000" dirty="0">
                <a:solidFill>
                  <a:schemeClr val="bg1"/>
                </a:solidFill>
                <a:latin typeface="Avenir Book" panose="02000503020000020003" pitchFamily="2" charset="0"/>
              </a:rPr>
            </a:br>
            <a:r>
              <a:rPr lang="en-US" sz="1800" i="1" dirty="0">
                <a:solidFill>
                  <a:schemeClr val="bg1"/>
                </a:solidFill>
                <a:latin typeface="Avenir Book" panose="02000503020000020003" pitchFamily="2" charset="0"/>
              </a:rPr>
              <a:t>This can help me know how many to over-order. This is a measure of central tendency.</a:t>
            </a: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How much variation can I expect?</a:t>
            </a:r>
            <a:br>
              <a:rPr lang="en-US" sz="2000" dirty="0">
                <a:solidFill>
                  <a:schemeClr val="bg1"/>
                </a:solidFill>
                <a:latin typeface="Avenir Book" panose="02000503020000020003" pitchFamily="2" charset="0"/>
              </a:rPr>
            </a:br>
            <a:r>
              <a:rPr lang="en-US" sz="1800" i="1" dirty="0">
                <a:solidFill>
                  <a:schemeClr val="bg1"/>
                </a:solidFill>
                <a:latin typeface="Avenir Book" panose="02000503020000020003" pitchFamily="2" charset="0"/>
              </a:rPr>
              <a:t>This also helps me know how many to over-order. Is it relatively constant, or does it change wildly? This is a measure of spread.</a:t>
            </a: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Is the typical number of defects staying the same?</a:t>
            </a:r>
            <a:br>
              <a:rPr lang="en-US" sz="2000" dirty="0">
                <a:solidFill>
                  <a:schemeClr val="bg1"/>
                </a:solidFill>
                <a:latin typeface="Avenir Book" panose="02000503020000020003" pitchFamily="2" charset="0"/>
              </a:rPr>
            </a:br>
            <a:r>
              <a:rPr lang="en-US" sz="1800" i="1" dirty="0">
                <a:solidFill>
                  <a:schemeClr val="bg1"/>
                </a:solidFill>
                <a:latin typeface="Avenir Book" panose="02000503020000020003" pitchFamily="2" charset="0"/>
              </a:rPr>
              <a:t>Imagine improvements in the manufacturing process that reduce the number of defects. Is that happening? If we are ordering more tires, we might expect to see more defects. Questions of "is the distribution the same" are hypothesis tests (covered tomorrow)</a:t>
            </a:r>
            <a:endParaRPr lang="en-US" sz="1800" dirty="0">
              <a:solidFill>
                <a:schemeClr val="bg1"/>
              </a:solidFill>
              <a:latin typeface="Avenir Book" panose="02000503020000020003" pitchFamily="2" charset="0"/>
            </a:endParaRP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 and many more!</a:t>
            </a:r>
          </a:p>
        </p:txBody>
      </p:sp>
    </p:spTree>
    <p:extLst>
      <p:ext uri="{BB962C8B-B14F-4D97-AF65-F5344CB8AC3E}">
        <p14:creationId xmlns:p14="http://schemas.microsoft.com/office/powerpoint/2010/main" val="8750770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Two basic modes of looking at the data:</a:t>
            </a:r>
          </a:p>
        </p:txBody>
      </p:sp>
      <p:sp>
        <p:nvSpPr>
          <p:cNvPr id="19" name="TextBox 18">
            <a:extLst>
              <a:ext uri="{FF2B5EF4-FFF2-40B4-BE49-F238E27FC236}">
                <a16:creationId xmlns:a16="http://schemas.microsoft.com/office/drawing/2014/main" id="{A820E4BE-8A2E-CE48-AFD7-20BE288378B3}"/>
              </a:ext>
            </a:extLst>
          </p:cNvPr>
          <p:cNvSpPr txBox="1"/>
          <p:nvPr/>
        </p:nvSpPr>
        <p:spPr>
          <a:xfrm>
            <a:off x="311699" y="1521339"/>
            <a:ext cx="8402932" cy="3416320"/>
          </a:xfrm>
          <a:prstGeom prst="rect">
            <a:avLst/>
          </a:prstGeom>
          <a:noFill/>
        </p:spPr>
        <p:txBody>
          <a:bodyPr wrap="square" rtlCol="0">
            <a:spAutoFit/>
          </a:bodyPr>
          <a:lstStyle/>
          <a:p>
            <a:pPr marL="342900" indent="-342900">
              <a:buFont typeface="Arial" panose="020B0604020202020204" pitchFamily="34" charset="0"/>
              <a:buChar char="•"/>
            </a:pPr>
            <a:r>
              <a:rPr lang="en-US" sz="1800" b="1" dirty="0">
                <a:solidFill>
                  <a:schemeClr val="bg1"/>
                </a:solidFill>
                <a:latin typeface="Avenir Book" panose="02000503020000020003" pitchFamily="2" charset="0"/>
              </a:rPr>
              <a:t>Descriptive:</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What is the mean of this sample of data?</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What is the std. dev. or range of this sample of data?</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Information about the data we collected only.</a:t>
            </a:r>
            <a:br>
              <a:rPr lang="en-US" sz="1800" dirty="0">
                <a:solidFill>
                  <a:schemeClr val="bg1"/>
                </a:solidFill>
                <a:latin typeface="Avenir Book" panose="02000503020000020003" pitchFamily="2" charset="0"/>
              </a:rPr>
            </a:br>
            <a:endParaRPr lang="en-US" sz="1800" dirty="0">
              <a:solidFill>
                <a:schemeClr val="bg1"/>
              </a:solidFill>
              <a:latin typeface="Avenir Book" panose="02000503020000020003" pitchFamily="2" charset="0"/>
            </a:endParaRPr>
          </a:p>
          <a:p>
            <a:pPr marL="342900" indent="-342900">
              <a:buFont typeface="Arial" panose="020B0604020202020204" pitchFamily="34" charset="0"/>
              <a:buChar char="•"/>
            </a:pPr>
            <a:r>
              <a:rPr lang="en-US" sz="1800" b="1" dirty="0">
                <a:solidFill>
                  <a:schemeClr val="bg1"/>
                </a:solidFill>
                <a:latin typeface="Avenir Book" panose="02000503020000020003" pitchFamily="2" charset="0"/>
              </a:rPr>
              <a:t>Parametric:</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What is the chance that there are 6 defects in next weeks batch?</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Is the average number of defects changing?</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Do different types of tires have different defect </a:t>
            </a:r>
            <a:r>
              <a:rPr lang="en-US" sz="1800" dirty="0" err="1">
                <a:solidFill>
                  <a:schemeClr val="bg1"/>
                </a:solidFill>
                <a:latin typeface="Avenir Book" panose="02000503020000020003" pitchFamily="2" charset="0"/>
              </a:rPr>
              <a:t>ratest</a:t>
            </a:r>
            <a:r>
              <a:rPr lang="en-US" sz="1800" dirty="0">
                <a:solidFill>
                  <a:schemeClr val="bg1"/>
                </a:solidFill>
                <a:latin typeface="Avenir Book" panose="02000503020000020003" pitchFamily="2" charset="0"/>
              </a:rPr>
              <a:t>?</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Questions that try to generalize (e.g. predict) from the sample. Requires assumptions.</a:t>
            </a:r>
          </a:p>
        </p:txBody>
      </p:sp>
    </p:spTree>
    <p:extLst>
      <p:ext uri="{BB962C8B-B14F-4D97-AF65-F5344CB8AC3E}">
        <p14:creationId xmlns:p14="http://schemas.microsoft.com/office/powerpoint/2010/main" val="36522237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Descriptive Statistics</a:t>
            </a:r>
          </a:p>
        </p:txBody>
      </p:sp>
    </p:spTree>
    <p:extLst>
      <p:ext uri="{BB962C8B-B14F-4D97-AF65-F5344CB8AC3E}">
        <p14:creationId xmlns:p14="http://schemas.microsoft.com/office/powerpoint/2010/main" val="37886248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572000" y="647700"/>
            <a:ext cx="4572000" cy="4356512"/>
          </a:xfrm>
        </p:spPr>
        <p:txBody>
          <a:bodyPr/>
          <a:lstStyle/>
          <a:p>
            <a:pPr marL="342900" indent="-342900">
              <a:buAutoNum type="arabicPeriod"/>
            </a:pPr>
            <a:r>
              <a:rPr lang="en-US" sz="1600" dirty="0">
                <a:solidFill>
                  <a:schemeClr val="bg1"/>
                </a:solidFill>
                <a:latin typeface="Avenir Book" panose="02000503020000020003" pitchFamily="2" charset="0"/>
              </a:rPr>
              <a:t>Open spreadsheet "</a:t>
            </a:r>
            <a:r>
              <a:rPr lang="en-US" sz="1600" dirty="0" err="1">
                <a:solidFill>
                  <a:schemeClr val="bg1"/>
                </a:solidFill>
                <a:latin typeface="Courier" pitchFamily="2" charset="0"/>
              </a:rPr>
              <a:t>tire_defects.xlsx</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Make sure you are on sheet "</a:t>
            </a:r>
            <a:r>
              <a:rPr lang="en-US" sz="1600" dirty="0">
                <a:solidFill>
                  <a:schemeClr val="bg1"/>
                </a:solidFill>
                <a:latin typeface="Courier" pitchFamily="2" charset="0"/>
              </a:rPr>
              <a:t>TireDefects_Ex1</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In Column E, there are some cells with FILLIN</a:t>
            </a:r>
          </a:p>
          <a:p>
            <a:pPr marL="342900" indent="-342900">
              <a:buAutoNum type="arabicPeriod"/>
            </a:pPr>
            <a:r>
              <a:rPr lang="en-US" sz="1600" dirty="0">
                <a:solidFill>
                  <a:schemeClr val="bg1"/>
                </a:solidFill>
                <a:latin typeface="Avenir Book" panose="02000503020000020003" pitchFamily="2" charset="0"/>
              </a:rPr>
              <a:t>In cell E3, enter</a:t>
            </a:r>
            <a:br>
              <a:rPr lang="en-US" sz="1600" dirty="0">
                <a:solidFill>
                  <a:schemeClr val="bg1"/>
                </a:solidFill>
                <a:latin typeface="Avenir Book" panose="02000503020000020003" pitchFamily="2" charset="0"/>
              </a:rPr>
            </a:br>
            <a:r>
              <a:rPr lang="en-US" sz="1600" dirty="0">
                <a:latin typeface="Courier" pitchFamily="2" charset="0"/>
              </a:rPr>
              <a:t>=AVERAGE(B$2:B$61)</a:t>
            </a:r>
            <a:br>
              <a:rPr lang="en-US" sz="1600" dirty="0">
                <a:latin typeface="Courier" pitchFamily="2" charset="0"/>
              </a:rPr>
            </a:br>
            <a:r>
              <a:rPr lang="en-US" sz="1600" dirty="0">
                <a:solidFill>
                  <a:schemeClr val="bg1"/>
                </a:solidFill>
                <a:latin typeface="Avenir Book" panose="02000503020000020003" pitchFamily="2" charset="0"/>
              </a:rPr>
              <a:t>This will calculate the average number of defects per week.</a:t>
            </a:r>
          </a:p>
          <a:p>
            <a:pPr marL="342900" indent="-342900">
              <a:buAutoNum type="arabicPeriod"/>
            </a:pPr>
            <a:r>
              <a:rPr lang="en-US" sz="1600" dirty="0">
                <a:solidFill>
                  <a:schemeClr val="bg1"/>
                </a:solidFill>
                <a:latin typeface="Avenir Book" panose="02000503020000020003" pitchFamily="2" charset="0"/>
              </a:rPr>
              <a:t>Copy and paste this formula into cell E4.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Do you get the same number?</a:t>
            </a:r>
          </a:p>
          <a:p>
            <a:pPr marL="342900" indent="-342900">
              <a:buAutoNum type="arabicPeriod"/>
            </a:pPr>
            <a:r>
              <a:rPr lang="en-US" sz="1600" dirty="0">
                <a:solidFill>
                  <a:schemeClr val="bg1"/>
                </a:solidFill>
                <a:latin typeface="Avenir Book" panose="02000503020000020003" pitchFamily="2" charset="0"/>
              </a:rPr>
              <a:t>Copy and paste this formula into cell F3.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Do you get the same number?</a:t>
            </a:r>
          </a:p>
          <a:p>
            <a:endParaRPr lang="en-US" sz="1600" dirty="0">
              <a:solidFill>
                <a:schemeClr val="bg1"/>
              </a:solidFill>
              <a:latin typeface="Avenir Book" panose="02000503020000020003" pitchFamily="2" charset="0"/>
            </a:endParaRPr>
          </a:p>
          <a:p>
            <a:r>
              <a:rPr lang="en-US" sz="1600" dirty="0">
                <a:solidFill>
                  <a:schemeClr val="bg1"/>
                </a:solidFill>
                <a:latin typeface="Avenir Book" panose="02000503020000020003" pitchFamily="2" charset="0"/>
              </a:rPr>
              <a:t>What is the $ sign doing?</a:t>
            </a:r>
          </a:p>
        </p:txBody>
      </p:sp>
      <p:sp>
        <p:nvSpPr>
          <p:cNvPr id="3" name="Rectangle 2">
            <a:extLst>
              <a:ext uri="{FF2B5EF4-FFF2-40B4-BE49-F238E27FC236}">
                <a16:creationId xmlns:a16="http://schemas.microsoft.com/office/drawing/2014/main" id="{9D9F4904-BB12-6342-974D-3693D5D6BC81}"/>
              </a:ext>
            </a:extLst>
          </p:cNvPr>
          <p:cNvSpPr/>
          <p:nvPr/>
        </p:nvSpPr>
        <p:spPr>
          <a:xfrm>
            <a:off x="230100" y="3646345"/>
            <a:ext cx="4135701" cy="738662"/>
          </a:xfrm>
          <a:prstGeom prst="rect">
            <a:avLst/>
          </a:prstGeom>
          <a:solidFill>
            <a:schemeClr val="accent2">
              <a:lumMod val="75000"/>
            </a:schemeClr>
          </a:solidFill>
          <a:ln w="254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FFFFFF"/>
                </a:solidFill>
                <a:effectLst/>
                <a:uFillTx/>
                <a:latin typeface="Arial"/>
                <a:ea typeface="Arial"/>
                <a:cs typeface="Arial"/>
                <a:sym typeface="Arial"/>
              </a:rPr>
              <a:t>Remember:</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Only need to touch cells with yellow backgrounds.</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Not all cells will be filled in this exercise.</a:t>
            </a:r>
          </a:p>
        </p:txBody>
      </p:sp>
    </p:spTree>
    <p:extLst>
      <p:ext uri="{BB962C8B-B14F-4D97-AF65-F5344CB8AC3E}">
        <p14:creationId xmlns:p14="http://schemas.microsoft.com/office/powerpoint/2010/main" val="1745627664"/>
      </p:ext>
    </p:extLst>
  </p:cSld>
  <p:clrMapOvr>
    <a:masterClrMapping/>
  </p:clrMapOvr>
  <p:transition spd="med"/>
</p:sld>
</file>

<file path=ppt/theme/theme1.xml><?xml version="1.0" encoding="utf-8"?>
<a:theme xmlns:a="http://schemas.openxmlformats.org/drawingml/2006/main" name="Metis_CT">
  <a:themeElements>
    <a:clrScheme name="Custom 2">
      <a:dk1>
        <a:srgbClr val="212121"/>
      </a:dk1>
      <a:lt1>
        <a:srgbClr val="FFFFFF"/>
      </a:lt1>
      <a:dk2>
        <a:srgbClr val="A7A7A7"/>
      </a:dk2>
      <a:lt2>
        <a:srgbClr val="535353"/>
      </a:lt2>
      <a:accent1>
        <a:srgbClr val="328EC4"/>
      </a:accent1>
      <a:accent2>
        <a:srgbClr val="D23199"/>
      </a:accent2>
      <a:accent3>
        <a:srgbClr val="78909C"/>
      </a:accent3>
      <a:accent4>
        <a:srgbClr val="FFAB40"/>
      </a:accent4>
      <a:accent5>
        <a:srgbClr val="4DD0E1"/>
      </a:accent5>
      <a:accent6>
        <a:srgbClr val="EEFF41"/>
      </a:accent6>
      <a:hlink>
        <a:srgbClr val="0000FF"/>
      </a:hlink>
      <a:folHlink>
        <a:srgbClr val="FF00F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dirty="0">
            <a:ln>
              <a:noFill/>
            </a:ln>
            <a:solidFill>
              <a:schemeClr val="bg1"/>
            </a:solidFill>
            <a:effectLst/>
            <a:uFillTx/>
            <a:latin typeface="+mj-lt"/>
            <a:cs typeface="Arial" panose="020B0604020202020204" pitchFamily="34" charset="0"/>
            <a:sym typeface="Arial"/>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tis_CT" id="{97739FD9-778E-3849-BFAE-EA3FF0BBACA5}" vid="{4995C8F1-E9A5-014D-8D2A-D945E4818636}"/>
    </a:ext>
  </a:extLst>
</a:theme>
</file>

<file path=ppt/theme/theme2.xml><?xml version="1.0" encoding="utf-8"?>
<a:theme xmlns:a="http://schemas.openxmlformats.org/drawingml/2006/main" name="simple-dark-2">
  <a:themeElements>
    <a:clrScheme name="simple-dark-2">
      <a:dk1>
        <a:srgbClr val="000000"/>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Metis_CT</Template>
  <TotalTime>84901</TotalTime>
  <Words>1792</Words>
  <Application>Microsoft Macintosh PowerPoint</Application>
  <PresentationFormat>On-screen Show (16:9)</PresentationFormat>
  <Paragraphs>173</Paragraphs>
  <Slides>20</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Avenir Book</vt:lpstr>
      <vt:lpstr>Calibri</vt:lpstr>
      <vt:lpstr>Cambria Math</vt:lpstr>
      <vt:lpstr>Courier</vt:lpstr>
      <vt:lpstr>Helvetica</vt:lpstr>
      <vt:lpstr>Helvetica Neue</vt:lpstr>
      <vt:lpstr>Proxima Nova</vt:lpstr>
      <vt:lpstr>Metis_CT</vt:lpstr>
      <vt:lpstr>Statistics Descriptive stats</vt:lpstr>
      <vt:lpstr>Learning Objectives &amp; Agenda</vt:lpstr>
      <vt:lpstr>What You'll Be able to do</vt:lpstr>
      <vt:lpstr>Motivating Example</vt:lpstr>
      <vt:lpstr>Tire Defects</vt:lpstr>
      <vt:lpstr>Tire Defects</vt:lpstr>
      <vt:lpstr>Tire Defects</vt:lpstr>
      <vt:lpstr>Descriptive Statistics</vt:lpstr>
      <vt:lpstr>Exercise</vt:lpstr>
      <vt:lpstr>Exercise</vt:lpstr>
      <vt:lpstr>Median and Mean (Average)</vt:lpstr>
      <vt:lpstr>Percentiles and IQR</vt:lpstr>
      <vt:lpstr>Spread: Standard Deviation</vt:lpstr>
      <vt:lpstr>Descriptive Statistics Summary</vt:lpstr>
      <vt:lpstr>Exercise</vt:lpstr>
      <vt:lpstr>Array Formula</vt:lpstr>
      <vt:lpstr>Frequency Bin Counts</vt:lpstr>
      <vt:lpstr>Recap</vt:lpstr>
      <vt:lpstr>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TITLE</dc:title>
  <cp:lastModifiedBy>Damien Martin</cp:lastModifiedBy>
  <cp:revision>169</cp:revision>
  <dcterms:modified xsi:type="dcterms:W3CDTF">2019-06-30T22:56:37Z</dcterms:modified>
</cp:coreProperties>
</file>