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Ex1.xml" ContentType="application/vnd.ms-office.chartex+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charts/chartEx2.xml" ContentType="application/vnd.ms-office.chartex+xml"/>
  <Override PartName="/ppt/charts/style3.xml" ContentType="application/vnd.ms-office.chartstyle+xml"/>
  <Override PartName="/ppt/charts/colors3.xml" ContentType="application/vnd.ms-office.chartcolorstyle+xml"/>
  <Override PartName="/ppt/notesSlides/notesSlide21.xml" ContentType="application/vnd.openxmlformats-officedocument.presentationml.notesSlide+xml"/>
  <Override PartName="/ppt/charts/chartEx3.xml" ContentType="application/vnd.ms-office.chartex+xml"/>
  <Override PartName="/ppt/charts/style4.xml" ContentType="application/vnd.ms-office.chartstyle+xml"/>
  <Override PartName="/ppt/charts/colors4.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37"/>
  </p:notesMasterIdLst>
  <p:handoutMasterIdLst>
    <p:handoutMasterId r:id="rId38"/>
  </p:handoutMasterIdLst>
  <p:sldIdLst>
    <p:sldId id="256" r:id="rId2"/>
    <p:sldId id="286" r:id="rId3"/>
    <p:sldId id="287" r:id="rId4"/>
    <p:sldId id="645" r:id="rId5"/>
    <p:sldId id="632" r:id="rId6"/>
    <p:sldId id="671" r:id="rId7"/>
    <p:sldId id="685" r:id="rId8"/>
    <p:sldId id="694" r:id="rId9"/>
    <p:sldId id="695" r:id="rId10"/>
    <p:sldId id="696" r:id="rId11"/>
    <p:sldId id="697" r:id="rId12"/>
    <p:sldId id="698" r:id="rId13"/>
    <p:sldId id="699" r:id="rId14"/>
    <p:sldId id="700" r:id="rId15"/>
    <p:sldId id="701" r:id="rId16"/>
    <p:sldId id="702" r:id="rId17"/>
    <p:sldId id="704" r:id="rId18"/>
    <p:sldId id="703" r:id="rId19"/>
    <p:sldId id="705" r:id="rId20"/>
    <p:sldId id="706" r:id="rId21"/>
    <p:sldId id="707" r:id="rId22"/>
    <p:sldId id="708" r:id="rId23"/>
    <p:sldId id="686" r:id="rId24"/>
    <p:sldId id="650" r:id="rId25"/>
    <p:sldId id="687" r:id="rId26"/>
    <p:sldId id="688" r:id="rId27"/>
    <p:sldId id="689" r:id="rId28"/>
    <p:sldId id="690" r:id="rId29"/>
    <p:sldId id="691" r:id="rId30"/>
    <p:sldId id="692" r:id="rId31"/>
    <p:sldId id="681" r:id="rId32"/>
    <p:sldId id="693" r:id="rId33"/>
    <p:sldId id="261" r:id="rId34"/>
    <p:sldId id="356" r:id="rId35"/>
    <p:sldId id="272" r:id="rId3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8EC5"/>
    <a:srgbClr val="EF3969"/>
    <a:srgbClr val="ED31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CADCD9"/>
          </a:solidFill>
        </a:fill>
      </a:tcStyle>
    </a:wholeTbl>
    <a:band2H>
      <a:tcTxStyle/>
      <a:tcStyle>
        <a:tcBdr/>
        <a:fill>
          <a:solidFill>
            <a:srgbClr val="E6EEED"/>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D5DBDE"/>
          </a:solidFill>
        </a:fill>
      </a:tcStyle>
    </a:wholeTbl>
    <a:band2H>
      <a:tcTxStyle/>
      <a:tcStyle>
        <a:tcBdr/>
        <a:fill>
          <a:solidFill>
            <a:srgbClr val="EBEEEF"/>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8FFCD"/>
          </a:solidFill>
        </a:fill>
      </a:tcStyle>
    </a:wholeTbl>
    <a:band2H>
      <a:tcTxStyle/>
      <a:tcStyle>
        <a:tcBdr/>
        <a:fill>
          <a:solidFill>
            <a:srgbClr val="FCFFE8"/>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212121"/>
          </a:solidFill>
        </a:fill>
      </a:tcStyle>
    </a:band2H>
    <a:firstCol>
      <a:tcTxStyle b="on" i="off">
        <a:font>
          <a:latin typeface="Arial"/>
          <a:ea typeface="Arial"/>
          <a:cs typeface="Arial"/>
        </a:font>
        <a:srgbClr val="21212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212121"/>
          </a:solidFill>
        </a:fill>
      </a:tcStyle>
    </a:lastRow>
    <a:firstRow>
      <a:tcTxStyle b="on" i="off">
        <a:font>
          <a:latin typeface="Arial"/>
          <a:ea typeface="Arial"/>
          <a:cs typeface="Arial"/>
        </a:font>
        <a:srgbClr val="212121"/>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wholeTbl>
    <a:band2H>
      <a:tcTxStyle/>
      <a:tcStyle>
        <a:tcBdr/>
        <a:fill>
          <a:solidFill>
            <a:srgbClr val="FFFFFF"/>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firstRow>
  </a:tblStyle>
  <a:tblStyle styleId="{2708684C-4D16-4618-839F-0558EEFCDFE6}" styleName="">
    <a:tblBg/>
    <a:wholeTbl>
      <a:tcTxStyle b="of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808"/>
    <p:restoredTop sz="72342"/>
  </p:normalViewPr>
  <p:slideViewPr>
    <p:cSldViewPr snapToGrid="0" snapToObjects="1">
      <p:cViewPr>
        <p:scale>
          <a:sx n="101" d="100"/>
          <a:sy n="101" d="100"/>
        </p:scale>
        <p:origin x="440" y="25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2" d="100"/>
          <a:sy n="72" d="100"/>
        </p:scale>
        <p:origin x="2784"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Book1"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Book1"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Number of tires with defects (by week)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scatterChart>
        <c:scatterStyle val="lineMarker"/>
        <c:varyColors val="0"/>
        <c:ser>
          <c:idx val="0"/>
          <c:order val="0"/>
          <c:tx>
            <c:strRef>
              <c:f>TireDefects_Ex2_Ans!$C$1</c:f>
              <c:strCache>
                <c:ptCount val="1"/>
                <c:pt idx="0">
                  <c:v>tires ordered</c:v>
                </c:pt>
              </c:strCache>
            </c:strRef>
          </c:tx>
          <c:spPr>
            <a:ln w="25400" cap="rnd">
              <a:noFill/>
              <a:round/>
            </a:ln>
            <a:effectLst/>
          </c:spPr>
          <c:marker>
            <c:symbol val="circle"/>
            <c:size val="5"/>
            <c:spPr>
              <a:solidFill>
                <a:schemeClr val="accent1"/>
              </a:solidFill>
              <a:ln w="9525">
                <a:solidFill>
                  <a:schemeClr val="accent1"/>
                </a:solidFill>
              </a:ln>
              <a:effectLst/>
            </c:spPr>
          </c:marker>
          <c:xVal>
            <c:numRef>
              <c:f>TireDefects_Ex2_Ans!$C$2:$C$61</c:f>
              <c:numCache>
                <c:formatCode>General</c:formatCode>
                <c:ptCount val="60"/>
                <c:pt idx="0">
                  <c:v>200</c:v>
                </c:pt>
                <c:pt idx="1">
                  <c:v>225</c:v>
                </c:pt>
                <c:pt idx="2">
                  <c:v>250</c:v>
                </c:pt>
                <c:pt idx="3">
                  <c:v>275</c:v>
                </c:pt>
                <c:pt idx="4">
                  <c:v>300</c:v>
                </c:pt>
                <c:pt idx="5">
                  <c:v>325</c:v>
                </c:pt>
                <c:pt idx="6">
                  <c:v>350</c:v>
                </c:pt>
                <c:pt idx="7">
                  <c:v>375</c:v>
                </c:pt>
                <c:pt idx="8">
                  <c:v>400</c:v>
                </c:pt>
                <c:pt idx="9">
                  <c:v>425</c:v>
                </c:pt>
                <c:pt idx="10">
                  <c:v>450</c:v>
                </c:pt>
                <c:pt idx="11">
                  <c:v>475</c:v>
                </c:pt>
                <c:pt idx="12">
                  <c:v>500</c:v>
                </c:pt>
                <c:pt idx="13">
                  <c:v>525</c:v>
                </c:pt>
                <c:pt idx="14">
                  <c:v>550</c:v>
                </c:pt>
                <c:pt idx="15">
                  <c:v>575</c:v>
                </c:pt>
                <c:pt idx="16">
                  <c:v>600</c:v>
                </c:pt>
                <c:pt idx="17">
                  <c:v>625</c:v>
                </c:pt>
                <c:pt idx="18">
                  <c:v>650</c:v>
                </c:pt>
                <c:pt idx="19">
                  <c:v>675</c:v>
                </c:pt>
                <c:pt idx="20">
                  <c:v>700</c:v>
                </c:pt>
                <c:pt idx="21">
                  <c:v>725</c:v>
                </c:pt>
                <c:pt idx="22">
                  <c:v>750</c:v>
                </c:pt>
                <c:pt idx="23">
                  <c:v>775</c:v>
                </c:pt>
                <c:pt idx="24">
                  <c:v>800</c:v>
                </c:pt>
                <c:pt idx="25">
                  <c:v>825</c:v>
                </c:pt>
                <c:pt idx="26">
                  <c:v>850</c:v>
                </c:pt>
                <c:pt idx="27">
                  <c:v>875</c:v>
                </c:pt>
                <c:pt idx="28">
                  <c:v>900</c:v>
                </c:pt>
                <c:pt idx="29">
                  <c:v>925</c:v>
                </c:pt>
                <c:pt idx="30">
                  <c:v>950</c:v>
                </c:pt>
                <c:pt idx="31">
                  <c:v>975</c:v>
                </c:pt>
                <c:pt idx="32">
                  <c:v>1000</c:v>
                </c:pt>
                <c:pt idx="33">
                  <c:v>1025</c:v>
                </c:pt>
                <c:pt idx="34">
                  <c:v>1050</c:v>
                </c:pt>
                <c:pt idx="35">
                  <c:v>1075</c:v>
                </c:pt>
                <c:pt idx="36">
                  <c:v>1100</c:v>
                </c:pt>
                <c:pt idx="37">
                  <c:v>1125</c:v>
                </c:pt>
                <c:pt idx="38">
                  <c:v>1150</c:v>
                </c:pt>
                <c:pt idx="39">
                  <c:v>1175</c:v>
                </c:pt>
                <c:pt idx="40">
                  <c:v>1200</c:v>
                </c:pt>
                <c:pt idx="41">
                  <c:v>1225</c:v>
                </c:pt>
                <c:pt idx="42">
                  <c:v>1250</c:v>
                </c:pt>
                <c:pt idx="43">
                  <c:v>1275</c:v>
                </c:pt>
                <c:pt idx="44">
                  <c:v>1300</c:v>
                </c:pt>
                <c:pt idx="45">
                  <c:v>1325</c:v>
                </c:pt>
                <c:pt idx="46">
                  <c:v>1350</c:v>
                </c:pt>
                <c:pt idx="47">
                  <c:v>1375</c:v>
                </c:pt>
                <c:pt idx="48">
                  <c:v>1400</c:v>
                </c:pt>
                <c:pt idx="49">
                  <c:v>1425</c:v>
                </c:pt>
                <c:pt idx="50">
                  <c:v>1450</c:v>
                </c:pt>
                <c:pt idx="51">
                  <c:v>1475</c:v>
                </c:pt>
                <c:pt idx="52">
                  <c:v>1500</c:v>
                </c:pt>
                <c:pt idx="53">
                  <c:v>1525</c:v>
                </c:pt>
                <c:pt idx="54">
                  <c:v>1550</c:v>
                </c:pt>
                <c:pt idx="55">
                  <c:v>1575</c:v>
                </c:pt>
                <c:pt idx="56">
                  <c:v>1600</c:v>
                </c:pt>
                <c:pt idx="57">
                  <c:v>1625</c:v>
                </c:pt>
                <c:pt idx="58">
                  <c:v>1650</c:v>
                </c:pt>
                <c:pt idx="59">
                  <c:v>1675</c:v>
                </c:pt>
              </c:numCache>
            </c:numRef>
          </c:xVal>
          <c:yVal>
            <c:numRef>
              <c:f>TireDefects_Ex2_Ans!$B$2:$B$61</c:f>
              <c:numCache>
                <c:formatCode>General</c:formatCode>
                <c:ptCount val="60"/>
                <c:pt idx="0">
                  <c:v>15</c:v>
                </c:pt>
                <c:pt idx="1">
                  <c:v>25</c:v>
                </c:pt>
                <c:pt idx="2">
                  <c:v>23</c:v>
                </c:pt>
                <c:pt idx="3">
                  <c:v>23</c:v>
                </c:pt>
                <c:pt idx="4">
                  <c:v>19</c:v>
                </c:pt>
                <c:pt idx="5">
                  <c:v>21</c:v>
                </c:pt>
                <c:pt idx="6">
                  <c:v>20</c:v>
                </c:pt>
                <c:pt idx="7">
                  <c:v>36</c:v>
                </c:pt>
                <c:pt idx="8">
                  <c:v>25</c:v>
                </c:pt>
                <c:pt idx="9">
                  <c:v>20</c:v>
                </c:pt>
                <c:pt idx="10">
                  <c:v>38</c:v>
                </c:pt>
                <c:pt idx="11">
                  <c:v>40</c:v>
                </c:pt>
                <c:pt idx="12">
                  <c:v>31</c:v>
                </c:pt>
                <c:pt idx="13">
                  <c:v>45</c:v>
                </c:pt>
                <c:pt idx="14">
                  <c:v>44</c:v>
                </c:pt>
                <c:pt idx="15">
                  <c:v>44</c:v>
                </c:pt>
                <c:pt idx="16">
                  <c:v>46</c:v>
                </c:pt>
                <c:pt idx="17">
                  <c:v>42</c:v>
                </c:pt>
                <c:pt idx="18">
                  <c:v>64</c:v>
                </c:pt>
                <c:pt idx="19">
                  <c:v>61</c:v>
                </c:pt>
                <c:pt idx="20">
                  <c:v>53</c:v>
                </c:pt>
                <c:pt idx="21">
                  <c:v>48</c:v>
                </c:pt>
                <c:pt idx="22">
                  <c:v>59</c:v>
                </c:pt>
                <c:pt idx="23">
                  <c:v>64</c:v>
                </c:pt>
                <c:pt idx="24">
                  <c:v>56</c:v>
                </c:pt>
                <c:pt idx="25">
                  <c:v>80</c:v>
                </c:pt>
                <c:pt idx="26">
                  <c:v>82</c:v>
                </c:pt>
                <c:pt idx="27">
                  <c:v>70</c:v>
                </c:pt>
                <c:pt idx="28">
                  <c:v>69</c:v>
                </c:pt>
                <c:pt idx="29">
                  <c:v>81</c:v>
                </c:pt>
                <c:pt idx="30">
                  <c:v>87</c:v>
                </c:pt>
                <c:pt idx="31">
                  <c:v>78</c:v>
                </c:pt>
                <c:pt idx="32">
                  <c:v>72</c:v>
                </c:pt>
                <c:pt idx="33">
                  <c:v>70</c:v>
                </c:pt>
                <c:pt idx="34">
                  <c:v>90</c:v>
                </c:pt>
                <c:pt idx="35">
                  <c:v>74</c:v>
                </c:pt>
                <c:pt idx="36">
                  <c:v>94</c:v>
                </c:pt>
                <c:pt idx="37">
                  <c:v>99</c:v>
                </c:pt>
                <c:pt idx="38">
                  <c:v>106</c:v>
                </c:pt>
                <c:pt idx="39">
                  <c:v>103</c:v>
                </c:pt>
                <c:pt idx="40">
                  <c:v>100</c:v>
                </c:pt>
                <c:pt idx="41">
                  <c:v>78</c:v>
                </c:pt>
                <c:pt idx="42">
                  <c:v>92</c:v>
                </c:pt>
                <c:pt idx="43">
                  <c:v>111</c:v>
                </c:pt>
                <c:pt idx="44">
                  <c:v>103</c:v>
                </c:pt>
                <c:pt idx="45">
                  <c:v>96</c:v>
                </c:pt>
                <c:pt idx="46">
                  <c:v>109</c:v>
                </c:pt>
                <c:pt idx="47">
                  <c:v>85</c:v>
                </c:pt>
                <c:pt idx="48">
                  <c:v>111</c:v>
                </c:pt>
                <c:pt idx="49">
                  <c:v>120</c:v>
                </c:pt>
                <c:pt idx="50">
                  <c:v>122</c:v>
                </c:pt>
                <c:pt idx="51">
                  <c:v>126</c:v>
                </c:pt>
                <c:pt idx="52">
                  <c:v>138</c:v>
                </c:pt>
                <c:pt idx="53">
                  <c:v>131</c:v>
                </c:pt>
                <c:pt idx="54">
                  <c:v>123</c:v>
                </c:pt>
                <c:pt idx="55">
                  <c:v>116</c:v>
                </c:pt>
                <c:pt idx="56">
                  <c:v>138</c:v>
                </c:pt>
                <c:pt idx="57">
                  <c:v>127</c:v>
                </c:pt>
                <c:pt idx="58">
                  <c:v>136</c:v>
                </c:pt>
                <c:pt idx="59">
                  <c:v>127</c:v>
                </c:pt>
              </c:numCache>
            </c:numRef>
          </c:yVal>
          <c:smooth val="0"/>
          <c:extLst>
            <c:ext xmlns:c16="http://schemas.microsoft.com/office/drawing/2014/chart" uri="{C3380CC4-5D6E-409C-BE32-E72D297353CC}">
              <c16:uniqueId val="{00000000-A460-5549-8B49-4A2CE6B1C9C4}"/>
            </c:ext>
          </c:extLst>
        </c:ser>
        <c:dLbls>
          <c:showLegendKey val="0"/>
          <c:showVal val="0"/>
          <c:showCatName val="0"/>
          <c:showSerName val="0"/>
          <c:showPercent val="0"/>
          <c:showBubbleSize val="0"/>
        </c:dLbls>
        <c:axId val="1234426608"/>
        <c:axId val="1127176208"/>
      </c:scatterChart>
      <c:valAx>
        <c:axId val="12344266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Number of Tires Ordered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27176208"/>
        <c:crosses val="autoZero"/>
        <c:crossBetween val="midCat"/>
      </c:valAx>
      <c:valAx>
        <c:axId val="1127176208"/>
        <c:scaling>
          <c:orientation val="minMax"/>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Number of defects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3442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20000"/>
        <a:lumOff val="80000"/>
      </a:schemeClr>
    </a:solidFill>
    <a:ln>
      <a:noFill/>
    </a:ln>
    <a:effectLst/>
  </c:spPr>
  <c:txPr>
    <a:bodyPr/>
    <a:lstStyle/>
    <a:p>
      <a:pPr>
        <a:defRPr>
          <a:solidFill>
            <a:schemeClr val="bg1"/>
          </a:solidFill>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TireDefects_Ex1_Ans!$B$2:$B$61</cx:f>
        <cx:lvl ptCount="60" formatCode="General">
          <cx:pt idx="0">2</cx:pt>
          <cx:pt idx="1">6</cx:pt>
          <cx:pt idx="2">3</cx:pt>
          <cx:pt idx="3">10</cx:pt>
          <cx:pt idx="4">6</cx:pt>
          <cx:pt idx="5">9</cx:pt>
          <cx:pt idx="6">5</cx:pt>
          <cx:pt idx="7">11</cx:pt>
          <cx:pt idx="8">11</cx:pt>
          <cx:pt idx="9">10</cx:pt>
          <cx:pt idx="10">9</cx:pt>
          <cx:pt idx="11">7</cx:pt>
          <cx:pt idx="12">7</cx:pt>
          <cx:pt idx="13">7</cx:pt>
          <cx:pt idx="14">8</cx:pt>
          <cx:pt idx="15">9</cx:pt>
          <cx:pt idx="16">17</cx:pt>
          <cx:pt idx="17">6</cx:pt>
          <cx:pt idx="18">12</cx:pt>
          <cx:pt idx="19">12</cx:pt>
          <cx:pt idx="20">7</cx:pt>
          <cx:pt idx="21">9</cx:pt>
          <cx:pt idx="22">11</cx:pt>
          <cx:pt idx="23">11</cx:pt>
          <cx:pt idx="24">9</cx:pt>
          <cx:pt idx="25">3</cx:pt>
          <cx:pt idx="26">10</cx:pt>
          <cx:pt idx="27">10</cx:pt>
          <cx:pt idx="28">3</cx:pt>
          <cx:pt idx="29">9</cx:pt>
          <cx:pt idx="30">3</cx:pt>
          <cx:pt idx="31">7</cx:pt>
          <cx:pt idx="32">3</cx:pt>
          <cx:pt idx="33">6</cx:pt>
          <cx:pt idx="34">8</cx:pt>
          <cx:pt idx="35">7</cx:pt>
          <cx:pt idx="36">3</cx:pt>
          <cx:pt idx="37">5</cx:pt>
          <cx:pt idx="38">1</cx:pt>
          <cx:pt idx="39">7</cx:pt>
          <cx:pt idx="40">12</cx:pt>
          <cx:pt idx="41">4</cx:pt>
          <cx:pt idx="42">7</cx:pt>
          <cx:pt idx="43">9</cx:pt>
          <cx:pt idx="44">14</cx:pt>
          <cx:pt idx="45">7</cx:pt>
          <cx:pt idx="46">3</cx:pt>
          <cx:pt idx="47">6</cx:pt>
          <cx:pt idx="48">6</cx:pt>
          <cx:pt idx="49">6</cx:pt>
          <cx:pt idx="50">8</cx:pt>
          <cx:pt idx="51">5</cx:pt>
          <cx:pt idx="52">5</cx:pt>
          <cx:pt idx="53">7</cx:pt>
          <cx:pt idx="54">3</cx:pt>
          <cx:pt idx="55">10</cx:pt>
          <cx:pt idx="56">12</cx:pt>
          <cx:pt idx="57">11</cx:pt>
          <cx:pt idx="58">6</cx:pt>
          <cx:pt idx="59">11</cx:pt>
        </cx:lvl>
      </cx:numDim>
    </cx:data>
  </cx:chartData>
  <cx:chart>
    <cx:title pos="t" align="ctr" overlay="0">
      <cx:tx>
        <cx:txData>
          <cx:v>How many tire defects are there?</cx:v>
        </cx:txData>
      </cx:tx>
      <cx:txPr>
        <a:bodyPr spcFirstLastPara="1" vertOverflow="ellipsis" horzOverflow="overflow" wrap="square" lIns="0" tIns="0" rIns="0" bIns="0" anchor="ctr" anchorCtr="1"/>
        <a:lstStyle/>
        <a:p>
          <a:pPr algn="ctr" rtl="0">
            <a:defRPr>
              <a:solidFill>
                <a:schemeClr val="bg1"/>
              </a:solidFill>
            </a:defRPr>
          </a:pPr>
          <a:r>
            <a:rPr lang="en-US" sz="1400" b="0" i="0" u="none" strike="noStrike" baseline="0">
              <a:solidFill>
                <a:schemeClr val="bg1"/>
              </a:solidFill>
              <a:latin typeface="Calibri" panose="020F0502020204030204"/>
            </a:rPr>
            <a:t>How many tire defects are there?</a:t>
          </a:r>
        </a:p>
      </cx:txPr>
    </cx:title>
    <cx:plotArea>
      <cx:plotAreaRegion>
        <cx:series layoutId="clusteredColumn" uniqueId="{7FDAF070-2F6A-4045-9D3F-E9D4718593A8}">
          <cx:tx>
            <cx:txData>
              <cx:v>gyjgjg</cx:v>
            </cx:txData>
          </cx:tx>
          <cx:dataId val="0"/>
          <cx:layoutPr>
            <cx:binning intervalClosed="r">
              <cx:binSize val="2"/>
            </cx:binning>
          </cx:layoutPr>
        </cx:series>
      </cx:plotAreaRegion>
      <cx:axis id="0">
        <cx:catScaling gapWidth="0"/>
        <cx:tickLabels/>
        <cx:txPr>
          <a:bodyPr vertOverflow="overflow" horzOverflow="overflow" wrap="square" lIns="0" tIns="0" rIns="0" bIns="0"/>
          <a:lstStyle/>
          <a:p>
            <a:pPr algn="ctr" rtl="0">
              <a:defRPr sz="9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US">
              <a:solidFill>
                <a:schemeClr val="bg1"/>
              </a:solidFill>
            </a:endParaRPr>
          </a:p>
        </cx:txPr>
      </cx:axis>
      <cx:axis id="1">
        <cx:valScaling/>
        <cx:majorGridlines/>
        <cx:tickLabels/>
        <cx:txPr>
          <a:bodyPr vertOverflow="overflow" horzOverflow="overflow" wrap="square" lIns="0" tIns="0" rIns="0" bIns="0"/>
          <a:lstStyle/>
          <a:p>
            <a:pPr algn="ctr" rtl="0">
              <a:defRPr sz="9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US">
              <a:solidFill>
                <a:schemeClr val="bg1"/>
              </a:solidFill>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TireDefects_Ex1_Ans!$B$2:$B$61</cx:f>
        <cx:lvl ptCount="60" formatCode="General">
          <cx:pt idx="0">2</cx:pt>
          <cx:pt idx="1">6</cx:pt>
          <cx:pt idx="2">3</cx:pt>
          <cx:pt idx="3">10</cx:pt>
          <cx:pt idx="4">6</cx:pt>
          <cx:pt idx="5">9</cx:pt>
          <cx:pt idx="6">5</cx:pt>
          <cx:pt idx="7">11</cx:pt>
          <cx:pt idx="8">11</cx:pt>
          <cx:pt idx="9">10</cx:pt>
          <cx:pt idx="10">9</cx:pt>
          <cx:pt idx="11">7</cx:pt>
          <cx:pt idx="12">7</cx:pt>
          <cx:pt idx="13">7</cx:pt>
          <cx:pt idx="14">8</cx:pt>
          <cx:pt idx="15">9</cx:pt>
          <cx:pt idx="16">17</cx:pt>
          <cx:pt idx="17">6</cx:pt>
          <cx:pt idx="18">12</cx:pt>
          <cx:pt idx="19">12</cx:pt>
          <cx:pt idx="20">7</cx:pt>
          <cx:pt idx="21">9</cx:pt>
          <cx:pt idx="22">11</cx:pt>
          <cx:pt idx="23">11</cx:pt>
          <cx:pt idx="24">9</cx:pt>
          <cx:pt idx="25">3</cx:pt>
          <cx:pt idx="26">10</cx:pt>
          <cx:pt idx="27">10</cx:pt>
          <cx:pt idx="28">3</cx:pt>
          <cx:pt idx="29">9</cx:pt>
          <cx:pt idx="30">3</cx:pt>
          <cx:pt idx="31">7</cx:pt>
          <cx:pt idx="32">3</cx:pt>
          <cx:pt idx="33">6</cx:pt>
          <cx:pt idx="34">8</cx:pt>
          <cx:pt idx="35">7</cx:pt>
          <cx:pt idx="36">3</cx:pt>
          <cx:pt idx="37">5</cx:pt>
          <cx:pt idx="38">1</cx:pt>
          <cx:pt idx="39">7</cx:pt>
          <cx:pt idx="40">12</cx:pt>
          <cx:pt idx="41">4</cx:pt>
          <cx:pt idx="42">7</cx:pt>
          <cx:pt idx="43">9</cx:pt>
          <cx:pt idx="44">14</cx:pt>
          <cx:pt idx="45">7</cx:pt>
          <cx:pt idx="46">3</cx:pt>
          <cx:pt idx="47">6</cx:pt>
          <cx:pt idx="48">6</cx:pt>
          <cx:pt idx="49">6</cx:pt>
          <cx:pt idx="50">8</cx:pt>
          <cx:pt idx="51">5</cx:pt>
          <cx:pt idx="52">5</cx:pt>
          <cx:pt idx="53">7</cx:pt>
          <cx:pt idx="54">3</cx:pt>
          <cx:pt idx="55">10</cx:pt>
          <cx:pt idx="56">12</cx:pt>
          <cx:pt idx="57">11</cx:pt>
          <cx:pt idx="58">6</cx:pt>
          <cx:pt idx="59">11</cx:pt>
        </cx:lvl>
      </cx:numDim>
    </cx:data>
  </cx:chartData>
  <cx:chart>
    <cx:title pos="t" align="ctr" overlay="0">
      <cx:tx>
        <cx:txData>
          <cx:v>How many tire defects are there?</cx:v>
        </cx:txData>
      </cx:tx>
      <cx:txPr>
        <a:bodyPr spcFirstLastPara="1" vertOverflow="ellipsis" horzOverflow="overflow" wrap="square" lIns="0" tIns="0" rIns="0" bIns="0" anchor="ctr" anchorCtr="1"/>
        <a:lstStyle/>
        <a:p>
          <a:pPr algn="ctr" rtl="0">
            <a:defRPr>
              <a:solidFill>
                <a:schemeClr val="bg1"/>
              </a:solidFill>
            </a:defRPr>
          </a:pPr>
          <a:r>
            <a:rPr lang="en-US" sz="1400" b="0" i="0" u="none" strike="noStrike" baseline="0">
              <a:solidFill>
                <a:schemeClr val="bg1"/>
              </a:solidFill>
              <a:latin typeface="Calibri" panose="020F0502020204030204"/>
            </a:rPr>
            <a:t>How many tire defects are there?</a:t>
          </a:r>
        </a:p>
      </cx:txPr>
    </cx:title>
    <cx:plotArea>
      <cx:plotAreaRegion>
        <cx:series layoutId="clusteredColumn" uniqueId="{7FDAF070-2F6A-4045-9D3F-E9D4718593A8}">
          <cx:tx>
            <cx:txData>
              <cx:v>gyjgjg</cx:v>
            </cx:txData>
          </cx:tx>
          <cx:dataId val="0"/>
          <cx:layoutPr>
            <cx:binning intervalClosed="r">
              <cx:binSize val="2"/>
            </cx:binning>
          </cx:layoutPr>
        </cx:series>
      </cx:plotAreaRegion>
      <cx:axis id="0">
        <cx:catScaling gapWidth="0"/>
        <cx:tickLabels/>
        <cx:txPr>
          <a:bodyPr vertOverflow="overflow" horzOverflow="overflow" wrap="square" lIns="0" tIns="0" rIns="0" bIns="0"/>
          <a:lstStyle/>
          <a:p>
            <a:pPr algn="ctr" rtl="0">
              <a:defRPr sz="9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US">
              <a:solidFill>
                <a:schemeClr val="bg1"/>
              </a:solidFill>
            </a:endParaRPr>
          </a:p>
        </cx:txPr>
      </cx:axis>
      <cx:axis id="1">
        <cx:valScaling/>
        <cx:majorGridlines/>
        <cx:tickLabels/>
        <cx:txPr>
          <a:bodyPr vertOverflow="overflow" horzOverflow="overflow" wrap="square" lIns="0" tIns="0" rIns="0" bIns="0"/>
          <a:lstStyle/>
          <a:p>
            <a:pPr algn="ctr" rtl="0">
              <a:defRPr sz="9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US">
              <a:solidFill>
                <a:schemeClr val="bg1"/>
              </a:solidFill>
            </a:endParaRPr>
          </a:p>
        </cx:txPr>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TireDefects_Ex1_Ans!$B$2:$B$61</cx:f>
        <cx:lvl ptCount="60" formatCode="General">
          <cx:pt idx="0">2</cx:pt>
          <cx:pt idx="1">6</cx:pt>
          <cx:pt idx="2">3</cx:pt>
          <cx:pt idx="3">10</cx:pt>
          <cx:pt idx="4">6</cx:pt>
          <cx:pt idx="5">9</cx:pt>
          <cx:pt idx="6">5</cx:pt>
          <cx:pt idx="7">11</cx:pt>
          <cx:pt idx="8">11</cx:pt>
          <cx:pt idx="9">10</cx:pt>
          <cx:pt idx="10">9</cx:pt>
          <cx:pt idx="11">7</cx:pt>
          <cx:pt idx="12">7</cx:pt>
          <cx:pt idx="13">7</cx:pt>
          <cx:pt idx="14">8</cx:pt>
          <cx:pt idx="15">9</cx:pt>
          <cx:pt idx="16">17</cx:pt>
          <cx:pt idx="17">6</cx:pt>
          <cx:pt idx="18">12</cx:pt>
          <cx:pt idx="19">12</cx:pt>
          <cx:pt idx="20">7</cx:pt>
          <cx:pt idx="21">9</cx:pt>
          <cx:pt idx="22">11</cx:pt>
          <cx:pt idx="23">11</cx:pt>
          <cx:pt idx="24">9</cx:pt>
          <cx:pt idx="25">3</cx:pt>
          <cx:pt idx="26">10</cx:pt>
          <cx:pt idx="27">10</cx:pt>
          <cx:pt idx="28">3</cx:pt>
          <cx:pt idx="29">9</cx:pt>
          <cx:pt idx="30">3</cx:pt>
          <cx:pt idx="31">7</cx:pt>
          <cx:pt idx="32">3</cx:pt>
          <cx:pt idx="33">6</cx:pt>
          <cx:pt idx="34">8</cx:pt>
          <cx:pt idx="35">7</cx:pt>
          <cx:pt idx="36">3</cx:pt>
          <cx:pt idx="37">5</cx:pt>
          <cx:pt idx="38">1</cx:pt>
          <cx:pt idx="39">7</cx:pt>
          <cx:pt idx="40">12</cx:pt>
          <cx:pt idx="41">4</cx:pt>
          <cx:pt idx="42">7</cx:pt>
          <cx:pt idx="43">9</cx:pt>
          <cx:pt idx="44">14</cx:pt>
          <cx:pt idx="45">7</cx:pt>
          <cx:pt idx="46">3</cx:pt>
          <cx:pt idx="47">6</cx:pt>
          <cx:pt idx="48">6</cx:pt>
          <cx:pt idx="49">6</cx:pt>
          <cx:pt idx="50">8</cx:pt>
          <cx:pt idx="51">5</cx:pt>
          <cx:pt idx="52">5</cx:pt>
          <cx:pt idx="53">7</cx:pt>
          <cx:pt idx="54">3</cx:pt>
          <cx:pt idx="55">10</cx:pt>
          <cx:pt idx="56">12</cx:pt>
          <cx:pt idx="57">11</cx:pt>
          <cx:pt idx="58">6</cx:pt>
          <cx:pt idx="59">11</cx:pt>
        </cx:lvl>
      </cx:numDim>
    </cx:data>
  </cx:chartData>
  <cx:chart>
    <cx:title pos="t" align="ctr" overlay="0">
      <cx:tx>
        <cx:txData>
          <cx:v>How many tire defects are there?</cx:v>
        </cx:txData>
      </cx:tx>
      <cx:txPr>
        <a:bodyPr spcFirstLastPara="1" vertOverflow="ellipsis" horzOverflow="overflow" wrap="square" lIns="0" tIns="0" rIns="0" bIns="0" anchor="ctr" anchorCtr="1"/>
        <a:lstStyle/>
        <a:p>
          <a:pPr algn="ctr" rtl="0">
            <a:defRPr>
              <a:solidFill>
                <a:schemeClr val="bg1"/>
              </a:solidFill>
            </a:defRPr>
          </a:pPr>
          <a:r>
            <a:rPr lang="en-US" sz="1400" b="0" i="0" u="none" strike="noStrike" baseline="0">
              <a:solidFill>
                <a:schemeClr val="bg1"/>
              </a:solidFill>
              <a:latin typeface="Calibri" panose="020F0502020204030204"/>
            </a:rPr>
            <a:t>How many tire defects are there?</a:t>
          </a:r>
        </a:p>
      </cx:txPr>
    </cx:title>
    <cx:plotArea>
      <cx:plotAreaRegion>
        <cx:series layoutId="clusteredColumn" uniqueId="{7FDAF070-2F6A-4045-9D3F-E9D4718593A8}">
          <cx:tx>
            <cx:txData>
              <cx:v>gyjgjg</cx:v>
            </cx:txData>
          </cx:tx>
          <cx:dataId val="0"/>
          <cx:layoutPr>
            <cx:binning intervalClosed="r">
              <cx:binSize val="2"/>
            </cx:binning>
          </cx:layoutPr>
        </cx:series>
      </cx:plotAreaRegion>
      <cx:axis id="0">
        <cx:catScaling gapWidth="0"/>
        <cx:tickLabels/>
        <cx:txPr>
          <a:bodyPr vertOverflow="overflow" horzOverflow="overflow" wrap="square" lIns="0" tIns="0" rIns="0" bIns="0"/>
          <a:lstStyle/>
          <a:p>
            <a:pPr algn="ctr" rtl="0">
              <a:defRPr sz="9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US">
              <a:solidFill>
                <a:schemeClr val="bg1"/>
              </a:solidFill>
            </a:endParaRPr>
          </a:p>
        </cx:txPr>
      </cx:axis>
      <cx:axis id="1">
        <cx:valScaling/>
        <cx:majorGridlines/>
        <cx:tickLabels/>
        <cx:txPr>
          <a:bodyPr vertOverflow="overflow" horzOverflow="overflow" wrap="square" lIns="0" tIns="0" rIns="0" bIns="0"/>
          <a:lstStyle/>
          <a:p>
            <a:pPr algn="ctr" rtl="0">
              <a:defRPr sz="9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US">
              <a:solidFill>
                <a:schemeClr val="bg1"/>
              </a:solidFill>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CC6094-505D-EC46-ADA8-8BFB6DC4D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6A11BC8-3B37-D44A-BD69-60D6DA57300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27DF94-ED2D-D145-990C-486748C442E3}" type="datetimeFigureOut">
              <a:rPr lang="en-US" smtClean="0"/>
              <a:t>5/6/19</a:t>
            </a:fld>
            <a:endParaRPr lang="en-US"/>
          </a:p>
        </p:txBody>
      </p:sp>
      <p:sp>
        <p:nvSpPr>
          <p:cNvPr id="4" name="Footer Placeholder 3">
            <a:extLst>
              <a:ext uri="{FF2B5EF4-FFF2-40B4-BE49-F238E27FC236}">
                <a16:creationId xmlns:a16="http://schemas.microsoft.com/office/drawing/2014/main" id="{4F33E826-7B6F-DC48-BDA5-BE1A0F0BF4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D46AD1E-FC59-164F-BD0B-8332E1CEB9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6E117E-D05C-1A4F-AC91-1682924F90E2}" type="slidenum">
              <a:rPr lang="en-US" smtClean="0"/>
              <a:t>‹#›</a:t>
            </a:fld>
            <a:endParaRPr lang="en-US"/>
          </a:p>
        </p:txBody>
      </p:sp>
    </p:spTree>
    <p:extLst>
      <p:ext uri="{BB962C8B-B14F-4D97-AF65-F5344CB8AC3E}">
        <p14:creationId xmlns:p14="http://schemas.microsoft.com/office/powerpoint/2010/main" val="3681420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7741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035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parts 1 – 3 they should be able to self evaluate. Part 4 is P(0) + P(1) + P(2) + P(3) + P(4) = 0.095 (i.e. 9.5%). I don't expect them to know about the cumulative sum argument at this point – that is what we will do next.</a:t>
            </a:r>
          </a:p>
          <a:p>
            <a:endParaRPr lang="en-US" dirty="0"/>
          </a:p>
          <a:p>
            <a:r>
              <a:rPr lang="en-US" dirty="0"/>
              <a:t>For question 5, a bar graph is the "correct" graph, but Excel processes it strangely. It would take some effort to make the graph look nice (or at least it did for me) while the scatter plot comes out almost exactly the way I want.</a:t>
            </a:r>
          </a:p>
        </p:txBody>
      </p:sp>
    </p:spTree>
    <p:extLst>
      <p:ext uri="{BB962C8B-B14F-4D97-AF65-F5344CB8AC3E}">
        <p14:creationId xmlns:p14="http://schemas.microsoft.com/office/powerpoint/2010/main" val="502419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229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Since this is an introduction to statistics, it probably isn't worth discussing the difference between a biased estimator and an unbiased estimator. For example, the replacement of n in the distribution (or </a:t>
            </a:r>
            <a:r>
              <a:rPr lang="en-US" dirty="0" err="1"/>
              <a:t>populaion</a:t>
            </a:r>
            <a:r>
              <a:rPr lang="en-US" dirty="0"/>
              <a:t>) SD to (n-1) in the denominator is a well-known example of reducing the bias in the statistic estimating the population parameter.</a:t>
            </a:r>
          </a:p>
          <a:p>
            <a:endParaRPr lang="en-US" dirty="0"/>
          </a:p>
          <a:p>
            <a:r>
              <a:rPr lang="en-US" dirty="0"/>
              <a:t>The statement isn't _wrong_ (except in the sense that I am using the "large N" as a colloquial way of saying "the limit as N </a:t>
            </a:r>
            <a:r>
              <a:rPr lang="en-US" dirty="0">
                <a:sym typeface="Wingdings" pitchFamily="2" charset="2"/>
              </a:rPr>
              <a:t> </a:t>
            </a:r>
            <a:r>
              <a:rPr lang="en-US" dirty="0" err="1">
                <a:sym typeface="Wingdings" pitchFamily="2" charset="2"/>
              </a:rPr>
              <a:t>oo</a:t>
            </a:r>
            <a:r>
              <a:rPr lang="en-US" dirty="0">
                <a:sym typeface="Wingdings" pitchFamily="2" charset="2"/>
              </a:rPr>
              <a:t>) </a:t>
            </a:r>
            <a:r>
              <a:rPr lang="en-US" dirty="0"/>
              <a:t>as even in the SD case, the bias tends to zero as N </a:t>
            </a:r>
            <a:r>
              <a:rPr lang="en-US" dirty="0">
                <a:sym typeface="Wingdings" pitchFamily="2" charset="2"/>
              </a:rPr>
              <a:t> </a:t>
            </a:r>
            <a:r>
              <a:rPr lang="en-US" dirty="0" err="1">
                <a:sym typeface="Wingdings" pitchFamily="2" charset="2"/>
              </a:rPr>
              <a:t>oo</a:t>
            </a:r>
            <a:r>
              <a:rPr lang="en-US" dirty="0">
                <a:sym typeface="Wingdings" pitchFamily="2" charset="2"/>
              </a:rPr>
              <a:t>, it just does approaches it from below </a:t>
            </a:r>
          </a:p>
          <a:p>
            <a:r>
              <a:rPr lang="en-US" dirty="0">
                <a:sym typeface="Wingdings" pitchFamily="2" charset="2"/>
              </a:rPr>
              <a:t>                                  E(</a:t>
            </a:r>
            <a:r>
              <a:rPr lang="en-US" dirty="0" err="1">
                <a:sym typeface="Wingdings" pitchFamily="2" charset="2"/>
              </a:rPr>
              <a:t>std</a:t>
            </a:r>
            <a:r>
              <a:rPr lang="en-US" dirty="0">
                <a:sym typeface="Wingdings" pitchFamily="2" charset="2"/>
              </a:rPr>
              <a:t> dev of size N without debiasing) &lt; </a:t>
            </a:r>
            <a:r>
              <a:rPr lang="en-US" dirty="0" err="1">
                <a:sym typeface="Wingdings" pitchFamily="2" charset="2"/>
              </a:rPr>
              <a:t>std</a:t>
            </a:r>
            <a:r>
              <a:rPr lang="en-US" dirty="0">
                <a:sym typeface="Wingdings" pitchFamily="2" charset="2"/>
              </a:rPr>
              <a:t> dev, but difference approaches 0 in the limit)</a:t>
            </a:r>
            <a:endParaRPr lang="en-US" dirty="0"/>
          </a:p>
        </p:txBody>
      </p:sp>
    </p:spTree>
    <p:extLst>
      <p:ext uri="{BB962C8B-B14F-4D97-AF65-F5344CB8AC3E}">
        <p14:creationId xmlns:p14="http://schemas.microsoft.com/office/powerpoint/2010/main" val="1724324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can tell them this is a "cocktail slide": it is so they have seen the </a:t>
            </a:r>
            <a:r>
              <a:rPr lang="en-US" dirty="0" err="1"/>
              <a:t>defintiions</a:t>
            </a:r>
            <a:r>
              <a:rPr lang="en-US" dirty="0"/>
              <a:t> and can impress the boss at cocktail parties. We don't expect them to use these formula.</a:t>
            </a:r>
          </a:p>
        </p:txBody>
      </p:sp>
    </p:spTree>
    <p:extLst>
      <p:ext uri="{BB962C8B-B14F-4D97-AF65-F5344CB8AC3E}">
        <p14:creationId xmlns:p14="http://schemas.microsoft.com/office/powerpoint/2010/main" val="1053476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365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Answers:</a:t>
            </a:r>
            <a:br>
              <a:rPr lang="en-US" dirty="0"/>
            </a:br>
            <a:r>
              <a:rPr lang="en-US" dirty="0"/>
              <a:t>Q3: 4506 defects</a:t>
            </a:r>
          </a:p>
          <a:p>
            <a:r>
              <a:rPr lang="en-US" dirty="0"/>
              <a:t>Q4: 56250 tires ordered</a:t>
            </a:r>
          </a:p>
          <a:p>
            <a:r>
              <a:rPr lang="en-US" dirty="0"/>
              <a:t>Q5: roughly 0.08, or 8%</a:t>
            </a:r>
          </a:p>
          <a:p>
            <a:r>
              <a:rPr lang="en-US" dirty="0"/>
              <a:t>Q6: Roughly 3.6%, using BINOM.DIST(29, 500, &lt;answer to Q5&gt;, TRUE). Note looking for FEWER than 30, not less than or equal to</a:t>
            </a:r>
          </a:p>
        </p:txBody>
      </p:sp>
    </p:spTree>
    <p:extLst>
      <p:ext uri="{BB962C8B-B14F-4D97-AF65-F5344CB8AC3E}">
        <p14:creationId xmlns:p14="http://schemas.microsoft.com/office/powerpoint/2010/main" val="256935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the first formula that they will be looking at. It is an example of using formulas on arrays, and a gentle introduction to the $ (anchor) sign. The choice was made because the dollar sign looks similar to an anchor – the reference won't get updated if you copy and paste it elsewhere.</a:t>
            </a:r>
          </a:p>
          <a:p>
            <a:endParaRPr lang="en-US" dirty="0"/>
          </a:p>
          <a:p>
            <a:r>
              <a:rPr lang="en-US" dirty="0"/>
              <a:t>For Q4: They should get a number around 7.5 </a:t>
            </a:r>
          </a:p>
          <a:p>
            <a:r>
              <a:rPr lang="en-US" dirty="0"/>
              <a:t>For Q5: They should get the same number (copying and pasting to a different row still uses B$2:B$61 as the numbers are anchored)</a:t>
            </a:r>
          </a:p>
          <a:p>
            <a:r>
              <a:rPr lang="en-US" dirty="0"/>
              <a:t>For Q6: They should get #DIV/0. The columns are not anchored, so when they copy and paste the CELL, the formula will be updated to the range C$2:C$61. To get the expected behavior, we would need to anchor the column as well: $B$2:$B$61.</a:t>
            </a:r>
          </a:p>
          <a:p>
            <a:endParaRPr lang="en-US" dirty="0"/>
          </a:p>
          <a:p>
            <a:r>
              <a:rPr lang="en-US" dirty="0"/>
              <a:t>Note: if they do get the same number for Q6, it is possible they are interpreting "copy and paste" as "copy the formula (as text) and then paste it into the new cell". This is a good chance to reiterate what the </a:t>
            </a:r>
          </a:p>
        </p:txBody>
      </p:sp>
    </p:spTree>
    <p:extLst>
      <p:ext uri="{BB962C8B-B14F-4D97-AF65-F5344CB8AC3E}">
        <p14:creationId xmlns:p14="http://schemas.microsoft.com/office/powerpoint/2010/main" val="2387849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goal here is just to get them used to making a histogram to visualize the data, so that we have the histogram to introduce the concepts of median, percentiles, IQR, etcetera.</a:t>
            </a:r>
          </a:p>
          <a:p>
            <a:endParaRPr lang="en-US" dirty="0"/>
          </a:p>
          <a:p>
            <a:r>
              <a:rPr lang="en-US" dirty="0"/>
              <a:t>Personally I cannot find how to add labels to the axes (not change the label names from the bins, but to add a legitimate x-axis telling you "number of defective tires"). My old method was to click on the default axis and edit it, but one isn't provided anymore. I have given up – please edit this note if you find how to do it!</a:t>
            </a:r>
          </a:p>
        </p:txBody>
      </p:sp>
    </p:spTree>
    <p:extLst>
      <p:ext uri="{BB962C8B-B14F-4D97-AF65-F5344CB8AC3E}">
        <p14:creationId xmlns:p14="http://schemas.microsoft.com/office/powerpoint/2010/main" val="2890948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 good points to make:</a:t>
            </a:r>
          </a:p>
          <a:p>
            <a:pPr marL="285750" indent="-285750">
              <a:buFontTx/>
              <a:buChar char="-"/>
            </a:pPr>
            <a:r>
              <a:rPr lang="en-US" dirty="0"/>
              <a:t>if you want to estimate how many defects to anticipate in a typical week (say stock space is limited) then the median is probably more useful, you just have to realize there may be a few weeks where you run short (outliers) and customers are unhappy</a:t>
            </a:r>
          </a:p>
          <a:p>
            <a:pPr marL="285750" indent="-285750">
              <a:buFontTx/>
              <a:buChar char="-"/>
            </a:pPr>
            <a:r>
              <a:rPr lang="en-US" dirty="0"/>
              <a:t>When doing budgets, the mean is probably more useful. You can think of $50000 in defective tires being replaced over 61 weeks as having to budget $820 per week (the totals are the same). </a:t>
            </a:r>
          </a:p>
          <a:p>
            <a:pPr marL="285750" indent="-285750">
              <a:buFontTx/>
              <a:buChar char="-"/>
            </a:pPr>
            <a:r>
              <a:rPr lang="en-US" dirty="0"/>
              <a:t>Note in this example (no outliers/weird examples) the mean and median are close. It is when we have extreme values in the data they pull apart. It is still worth thinking about whether you are more interested in a _typical_ value (median) or an _</a:t>
            </a:r>
            <a:r>
              <a:rPr lang="en-US" dirty="0" err="1"/>
              <a:t>amotized</a:t>
            </a:r>
            <a:r>
              <a:rPr lang="en-US" dirty="0"/>
              <a:t>_ value (mean) when doing your analysis</a:t>
            </a:r>
          </a:p>
          <a:p>
            <a:pPr marL="285750" indent="-285750">
              <a:buFontTx/>
              <a:buChar char="-"/>
            </a:pPr>
            <a:r>
              <a:rPr lang="en-US" dirty="0"/>
              <a:t>In statistics, people will refer to both of these as "averages". In common parlance, "average" almost always means "mean" (as is the case with Excel formulas)</a:t>
            </a:r>
          </a:p>
          <a:p>
            <a:pPr marL="285750" indent="-285750">
              <a:buFontTx/>
              <a:buChar char="-"/>
            </a:pPr>
            <a:r>
              <a:rPr lang="en-US" dirty="0"/>
              <a:t>Note that we are giving the Excel formulas as part of the description</a:t>
            </a:r>
          </a:p>
        </p:txBody>
      </p:sp>
    </p:spTree>
    <p:extLst>
      <p:ext uri="{BB962C8B-B14F-4D97-AF65-F5344CB8AC3E}">
        <p14:creationId xmlns:p14="http://schemas.microsoft.com/office/powerpoint/2010/main" val="2006513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6789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definition at the top is technically correct: there are generally multiple percentiles. For example, in [1,2,3,4,5], 1, 1.1, 1.5, 1.9 are all examples of 20</a:t>
            </a:r>
            <a:r>
              <a:rPr lang="en-US" baseline="30000" dirty="0"/>
              <a:t>th</a:t>
            </a:r>
            <a:r>
              <a:rPr lang="en-US" dirty="0"/>
              <a:t> percentiles. This isn't worth drawing attention to unless someone is objecting to the use of "a value" rather than "the value".</a:t>
            </a:r>
          </a:p>
          <a:p>
            <a:endParaRPr lang="en-US" dirty="0"/>
          </a:p>
          <a:p>
            <a:r>
              <a:rPr lang="en-US" dirty="0"/>
              <a:t>In addition to quartiles, quintiles and deciles are also in common use</a:t>
            </a:r>
          </a:p>
        </p:txBody>
      </p:sp>
    </p:spTree>
    <p:extLst>
      <p:ext uri="{BB962C8B-B14F-4D97-AF65-F5344CB8AC3E}">
        <p14:creationId xmlns:p14="http://schemas.microsoft.com/office/powerpoint/2010/main" val="2761903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tell them that I can never remember if the Excel formula is "</a:t>
            </a:r>
            <a:r>
              <a:rPr lang="en-US" dirty="0" err="1"/>
              <a:t>stdev</a:t>
            </a:r>
            <a:r>
              <a:rPr lang="en-US" dirty="0"/>
              <a:t>" or "</a:t>
            </a:r>
            <a:r>
              <a:rPr lang="en-US" dirty="0" err="1"/>
              <a:t>stddev</a:t>
            </a:r>
            <a:r>
              <a:rPr lang="en-US" dirty="0"/>
              <a:t>" (it’s the former)</a:t>
            </a:r>
          </a:p>
          <a:p>
            <a:endParaRPr lang="en-US" dirty="0"/>
          </a:p>
          <a:p>
            <a:r>
              <a:rPr lang="en-US" dirty="0"/>
              <a:t>Mention it is common to measure points as "how many </a:t>
            </a:r>
            <a:r>
              <a:rPr lang="en-US" dirty="0" err="1"/>
              <a:t>std</a:t>
            </a:r>
            <a:r>
              <a:rPr lang="en-US" dirty="0"/>
              <a:t> dev it is from the mean" (z score) as a method of determining how typical the point is.</a:t>
            </a:r>
          </a:p>
        </p:txBody>
      </p:sp>
    </p:spTree>
    <p:extLst>
      <p:ext uri="{BB962C8B-B14F-4D97-AF65-F5344CB8AC3E}">
        <p14:creationId xmlns:p14="http://schemas.microsoft.com/office/powerpoint/2010/main" val="1057777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3368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may take a couple of attempts. Common sources of error are people deselecting the range highlighted in 1 when doing step 2 (e.g. just entering the formula in the first step, or pressing return at the end of step 2</a:t>
            </a:r>
          </a:p>
        </p:txBody>
      </p:sp>
    </p:spTree>
    <p:extLst>
      <p:ext uri="{BB962C8B-B14F-4D97-AF65-F5344CB8AC3E}">
        <p14:creationId xmlns:p14="http://schemas.microsoft.com/office/powerpoint/2010/main" val="1376113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noRot="1" noChangeAspect="1"/>
          </p:cNvSpPr>
          <p:nvPr>
            <p:ph type="sldImg"/>
          </p:nvPr>
        </p:nvSpPr>
        <p:spPr>
          <a:xfrm>
            <a:off x="381000" y="685800"/>
            <a:ext cx="6096000" cy="3429000"/>
          </a:xfrm>
          <a:prstGeom prst="rect">
            <a:avLst/>
          </a:prstGeom>
        </p:spPr>
        <p:txBody>
          <a:bodyPr/>
          <a:lstStyle/>
          <a:p>
            <a:endParaRPr/>
          </a:p>
        </p:txBody>
      </p:sp>
      <p:sp>
        <p:nvSpPr>
          <p:cNvPr id="194" name="Shape 194"/>
          <p:cNvSpPr>
            <a:spLocks noGrp="1"/>
          </p:cNvSpPr>
          <p:nvPr>
            <p:ph type="body" sz="quarter" idx="1"/>
          </p:nvPr>
        </p:nvSpPr>
        <p:spPr>
          <a:prstGeom prst="rect">
            <a:avLst/>
          </a:prstGeom>
        </p:spPr>
        <p:txBody>
          <a:bodyPr/>
          <a:lstStyle>
            <a:lvl1pPr>
              <a:defRPr sz="1100"/>
            </a:lvl1pPr>
          </a:lstStyle>
          <a:p>
            <a:r>
              <a:rPr dirty="0"/>
              <a:t>2</a:t>
            </a:r>
          </a:p>
        </p:txBody>
      </p:sp>
    </p:spTree>
    <p:extLst>
      <p:ext uri="{BB962C8B-B14F-4D97-AF65-F5344CB8AC3E}">
        <p14:creationId xmlns:p14="http://schemas.microsoft.com/office/powerpoint/2010/main" val="1853352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the same example from last time. The difference is in the question being asked.</a:t>
            </a:r>
          </a:p>
        </p:txBody>
      </p:sp>
    </p:spTree>
    <p:extLst>
      <p:ext uri="{BB962C8B-B14F-4D97-AF65-F5344CB8AC3E}">
        <p14:creationId xmlns:p14="http://schemas.microsoft.com/office/powerpoint/2010/main" val="2766361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Ask if they think the second bullet point is reasonable BEFORE revealing the next point. </a:t>
            </a:r>
          </a:p>
          <a:p>
            <a:endParaRPr lang="en-US" dirty="0"/>
          </a:p>
          <a:p>
            <a:r>
              <a:rPr lang="en-US" dirty="0"/>
              <a:t>The point of this slide is to motivate why we need metal models ("generative models") for our processes in the first place. There is a temptation to say "let's just use the data" as suggested in the second bullet point, and that modeling a process is too </a:t>
            </a:r>
            <a:r>
              <a:rPr lang="en-US" dirty="0" err="1"/>
              <a:t>suseptible</a:t>
            </a:r>
            <a:r>
              <a:rPr lang="en-US" dirty="0"/>
              <a:t> to unwarranted "ivory tower" assumptions.</a:t>
            </a:r>
          </a:p>
          <a:p>
            <a:endParaRPr lang="en-US" dirty="0"/>
          </a:p>
          <a:p>
            <a:r>
              <a:rPr lang="en-US" dirty="0"/>
              <a:t>If people are struggling with the second part, a good intro is to ask what do they think will happen if you doubled the number of tires ordered (most groups would expect the number of defects to double as well). We are implicitly using a mental model where there is a probability (</a:t>
            </a:r>
            <a:r>
              <a:rPr lang="en-US" dirty="0" err="1"/>
              <a:t>iid</a:t>
            </a:r>
            <a:r>
              <a:rPr lang="en-US" dirty="0"/>
              <a:t>) of a tire being defective</a:t>
            </a:r>
          </a:p>
        </p:txBody>
      </p:sp>
    </p:spTree>
    <p:extLst>
      <p:ext uri="{BB962C8B-B14F-4D97-AF65-F5344CB8AC3E}">
        <p14:creationId xmlns:p14="http://schemas.microsoft.com/office/powerpoint/2010/main" val="2884807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8737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Excel defaults to exporting ALL elements to white (even though they appear black in Excel). Can replace with a screenshot, but it is simpler just to change background to light grey. Just ensure that they numbers/labels are converted to black so they are visible.</a:t>
            </a:r>
          </a:p>
          <a:p>
            <a:endParaRPr lang="en-US" dirty="0"/>
          </a:p>
          <a:p>
            <a:r>
              <a:rPr lang="en-US" dirty="0"/>
              <a:t>We are coming back to the idea of correlation later (and correlation coefficient) but this is a good place to let them see it.</a:t>
            </a:r>
          </a:p>
        </p:txBody>
      </p:sp>
    </p:spTree>
    <p:extLst>
      <p:ext uri="{BB962C8B-B14F-4D97-AF65-F5344CB8AC3E}">
        <p14:creationId xmlns:p14="http://schemas.microsoft.com/office/powerpoint/2010/main" val="3231948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215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Worth pointing out here "success" usually means "thing that we are looking for" (in this case, we are looking for defects, so "success" would be a defective tire). We could use a different name, but so many books and webpages use "success" for the outcome that using something else would make it hard to refer to other references.</a:t>
            </a:r>
          </a:p>
        </p:txBody>
      </p:sp>
    </p:spTree>
    <p:extLst>
      <p:ext uri="{BB962C8B-B14F-4D97-AF65-F5344CB8AC3E}">
        <p14:creationId xmlns:p14="http://schemas.microsoft.com/office/powerpoint/2010/main" val="1467555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would not try pointing out how to calculate the number of pairs, but you can tell them that the number of pairs for 200 tires is 200.199/2 = 19900, so the sophistication grows rapidly. Luckily Excel can help us (I deliberately didn’t show the binomial formula </a:t>
            </a:r>
            <a:r>
              <a:rPr lang="en-US" dirty="0" err="1"/>
              <a:t>nCs</a:t>
            </a:r>
            <a:r>
              <a:rPr lang="en-US" dirty="0"/>
              <a:t> </a:t>
            </a:r>
            <a:r>
              <a:rPr lang="en-US" dirty="0" err="1"/>
              <a:t>p^s</a:t>
            </a:r>
            <a:r>
              <a:rPr lang="en-US" dirty="0"/>
              <a:t> (1-p)^{n-s} because it wouldn't be useful for the typical member of this audience)</a:t>
            </a:r>
          </a:p>
          <a:p>
            <a:endParaRPr lang="en-US" dirty="0"/>
          </a:p>
          <a:p>
            <a:r>
              <a:rPr lang="en-US" dirty="0"/>
              <a:t>Bottom line: we are going to move to Excel to do these calculations for us!</a:t>
            </a:r>
          </a:p>
        </p:txBody>
      </p:sp>
    </p:spTree>
    <p:extLst>
      <p:ext uri="{BB962C8B-B14F-4D97-AF65-F5344CB8AC3E}">
        <p14:creationId xmlns:p14="http://schemas.microsoft.com/office/powerpoint/2010/main" val="8652357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bg>
      <p:bgPr>
        <a:solidFill>
          <a:srgbClr val="3088BC"/>
        </a:solidFill>
        <a:effectLst/>
      </p:bgPr>
    </p:bg>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5" name="Shape 62" descr="Shape 62">
            <a:extLst>
              <a:ext uri="{FF2B5EF4-FFF2-40B4-BE49-F238E27FC236}">
                <a16:creationId xmlns:a16="http://schemas.microsoft.com/office/drawing/2014/main" id="{C329F1DD-BD45-CA42-990C-0D31E804C0F5}"/>
              </a:ext>
            </a:extLst>
          </p:cNvPr>
          <p:cNvPicPr>
            <a:picLocks noChangeAspect="1"/>
          </p:cNvPicPr>
          <p:nvPr/>
        </p:nvPicPr>
        <p:blipFill>
          <a:blip r:embed="rId2">
            <a:alphaModFix amt="8000"/>
            <a:extLst/>
          </a:blip>
          <a:stretch>
            <a:fillRect/>
          </a:stretch>
        </p:blipFill>
        <p:spPr>
          <a:xfrm>
            <a:off x="2539558" y="0"/>
            <a:ext cx="4064882" cy="5143500"/>
          </a:xfrm>
          <a:prstGeom prst="rect">
            <a:avLst/>
          </a:prstGeom>
          <a:ln w="12700">
            <a:miter lim="400000"/>
          </a:ln>
        </p:spPr>
      </p:pic>
      <p:sp>
        <p:nvSpPr>
          <p:cNvPr id="6" name="Shape 64">
            <a:extLst>
              <a:ext uri="{FF2B5EF4-FFF2-40B4-BE49-F238E27FC236}">
                <a16:creationId xmlns:a16="http://schemas.microsoft.com/office/drawing/2014/main" id="{E94F0749-6D04-224B-B4D2-68959D5D11D6}"/>
              </a:ext>
            </a:extLst>
          </p:cNvPr>
          <p:cNvSpPr/>
          <p:nvPr/>
        </p:nvSpPr>
        <p:spPr>
          <a:xfrm>
            <a:off x="1213949" y="3467249"/>
            <a:ext cx="6716102" cy="1"/>
          </a:xfrm>
          <a:prstGeom prst="line">
            <a:avLst/>
          </a:prstGeom>
          <a:ln w="19050">
            <a:solidFill>
              <a:srgbClr val="FFFFFF"/>
            </a:solidFill>
          </a:ln>
        </p:spPr>
        <p:txBody>
          <a:bodyPr lIns="45719" rIns="45719"/>
          <a:lstStyle/>
          <a:p>
            <a:endParaRPr/>
          </a:p>
        </p:txBody>
      </p:sp>
      <p:sp>
        <p:nvSpPr>
          <p:cNvPr id="7" name="Shape 65">
            <a:extLst>
              <a:ext uri="{FF2B5EF4-FFF2-40B4-BE49-F238E27FC236}">
                <a16:creationId xmlns:a16="http://schemas.microsoft.com/office/drawing/2014/main" id="{0796D25E-5142-534E-9C75-382E2B32E7D6}"/>
              </a:ext>
            </a:extLst>
          </p:cNvPr>
          <p:cNvSpPr/>
          <p:nvPr/>
        </p:nvSpPr>
        <p:spPr>
          <a:xfrm>
            <a:off x="1213949" y="1454599"/>
            <a:ext cx="6716102" cy="1"/>
          </a:xfrm>
          <a:prstGeom prst="line">
            <a:avLst/>
          </a:prstGeom>
          <a:ln w="19050">
            <a:solidFill>
              <a:srgbClr val="FFFFFF"/>
            </a:solidFill>
          </a:ln>
        </p:spPr>
        <p:txBody>
          <a:bodyPr lIns="45719" rIns="45719"/>
          <a:lstStyle/>
          <a:p>
            <a:endParaRPr/>
          </a:p>
        </p:txBody>
      </p:sp>
      <p:sp>
        <p:nvSpPr>
          <p:cNvPr id="10" name="Shape 63">
            <a:extLst>
              <a:ext uri="{FF2B5EF4-FFF2-40B4-BE49-F238E27FC236}">
                <a16:creationId xmlns:a16="http://schemas.microsoft.com/office/drawing/2014/main" id="{9699427B-0B99-974C-9B52-DD92F0829E27}"/>
              </a:ext>
            </a:extLst>
          </p:cNvPr>
          <p:cNvSpPr txBox="1">
            <a:spLocks noGrp="1"/>
          </p:cNvSpPr>
          <p:nvPr>
            <p:ph type="title"/>
          </p:nvPr>
        </p:nvSpPr>
        <p:spPr>
          <a:xfrm>
            <a:off x="311699" y="1650962"/>
            <a:ext cx="8520602" cy="1645131"/>
          </a:xfrm>
          <a:prstGeom prst="rect">
            <a:avLst/>
          </a:prstGeom>
        </p:spPr>
        <p:txBody>
          <a:bodyPr anchor="ctr"/>
          <a:lstStyle>
            <a:lvl1pPr algn="ctr">
              <a:defRPr sz="6000" b="1">
                <a:latin typeface="+mj-lt"/>
              </a:defRPr>
            </a:lvl1pPr>
          </a:lstStyle>
          <a:p>
            <a:r>
              <a:rPr lang="en-US"/>
              <a:t>Click to edit Master title style</a:t>
            </a:r>
            <a:endParaRPr dirty="0"/>
          </a:p>
        </p:txBody>
      </p:sp>
      <p:pic>
        <p:nvPicPr>
          <p:cNvPr id="14" name="Shape 66" descr="Shape 66">
            <a:extLst>
              <a:ext uri="{FF2B5EF4-FFF2-40B4-BE49-F238E27FC236}">
                <a16:creationId xmlns:a16="http://schemas.microsoft.com/office/drawing/2014/main" id="{D08C5CC0-F574-F04B-911A-16BD99B5CBF5}"/>
              </a:ext>
            </a:extLst>
          </p:cNvPr>
          <p:cNvPicPr>
            <a:picLocks noChangeAspect="1"/>
          </p:cNvPicPr>
          <p:nvPr/>
        </p:nvPicPr>
        <p:blipFill>
          <a:blip r:embed="rId3">
            <a:extLst/>
          </a:blip>
          <a:stretch>
            <a:fillRect/>
          </a:stretch>
        </p:blipFill>
        <p:spPr>
          <a:xfrm>
            <a:off x="4170962" y="4072649"/>
            <a:ext cx="802076" cy="161226"/>
          </a:xfrm>
          <a:prstGeom prst="rect">
            <a:avLst/>
          </a:prstGeom>
          <a:ln w="12700">
            <a:miter lim="400000"/>
          </a:ln>
        </p:spPr>
      </p:pic>
    </p:spTree>
    <p:extLst>
      <p:ext uri="{BB962C8B-B14F-4D97-AF65-F5344CB8AC3E}">
        <p14:creationId xmlns:p14="http://schemas.microsoft.com/office/powerpoint/2010/main" val="90618440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two columns">
    <p:spTree>
      <p:nvGrpSpPr>
        <p:cNvPr id="1" name=""/>
        <p:cNvGrpSpPr/>
        <p:nvPr/>
      </p:nvGrpSpPr>
      <p:grpSpPr>
        <a:xfrm>
          <a:off x="0" y="0"/>
          <a:ext cx="0" cy="0"/>
          <a:chOff x="0" y="0"/>
          <a:chExt cx="0" cy="0"/>
        </a:xfrm>
      </p:grpSpPr>
      <p:sp>
        <p:nvSpPr>
          <p:cNvPr id="38" name="Body Level One…"/>
          <p:cNvSpPr txBox="1">
            <a:spLocks noGrp="1"/>
          </p:cNvSpPr>
          <p:nvPr>
            <p:ph type="body" sz="half" idx="1"/>
          </p:nvPr>
        </p:nvSpPr>
        <p:spPr>
          <a:xfrm>
            <a:off x="311699" y="1152475"/>
            <a:ext cx="3999902" cy="3416400"/>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9" name="Shape 23"/>
          <p:cNvSpPr txBox="1">
            <a:spLocks noGrp="1"/>
          </p:cNvSpPr>
          <p:nvPr>
            <p:ph type="body" sz="half" idx="13"/>
          </p:nvPr>
        </p:nvSpPr>
        <p:spPr>
          <a:xfrm>
            <a:off x="4832399" y="1152475"/>
            <a:ext cx="3999902" cy="3416400"/>
          </a:xfrm>
          <a:prstGeom prst="rect">
            <a:avLst/>
          </a:prstGeom>
        </p:spPr>
        <p:txBody>
          <a:bodyPr/>
          <a:lstStyle/>
          <a:p>
            <a:pPr lvl="0">
              <a:defRPr sz="1400"/>
            </a:pPr>
            <a:r>
              <a:rPr lang="en-US"/>
              <a:t>Edit Master text styles</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6" name="Shape 87">
            <a:extLst>
              <a:ext uri="{FF2B5EF4-FFF2-40B4-BE49-F238E27FC236}">
                <a16:creationId xmlns:a16="http://schemas.microsoft.com/office/drawing/2014/main" id="{134FF76F-98EE-9143-B293-A196A2CE30D9}"/>
              </a:ext>
            </a:extLst>
          </p:cNvPr>
          <p:cNvSpPr/>
          <p:nvPr userDrawn="1"/>
        </p:nvSpPr>
        <p:spPr>
          <a:xfrm>
            <a:off x="0" y="0"/>
            <a:ext cx="9144000" cy="965400"/>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7" name="Title Text">
            <a:extLst>
              <a:ext uri="{FF2B5EF4-FFF2-40B4-BE49-F238E27FC236}">
                <a16:creationId xmlns:a16="http://schemas.microsoft.com/office/drawing/2014/main" id="{659410BE-C7B7-FD47-845B-DA52BD77D911}"/>
              </a:ext>
            </a:extLst>
          </p:cNvPr>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solidFill>
                <a:effectLst/>
                <a:uLnTx/>
                <a:uFillTx/>
                <a:latin typeface="Arial"/>
                <a:cs typeface="Arial"/>
                <a:sym typeface="Arial"/>
              </a:rPr>
              <a:t>Title</a:t>
            </a:r>
            <a:endParaRPr lang="en-US" dirty="0"/>
          </a:p>
        </p:txBody>
      </p:sp>
    </p:spTree>
    <p:extLst>
      <p:ext uri="{BB962C8B-B14F-4D97-AF65-F5344CB8AC3E}">
        <p14:creationId xmlns:p14="http://schemas.microsoft.com/office/powerpoint/2010/main" val="4772446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8"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5" name="Shape 90" descr="Shape 90">
            <a:extLst>
              <a:ext uri="{FF2B5EF4-FFF2-40B4-BE49-F238E27FC236}">
                <a16:creationId xmlns:a16="http://schemas.microsoft.com/office/drawing/2014/main" id="{C3BF79A4-0F81-444F-A837-A84000E9F27B}"/>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47" name="Title Text"/>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rgbClr val="328EC5"/>
                </a:solidFill>
              </a:defRPr>
            </a:lvl1pPr>
          </a:lstStyle>
          <a:p>
            <a:r>
              <a:rPr lang="en-US" dirty="0"/>
              <a:t>Header</a:t>
            </a:r>
            <a:endParaRPr dirty="0"/>
          </a:p>
        </p:txBody>
      </p:sp>
      <p:sp>
        <p:nvSpPr>
          <p:cNvPr id="6" name="Body Level One…">
            <a:extLst>
              <a:ext uri="{FF2B5EF4-FFF2-40B4-BE49-F238E27FC236}">
                <a16:creationId xmlns:a16="http://schemas.microsoft.com/office/drawing/2014/main" id="{64424CD2-6466-E140-BB1C-42649A90C6D6}"/>
              </a:ext>
            </a:extLst>
          </p:cNvPr>
          <p:cNvSpPr txBox="1">
            <a:spLocks noGrp="1"/>
          </p:cNvSpPr>
          <p:nvPr>
            <p:ph type="body" idx="1" hasCustomPrompt="1"/>
          </p:nvPr>
        </p:nvSpPr>
        <p:spPr>
          <a:xfrm>
            <a:off x="311699" y="1152475"/>
            <a:ext cx="8520602"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Shape 57">
            <a:extLst>
              <a:ext uri="{FF2B5EF4-FFF2-40B4-BE49-F238E27FC236}">
                <a16:creationId xmlns:a16="http://schemas.microsoft.com/office/drawing/2014/main" id="{89C666BB-36C4-AF40-A6E0-0A9D79CDCE66}"/>
              </a:ext>
            </a:extLst>
          </p:cNvPr>
          <p:cNvSpPr/>
          <p:nvPr userDrawn="1"/>
        </p:nvSpPr>
        <p:spPr>
          <a:xfrm>
            <a:off x="341447" y="804366"/>
            <a:ext cx="8511304" cy="0"/>
          </a:xfrm>
          <a:prstGeom prst="line">
            <a:avLst/>
          </a:prstGeom>
          <a:ln w="31750">
            <a:solidFill>
              <a:srgbClr val="328EC5"/>
            </a:solidFill>
          </a:ln>
        </p:spPr>
        <p:txBody>
          <a:bodyPr lIns="45719" rIns="45719"/>
          <a:lstStyle/>
          <a:p>
            <a:endParaRPr/>
          </a:p>
        </p:txBody>
      </p:sp>
    </p:spTree>
    <p:extLst>
      <p:ext uri="{BB962C8B-B14F-4D97-AF65-F5344CB8AC3E}">
        <p14:creationId xmlns:p14="http://schemas.microsoft.com/office/powerpoint/2010/main" val="110222828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body">
    <p:bg>
      <p:bgPr>
        <a:solidFill>
          <a:srgbClr val="FFFFFF"/>
        </a:solidFill>
        <a:effectLst/>
      </p:bgPr>
    </p:bg>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28945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bg>
      <p:bgRef idx="1001">
        <a:schemeClr val="bg1"/>
      </p:bgRef>
    </p:bg>
    <p:spTree>
      <p:nvGrpSpPr>
        <p:cNvPr id="1" name=""/>
        <p:cNvGrpSpPr/>
        <p:nvPr/>
      </p:nvGrpSpPr>
      <p:grpSpPr>
        <a:xfrm>
          <a:off x="0" y="0"/>
          <a:ext cx="0" cy="0"/>
          <a:chOff x="0" y="0"/>
          <a:chExt cx="0" cy="0"/>
        </a:xfrm>
      </p:grpSpPr>
      <p:sp>
        <p:nvSpPr>
          <p:cNvPr id="20" name="Title Text"/>
          <p:cNvSpPr txBox="1">
            <a:spLocks noGrp="1"/>
          </p:cNvSpPr>
          <p:nvPr>
            <p:ph type="title" hasCustomPrompt="1"/>
          </p:nvPr>
        </p:nvSpPr>
        <p:spPr>
          <a:xfrm>
            <a:off x="2856049" y="1667444"/>
            <a:ext cx="5175001" cy="1807271"/>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sz="3600"/>
            </a:lvl1pPr>
          </a:lstStyle>
          <a:p>
            <a:r>
              <a:rPr kumimoji="0" lang="en-US" sz="4600" b="0" i="0" u="none" strike="noStrike" kern="0" cap="none" spc="0" normalizeH="0" baseline="0" noProof="0" dirty="0">
                <a:ln>
                  <a:noFill/>
                </a:ln>
                <a:solidFill>
                  <a:srgbClr val="FFFFFF"/>
                </a:solidFill>
                <a:effectLst/>
                <a:uLnTx/>
                <a:uFillTx/>
                <a:latin typeface="Proxima Nova"/>
                <a:sym typeface="Proxima Nova"/>
              </a:rPr>
              <a:t>Intro to</a:t>
            </a:r>
            <a:br>
              <a:rPr lang="en-US" dirty="0"/>
            </a:br>
            <a:r>
              <a:rPr kumimoji="0" lang="en-US" sz="4600" b="1" i="0" u="none" strike="noStrike" kern="0" cap="none" spc="0" normalizeH="0" baseline="0" noProof="0" dirty="0">
                <a:ln>
                  <a:noFill/>
                </a:ln>
                <a:solidFill>
                  <a:srgbClr val="EF3969"/>
                </a:solidFill>
                <a:effectLst/>
                <a:uLnTx/>
                <a:uFillTx/>
                <a:latin typeface="Proxima Nova"/>
                <a:sym typeface="Proxima Nova"/>
              </a:rPr>
              <a:t>TITLE</a:t>
            </a:r>
            <a:endParaRPr dirty="0"/>
          </a:p>
        </p:txBody>
      </p:sp>
      <p:sp>
        <p:nvSpPr>
          <p:cNvPr id="21"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4" name="Shape 56">
            <a:extLst>
              <a:ext uri="{FF2B5EF4-FFF2-40B4-BE49-F238E27FC236}">
                <a16:creationId xmlns:a16="http://schemas.microsoft.com/office/drawing/2014/main" id="{36B9C5F9-FF51-A749-BC1C-E1F1BA212A66}"/>
              </a:ext>
            </a:extLst>
          </p:cNvPr>
          <p:cNvSpPr/>
          <p:nvPr/>
        </p:nvSpPr>
        <p:spPr>
          <a:xfrm>
            <a:off x="2856050" y="3621999"/>
            <a:ext cx="5175001" cy="1"/>
          </a:xfrm>
          <a:prstGeom prst="line">
            <a:avLst/>
          </a:prstGeom>
          <a:ln w="19050">
            <a:solidFill>
              <a:srgbClr val="EF3969"/>
            </a:solidFill>
          </a:ln>
        </p:spPr>
        <p:txBody>
          <a:bodyPr lIns="45719" rIns="45719"/>
          <a:lstStyle/>
          <a:p>
            <a:endParaRPr/>
          </a:p>
        </p:txBody>
      </p:sp>
      <p:sp>
        <p:nvSpPr>
          <p:cNvPr id="5" name="Shape 57">
            <a:extLst>
              <a:ext uri="{FF2B5EF4-FFF2-40B4-BE49-F238E27FC236}">
                <a16:creationId xmlns:a16="http://schemas.microsoft.com/office/drawing/2014/main" id="{5D3E4BC1-38DA-0049-9DEC-2623EA126E35}"/>
              </a:ext>
            </a:extLst>
          </p:cNvPr>
          <p:cNvSpPr/>
          <p:nvPr/>
        </p:nvSpPr>
        <p:spPr>
          <a:xfrm>
            <a:off x="2856050" y="1521474"/>
            <a:ext cx="5175001" cy="1"/>
          </a:xfrm>
          <a:prstGeom prst="line">
            <a:avLst/>
          </a:prstGeom>
          <a:ln w="19050">
            <a:solidFill>
              <a:srgbClr val="EF3969"/>
            </a:solidFill>
          </a:ln>
        </p:spPr>
        <p:txBody>
          <a:bodyPr lIns="45719" rIns="45719"/>
          <a:lstStyle/>
          <a:p>
            <a:endParaRPr/>
          </a:p>
        </p:txBody>
      </p:sp>
      <p:pic>
        <p:nvPicPr>
          <p:cNvPr id="6" name="Shape 55" descr="Shape 55">
            <a:extLst>
              <a:ext uri="{FF2B5EF4-FFF2-40B4-BE49-F238E27FC236}">
                <a16:creationId xmlns:a16="http://schemas.microsoft.com/office/drawing/2014/main" id="{55C00466-9612-7642-8D5E-E54E2C8CF3D1}"/>
              </a:ext>
            </a:extLst>
          </p:cNvPr>
          <p:cNvPicPr>
            <a:picLocks noChangeAspect="1"/>
          </p:cNvPicPr>
          <p:nvPr/>
        </p:nvPicPr>
        <p:blipFill>
          <a:blip r:embed="rId2">
            <a:extLst/>
          </a:blip>
          <a:stretch>
            <a:fillRect/>
          </a:stretch>
        </p:blipFill>
        <p:spPr>
          <a:xfrm>
            <a:off x="896273" y="1521486"/>
            <a:ext cx="1312851" cy="2100525"/>
          </a:xfrm>
          <a:prstGeom prst="rect">
            <a:avLst/>
          </a:prstGeom>
          <a:ln w="12700">
            <a:miter lim="400000"/>
          </a:ln>
        </p:spPr>
      </p:pic>
    </p:spTree>
    <p:extLst>
      <p:ext uri="{BB962C8B-B14F-4D97-AF65-F5344CB8AC3E}">
        <p14:creationId xmlns:p14="http://schemas.microsoft.com/office/powerpoint/2010/main" val="274897880"/>
      </p:ext>
    </p:extLst>
  </p:cSld>
  <p:clrMapOvr>
    <a:overrideClrMapping bg1="dk1" tx1="lt1" bg2="dk2" tx2="lt2" accent1="accent1" accent2="accent2" accent3="accent3" accent4="accent4" accent5="accent5" accent6="accent6" hlink="hlink" folHlink="folHlink"/>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29" name="Body Level One…"/>
          <p:cNvSpPr txBox="1">
            <a:spLocks noGrp="1"/>
          </p:cNvSpPr>
          <p:nvPr>
            <p:ph type="body" idx="1" hasCustomPrompt="1"/>
          </p:nvPr>
        </p:nvSpPr>
        <p:spPr>
          <a:prstGeom prst="rect">
            <a:avLst/>
          </a:prstGeom>
        </p:spPr>
        <p:txBody>
          <a:bodyPr>
            <a:noAutofit/>
          </a:bodyPr>
          <a:lstStyle>
            <a:lvl1pPr marL="0" indent="0">
              <a:buFont typeface="Arial" panose="020B0604020202020204" pitchFamily="34" charset="0"/>
              <a:buNone/>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5" name="Shape 87">
            <a:extLst>
              <a:ext uri="{FF2B5EF4-FFF2-40B4-BE49-F238E27FC236}">
                <a16:creationId xmlns:a16="http://schemas.microsoft.com/office/drawing/2014/main" id="{01810CA7-23CF-2B4E-B07C-FE65F5DAE3B0}"/>
              </a:ext>
            </a:extLst>
          </p:cNvPr>
          <p:cNvSpPr/>
          <p:nvPr/>
        </p:nvSpPr>
        <p:spPr>
          <a:xfrm>
            <a:off x="0" y="0"/>
            <a:ext cx="9144000" cy="965400"/>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28" name="Title Text"/>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solidFill>
                <a:effectLst/>
                <a:uLnTx/>
                <a:uFillTx/>
                <a:latin typeface="Arial"/>
                <a:cs typeface="Arial"/>
                <a:sym typeface="Arial"/>
              </a:rPr>
              <a:t>Title</a:t>
            </a:r>
            <a:endParaRPr lang="en-US" dirty="0"/>
          </a:p>
        </p:txBody>
      </p:sp>
      <p:pic>
        <p:nvPicPr>
          <p:cNvPr id="7" name="Shape 90" descr="Shape 90">
            <a:extLst>
              <a:ext uri="{FF2B5EF4-FFF2-40B4-BE49-F238E27FC236}">
                <a16:creationId xmlns:a16="http://schemas.microsoft.com/office/drawing/2014/main" id="{EB199BFB-B592-7843-BC5C-49437B037A01}"/>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267013839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body">
    <p:spTree>
      <p:nvGrpSpPr>
        <p:cNvPr id="1" name=""/>
        <p:cNvGrpSpPr/>
        <p:nvPr/>
      </p:nvGrpSpPr>
      <p:grpSpPr>
        <a:xfrm>
          <a:off x="0" y="0"/>
          <a:ext cx="0" cy="0"/>
          <a:chOff x="0" y="0"/>
          <a:chExt cx="0" cy="0"/>
        </a:xfrm>
      </p:grpSpPr>
      <p:sp>
        <p:nvSpPr>
          <p:cNvPr id="29" name="Body Level One…"/>
          <p:cNvSpPr txBox="1">
            <a:spLocks noGrp="1"/>
          </p:cNvSpPr>
          <p:nvPr>
            <p:ph type="body" idx="1" hasCustomPrompt="1"/>
          </p:nvPr>
        </p:nvSpPr>
        <p:spPr>
          <a:xfrm>
            <a:off x="1213473" y="1152475"/>
            <a:ext cx="7618827"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7" name="Shape 90" descr="Shape 90">
            <a:extLst>
              <a:ext uri="{FF2B5EF4-FFF2-40B4-BE49-F238E27FC236}">
                <a16:creationId xmlns:a16="http://schemas.microsoft.com/office/drawing/2014/main" id="{EB199BFB-B592-7843-BC5C-49437B037A01}"/>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8" name="Shape 104">
            <a:extLst>
              <a:ext uri="{FF2B5EF4-FFF2-40B4-BE49-F238E27FC236}">
                <a16:creationId xmlns:a16="http://schemas.microsoft.com/office/drawing/2014/main" id="{AE77361A-51AF-444B-939C-07A2D97A92A3}"/>
              </a:ext>
            </a:extLst>
          </p:cNvPr>
          <p:cNvSpPr txBox="1">
            <a:spLocks noGrp="1"/>
          </p:cNvSpPr>
          <p:nvPr>
            <p:ph type="title"/>
          </p:nvPr>
        </p:nvSpPr>
        <p:spPr>
          <a:xfrm>
            <a:off x="1213474" y="196349"/>
            <a:ext cx="5704802" cy="572702"/>
          </a:xfrm>
          <a:prstGeom prst="rect">
            <a:avLst/>
          </a:prstGeom>
        </p:spPr>
        <p:txBody>
          <a:bodyPr/>
          <a:lstStyle>
            <a:lvl1pPr defTabSz="822959">
              <a:defRPr sz="2520" b="1">
                <a:solidFill>
                  <a:srgbClr val="EF3969"/>
                </a:solidFill>
                <a:latin typeface="Proxima Nova"/>
                <a:ea typeface="Proxima Nova"/>
                <a:cs typeface="Proxima Nova"/>
                <a:sym typeface="Proxima Nova"/>
              </a:defRPr>
            </a:lvl1pPr>
          </a:lstStyle>
          <a:p>
            <a:r>
              <a:rPr lang="en-US"/>
              <a:t>Click to edit Master title style</a:t>
            </a:r>
            <a:endParaRPr dirty="0"/>
          </a:p>
        </p:txBody>
      </p:sp>
      <p:sp>
        <p:nvSpPr>
          <p:cNvPr id="11" name="Rectangle">
            <a:extLst>
              <a:ext uri="{FF2B5EF4-FFF2-40B4-BE49-F238E27FC236}">
                <a16:creationId xmlns:a16="http://schemas.microsoft.com/office/drawing/2014/main" id="{0850270B-C431-EA48-8DFC-3963072D4A21}"/>
              </a:ext>
            </a:extLst>
          </p:cNvPr>
          <p:cNvSpPr/>
          <p:nvPr/>
        </p:nvSpPr>
        <p:spPr>
          <a:xfrm>
            <a:off x="-2" y="0"/>
            <a:ext cx="999904" cy="965401"/>
          </a:xfrm>
          <a:prstGeom prst="rect">
            <a:avLst/>
          </a:prstGeom>
          <a:solidFill>
            <a:srgbClr val="EF3969"/>
          </a:solidFill>
          <a:ln w="12700" cap="flat">
            <a:noFill/>
            <a:miter lim="400000"/>
          </a:ln>
          <a:effectLst/>
        </p:spPr>
        <p:txBody>
          <a:bodyPr wrap="square" lIns="45719" tIns="45719" rIns="45719" bIns="45719" numCol="1" anchor="ctr">
            <a:noAutofit/>
          </a:bodyPr>
          <a:lstStyle/>
          <a:p>
            <a:pPr algn="ctr">
              <a:defRPr>
                <a:solidFill>
                  <a:srgbClr val="000000"/>
                </a:solidFill>
              </a:defRPr>
            </a:pPr>
            <a:endParaRPr/>
          </a:p>
        </p:txBody>
      </p:sp>
      <p:sp>
        <p:nvSpPr>
          <p:cNvPr id="12" name="1">
            <a:extLst>
              <a:ext uri="{FF2B5EF4-FFF2-40B4-BE49-F238E27FC236}">
                <a16:creationId xmlns:a16="http://schemas.microsoft.com/office/drawing/2014/main" id="{16B1BEF3-61DC-2942-AF47-638480B7F1EB}"/>
              </a:ext>
            </a:extLst>
          </p:cNvPr>
          <p:cNvSpPr txBox="1"/>
          <p:nvPr/>
        </p:nvSpPr>
        <p:spPr>
          <a:xfrm>
            <a:off x="-2" y="162674"/>
            <a:ext cx="999904" cy="6400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3000" b="1">
                <a:latin typeface="Proxima Nova"/>
                <a:ea typeface="Proxima Nova"/>
                <a:cs typeface="Proxima Nova"/>
                <a:sym typeface="Proxima Nova"/>
              </a:defRPr>
            </a:lvl1pPr>
          </a:lstStyle>
          <a:p>
            <a:r>
              <a:rPr dirty="0"/>
              <a:t>1</a:t>
            </a:r>
          </a:p>
        </p:txBody>
      </p:sp>
    </p:spTree>
    <p:extLst>
      <p:ext uri="{BB962C8B-B14F-4D97-AF65-F5344CB8AC3E}">
        <p14:creationId xmlns:p14="http://schemas.microsoft.com/office/powerpoint/2010/main" val="222930011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48"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5" name="Shape 90" descr="Shape 90">
            <a:extLst>
              <a:ext uri="{FF2B5EF4-FFF2-40B4-BE49-F238E27FC236}">
                <a16:creationId xmlns:a16="http://schemas.microsoft.com/office/drawing/2014/main" id="{C3BF79A4-0F81-444F-A837-A84000E9F27B}"/>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47" name="Title Text"/>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rgbClr val="328EC5"/>
                </a:solidFill>
              </a:defRPr>
            </a:lvl1pPr>
          </a:lstStyle>
          <a:p>
            <a:r>
              <a:rPr lang="en-US" dirty="0"/>
              <a:t>Header</a:t>
            </a:r>
            <a:endParaRPr dirty="0"/>
          </a:p>
        </p:txBody>
      </p:sp>
      <p:sp>
        <p:nvSpPr>
          <p:cNvPr id="6" name="Body Level One…">
            <a:extLst>
              <a:ext uri="{FF2B5EF4-FFF2-40B4-BE49-F238E27FC236}">
                <a16:creationId xmlns:a16="http://schemas.microsoft.com/office/drawing/2014/main" id="{64424CD2-6466-E140-BB1C-42649A90C6D6}"/>
              </a:ext>
            </a:extLst>
          </p:cNvPr>
          <p:cNvSpPr txBox="1">
            <a:spLocks noGrp="1"/>
          </p:cNvSpPr>
          <p:nvPr>
            <p:ph type="body" idx="1" hasCustomPrompt="1"/>
          </p:nvPr>
        </p:nvSpPr>
        <p:spPr>
          <a:xfrm>
            <a:off x="311699" y="1152475"/>
            <a:ext cx="8520602"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Shape 57">
            <a:extLst>
              <a:ext uri="{FF2B5EF4-FFF2-40B4-BE49-F238E27FC236}">
                <a16:creationId xmlns:a16="http://schemas.microsoft.com/office/drawing/2014/main" id="{89C666BB-36C4-AF40-A6E0-0A9D79CDCE66}"/>
              </a:ext>
            </a:extLst>
          </p:cNvPr>
          <p:cNvSpPr/>
          <p:nvPr/>
        </p:nvSpPr>
        <p:spPr>
          <a:xfrm>
            <a:off x="341447" y="804366"/>
            <a:ext cx="8511304" cy="0"/>
          </a:xfrm>
          <a:prstGeom prst="line">
            <a:avLst/>
          </a:prstGeom>
          <a:ln w="31750">
            <a:solidFill>
              <a:srgbClr val="328EC5"/>
            </a:solidFill>
          </a:ln>
        </p:spPr>
        <p:txBody>
          <a:bodyPr lIns="45719" rIns="45719"/>
          <a:lstStyle/>
          <a:p>
            <a:endParaRPr/>
          </a:p>
        </p:txBody>
      </p:sp>
      <p:sp>
        <p:nvSpPr>
          <p:cNvPr id="8" name="Shape 57">
            <a:extLst>
              <a:ext uri="{FF2B5EF4-FFF2-40B4-BE49-F238E27FC236}">
                <a16:creationId xmlns:a16="http://schemas.microsoft.com/office/drawing/2014/main" id="{2163EA2D-4A53-BD4F-AAA0-82FC08437402}"/>
              </a:ext>
            </a:extLst>
          </p:cNvPr>
          <p:cNvSpPr/>
          <p:nvPr userDrawn="1"/>
        </p:nvSpPr>
        <p:spPr>
          <a:xfrm>
            <a:off x="341447" y="804366"/>
            <a:ext cx="8511304" cy="0"/>
          </a:xfrm>
          <a:prstGeom prst="line">
            <a:avLst/>
          </a:prstGeom>
          <a:ln w="31750">
            <a:solidFill>
              <a:srgbClr val="328EC5"/>
            </a:solidFill>
          </a:ln>
        </p:spPr>
        <p:txBody>
          <a:bodyPr lIns="45719" rIns="45719"/>
          <a:lstStyle/>
          <a:p>
            <a:endParaRPr/>
          </a:p>
        </p:txBody>
      </p:sp>
    </p:spTree>
    <p:extLst>
      <p:ext uri="{BB962C8B-B14F-4D97-AF65-F5344CB8AC3E}">
        <p14:creationId xmlns:p14="http://schemas.microsoft.com/office/powerpoint/2010/main" val="22786461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 column 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solidFill>
                  <a:schemeClr val="bg1"/>
                </a:solidFill>
              </a:defRPr>
            </a:lvl1pPr>
          </a:lstStyle>
          <a:p>
            <a:r>
              <a:rPr lang="en-US"/>
              <a:t>Click to edit Master title style</a:t>
            </a:r>
            <a:endParaRPr dirty="0"/>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5" name="Shape 36">
            <a:extLst>
              <a:ext uri="{FF2B5EF4-FFF2-40B4-BE49-F238E27FC236}">
                <a16:creationId xmlns:a16="http://schemas.microsoft.com/office/drawing/2014/main" id="{F31E65F2-18F0-E348-85B6-D614CB249195}"/>
              </a:ext>
            </a:extLst>
          </p:cNvPr>
          <p:cNvSpPr/>
          <p:nvPr/>
        </p:nvSpPr>
        <p:spPr>
          <a:xfrm>
            <a:off x="3472249" y="0"/>
            <a:ext cx="5671751" cy="5143501"/>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6" name="Shape 36">
            <a:extLst>
              <a:ext uri="{FF2B5EF4-FFF2-40B4-BE49-F238E27FC236}">
                <a16:creationId xmlns:a16="http://schemas.microsoft.com/office/drawing/2014/main" id="{99EDF3DE-4FBF-4C41-9FF4-173492BE874C}"/>
              </a:ext>
            </a:extLst>
          </p:cNvPr>
          <p:cNvSpPr/>
          <p:nvPr userDrawn="1"/>
        </p:nvSpPr>
        <p:spPr>
          <a:xfrm>
            <a:off x="3472249" y="0"/>
            <a:ext cx="5671751" cy="5143501"/>
          </a:xfrm>
          <a:prstGeom prst="rect">
            <a:avLst/>
          </a:prstGeom>
          <a:solidFill>
            <a:srgbClr val="EF3969"/>
          </a:solidFill>
          <a:ln w="12700">
            <a:miter lim="400000"/>
          </a:ln>
        </p:spPr>
        <p:txBody>
          <a:bodyPr lIns="45719" rIns="45719" anchor="ctr"/>
          <a:lstStyle/>
          <a:p>
            <a:pPr>
              <a:defRPr>
                <a:solidFill>
                  <a:srgbClr val="000000"/>
                </a:solidFill>
              </a:defRPr>
            </a:pPr>
            <a:endParaRPr/>
          </a:p>
        </p:txBody>
      </p:sp>
    </p:spTree>
    <p:extLst>
      <p:ext uri="{BB962C8B-B14F-4D97-AF65-F5344CB8AC3E}">
        <p14:creationId xmlns:p14="http://schemas.microsoft.com/office/powerpoint/2010/main" val="1346215732"/>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 point">
    <p:bg>
      <p:bgPr>
        <a:solidFill>
          <a:srgbClr val="328EC5"/>
        </a:solidFill>
        <a:effectLst/>
      </p:bgPr>
    </p:bg>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rPr lang="en-US"/>
              <a:t>Click to edit Master title style</a:t>
            </a:r>
            <a:endParaRP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23927636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
        <p:cNvGrpSpPr/>
        <p:nvPr/>
      </p:nvGrpSpPr>
      <p:grpSpPr>
        <a:xfrm>
          <a:off x="0" y="0"/>
          <a:ext cx="0" cy="0"/>
          <a:chOff x="0" y="0"/>
          <a:chExt cx="0" cy="0"/>
        </a:xfrm>
      </p:grpSpPr>
      <p:sp>
        <p:nvSpPr>
          <p:cNvPr id="72" name="Shape 36"/>
          <p:cNvSpPr/>
          <p:nvPr/>
        </p:nvSpPr>
        <p:spPr>
          <a:xfrm>
            <a:off x="0" y="0"/>
            <a:ext cx="4572000" cy="5143501"/>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9" name="Shape 196" descr="Shape 196">
            <a:extLst>
              <a:ext uri="{FF2B5EF4-FFF2-40B4-BE49-F238E27FC236}">
                <a16:creationId xmlns:a16="http://schemas.microsoft.com/office/drawing/2014/main" id="{4530111B-CE4A-F442-98D0-AAB34ACF2597}"/>
              </a:ext>
            </a:extLst>
          </p:cNvPr>
          <p:cNvPicPr>
            <a:picLocks noChangeAspect="1"/>
          </p:cNvPicPr>
          <p:nvPr/>
        </p:nvPicPr>
        <p:blipFill>
          <a:blip r:embed="rId2">
            <a:alphaModFix amt="15000"/>
            <a:extLst/>
          </a:blip>
          <a:stretch>
            <a:fillRect/>
          </a:stretch>
        </p:blipFill>
        <p:spPr>
          <a:xfrm>
            <a:off x="-221801" y="0"/>
            <a:ext cx="4793801" cy="5995376"/>
          </a:xfrm>
          <a:prstGeom prst="rect">
            <a:avLst/>
          </a:prstGeom>
          <a:ln w="12700">
            <a:miter lim="400000"/>
          </a:ln>
        </p:spPr>
      </p:pic>
      <p:sp>
        <p:nvSpPr>
          <p:cNvPr id="10" name="Shape 197">
            <a:extLst>
              <a:ext uri="{FF2B5EF4-FFF2-40B4-BE49-F238E27FC236}">
                <a16:creationId xmlns:a16="http://schemas.microsoft.com/office/drawing/2014/main" id="{B4DB966D-8F49-4242-A4A1-0067A764FB8A}"/>
              </a:ext>
            </a:extLst>
          </p:cNvPr>
          <p:cNvSpPr txBox="1">
            <a:spLocks noGrp="1"/>
          </p:cNvSpPr>
          <p:nvPr>
            <p:ph type="title"/>
          </p:nvPr>
        </p:nvSpPr>
        <p:spPr>
          <a:xfrm>
            <a:off x="525199" y="1047475"/>
            <a:ext cx="3840602" cy="2968201"/>
          </a:xfrm>
          <a:prstGeom prst="rect">
            <a:avLst/>
          </a:prstGeom>
        </p:spPr>
        <p:txBody>
          <a:bodyPr/>
          <a:lstStyle>
            <a:lvl1pPr>
              <a:defRPr sz="5000" b="1">
                <a:latin typeface="Proxima Nova"/>
                <a:ea typeface="Proxima Nova"/>
                <a:cs typeface="Proxima Nova"/>
                <a:sym typeface="Proxima Nova"/>
              </a:defRPr>
            </a:lvl1pPr>
          </a:lstStyle>
          <a:p>
            <a:r>
              <a:rPr lang="en-US"/>
              <a:t>Click to edit Master title style</a:t>
            </a:r>
            <a:endParaRPr dirty="0"/>
          </a:p>
        </p:txBody>
      </p:sp>
      <p:sp>
        <p:nvSpPr>
          <p:cNvPr id="11" name="Shape 198">
            <a:extLst>
              <a:ext uri="{FF2B5EF4-FFF2-40B4-BE49-F238E27FC236}">
                <a16:creationId xmlns:a16="http://schemas.microsoft.com/office/drawing/2014/main" id="{6243DCF3-5FDD-0745-A3E5-59A5AB94C8FB}"/>
              </a:ext>
            </a:extLst>
          </p:cNvPr>
          <p:cNvSpPr txBox="1">
            <a:spLocks noGrp="1"/>
          </p:cNvSpPr>
          <p:nvPr>
            <p:ph type="body" idx="1"/>
          </p:nvPr>
        </p:nvSpPr>
        <p:spPr>
          <a:xfrm>
            <a:off x="5365124" y="999999"/>
            <a:ext cx="2995201" cy="3169502"/>
          </a:xfrm>
          <a:prstGeom prst="rect">
            <a:avLst/>
          </a:prstGeom>
        </p:spPr>
        <p:txBody>
          <a:bodyPr/>
          <a:lstStyle>
            <a:lvl1pPr>
              <a:spcBef>
                <a:spcPts val="0"/>
              </a:spcBef>
              <a:defRPr sz="2400">
                <a:solidFill>
                  <a:srgbClr val="434343"/>
                </a:solidFill>
                <a:latin typeface="Proxima Nova"/>
                <a:ea typeface="Proxima Nova"/>
                <a:cs typeface="Proxima Nova"/>
                <a:sym typeface="Proxima Nova"/>
              </a:defRPr>
            </a:lvl1pPr>
          </a:lstStyle>
          <a:p>
            <a:pPr lvl="0"/>
            <a:r>
              <a:rPr lang="en-US"/>
              <a:t>Edit Master text styles</a:t>
            </a:r>
          </a:p>
        </p:txBody>
      </p:sp>
      <p:pic>
        <p:nvPicPr>
          <p:cNvPr id="12" name="Shape 199" descr="Shape 199">
            <a:extLst>
              <a:ext uri="{FF2B5EF4-FFF2-40B4-BE49-F238E27FC236}">
                <a16:creationId xmlns:a16="http://schemas.microsoft.com/office/drawing/2014/main" id="{EEEBEDB7-EB0F-9749-AA38-2A4EE6025DAA}"/>
              </a:ext>
            </a:extLst>
          </p:cNvPr>
          <p:cNvPicPr>
            <a:picLocks noChangeAspect="1"/>
          </p:cNvPicPr>
          <p:nvPr/>
        </p:nvPicPr>
        <p:blipFill>
          <a:blip r:embed="rId3">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20515890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body">
    <p:spTree>
      <p:nvGrpSpPr>
        <p:cNvPr id="1" name=""/>
        <p:cNvGrpSpPr/>
        <p:nvPr/>
      </p:nvGrpSpPr>
      <p:grpSpPr>
        <a:xfrm>
          <a:off x="0" y="0"/>
          <a:ext cx="0" cy="0"/>
          <a:chOff x="0" y="0"/>
          <a:chExt cx="0" cy="0"/>
        </a:xfrm>
      </p:grpSpPr>
      <p:sp>
        <p:nvSpPr>
          <p:cNvPr id="29" name="Body Level One…"/>
          <p:cNvSpPr txBox="1">
            <a:spLocks noGrp="1"/>
          </p:cNvSpPr>
          <p:nvPr>
            <p:ph type="body" idx="1" hasCustomPrompt="1"/>
          </p:nvPr>
        </p:nvSpPr>
        <p:spPr>
          <a:xfrm>
            <a:off x="1213473" y="1152475"/>
            <a:ext cx="7618827"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7" name="Shape 90" descr="Shape 90">
            <a:extLst>
              <a:ext uri="{FF2B5EF4-FFF2-40B4-BE49-F238E27FC236}">
                <a16:creationId xmlns:a16="http://schemas.microsoft.com/office/drawing/2014/main" id="{EB199BFB-B592-7843-BC5C-49437B037A01}"/>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8" name="Shape 104">
            <a:extLst>
              <a:ext uri="{FF2B5EF4-FFF2-40B4-BE49-F238E27FC236}">
                <a16:creationId xmlns:a16="http://schemas.microsoft.com/office/drawing/2014/main" id="{AE77361A-51AF-444B-939C-07A2D97A92A3}"/>
              </a:ext>
            </a:extLst>
          </p:cNvPr>
          <p:cNvSpPr txBox="1">
            <a:spLocks noGrp="1"/>
          </p:cNvSpPr>
          <p:nvPr>
            <p:ph type="title"/>
          </p:nvPr>
        </p:nvSpPr>
        <p:spPr>
          <a:xfrm>
            <a:off x="1213474" y="196349"/>
            <a:ext cx="5704802" cy="572702"/>
          </a:xfrm>
          <a:prstGeom prst="rect">
            <a:avLst/>
          </a:prstGeom>
        </p:spPr>
        <p:txBody>
          <a:bodyPr/>
          <a:lstStyle>
            <a:lvl1pPr defTabSz="822959">
              <a:defRPr sz="2520" b="1">
                <a:solidFill>
                  <a:srgbClr val="EF3969"/>
                </a:solidFill>
                <a:latin typeface="Proxima Nova"/>
                <a:ea typeface="Proxima Nova"/>
                <a:cs typeface="Proxima Nova"/>
                <a:sym typeface="Proxima Nova"/>
              </a:defRPr>
            </a:lvl1pPr>
          </a:lstStyle>
          <a:p>
            <a:r>
              <a:rPr dirty="0"/>
              <a:t>QUIZ</a:t>
            </a:r>
          </a:p>
        </p:txBody>
      </p:sp>
      <p:sp>
        <p:nvSpPr>
          <p:cNvPr id="11" name="Rectangle">
            <a:extLst>
              <a:ext uri="{FF2B5EF4-FFF2-40B4-BE49-F238E27FC236}">
                <a16:creationId xmlns:a16="http://schemas.microsoft.com/office/drawing/2014/main" id="{0850270B-C431-EA48-8DFC-3963072D4A21}"/>
              </a:ext>
            </a:extLst>
          </p:cNvPr>
          <p:cNvSpPr/>
          <p:nvPr/>
        </p:nvSpPr>
        <p:spPr>
          <a:xfrm>
            <a:off x="-2" y="0"/>
            <a:ext cx="999904" cy="965401"/>
          </a:xfrm>
          <a:prstGeom prst="rect">
            <a:avLst/>
          </a:prstGeom>
          <a:solidFill>
            <a:srgbClr val="EF3969"/>
          </a:solidFill>
          <a:ln w="12700" cap="flat">
            <a:noFill/>
            <a:miter lim="400000"/>
          </a:ln>
          <a:effectLst/>
        </p:spPr>
        <p:txBody>
          <a:bodyPr wrap="square" lIns="45719" tIns="45719" rIns="45719" bIns="45719" numCol="1" anchor="ctr">
            <a:noAutofit/>
          </a:bodyPr>
          <a:lstStyle/>
          <a:p>
            <a:pPr algn="ctr">
              <a:defRPr>
                <a:solidFill>
                  <a:srgbClr val="000000"/>
                </a:solidFill>
              </a:defRPr>
            </a:pPr>
            <a:endParaRPr/>
          </a:p>
        </p:txBody>
      </p:sp>
      <p:sp>
        <p:nvSpPr>
          <p:cNvPr id="12" name="1">
            <a:extLst>
              <a:ext uri="{FF2B5EF4-FFF2-40B4-BE49-F238E27FC236}">
                <a16:creationId xmlns:a16="http://schemas.microsoft.com/office/drawing/2014/main" id="{16B1BEF3-61DC-2942-AF47-638480B7F1EB}"/>
              </a:ext>
            </a:extLst>
          </p:cNvPr>
          <p:cNvSpPr txBox="1"/>
          <p:nvPr/>
        </p:nvSpPr>
        <p:spPr>
          <a:xfrm>
            <a:off x="-2" y="162674"/>
            <a:ext cx="999904" cy="6400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lvl1pPr algn="ctr">
              <a:defRPr sz="3000" b="1">
                <a:latin typeface="Proxima Nova"/>
                <a:ea typeface="Proxima Nova"/>
                <a:cs typeface="Proxima Nova"/>
                <a:sym typeface="Proxima Nova"/>
              </a:defRPr>
            </a:lvl1pPr>
          </a:lstStyle>
          <a:p>
            <a:r>
              <a:rPr dirty="0"/>
              <a:t>1</a:t>
            </a:r>
          </a:p>
        </p:txBody>
      </p:sp>
    </p:spTree>
    <p:extLst>
      <p:ext uri="{BB962C8B-B14F-4D97-AF65-F5344CB8AC3E}">
        <p14:creationId xmlns:p14="http://schemas.microsoft.com/office/powerpoint/2010/main" val="46952291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338700"/>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rPr dirty="0"/>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lide Number"/>
          <p:cNvSpPr txBox="1">
            <a:spLocks noGrp="1"/>
          </p:cNvSpPr>
          <p:nvPr>
            <p:ph type="sldNum" sz="quarter" idx="2"/>
          </p:nvPr>
        </p:nvSpPr>
        <p:spPr>
          <a:xfrm>
            <a:off x="8684344" y="4700818"/>
            <a:ext cx="336814" cy="318396"/>
          </a:xfrm>
          <a:prstGeom prst="rect">
            <a:avLst/>
          </a:prstGeom>
          <a:ln w="12700">
            <a:miter lim="400000"/>
          </a:ln>
        </p:spPr>
        <p:txBody>
          <a:bodyPr wrap="none" lIns="91424" tIns="91424" rIns="91424" bIns="91424" anchor="ctr">
            <a:spAutoFit/>
          </a:bodyPr>
          <a:lstStyle>
            <a:lvl1pPr algn="r">
              <a:defRPr sz="1000">
                <a:solidFill>
                  <a:srgbClr val="ADADAD"/>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39645004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91" r:id="rId5"/>
    <p:sldLayoutId id="2147483692" r:id="rId6"/>
    <p:sldLayoutId id="2147483693" r:id="rId7"/>
    <p:sldLayoutId id="2147483694" r:id="rId8"/>
    <p:sldLayoutId id="2147483670" r:id="rId9"/>
    <p:sldLayoutId id="2147483664" r:id="rId10"/>
    <p:sldLayoutId id="2147483669" r:id="rId11"/>
    <p:sldLayoutId id="2147483671" r:id="rId12"/>
  </p:sldLayoutIdLst>
  <p:transition spd="med"/>
  <p:txStyles>
    <p:titleStyle>
      <a:lvl1pPr marL="0" marR="0" indent="0" algn="l" defTabSz="9144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bg1"/>
          </a:solidFill>
          <a:uFillTx/>
          <a:latin typeface="+mj-lt"/>
          <a:ea typeface="Avenir Book" panose="02000503020000020003" pitchFamily="2" charset="0"/>
          <a:cs typeface="Arial"/>
          <a:sym typeface="Arial"/>
        </a:defRPr>
      </a:lvl1pPr>
      <a:lvl2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2pPr>
      <a:lvl3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3pPr>
      <a:lvl4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4pPr>
      <a:lvl5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5pPr>
      <a:lvl6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6pPr>
      <a:lvl7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7pPr>
      <a:lvl8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8pPr>
      <a:lvl9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9pPr>
    </p:titleStyle>
    <p:bodyStyle>
      <a:lvl1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1pPr>
      <a:lvl2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2pPr>
      <a:lvl3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3pPr>
      <a:lvl4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4pPr>
      <a:lvl5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5pPr>
      <a:lvl6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6pPr>
      <a:lvl7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7pPr>
      <a:lvl8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8pPr>
      <a:lvl9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Shape 54"/>
          <p:cNvSpPr txBox="1">
            <a:spLocks noGrp="1"/>
          </p:cNvSpPr>
          <p:nvPr>
            <p:ph type="title"/>
          </p:nvPr>
        </p:nvSpPr>
        <p:spPr>
          <a:prstGeom prst="rect">
            <a:avLst/>
          </a:prstGeom>
        </p:spPr>
        <p:txBody>
          <a:bodyPr>
            <a:normAutofit/>
          </a:bodyPr>
          <a:lstStyle/>
          <a:p>
            <a:pPr algn="l" defTabSz="841247">
              <a:defRPr sz="4600">
                <a:latin typeface="Proxima Nova"/>
                <a:ea typeface="Proxima Nova"/>
                <a:cs typeface="Proxima Nova"/>
                <a:sym typeface="Proxima Nova"/>
              </a:defRPr>
            </a:pPr>
            <a:r>
              <a:rPr lang="en-US" dirty="0">
                <a:solidFill>
                  <a:schemeClr val="tx1"/>
                </a:solidFill>
              </a:rPr>
              <a:t>Statistics</a:t>
            </a:r>
            <a:endParaRPr dirty="0">
              <a:solidFill>
                <a:schemeClr val="tx1"/>
              </a:solidFill>
            </a:endParaRPr>
          </a:p>
          <a:p>
            <a:pPr algn="l" defTabSz="841247">
              <a:defRPr sz="4600" b="1">
                <a:solidFill>
                  <a:srgbClr val="EF3969"/>
                </a:solidFill>
                <a:latin typeface="Proxima Nova"/>
                <a:ea typeface="Proxima Nova"/>
                <a:cs typeface="Proxima Nova"/>
                <a:sym typeface="Proxima Nova"/>
              </a:defRPr>
            </a:pPr>
            <a:r>
              <a:rPr lang="en-US" dirty="0"/>
              <a:t>Parametric stats</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7A716F-F4AD-8B42-9A53-DDCCAFF9E45A}"/>
              </a:ext>
            </a:extLst>
          </p:cNvPr>
          <p:cNvSpPr>
            <a:spLocks noGrp="1"/>
          </p:cNvSpPr>
          <p:nvPr>
            <p:ph type="body" idx="1"/>
          </p:nvPr>
        </p:nvSpPr>
        <p:spPr>
          <a:xfrm>
            <a:off x="311699" y="1063575"/>
            <a:ext cx="8520602" cy="3991025"/>
          </a:xfrm>
        </p:spPr>
        <p:txBody>
          <a:bodyPr/>
          <a:lstStyle/>
          <a:p>
            <a:pPr marL="285750" indent="-285750">
              <a:buFont typeface="Arial" panose="020B0604020202020204" pitchFamily="34" charset="0"/>
              <a:buChar char="•"/>
            </a:pPr>
            <a:r>
              <a:rPr lang="en-US" dirty="0"/>
              <a:t>We have a fixed number of independent "trials" </a:t>
            </a:r>
            <a:r>
              <a:rPr lang="en-US" i="1" dirty="0"/>
              <a:t>N</a:t>
            </a:r>
          </a:p>
          <a:p>
            <a:pPr marL="285750" indent="-285750">
              <a:buFont typeface="Arial" panose="020B0604020202020204" pitchFamily="34" charset="0"/>
              <a:buChar char="•"/>
            </a:pPr>
            <a:r>
              <a:rPr lang="en-US" dirty="0"/>
              <a:t>Each trial has one of two results (usually called "success" and "failure")</a:t>
            </a:r>
          </a:p>
          <a:p>
            <a:pPr marL="285750" indent="-285750">
              <a:buFont typeface="Arial" panose="020B0604020202020204" pitchFamily="34" charset="0"/>
              <a:buChar char="•"/>
            </a:pPr>
            <a:r>
              <a:rPr lang="en-US" dirty="0"/>
              <a:t>The probability </a:t>
            </a:r>
            <a:r>
              <a:rPr lang="en-US" i="1" dirty="0"/>
              <a:t>p</a:t>
            </a:r>
            <a:r>
              <a:rPr lang="en-US" dirty="0"/>
              <a:t> of "success" is the same trial to trial</a:t>
            </a:r>
          </a:p>
          <a:p>
            <a:r>
              <a:rPr lang="en-US" dirty="0"/>
              <a:t>The binomial distribution tells us what the probability of having </a:t>
            </a:r>
            <a:r>
              <a:rPr lang="en-US" i="1" dirty="0"/>
              <a:t>S</a:t>
            </a:r>
            <a:r>
              <a:rPr lang="en-US" dirty="0"/>
              <a:t> successes in </a:t>
            </a:r>
            <a:r>
              <a:rPr lang="en-US" i="1" dirty="0"/>
              <a:t>N</a:t>
            </a:r>
            <a:r>
              <a:rPr lang="en-US" dirty="0"/>
              <a:t> trials is.</a:t>
            </a:r>
          </a:p>
          <a:p>
            <a:r>
              <a:rPr lang="en-US" b="1" dirty="0"/>
              <a:t>Terminology:</a:t>
            </a:r>
            <a:br>
              <a:rPr lang="en-US" b="1" dirty="0"/>
            </a:br>
            <a:r>
              <a:rPr lang="en-US" b="1" i="1" dirty="0"/>
              <a:t>N, p: </a:t>
            </a:r>
            <a:r>
              <a:rPr lang="en-US" i="1" dirty="0"/>
              <a:t> </a:t>
            </a:r>
            <a:r>
              <a:rPr lang="en-US" dirty="0"/>
              <a:t>Parameters. These are things we need to calculate the probability. They are</a:t>
            </a:r>
            <a:br>
              <a:rPr lang="en-US" dirty="0"/>
            </a:br>
            <a:r>
              <a:rPr lang="en-US" dirty="0"/>
              <a:t>          (assumed) known and fixed</a:t>
            </a:r>
          </a:p>
          <a:p>
            <a:r>
              <a:rPr lang="en-US" b="1" i="1" dirty="0"/>
              <a:t>S:</a:t>
            </a:r>
            <a:r>
              <a:rPr lang="en-US" i="1" dirty="0"/>
              <a:t> </a:t>
            </a:r>
            <a:r>
              <a:rPr lang="en-US" dirty="0"/>
              <a:t>Random variable. The thing we are trying to calculate.</a:t>
            </a:r>
          </a:p>
        </p:txBody>
      </p:sp>
      <p:sp>
        <p:nvSpPr>
          <p:cNvPr id="3" name="Title 2">
            <a:extLst>
              <a:ext uri="{FF2B5EF4-FFF2-40B4-BE49-F238E27FC236}">
                <a16:creationId xmlns:a16="http://schemas.microsoft.com/office/drawing/2014/main" id="{6B95DA34-632C-674E-B10F-91B8DC2FC94D}"/>
              </a:ext>
            </a:extLst>
          </p:cNvPr>
          <p:cNvSpPr>
            <a:spLocks noGrp="1"/>
          </p:cNvSpPr>
          <p:nvPr>
            <p:ph type="title"/>
          </p:nvPr>
        </p:nvSpPr>
        <p:spPr/>
        <p:txBody>
          <a:bodyPr>
            <a:normAutofit fontScale="90000"/>
          </a:bodyPr>
          <a:lstStyle/>
          <a:p>
            <a:r>
              <a:rPr lang="en-US" dirty="0"/>
              <a:t>Introduction to the Binomial Distribution</a:t>
            </a:r>
          </a:p>
        </p:txBody>
      </p:sp>
      <p:graphicFrame>
        <p:nvGraphicFramePr>
          <p:cNvPr id="4" name="Table 3">
            <a:extLst>
              <a:ext uri="{FF2B5EF4-FFF2-40B4-BE49-F238E27FC236}">
                <a16:creationId xmlns:a16="http://schemas.microsoft.com/office/drawing/2014/main" id="{2DD4CE83-AD4D-434A-9C75-57119E8275BF}"/>
              </a:ext>
            </a:extLst>
          </p:cNvPr>
          <p:cNvGraphicFramePr>
            <a:graphicFrameLocks noGrp="1"/>
          </p:cNvGraphicFramePr>
          <p:nvPr>
            <p:extLst>
              <p:ext uri="{D42A27DB-BD31-4B8C-83A1-F6EECF244321}">
                <p14:modId xmlns:p14="http://schemas.microsoft.com/office/powerpoint/2010/main" val="159348443"/>
              </p:ext>
            </p:extLst>
          </p:nvPr>
        </p:nvGraphicFramePr>
        <p:xfrm>
          <a:off x="1485900" y="5340350"/>
          <a:ext cx="7213600" cy="2667000"/>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3777103973"/>
                    </a:ext>
                  </a:extLst>
                </a:gridCol>
                <a:gridCol w="2260600">
                  <a:extLst>
                    <a:ext uri="{9D8B030D-6E8A-4147-A177-3AD203B41FA5}">
                      <a16:colId xmlns:a16="http://schemas.microsoft.com/office/drawing/2014/main" val="3880117150"/>
                    </a:ext>
                  </a:extLst>
                </a:gridCol>
                <a:gridCol w="1270000">
                  <a:extLst>
                    <a:ext uri="{9D8B030D-6E8A-4147-A177-3AD203B41FA5}">
                      <a16:colId xmlns:a16="http://schemas.microsoft.com/office/drawing/2014/main" val="4035377165"/>
                    </a:ext>
                  </a:extLst>
                </a:gridCol>
                <a:gridCol w="2336800">
                  <a:extLst>
                    <a:ext uri="{9D8B030D-6E8A-4147-A177-3AD203B41FA5}">
                      <a16:colId xmlns:a16="http://schemas.microsoft.com/office/drawing/2014/main" val="637098031"/>
                    </a:ext>
                  </a:extLst>
                </a:gridCol>
              </a:tblGrid>
              <a:tr h="370840">
                <a:tc>
                  <a:txBody>
                    <a:bodyPr/>
                    <a:lstStyle/>
                    <a:p>
                      <a:pPr algn="l"/>
                      <a:r>
                        <a:rPr lang="en-US" sz="1400" dirty="0"/>
                        <a:t>Quantity</a:t>
                      </a:r>
                    </a:p>
                  </a:txBody>
                  <a:tcPr/>
                </a:tc>
                <a:tc>
                  <a:txBody>
                    <a:bodyPr/>
                    <a:lstStyle/>
                    <a:p>
                      <a:pPr algn="l"/>
                      <a:r>
                        <a:rPr lang="en-US" sz="1400" dirty="0"/>
                        <a:t>Formula</a:t>
                      </a:r>
                    </a:p>
                  </a:txBody>
                  <a:tcPr/>
                </a:tc>
                <a:tc>
                  <a:txBody>
                    <a:bodyPr/>
                    <a:lstStyle/>
                    <a:p>
                      <a:pPr algn="l"/>
                      <a:r>
                        <a:rPr lang="en-US" sz="1400" dirty="0"/>
                        <a:t>Measures</a:t>
                      </a:r>
                    </a:p>
                  </a:txBody>
                  <a:tcPr/>
                </a:tc>
                <a:tc>
                  <a:txBody>
                    <a:bodyPr/>
                    <a:lstStyle/>
                    <a:p>
                      <a:pPr algn="l"/>
                      <a:r>
                        <a:rPr lang="en-US" sz="1400" dirty="0"/>
                        <a:t>Robust </a:t>
                      </a:r>
                      <a:br>
                        <a:rPr lang="en-US" sz="1400" dirty="0"/>
                      </a:br>
                      <a:r>
                        <a:rPr lang="en-US" sz="1400" dirty="0"/>
                        <a:t>(i.e. not sensitive to outliers) </a:t>
                      </a:r>
                    </a:p>
                  </a:txBody>
                  <a:tcPr/>
                </a:tc>
                <a:extLst>
                  <a:ext uri="{0D108BD9-81ED-4DB2-BD59-A6C34878D82A}">
                    <a16:rowId xmlns:a16="http://schemas.microsoft.com/office/drawing/2014/main" val="4224531773"/>
                  </a:ext>
                </a:extLst>
              </a:tr>
              <a:tr h="370840">
                <a:tc>
                  <a:txBody>
                    <a:bodyPr/>
                    <a:lstStyle/>
                    <a:p>
                      <a:pPr algn="l"/>
                      <a:r>
                        <a:rPr lang="en-US" sz="1400" dirty="0"/>
                        <a:t>Mean</a:t>
                      </a:r>
                    </a:p>
                  </a:txBody>
                  <a:tcPr/>
                </a:tc>
                <a:tc>
                  <a:txBody>
                    <a:bodyPr/>
                    <a:lstStyle/>
                    <a:p>
                      <a:pPr algn="l"/>
                      <a:r>
                        <a:rPr lang="en-US" sz="1400" dirty="0"/>
                        <a:t>=AVERAGE(…)</a:t>
                      </a:r>
                    </a:p>
                  </a:txBody>
                  <a:tcPr/>
                </a:tc>
                <a:tc>
                  <a:txBody>
                    <a:bodyPr/>
                    <a:lstStyle/>
                    <a:p>
                      <a:pPr algn="l"/>
                      <a:r>
                        <a:rPr lang="en-US" sz="1400" dirty="0"/>
                        <a:t>Centrality</a:t>
                      </a:r>
                    </a:p>
                  </a:txBody>
                  <a:tcPr/>
                </a:tc>
                <a:tc>
                  <a:txBody>
                    <a:bodyPr/>
                    <a:lstStyle/>
                    <a:p>
                      <a:pPr algn="l"/>
                      <a:r>
                        <a:rPr lang="en-US" sz="1400" dirty="0"/>
                        <a:t>No</a:t>
                      </a:r>
                    </a:p>
                  </a:txBody>
                  <a:tcPr/>
                </a:tc>
                <a:extLst>
                  <a:ext uri="{0D108BD9-81ED-4DB2-BD59-A6C34878D82A}">
                    <a16:rowId xmlns:a16="http://schemas.microsoft.com/office/drawing/2014/main" val="106558611"/>
                  </a:ext>
                </a:extLst>
              </a:tr>
              <a:tr h="370840">
                <a:tc>
                  <a:txBody>
                    <a:bodyPr/>
                    <a:lstStyle/>
                    <a:p>
                      <a:pPr algn="l"/>
                      <a:r>
                        <a:rPr lang="en-US" sz="1400" dirty="0"/>
                        <a:t>Median</a:t>
                      </a:r>
                    </a:p>
                  </a:txBody>
                  <a:tcPr/>
                </a:tc>
                <a:tc>
                  <a:txBody>
                    <a:bodyPr/>
                    <a:lstStyle/>
                    <a:p>
                      <a:pPr algn="l"/>
                      <a:r>
                        <a:rPr lang="en-US" sz="1400" dirty="0"/>
                        <a:t>=MEDIAN(…)</a:t>
                      </a:r>
                    </a:p>
                  </a:txBody>
                  <a:tcPr/>
                </a:tc>
                <a:tc>
                  <a:txBody>
                    <a:bodyPr/>
                    <a:lstStyle/>
                    <a:p>
                      <a:pPr algn="l"/>
                      <a:r>
                        <a:rPr lang="en-US" sz="1400" dirty="0"/>
                        <a:t>Centrality</a:t>
                      </a:r>
                    </a:p>
                  </a:txBody>
                  <a:tcPr/>
                </a:tc>
                <a:tc>
                  <a:txBody>
                    <a:bodyPr/>
                    <a:lstStyle/>
                    <a:p>
                      <a:pPr algn="l"/>
                      <a:r>
                        <a:rPr lang="en-US" sz="1400" dirty="0"/>
                        <a:t>Yes</a:t>
                      </a:r>
                    </a:p>
                  </a:txBody>
                  <a:tcPr/>
                </a:tc>
                <a:extLst>
                  <a:ext uri="{0D108BD9-81ED-4DB2-BD59-A6C34878D82A}">
                    <a16:rowId xmlns:a16="http://schemas.microsoft.com/office/drawing/2014/main" val="2229610245"/>
                  </a:ext>
                </a:extLst>
              </a:tr>
              <a:tr h="370840">
                <a:tc>
                  <a:txBody>
                    <a:bodyPr/>
                    <a:lstStyle/>
                    <a:p>
                      <a:pPr algn="l"/>
                      <a:r>
                        <a:rPr lang="en-US" sz="1400" dirty="0"/>
                        <a:t>Percentile</a:t>
                      </a:r>
                    </a:p>
                  </a:txBody>
                  <a:tcPr/>
                </a:tc>
                <a:tc>
                  <a:txBody>
                    <a:bodyPr/>
                    <a:lstStyle/>
                    <a:p>
                      <a:pPr algn="l"/>
                      <a:r>
                        <a:rPr lang="en-US" sz="1400" dirty="0"/>
                        <a:t>=PERCENTILE(…, x)</a:t>
                      </a:r>
                    </a:p>
                  </a:txBody>
                  <a:tcPr/>
                </a:tc>
                <a:tc>
                  <a:txBody>
                    <a:bodyPr/>
                    <a:lstStyle/>
                    <a:p>
                      <a:pPr algn="l"/>
                      <a:r>
                        <a:rPr lang="en-US" sz="1400" dirty="0"/>
                        <a:t>Distribution</a:t>
                      </a:r>
                    </a:p>
                  </a:txBody>
                  <a:tcPr/>
                </a:tc>
                <a:tc>
                  <a:txBody>
                    <a:bodyPr/>
                    <a:lstStyle/>
                    <a:p>
                      <a:pPr algn="l"/>
                      <a:r>
                        <a:rPr lang="en-US" sz="1400" dirty="0"/>
                        <a:t>Yes</a:t>
                      </a:r>
                    </a:p>
                  </a:txBody>
                  <a:tcPr/>
                </a:tc>
                <a:extLst>
                  <a:ext uri="{0D108BD9-81ED-4DB2-BD59-A6C34878D82A}">
                    <a16:rowId xmlns:a16="http://schemas.microsoft.com/office/drawing/2014/main" val="656573019"/>
                  </a:ext>
                </a:extLst>
              </a:tr>
              <a:tr h="370840">
                <a:tc>
                  <a:txBody>
                    <a:bodyPr/>
                    <a:lstStyle/>
                    <a:p>
                      <a:pPr algn="l"/>
                      <a:r>
                        <a:rPr lang="en-US" sz="1400" dirty="0"/>
                        <a:t>IQR</a:t>
                      </a:r>
                    </a:p>
                  </a:txBody>
                  <a:tcPr/>
                </a:tc>
                <a:tc>
                  <a:txBody>
                    <a:bodyPr/>
                    <a:lstStyle/>
                    <a:p>
                      <a:pPr algn="l"/>
                      <a:r>
                        <a:rPr lang="en-US" sz="1400" dirty="0"/>
                        <a:t>Difference of 75</a:t>
                      </a:r>
                      <a:r>
                        <a:rPr lang="en-US" sz="1400" baseline="30000" dirty="0"/>
                        <a:t>th</a:t>
                      </a:r>
                      <a:r>
                        <a:rPr lang="en-US" sz="1400" dirty="0"/>
                        <a:t> and 25</a:t>
                      </a:r>
                      <a:r>
                        <a:rPr lang="en-US" sz="1400" baseline="30000" dirty="0"/>
                        <a:t>th</a:t>
                      </a:r>
                      <a:r>
                        <a:rPr lang="en-US" sz="1400" dirty="0"/>
                        <a:t> percentiles</a:t>
                      </a:r>
                    </a:p>
                  </a:txBody>
                  <a:tcPr/>
                </a:tc>
                <a:tc>
                  <a:txBody>
                    <a:bodyPr/>
                    <a:lstStyle/>
                    <a:p>
                      <a:pPr algn="l"/>
                      <a:r>
                        <a:rPr lang="en-US" sz="1400" dirty="0"/>
                        <a:t>Spread</a:t>
                      </a:r>
                    </a:p>
                  </a:txBody>
                  <a:tcPr/>
                </a:tc>
                <a:tc>
                  <a:txBody>
                    <a:bodyPr/>
                    <a:lstStyle/>
                    <a:p>
                      <a:pPr algn="l"/>
                      <a:r>
                        <a:rPr lang="en-US" sz="1400" dirty="0"/>
                        <a:t>Yes</a:t>
                      </a:r>
                    </a:p>
                  </a:txBody>
                  <a:tcPr/>
                </a:tc>
                <a:extLst>
                  <a:ext uri="{0D108BD9-81ED-4DB2-BD59-A6C34878D82A}">
                    <a16:rowId xmlns:a16="http://schemas.microsoft.com/office/drawing/2014/main" val="1933258110"/>
                  </a:ext>
                </a:extLst>
              </a:tr>
              <a:tr h="370840">
                <a:tc>
                  <a:txBody>
                    <a:bodyPr/>
                    <a:lstStyle/>
                    <a:p>
                      <a:pPr algn="l"/>
                      <a:r>
                        <a:rPr lang="en-US" sz="1400" dirty="0"/>
                        <a:t>Standard deviation</a:t>
                      </a:r>
                    </a:p>
                  </a:txBody>
                  <a:tcPr/>
                </a:tc>
                <a:tc>
                  <a:txBody>
                    <a:bodyPr/>
                    <a:lstStyle/>
                    <a:p>
                      <a:pPr algn="l"/>
                      <a:r>
                        <a:rPr lang="en-US" sz="1400" dirty="0"/>
                        <a:t>=STDEV(…)</a:t>
                      </a:r>
                    </a:p>
                  </a:txBody>
                  <a:tcPr/>
                </a:tc>
                <a:tc>
                  <a:txBody>
                    <a:bodyPr/>
                    <a:lstStyle/>
                    <a:p>
                      <a:pPr algn="l"/>
                      <a:r>
                        <a:rPr lang="en-US" sz="1400" dirty="0"/>
                        <a:t>Spread</a:t>
                      </a:r>
                    </a:p>
                  </a:txBody>
                  <a:tcPr/>
                </a:tc>
                <a:tc>
                  <a:txBody>
                    <a:bodyPr/>
                    <a:lstStyle/>
                    <a:p>
                      <a:pPr algn="l"/>
                      <a:r>
                        <a:rPr lang="en-US" sz="1400" dirty="0"/>
                        <a:t>No</a:t>
                      </a:r>
                    </a:p>
                  </a:txBody>
                  <a:tcPr/>
                </a:tc>
                <a:extLst>
                  <a:ext uri="{0D108BD9-81ED-4DB2-BD59-A6C34878D82A}">
                    <a16:rowId xmlns:a16="http://schemas.microsoft.com/office/drawing/2014/main" val="1442526042"/>
                  </a:ext>
                </a:extLst>
              </a:tr>
            </a:tbl>
          </a:graphicData>
        </a:graphic>
      </p:graphicFrame>
    </p:spTree>
    <p:extLst>
      <p:ext uri="{BB962C8B-B14F-4D97-AF65-F5344CB8AC3E}">
        <p14:creationId xmlns:p14="http://schemas.microsoft.com/office/powerpoint/2010/main" val="198181545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167037-397A-804F-8DB7-714CCD6452E1}"/>
              </a:ext>
            </a:extLst>
          </p:cNvPr>
          <p:cNvSpPr>
            <a:spLocks noGrp="1"/>
          </p:cNvSpPr>
          <p:nvPr>
            <p:ph type="title"/>
          </p:nvPr>
        </p:nvSpPr>
        <p:spPr/>
        <p:txBody>
          <a:bodyPr>
            <a:normAutofit fontScale="90000"/>
          </a:bodyPr>
          <a:lstStyle/>
          <a:p>
            <a:r>
              <a:rPr lang="en-US" dirty="0"/>
              <a:t>Our example</a:t>
            </a:r>
          </a:p>
        </p:txBody>
      </p:sp>
      <p:sp>
        <p:nvSpPr>
          <p:cNvPr id="5" name="TextBox 4">
            <a:extLst>
              <a:ext uri="{FF2B5EF4-FFF2-40B4-BE49-F238E27FC236}">
                <a16:creationId xmlns:a16="http://schemas.microsoft.com/office/drawing/2014/main" id="{E1B65D22-643D-924B-B61D-82BE297988EB}"/>
              </a:ext>
            </a:extLst>
          </p:cNvPr>
          <p:cNvSpPr txBox="1"/>
          <p:nvPr/>
        </p:nvSpPr>
        <p:spPr>
          <a:xfrm>
            <a:off x="533400" y="1186757"/>
            <a:ext cx="7899400"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bg1"/>
                </a:solidFill>
                <a:latin typeface="+mj-lt"/>
                <a:cs typeface="Arial" panose="020B0604020202020204" pitchFamily="34" charset="0"/>
              </a:rPr>
              <a:t>Next week we have an order of 200 tires coming in. We know from looking at previous orders that we can expect 4% of tires to be defective (on average). We want to know</a:t>
            </a:r>
          </a:p>
          <a:p>
            <a:pPr marL="342900" marR="0" indent="-342900" algn="l" defTabSz="914400" rtl="0" fontAlgn="auto" latinLnBrk="0" hangingPunct="0">
              <a:lnSpc>
                <a:spcPct val="100000"/>
              </a:lnSpc>
              <a:spcBef>
                <a:spcPts val="0"/>
              </a:spcBef>
              <a:spcAft>
                <a:spcPts val="0"/>
              </a:spcAft>
              <a:buClrTx/>
              <a:buSzTx/>
              <a:buFontTx/>
              <a:buAutoNum type="alphaLcParenR"/>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What is the probability that we have no defective tires?</a:t>
            </a:r>
          </a:p>
          <a:p>
            <a:pPr marL="342900" marR="0" indent="-342900" algn="l" defTabSz="914400" rtl="0" fontAlgn="auto" latinLnBrk="0" hangingPunct="0">
              <a:lnSpc>
                <a:spcPct val="100000"/>
              </a:lnSpc>
              <a:spcBef>
                <a:spcPts val="0"/>
              </a:spcBef>
              <a:spcAft>
                <a:spcPts val="0"/>
              </a:spcAft>
              <a:buClrTx/>
              <a:buSzTx/>
              <a:buFontTx/>
              <a:buAutoNum type="alphaLcParenR"/>
              <a:tabLst/>
            </a:pPr>
            <a:r>
              <a:rPr lang="en-US" dirty="0">
                <a:solidFill>
                  <a:schemeClr val="bg1"/>
                </a:solidFill>
                <a:latin typeface="+mj-lt"/>
                <a:cs typeface="Arial" panose="020B0604020202020204" pitchFamily="34" charset="0"/>
              </a:rPr>
              <a:t>What is the probability that we have (exactly) 1 defective tire?</a:t>
            </a: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a:p>
            <a:pPr marL="342900" marR="0" indent="-342900" algn="l" defTabSz="914400" rtl="0" fontAlgn="auto" latinLnBrk="0" hangingPunct="0">
              <a:lnSpc>
                <a:spcPct val="100000"/>
              </a:lnSpc>
              <a:spcBef>
                <a:spcPts val="0"/>
              </a:spcBef>
              <a:spcAft>
                <a:spcPts val="0"/>
              </a:spcAft>
              <a:buClrTx/>
              <a:buSzTx/>
              <a:buFontTx/>
              <a:buAutoNum type="alphaLcParenR"/>
              <a:tabLst/>
            </a:pPr>
            <a:r>
              <a:rPr lang="en-US" dirty="0">
                <a:solidFill>
                  <a:schemeClr val="bg1"/>
                </a:solidFill>
                <a:latin typeface="+mj-lt"/>
                <a:cs typeface="Arial" panose="020B0604020202020204" pitchFamily="34" charset="0"/>
              </a:rPr>
              <a:t>What is the probability that we have </a:t>
            </a:r>
            <a:r>
              <a:rPr lang="en-US" b="1" dirty="0">
                <a:solidFill>
                  <a:schemeClr val="bg1"/>
                </a:solidFill>
                <a:latin typeface="+mj-lt"/>
                <a:cs typeface="Arial" panose="020B0604020202020204" pitchFamily="34" charset="0"/>
              </a:rPr>
              <a:t>less</a:t>
            </a:r>
            <a:r>
              <a:rPr lang="en-US" dirty="0">
                <a:solidFill>
                  <a:schemeClr val="bg1"/>
                </a:solidFill>
                <a:latin typeface="+mj-lt"/>
                <a:cs typeface="Arial" panose="020B0604020202020204" pitchFamily="34" charset="0"/>
              </a:rPr>
              <a:t> than 5 defective tires in this batch (we are pretty sure we will need at least 196 on-hand)</a:t>
            </a: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p:txBody>
      </p:sp>
      <p:sp>
        <p:nvSpPr>
          <p:cNvPr id="6" name="TextBox 5">
            <a:extLst>
              <a:ext uri="{FF2B5EF4-FFF2-40B4-BE49-F238E27FC236}">
                <a16:creationId xmlns:a16="http://schemas.microsoft.com/office/drawing/2014/main" id="{B80EEBA8-578B-8348-8F3C-DCA74CC38D75}"/>
              </a:ext>
            </a:extLst>
          </p:cNvPr>
          <p:cNvSpPr txBox="1"/>
          <p:nvPr/>
        </p:nvSpPr>
        <p:spPr>
          <a:xfrm>
            <a:off x="533400" y="2954141"/>
            <a:ext cx="78994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bg1"/>
                </a:solidFill>
                <a:latin typeface="+mj-lt"/>
                <a:cs typeface="Arial" panose="020B0604020202020204" pitchFamily="34" charset="0"/>
              </a:rPr>
              <a:t>Assume Binomial!</a:t>
            </a:r>
          </a:p>
        </p:txBody>
      </p:sp>
      <p:sp>
        <p:nvSpPr>
          <p:cNvPr id="7" name="TextBox 6">
            <a:extLst>
              <a:ext uri="{FF2B5EF4-FFF2-40B4-BE49-F238E27FC236}">
                <a16:creationId xmlns:a16="http://schemas.microsoft.com/office/drawing/2014/main" id="{6528894E-CE0D-3643-B634-AFEA796684CD}"/>
              </a:ext>
            </a:extLst>
          </p:cNvPr>
          <p:cNvSpPr txBox="1"/>
          <p:nvPr/>
        </p:nvSpPr>
        <p:spPr>
          <a:xfrm>
            <a:off x="533400" y="3336532"/>
            <a:ext cx="7899400" cy="1600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bg1"/>
                </a:solidFill>
                <a:latin typeface="+mj-lt"/>
                <a:cs typeface="Arial" panose="020B0604020202020204" pitchFamily="34" charset="0"/>
              </a:rPr>
              <a:t>Each tire can either be defective ("success" – weird, I know!) or not. Two outcomes.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bg1"/>
                </a:solidFill>
                <a:latin typeface="+mj-lt"/>
                <a:cs typeface="Arial" panose="020B0604020202020204" pitchFamily="34" charset="0"/>
              </a:rPr>
              <a:t>Each tire is its own trial. We are ordering 200 tires (i.e. N = 200)</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bg1"/>
                </a:solidFill>
                <a:latin typeface="+mj-lt"/>
                <a:cs typeface="Arial" panose="020B0604020202020204" pitchFamily="34" charset="0"/>
              </a:rPr>
              <a:t>We assume that each tire is independently defective or not. This </a:t>
            </a:r>
            <a:r>
              <a:rPr lang="en-US" i="1" dirty="0">
                <a:solidFill>
                  <a:schemeClr val="bg1"/>
                </a:solidFill>
                <a:latin typeface="+mj-lt"/>
                <a:cs typeface="Arial" panose="020B0604020202020204" pitchFamily="34" charset="0"/>
              </a:rPr>
              <a:t>wouldn't</a:t>
            </a:r>
            <a:r>
              <a:rPr lang="en-US" dirty="0">
                <a:solidFill>
                  <a:schemeClr val="bg1"/>
                </a:solidFill>
                <a:latin typeface="+mj-lt"/>
                <a:cs typeface="Arial" panose="020B0604020202020204" pitchFamily="34" charset="0"/>
              </a:rPr>
              <a:t> be true if a batch was defective because of poor rubber processing for a batch, but would probably hold for random machining errors.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bg1"/>
                </a:solidFill>
                <a:latin typeface="+mj-lt"/>
                <a:cs typeface="Arial" panose="020B0604020202020204" pitchFamily="34" charset="0"/>
              </a:rPr>
              <a:t>We know that 4% of tires historically have been defective. If each tire is independent, reasonable to assume probability of any one tire being defective is p=0.04</a:t>
            </a:r>
          </a:p>
        </p:txBody>
      </p:sp>
    </p:spTree>
    <p:extLst>
      <p:ext uri="{BB962C8B-B14F-4D97-AF65-F5344CB8AC3E}">
        <p14:creationId xmlns:p14="http://schemas.microsoft.com/office/powerpoint/2010/main" val="31855675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6E3B43-C1C1-E14C-B693-FF22CE12A76F}"/>
              </a:ext>
            </a:extLst>
          </p:cNvPr>
          <p:cNvSpPr>
            <a:spLocks noGrp="1"/>
          </p:cNvSpPr>
          <p:nvPr>
            <p:ph type="body" idx="1"/>
          </p:nvPr>
        </p:nvSpPr>
        <p:spPr/>
        <p:txBody>
          <a:bodyPr/>
          <a:lstStyle/>
          <a:p>
            <a:r>
              <a:rPr lang="en-US" dirty="0"/>
              <a:t>Each tire has a probability of 0.04 of being defective, so a 0.96 probability of being fine.</a:t>
            </a:r>
          </a:p>
          <a:p>
            <a:r>
              <a:rPr lang="en-US" dirty="0"/>
              <a:t>0 defects means that </a:t>
            </a:r>
            <a:r>
              <a:rPr lang="en-US" b="1" dirty="0"/>
              <a:t>all</a:t>
            </a:r>
            <a:r>
              <a:rPr lang="en-US" dirty="0"/>
              <a:t> the tires are good. Since the tires are independent, the probabilities multiply:</a:t>
            </a:r>
            <a:br>
              <a:rPr lang="en-US" dirty="0"/>
            </a:br>
            <a:r>
              <a:rPr lang="en-US" dirty="0"/>
              <a:t>               P(all good) = 0.96 x 0.96 x 0.96 x ….. 0.96 = (0.96)</a:t>
            </a:r>
            <a:r>
              <a:rPr lang="en-US" baseline="30000" dirty="0"/>
              <a:t>200</a:t>
            </a:r>
            <a:r>
              <a:rPr lang="en-US" dirty="0"/>
              <a:t> = 0.00028</a:t>
            </a:r>
            <a:br>
              <a:rPr lang="en-US" dirty="0"/>
            </a:br>
            <a:r>
              <a:rPr lang="en-US" dirty="0" err="1"/>
              <a:t>i.e</a:t>
            </a:r>
            <a:r>
              <a:rPr lang="en-US" dirty="0"/>
              <a:t> a </a:t>
            </a:r>
            <a:r>
              <a:rPr lang="en-US" dirty="0">
                <a:solidFill>
                  <a:srgbClr val="00B050"/>
                </a:solidFill>
              </a:rPr>
              <a:t>0.028%</a:t>
            </a:r>
            <a:r>
              <a:rPr lang="en-US" dirty="0"/>
              <a:t> chance of all being good.</a:t>
            </a:r>
            <a:br>
              <a:rPr lang="en-US" dirty="0"/>
            </a:br>
            <a:br>
              <a:rPr lang="en-US" dirty="0"/>
            </a:br>
            <a:r>
              <a:rPr lang="en-US" dirty="0"/>
              <a:t>In Excel, we can get this result with </a:t>
            </a:r>
            <a:r>
              <a:rPr lang="sv" dirty="0">
                <a:latin typeface="Courier" pitchFamily="2" charset="0"/>
              </a:rPr>
              <a:t>=BINOMDIST(0, 200, 0.04, FALSE)</a:t>
            </a:r>
            <a:br>
              <a:rPr lang="sv" dirty="0">
                <a:latin typeface="Courier" pitchFamily="2" charset="0"/>
              </a:rPr>
            </a:br>
            <a:r>
              <a:rPr lang="sv" dirty="0"/>
              <a:t>i.e. Probability of getting 0 defects, with 200 trials, probability of defect as 0.04, not cumulative.</a:t>
            </a:r>
            <a:endParaRPr lang="en-US" dirty="0"/>
          </a:p>
        </p:txBody>
      </p:sp>
      <p:sp>
        <p:nvSpPr>
          <p:cNvPr id="3" name="Title 2">
            <a:extLst>
              <a:ext uri="{FF2B5EF4-FFF2-40B4-BE49-F238E27FC236}">
                <a16:creationId xmlns:a16="http://schemas.microsoft.com/office/drawing/2014/main" id="{74A89B58-F452-6A45-885E-CF393BB376B9}"/>
              </a:ext>
            </a:extLst>
          </p:cNvPr>
          <p:cNvSpPr>
            <a:spLocks noGrp="1"/>
          </p:cNvSpPr>
          <p:nvPr>
            <p:ph type="title"/>
          </p:nvPr>
        </p:nvSpPr>
        <p:spPr/>
        <p:txBody>
          <a:bodyPr>
            <a:normAutofit fontScale="90000"/>
          </a:bodyPr>
          <a:lstStyle/>
          <a:p>
            <a:r>
              <a:rPr lang="en-US" dirty="0"/>
              <a:t>Probability of Zero Defective Tires</a:t>
            </a:r>
          </a:p>
        </p:txBody>
      </p:sp>
    </p:spTree>
    <p:extLst>
      <p:ext uri="{BB962C8B-B14F-4D97-AF65-F5344CB8AC3E}">
        <p14:creationId xmlns:p14="http://schemas.microsoft.com/office/powerpoint/2010/main" val="319024310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6E3B43-C1C1-E14C-B693-FF22CE12A76F}"/>
              </a:ext>
            </a:extLst>
          </p:cNvPr>
          <p:cNvSpPr>
            <a:spLocks noGrp="1"/>
          </p:cNvSpPr>
          <p:nvPr>
            <p:ph type="body" idx="1"/>
          </p:nvPr>
        </p:nvSpPr>
        <p:spPr>
          <a:xfrm>
            <a:off x="311699" y="1069925"/>
            <a:ext cx="8520602" cy="4073575"/>
          </a:xfrm>
        </p:spPr>
        <p:txBody>
          <a:bodyPr/>
          <a:lstStyle/>
          <a:p>
            <a:r>
              <a:rPr lang="en-US" dirty="0"/>
              <a:t>P(only tire 1 is defective) = 0.04 x 0.96 x 0.96 x …. x 0.96 = (0.04)(0.96)</a:t>
            </a:r>
            <a:r>
              <a:rPr lang="en-US" baseline="30000" dirty="0"/>
              <a:t>199</a:t>
            </a:r>
            <a:br>
              <a:rPr lang="en-US" dirty="0"/>
            </a:br>
            <a:r>
              <a:rPr lang="en-US" dirty="0"/>
              <a:t>P(only tire 2 is defective) = 0.96 x 0.04 x 0.96 x …. x 0.96 = (0.04)(0.96)</a:t>
            </a:r>
            <a:r>
              <a:rPr lang="en-US" baseline="30000" dirty="0"/>
              <a:t>199</a:t>
            </a:r>
            <a:br>
              <a:rPr lang="en-US" dirty="0"/>
            </a:br>
            <a:r>
              <a:rPr lang="en-US" dirty="0"/>
              <a:t>P(only tire 3 is defective) = 0.96 x 0.96 x 0.04 x …. x 0.96 = (0.04)(0.96)</a:t>
            </a:r>
            <a:r>
              <a:rPr lang="en-US" baseline="30000" dirty="0"/>
              <a:t>199</a:t>
            </a:r>
            <a:br>
              <a:rPr lang="en-US" dirty="0"/>
            </a:br>
            <a:r>
              <a:rPr lang="en-US" dirty="0"/>
              <a:t>…..</a:t>
            </a:r>
            <a:br>
              <a:rPr lang="en-US" dirty="0"/>
            </a:br>
            <a:r>
              <a:rPr lang="en-US" dirty="0"/>
              <a:t>P(only tire 200 is defective) = 0.04 x 0.96 x 0.96 x …. x 0.04 = (0.04)(0.96)</a:t>
            </a:r>
            <a:r>
              <a:rPr lang="en-US" baseline="30000" dirty="0"/>
              <a:t>199</a:t>
            </a:r>
            <a:br>
              <a:rPr lang="en-US" dirty="0"/>
            </a:br>
            <a:br>
              <a:rPr lang="en-US" dirty="0"/>
            </a:br>
            <a:r>
              <a:rPr lang="en-US" dirty="0"/>
              <a:t>Lots of possibilities, but same number 200 times! Since we don't care </a:t>
            </a:r>
            <a:r>
              <a:rPr lang="en-US" i="1" dirty="0"/>
              <a:t>which</a:t>
            </a:r>
            <a:r>
              <a:rPr lang="en-US" dirty="0"/>
              <a:t> tire is defective, we have</a:t>
            </a:r>
            <a:br>
              <a:rPr lang="en-US" dirty="0"/>
            </a:br>
            <a:r>
              <a:rPr lang="en-US" dirty="0"/>
              <a:t>                         P(only 1 tire defective) = 200(0.04)(0.96)</a:t>
            </a:r>
            <a:r>
              <a:rPr lang="en-US" baseline="30000" dirty="0"/>
              <a:t>199</a:t>
            </a:r>
            <a:r>
              <a:rPr lang="en-US" dirty="0"/>
              <a:t> = 0.0023 = </a:t>
            </a:r>
            <a:r>
              <a:rPr lang="en-US" dirty="0">
                <a:solidFill>
                  <a:srgbClr val="00B050"/>
                </a:solidFill>
              </a:rPr>
              <a:t>0.23%</a:t>
            </a:r>
            <a:br>
              <a:rPr lang="en-US" dirty="0"/>
            </a:br>
            <a:br>
              <a:rPr lang="en-US" dirty="0"/>
            </a:br>
            <a:r>
              <a:rPr lang="en-US" dirty="0"/>
              <a:t>Using Excel, we can get this with </a:t>
            </a:r>
            <a:r>
              <a:rPr lang="sv" dirty="0">
                <a:latin typeface="Courier" pitchFamily="2" charset="0"/>
              </a:rPr>
              <a:t>=BINOMDIST(1, 200, 0.04, FALSE)</a:t>
            </a:r>
            <a:endParaRPr lang="en-US" dirty="0">
              <a:latin typeface="Courier" pitchFamily="2" charset="0"/>
            </a:endParaRPr>
          </a:p>
        </p:txBody>
      </p:sp>
      <p:sp>
        <p:nvSpPr>
          <p:cNvPr id="3" name="Title 2">
            <a:extLst>
              <a:ext uri="{FF2B5EF4-FFF2-40B4-BE49-F238E27FC236}">
                <a16:creationId xmlns:a16="http://schemas.microsoft.com/office/drawing/2014/main" id="{74A89B58-F452-6A45-885E-CF393BB376B9}"/>
              </a:ext>
            </a:extLst>
          </p:cNvPr>
          <p:cNvSpPr>
            <a:spLocks noGrp="1"/>
          </p:cNvSpPr>
          <p:nvPr>
            <p:ph type="title"/>
          </p:nvPr>
        </p:nvSpPr>
        <p:spPr/>
        <p:txBody>
          <a:bodyPr>
            <a:normAutofit fontScale="90000"/>
          </a:bodyPr>
          <a:lstStyle/>
          <a:p>
            <a:r>
              <a:rPr lang="en-US" dirty="0"/>
              <a:t>Probability of One Defective Tire</a:t>
            </a:r>
          </a:p>
        </p:txBody>
      </p:sp>
    </p:spTree>
    <p:extLst>
      <p:ext uri="{BB962C8B-B14F-4D97-AF65-F5344CB8AC3E}">
        <p14:creationId xmlns:p14="http://schemas.microsoft.com/office/powerpoint/2010/main" val="141342545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6E3B43-C1C1-E14C-B693-FF22CE12A76F}"/>
              </a:ext>
            </a:extLst>
          </p:cNvPr>
          <p:cNvSpPr>
            <a:spLocks noGrp="1"/>
          </p:cNvSpPr>
          <p:nvPr>
            <p:ph type="body" idx="1"/>
          </p:nvPr>
        </p:nvSpPr>
        <p:spPr>
          <a:xfrm>
            <a:off x="311699" y="1069925"/>
            <a:ext cx="8520602" cy="4073575"/>
          </a:xfrm>
        </p:spPr>
        <p:txBody>
          <a:bodyPr/>
          <a:lstStyle/>
          <a:p>
            <a:r>
              <a:rPr lang="en-US" dirty="0"/>
              <a:t>Let's use Excel to speed this process up for us:</a:t>
            </a:r>
          </a:p>
          <a:p>
            <a:endParaRPr lang="en-US" dirty="0"/>
          </a:p>
        </p:txBody>
      </p:sp>
      <p:sp>
        <p:nvSpPr>
          <p:cNvPr id="3" name="Title 2">
            <a:extLst>
              <a:ext uri="{FF2B5EF4-FFF2-40B4-BE49-F238E27FC236}">
                <a16:creationId xmlns:a16="http://schemas.microsoft.com/office/drawing/2014/main" id="{74A89B58-F452-6A45-885E-CF393BB376B9}"/>
              </a:ext>
            </a:extLst>
          </p:cNvPr>
          <p:cNvSpPr>
            <a:spLocks noGrp="1"/>
          </p:cNvSpPr>
          <p:nvPr>
            <p:ph type="title"/>
          </p:nvPr>
        </p:nvSpPr>
        <p:spPr/>
        <p:txBody>
          <a:bodyPr>
            <a:normAutofit fontScale="90000"/>
          </a:bodyPr>
          <a:lstStyle/>
          <a:p>
            <a:r>
              <a:rPr lang="en-US" dirty="0"/>
              <a:t>Probability of S Defective Tires</a:t>
            </a:r>
          </a:p>
        </p:txBody>
      </p:sp>
      <p:graphicFrame>
        <p:nvGraphicFramePr>
          <p:cNvPr id="4" name="Table 3">
            <a:extLst>
              <a:ext uri="{FF2B5EF4-FFF2-40B4-BE49-F238E27FC236}">
                <a16:creationId xmlns:a16="http://schemas.microsoft.com/office/drawing/2014/main" id="{2EFBAC6C-C69D-FD41-9018-2D281D5D85FC}"/>
              </a:ext>
            </a:extLst>
          </p:cNvPr>
          <p:cNvGraphicFramePr>
            <a:graphicFrameLocks noGrp="1"/>
          </p:cNvGraphicFramePr>
          <p:nvPr>
            <p:extLst>
              <p:ext uri="{D42A27DB-BD31-4B8C-83A1-F6EECF244321}">
                <p14:modId xmlns:p14="http://schemas.microsoft.com/office/powerpoint/2010/main" val="2754380635"/>
              </p:ext>
            </p:extLst>
          </p:nvPr>
        </p:nvGraphicFramePr>
        <p:xfrm>
          <a:off x="2051598" y="1490663"/>
          <a:ext cx="5352502" cy="3520440"/>
        </p:xfrm>
        <a:graphic>
          <a:graphicData uri="http://schemas.openxmlformats.org/drawingml/2006/table">
            <a:tbl>
              <a:tblPr firstRow="1">
                <a:tableStyleId>{B301B821-A1FF-4177-AEE7-76D212191A09}</a:tableStyleId>
              </a:tblPr>
              <a:tblGrid>
                <a:gridCol w="2676251">
                  <a:extLst>
                    <a:ext uri="{9D8B030D-6E8A-4147-A177-3AD203B41FA5}">
                      <a16:colId xmlns:a16="http://schemas.microsoft.com/office/drawing/2014/main" val="548134872"/>
                    </a:ext>
                  </a:extLst>
                </a:gridCol>
                <a:gridCol w="2676251">
                  <a:extLst>
                    <a:ext uri="{9D8B030D-6E8A-4147-A177-3AD203B41FA5}">
                      <a16:colId xmlns:a16="http://schemas.microsoft.com/office/drawing/2014/main" val="3410125709"/>
                    </a:ext>
                  </a:extLst>
                </a:gridCol>
              </a:tblGrid>
              <a:tr h="203200">
                <a:tc>
                  <a:txBody>
                    <a:bodyPr/>
                    <a:lstStyle/>
                    <a:p>
                      <a:pPr algn="l" fontAlgn="b"/>
                      <a:r>
                        <a:rPr lang="en-US" sz="1400" u="none" strike="noStrike" dirty="0">
                          <a:effectLst/>
                        </a:rPr>
                        <a:t>S – Number of defects</a:t>
                      </a:r>
                      <a:endParaRPr lang="en-US" sz="1400" b="1" i="0" u="none" strike="noStrike" dirty="0">
                        <a:solidFill>
                          <a:schemeClr val="bg1"/>
                        </a:solidFill>
                        <a:effectLst/>
                        <a:latin typeface="Arial" panose="020B0604020202020204" pitchFamily="34" charset="0"/>
                      </a:endParaRPr>
                    </a:p>
                  </a:txBody>
                  <a:tcPr marL="9525" marR="9525" marT="19050" marB="19050" anchor="b"/>
                </a:tc>
                <a:tc>
                  <a:txBody>
                    <a:bodyPr/>
                    <a:lstStyle/>
                    <a:p>
                      <a:pPr algn="l" fontAlgn="b"/>
                      <a:r>
                        <a:rPr lang="en-US" sz="1400" u="none" strike="noStrike" dirty="0" err="1">
                          <a:effectLst/>
                        </a:rPr>
                        <a:t>Prob</a:t>
                      </a:r>
                      <a:r>
                        <a:rPr lang="en-US" sz="1400" u="none" strike="noStrike" dirty="0">
                          <a:effectLst/>
                        </a:rPr>
                        <a:t> of S defects</a:t>
                      </a:r>
                      <a:endParaRPr lang="en-US" sz="1400" b="1" i="0" u="none" strike="noStrike" dirty="0">
                        <a:solidFill>
                          <a:schemeClr val="bg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87810233"/>
                  </a:ext>
                </a:extLst>
              </a:tr>
              <a:tr h="203200">
                <a:tc>
                  <a:txBody>
                    <a:bodyPr/>
                    <a:lstStyle/>
                    <a:p>
                      <a:pPr algn="r" fontAlgn="b"/>
                      <a:r>
                        <a:rPr lang="en-US" sz="1400" u="none" strike="noStrike" dirty="0">
                          <a:effectLst/>
                        </a:rPr>
                        <a:t>0 (A2)</a:t>
                      </a:r>
                      <a:endParaRPr lang="en-US" sz="1400" b="0" i="0" u="none" strike="noStrike" dirty="0">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b="0" i="0" u="none" strike="noStrike" dirty="0">
                          <a:solidFill>
                            <a:schemeClr val="bg1"/>
                          </a:solidFill>
                          <a:effectLst/>
                          <a:latin typeface="Calibri" panose="020F0502020204030204" pitchFamily="34" charset="0"/>
                        </a:rPr>
                        <a:t>=BINOMDIST(A2, 200, 0.04, False)</a:t>
                      </a:r>
                    </a:p>
                  </a:txBody>
                  <a:tcPr marL="9525" marR="9525" marT="9525" marB="0" anchor="b"/>
                </a:tc>
                <a:extLst>
                  <a:ext uri="{0D108BD9-81ED-4DB2-BD59-A6C34878D82A}">
                    <a16:rowId xmlns:a16="http://schemas.microsoft.com/office/drawing/2014/main" val="739031698"/>
                  </a:ext>
                </a:extLst>
              </a:tr>
              <a:tr h="203200">
                <a:tc>
                  <a:txBody>
                    <a:bodyPr/>
                    <a:lstStyle/>
                    <a:p>
                      <a:pPr algn="r" fontAlgn="b"/>
                      <a:r>
                        <a:rPr lang="en-US" sz="1400" u="none" strike="noStrike" dirty="0">
                          <a:effectLst/>
                        </a:rPr>
                        <a:t>1</a:t>
                      </a:r>
                      <a:endParaRPr lang="en-US" sz="1400" b="0" i="0" u="none" strike="noStrike" dirty="0">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0.00237173</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659037"/>
                  </a:ext>
                </a:extLst>
              </a:tr>
              <a:tr h="203200">
                <a:tc>
                  <a:txBody>
                    <a:bodyPr/>
                    <a:lstStyle/>
                    <a:p>
                      <a:pPr algn="r" fontAlgn="b"/>
                      <a:r>
                        <a:rPr lang="en-US" sz="1400" u="none" strike="noStrike" dirty="0">
                          <a:effectLst/>
                        </a:rPr>
                        <a:t>2</a:t>
                      </a:r>
                      <a:endParaRPr lang="en-US" sz="1400" b="0" i="0" u="none" strike="noStrike" dirty="0">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0.0098328</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1008540"/>
                  </a:ext>
                </a:extLst>
              </a:tr>
              <a:tr h="203200">
                <a:tc>
                  <a:txBody>
                    <a:bodyPr/>
                    <a:lstStyle/>
                    <a:p>
                      <a:pPr algn="r" fontAlgn="b"/>
                      <a:r>
                        <a:rPr lang="en-US" sz="1400" u="none" strike="noStrike">
                          <a:effectLst/>
                        </a:rPr>
                        <a:t>3</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0.0270402</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9453918"/>
                  </a:ext>
                </a:extLst>
              </a:tr>
              <a:tr h="203200">
                <a:tc>
                  <a:txBody>
                    <a:bodyPr/>
                    <a:lstStyle/>
                    <a:p>
                      <a:pPr algn="r" fontAlgn="b"/>
                      <a:r>
                        <a:rPr lang="en-US" sz="1400" u="none" strike="noStrike">
                          <a:effectLst/>
                        </a:rPr>
                        <a:t>4</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0.05548874</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2903449"/>
                  </a:ext>
                </a:extLst>
              </a:tr>
              <a:tr h="203200">
                <a:tc>
                  <a:txBody>
                    <a:bodyPr/>
                    <a:lstStyle/>
                    <a:p>
                      <a:pPr algn="r" fontAlgn="b"/>
                      <a:r>
                        <a:rPr lang="en-US" sz="1400" u="none" strike="noStrike">
                          <a:effectLst/>
                        </a:rPr>
                        <a:t>5</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dirty="0">
                          <a:effectLst/>
                        </a:rPr>
                        <a:t>0.09063161</a:t>
                      </a:r>
                      <a:endParaRPr lang="en-US" sz="14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898603"/>
                  </a:ext>
                </a:extLst>
              </a:tr>
              <a:tr h="203200">
                <a:tc>
                  <a:txBody>
                    <a:bodyPr/>
                    <a:lstStyle/>
                    <a:p>
                      <a:pPr algn="r" fontAlgn="b"/>
                      <a:r>
                        <a:rPr lang="en-US" sz="1400" u="none" strike="noStrike">
                          <a:effectLst/>
                        </a:rPr>
                        <a:t>6</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0.12273031</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1540907"/>
                  </a:ext>
                </a:extLst>
              </a:tr>
              <a:tr h="203200">
                <a:tc>
                  <a:txBody>
                    <a:bodyPr/>
                    <a:lstStyle/>
                    <a:p>
                      <a:pPr algn="r" fontAlgn="b"/>
                      <a:r>
                        <a:rPr lang="en-US" sz="1400" u="none" strike="noStrike">
                          <a:effectLst/>
                        </a:rPr>
                        <a:t>7</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0.14172429</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1112759"/>
                  </a:ext>
                </a:extLst>
              </a:tr>
              <a:tr h="203200">
                <a:tc>
                  <a:txBody>
                    <a:bodyPr/>
                    <a:lstStyle/>
                    <a:p>
                      <a:pPr algn="r" fontAlgn="b"/>
                      <a:r>
                        <a:rPr lang="en-US" sz="1400" u="none" strike="noStrike">
                          <a:effectLst/>
                        </a:rPr>
                        <a:t>8</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0.14246243</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8267772"/>
                  </a:ext>
                </a:extLst>
              </a:tr>
              <a:tr h="203200">
                <a:tc>
                  <a:txBody>
                    <a:bodyPr/>
                    <a:lstStyle/>
                    <a:p>
                      <a:pPr algn="r" fontAlgn="b"/>
                      <a:r>
                        <a:rPr lang="en-US" sz="1400" u="none" strike="noStrike">
                          <a:effectLst/>
                        </a:rPr>
                        <a:t>9</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0.12663327</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97470586"/>
                  </a:ext>
                </a:extLst>
              </a:tr>
              <a:tr h="203200">
                <a:tc>
                  <a:txBody>
                    <a:bodyPr/>
                    <a:lstStyle/>
                    <a:p>
                      <a:pPr algn="r" fontAlgn="b"/>
                      <a:r>
                        <a:rPr lang="en-US" sz="1400" u="none" strike="noStrike">
                          <a:effectLst/>
                        </a:rPr>
                        <a:t>10</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0.10077898</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6039516"/>
                  </a:ext>
                </a:extLst>
              </a:tr>
              <a:tr h="203200">
                <a:tc>
                  <a:txBody>
                    <a:bodyPr/>
                    <a:lstStyle/>
                    <a:p>
                      <a:pPr algn="r" fontAlgn="b"/>
                      <a:r>
                        <a:rPr lang="en-US" sz="1400" u="none" strike="noStrike">
                          <a:effectLst/>
                        </a:rPr>
                        <a:t>11</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0.07253033</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0846510"/>
                  </a:ext>
                </a:extLst>
              </a:tr>
              <a:tr h="203200">
                <a:tc>
                  <a:txBody>
                    <a:bodyPr/>
                    <a:lstStyle/>
                    <a:p>
                      <a:pPr algn="r" fontAlgn="b"/>
                      <a:r>
                        <a:rPr lang="en-US" sz="1400" u="none" strike="noStrike">
                          <a:effectLst/>
                        </a:rPr>
                        <a:t>12</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dirty="0">
                          <a:effectLst/>
                        </a:rPr>
                        <a:t>0.04759803</a:t>
                      </a:r>
                      <a:endParaRPr lang="en-US" sz="14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2903083"/>
                  </a:ext>
                </a:extLst>
              </a:tr>
            </a:tbl>
          </a:graphicData>
        </a:graphic>
      </p:graphicFrame>
    </p:spTree>
    <p:extLst>
      <p:ext uri="{BB962C8B-B14F-4D97-AF65-F5344CB8AC3E}">
        <p14:creationId xmlns:p14="http://schemas.microsoft.com/office/powerpoint/2010/main" val="368651713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09D0-6F4A-5344-9594-CD84230142B6}"/>
              </a:ext>
            </a:extLst>
          </p:cNvPr>
          <p:cNvSpPr>
            <a:spLocks noGrp="1"/>
          </p:cNvSpPr>
          <p:nvPr>
            <p:ph type="title"/>
          </p:nvPr>
        </p:nvSpPr>
        <p:spPr/>
        <p:txBody>
          <a:bodyPr/>
          <a:lstStyle/>
          <a:p>
            <a:r>
              <a:rPr lang="en-US" dirty="0"/>
              <a:t>Exercise</a:t>
            </a:r>
          </a:p>
        </p:txBody>
      </p:sp>
      <p:sp>
        <p:nvSpPr>
          <p:cNvPr id="4" name="Text Placeholder 3">
            <a:extLst>
              <a:ext uri="{FF2B5EF4-FFF2-40B4-BE49-F238E27FC236}">
                <a16:creationId xmlns:a16="http://schemas.microsoft.com/office/drawing/2014/main" id="{326DC518-2549-0449-ABCF-CB33C422E00F}"/>
              </a:ext>
            </a:extLst>
          </p:cNvPr>
          <p:cNvSpPr>
            <a:spLocks noGrp="1"/>
          </p:cNvSpPr>
          <p:nvPr>
            <p:ph type="body" idx="1"/>
          </p:nvPr>
        </p:nvSpPr>
        <p:spPr>
          <a:xfrm>
            <a:off x="4572000" y="647700"/>
            <a:ext cx="4572000" cy="4356512"/>
          </a:xfrm>
        </p:spPr>
        <p:txBody>
          <a:bodyPr/>
          <a:lstStyle/>
          <a:p>
            <a:pPr marL="342900" indent="-342900">
              <a:buAutoNum type="arabicPeriod"/>
            </a:pPr>
            <a:r>
              <a:rPr lang="en-US" sz="1600" dirty="0">
                <a:solidFill>
                  <a:schemeClr val="bg1"/>
                </a:solidFill>
                <a:latin typeface="Avenir Book" panose="02000503020000020003" pitchFamily="2" charset="0"/>
              </a:rPr>
              <a:t>Open spreadsheet "</a:t>
            </a:r>
            <a:r>
              <a:rPr lang="en-US" sz="1600" dirty="0" err="1">
                <a:solidFill>
                  <a:schemeClr val="bg1"/>
                </a:solidFill>
                <a:latin typeface="Courier" pitchFamily="2" charset="0"/>
              </a:rPr>
              <a:t>tire_binomial.xlsx</a:t>
            </a:r>
            <a:r>
              <a:rPr lang="en-US" sz="1600" dirty="0">
                <a:solidFill>
                  <a:schemeClr val="bg1"/>
                </a:solidFill>
                <a:latin typeface="Avenir Book" panose="02000503020000020003" pitchFamily="2" charset="0"/>
              </a:rPr>
              <a:t>"</a:t>
            </a:r>
          </a:p>
          <a:p>
            <a:pPr marL="342900" indent="-342900">
              <a:buAutoNum type="arabicPeriod"/>
            </a:pPr>
            <a:r>
              <a:rPr lang="en-US" sz="1600" dirty="0">
                <a:solidFill>
                  <a:schemeClr val="bg1"/>
                </a:solidFill>
                <a:latin typeface="Avenir Book" panose="02000503020000020003" pitchFamily="2" charset="0"/>
              </a:rPr>
              <a:t>Make sure you are on sheet "</a:t>
            </a:r>
            <a:r>
              <a:rPr lang="en-US" sz="1600" dirty="0">
                <a:solidFill>
                  <a:schemeClr val="bg1"/>
                </a:solidFill>
                <a:latin typeface="Courier" pitchFamily="2" charset="0"/>
              </a:rPr>
              <a:t>Binomial_Ex1</a:t>
            </a:r>
            <a:r>
              <a:rPr lang="en-US" sz="1600" dirty="0">
                <a:solidFill>
                  <a:schemeClr val="bg1"/>
                </a:solidFill>
                <a:latin typeface="Avenir Book" panose="02000503020000020003" pitchFamily="2" charset="0"/>
              </a:rPr>
              <a:t>"</a:t>
            </a:r>
          </a:p>
          <a:p>
            <a:pPr marL="342900" indent="-342900">
              <a:buAutoNum type="arabicPeriod"/>
            </a:pPr>
            <a:r>
              <a:rPr lang="en-US" sz="1600" dirty="0">
                <a:solidFill>
                  <a:schemeClr val="bg1"/>
                </a:solidFill>
                <a:latin typeface="Avenir Book" panose="02000503020000020003" pitchFamily="2" charset="0"/>
              </a:rPr>
              <a:t>In column B, calculate the probability using BINOMDIST</a:t>
            </a:r>
          </a:p>
          <a:p>
            <a:pPr marL="342900" indent="-342900">
              <a:buAutoNum type="arabicPeriod"/>
            </a:pPr>
            <a:r>
              <a:rPr lang="en-US" sz="1600" dirty="0">
                <a:solidFill>
                  <a:schemeClr val="bg1"/>
                </a:solidFill>
                <a:latin typeface="Avenir Book" panose="02000503020000020003" pitchFamily="2" charset="0"/>
              </a:rPr>
              <a:t>You should get </a:t>
            </a:r>
            <a:br>
              <a:rPr lang="en-US" sz="1600" dirty="0">
                <a:solidFill>
                  <a:schemeClr val="bg1"/>
                </a:solidFill>
                <a:latin typeface="Avenir Book" panose="02000503020000020003" pitchFamily="2" charset="0"/>
              </a:rPr>
            </a:br>
            <a:r>
              <a:rPr lang="en-US" sz="1600" dirty="0">
                <a:solidFill>
                  <a:schemeClr val="bg1"/>
                </a:solidFill>
                <a:latin typeface="Avenir Book" panose="02000503020000020003" pitchFamily="2" charset="0"/>
              </a:rPr>
              <a:t>P(0 defects) = 0.00028</a:t>
            </a:r>
            <a:br>
              <a:rPr lang="en-US" sz="1600" dirty="0">
                <a:solidFill>
                  <a:schemeClr val="bg1"/>
                </a:solidFill>
                <a:latin typeface="Avenir Book" panose="02000503020000020003" pitchFamily="2" charset="0"/>
              </a:rPr>
            </a:br>
            <a:r>
              <a:rPr lang="en-US" sz="1600" dirty="0">
                <a:solidFill>
                  <a:schemeClr val="bg1"/>
                </a:solidFill>
                <a:latin typeface="Avenir Book" panose="02000503020000020003" pitchFamily="2" charset="0"/>
              </a:rPr>
              <a:t>P(1 defect)   = 0.00237</a:t>
            </a:r>
            <a:br>
              <a:rPr lang="en-US" sz="1600" dirty="0">
                <a:solidFill>
                  <a:schemeClr val="bg1"/>
                </a:solidFill>
                <a:latin typeface="Avenir Book" panose="02000503020000020003" pitchFamily="2" charset="0"/>
              </a:rPr>
            </a:br>
            <a:r>
              <a:rPr lang="en-US" sz="1600" dirty="0" err="1">
                <a:solidFill>
                  <a:schemeClr val="bg1"/>
                </a:solidFill>
                <a:latin typeface="Avenir Book" panose="02000503020000020003" pitchFamily="2" charset="0"/>
              </a:rPr>
              <a:t>etc</a:t>
            </a:r>
            <a:br>
              <a:rPr lang="en-US" sz="1600" dirty="0">
                <a:solidFill>
                  <a:schemeClr val="bg1"/>
                </a:solidFill>
                <a:latin typeface="Avenir Book" panose="02000503020000020003" pitchFamily="2" charset="0"/>
              </a:rPr>
            </a:br>
            <a:r>
              <a:rPr lang="en-US" sz="1600" dirty="0">
                <a:solidFill>
                  <a:schemeClr val="bg1"/>
                </a:solidFill>
                <a:latin typeface="Avenir Book" panose="02000503020000020003" pitchFamily="2" charset="0"/>
              </a:rPr>
              <a:t>This answers our first two questions.</a:t>
            </a:r>
            <a:br>
              <a:rPr lang="en-US" sz="1600" dirty="0">
                <a:solidFill>
                  <a:schemeClr val="bg1"/>
                </a:solidFill>
                <a:latin typeface="Avenir Book" panose="02000503020000020003" pitchFamily="2" charset="0"/>
              </a:rPr>
            </a:br>
            <a:r>
              <a:rPr lang="en-US" sz="1600" dirty="0">
                <a:solidFill>
                  <a:schemeClr val="bg1"/>
                </a:solidFill>
                <a:latin typeface="Avenir Book" panose="02000503020000020003" pitchFamily="2" charset="0"/>
              </a:rPr>
              <a:t>What is the probability of having less than 5 defects (i.e. 0, 1, 2, 3 or 4 defects)?</a:t>
            </a:r>
          </a:p>
          <a:p>
            <a:pPr marL="342900" indent="-342900">
              <a:buAutoNum type="arabicPeriod"/>
            </a:pPr>
            <a:r>
              <a:rPr lang="en-US" sz="1600" dirty="0">
                <a:solidFill>
                  <a:schemeClr val="bg1"/>
                </a:solidFill>
                <a:latin typeface="Avenir Book" panose="02000503020000020003" pitchFamily="2" charset="0"/>
              </a:rPr>
              <a:t>Get a scatter plot for the probability of the number of defects vs number of defects</a:t>
            </a:r>
          </a:p>
        </p:txBody>
      </p:sp>
      <p:sp>
        <p:nvSpPr>
          <p:cNvPr id="3" name="Rectangle 2">
            <a:extLst>
              <a:ext uri="{FF2B5EF4-FFF2-40B4-BE49-F238E27FC236}">
                <a16:creationId xmlns:a16="http://schemas.microsoft.com/office/drawing/2014/main" id="{9D9F4904-BB12-6342-974D-3693D5D6BC81}"/>
              </a:ext>
            </a:extLst>
          </p:cNvPr>
          <p:cNvSpPr/>
          <p:nvPr/>
        </p:nvSpPr>
        <p:spPr>
          <a:xfrm>
            <a:off x="230100" y="3646345"/>
            <a:ext cx="4135701" cy="738662"/>
          </a:xfrm>
          <a:prstGeom prst="rect">
            <a:avLst/>
          </a:prstGeom>
          <a:solidFill>
            <a:schemeClr val="accent2">
              <a:lumMod val="75000"/>
            </a:schemeClr>
          </a:solidFill>
          <a:ln w="25400" cap="flat">
            <a:solidFill>
              <a:schemeClr val="accent2"/>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FFFFFF"/>
                </a:solidFill>
                <a:effectLst/>
                <a:uFillTx/>
                <a:latin typeface="Arial"/>
                <a:ea typeface="Arial"/>
                <a:cs typeface="Arial"/>
                <a:sym typeface="Arial"/>
              </a:rPr>
              <a:t>Remember:</a:t>
            </a:r>
            <a:br>
              <a:rPr kumimoji="0" lang="en-US" sz="1400" b="0" i="0" u="none" strike="noStrike" cap="none" spc="0" normalizeH="0" baseline="0" dirty="0">
                <a:ln>
                  <a:noFill/>
                </a:ln>
                <a:solidFill>
                  <a:srgbClr val="FFFFFF"/>
                </a:solidFill>
                <a:effectLst/>
                <a:uFillTx/>
                <a:latin typeface="Arial"/>
                <a:ea typeface="Arial"/>
                <a:cs typeface="Arial"/>
                <a:sym typeface="Arial"/>
              </a:rPr>
            </a:br>
            <a:r>
              <a:rPr kumimoji="0" lang="en-US" sz="1400" b="0" i="0" u="none" strike="noStrike" cap="none" spc="0" normalizeH="0" baseline="0" dirty="0">
                <a:ln>
                  <a:noFill/>
                </a:ln>
                <a:solidFill>
                  <a:srgbClr val="FFFFFF"/>
                </a:solidFill>
                <a:effectLst/>
                <a:uFillTx/>
                <a:latin typeface="Arial"/>
                <a:ea typeface="Arial"/>
                <a:cs typeface="Arial"/>
                <a:sym typeface="Arial"/>
              </a:rPr>
              <a:t>Only need to touch cells with yellow backgrounds.</a:t>
            </a:r>
            <a:br>
              <a:rPr kumimoji="0" lang="en-US" sz="1400" b="0" i="0" u="none" strike="noStrike" cap="none" spc="0" normalizeH="0" baseline="0" dirty="0">
                <a:ln>
                  <a:noFill/>
                </a:ln>
                <a:solidFill>
                  <a:srgbClr val="FFFFFF"/>
                </a:solidFill>
                <a:effectLst/>
                <a:uFillTx/>
                <a:latin typeface="Arial"/>
                <a:ea typeface="Arial"/>
                <a:cs typeface="Arial"/>
                <a:sym typeface="Arial"/>
              </a:rPr>
            </a:br>
            <a:r>
              <a:rPr kumimoji="0" lang="en-US" sz="1400" b="0" i="0" u="none" strike="noStrike" cap="none" spc="0" normalizeH="0" baseline="0" dirty="0">
                <a:ln>
                  <a:noFill/>
                </a:ln>
                <a:solidFill>
                  <a:srgbClr val="FFFFFF"/>
                </a:solidFill>
                <a:effectLst/>
                <a:uFillTx/>
                <a:latin typeface="Arial"/>
                <a:ea typeface="Arial"/>
                <a:cs typeface="Arial"/>
                <a:sym typeface="Arial"/>
              </a:rPr>
              <a:t>Not all cells will be filled in this exercise.</a:t>
            </a:r>
          </a:p>
        </p:txBody>
      </p:sp>
    </p:spTree>
    <p:extLst>
      <p:ext uri="{BB962C8B-B14F-4D97-AF65-F5344CB8AC3E}">
        <p14:creationId xmlns:p14="http://schemas.microsoft.com/office/powerpoint/2010/main" val="88140682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B6529E-B113-964D-926B-620B2FBA4354}"/>
              </a:ext>
            </a:extLst>
          </p:cNvPr>
          <p:cNvSpPr>
            <a:spLocks noGrp="1"/>
          </p:cNvSpPr>
          <p:nvPr>
            <p:ph type="body" idx="1"/>
          </p:nvPr>
        </p:nvSpPr>
        <p:spPr>
          <a:xfrm>
            <a:off x="311699" y="1152475"/>
            <a:ext cx="8520602" cy="1419275"/>
          </a:xfrm>
        </p:spPr>
        <p:txBody>
          <a:bodyPr/>
          <a:lstStyle/>
          <a:p>
            <a:r>
              <a:rPr lang="en-US" dirty="0"/>
              <a:t>Can combine the probability that we have 0, 1, 2, 3, or 4 defects:</a:t>
            </a:r>
            <a:br>
              <a:rPr lang="en-US" dirty="0"/>
            </a:br>
            <a:br>
              <a:rPr lang="en-US" dirty="0"/>
            </a:br>
            <a:r>
              <a:rPr lang="en-US" dirty="0"/>
              <a:t>                         P(S &lt;= 5) = P(0) + P(1) + P(2) + P(3) + P(4) </a:t>
            </a:r>
            <a:br>
              <a:rPr lang="en-US" dirty="0"/>
            </a:br>
            <a:r>
              <a:rPr lang="en-US" dirty="0"/>
              <a:t>                                         = 0.095 = </a:t>
            </a:r>
            <a:r>
              <a:rPr lang="en-US" dirty="0">
                <a:solidFill>
                  <a:srgbClr val="00B050"/>
                </a:solidFill>
              </a:rPr>
              <a:t>9.5%</a:t>
            </a:r>
          </a:p>
        </p:txBody>
      </p:sp>
      <p:sp>
        <p:nvSpPr>
          <p:cNvPr id="3" name="Title 2">
            <a:extLst>
              <a:ext uri="{FF2B5EF4-FFF2-40B4-BE49-F238E27FC236}">
                <a16:creationId xmlns:a16="http://schemas.microsoft.com/office/drawing/2014/main" id="{BDE34B1E-5E95-B34C-8957-F448D125C9CC}"/>
              </a:ext>
            </a:extLst>
          </p:cNvPr>
          <p:cNvSpPr>
            <a:spLocks noGrp="1"/>
          </p:cNvSpPr>
          <p:nvPr>
            <p:ph type="title"/>
          </p:nvPr>
        </p:nvSpPr>
        <p:spPr/>
        <p:txBody>
          <a:bodyPr>
            <a:normAutofit fontScale="90000"/>
          </a:bodyPr>
          <a:lstStyle/>
          <a:p>
            <a:r>
              <a:rPr lang="en-US" dirty="0"/>
              <a:t>Getting Probability of Fewer than 5 Defective Tires</a:t>
            </a:r>
          </a:p>
        </p:txBody>
      </p:sp>
      <p:sp>
        <p:nvSpPr>
          <p:cNvPr id="4" name="Text Placeholder 1">
            <a:extLst>
              <a:ext uri="{FF2B5EF4-FFF2-40B4-BE49-F238E27FC236}">
                <a16:creationId xmlns:a16="http://schemas.microsoft.com/office/drawing/2014/main" id="{5F2DE62B-8483-FB42-82FB-543D174CF63E}"/>
              </a:ext>
            </a:extLst>
          </p:cNvPr>
          <p:cNvSpPr txBox="1">
            <a:spLocks/>
          </p:cNvSpPr>
          <p:nvPr/>
        </p:nvSpPr>
        <p:spPr>
          <a:xfrm>
            <a:off x="311699" y="3044775"/>
            <a:ext cx="8520602" cy="141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lvl1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1pPr>
            <a:lvl2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2pPr>
            <a:lvl3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3pPr>
            <a:lvl4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4pPr>
            <a:lvl5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5pPr>
            <a:lvl6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6pPr>
            <a:lvl7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7pPr>
            <a:lvl8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8pPr>
            <a:lvl9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9pPr>
          </a:lstStyle>
          <a:p>
            <a:r>
              <a:rPr lang="en-US" dirty="0"/>
              <a:t>Can also use the "cumulative" argument in Binomial distribution:</a:t>
            </a:r>
            <a:br>
              <a:rPr lang="en-US" sz="800" dirty="0"/>
            </a:br>
            <a:br>
              <a:rPr lang="en-US" sz="800" dirty="0"/>
            </a:br>
            <a:r>
              <a:rPr lang="en-US" dirty="0"/>
              <a:t>                          </a:t>
            </a:r>
            <a:r>
              <a:rPr lang="en-US" dirty="0">
                <a:latin typeface="Courier" pitchFamily="2" charset="0"/>
              </a:rPr>
              <a:t>=BINOMDIST(4, 200, 0.04, </a:t>
            </a:r>
            <a:r>
              <a:rPr lang="en-US" dirty="0">
                <a:solidFill>
                  <a:srgbClr val="00B050"/>
                </a:solidFill>
                <a:latin typeface="Courier" pitchFamily="2" charset="0"/>
              </a:rPr>
              <a:t>TRUE</a:t>
            </a:r>
            <a:r>
              <a:rPr lang="en-US" dirty="0">
                <a:latin typeface="Courier" pitchFamily="2" charset="0"/>
              </a:rPr>
              <a:t>)</a:t>
            </a:r>
            <a:br>
              <a:rPr lang="en-US" sz="800" dirty="0"/>
            </a:br>
            <a:br>
              <a:rPr lang="en-US" sz="800" dirty="0"/>
            </a:br>
            <a:r>
              <a:rPr lang="en-US" dirty="0"/>
              <a:t>returns 0.095 or </a:t>
            </a:r>
            <a:r>
              <a:rPr lang="en-US" dirty="0">
                <a:solidFill>
                  <a:srgbClr val="00B050"/>
                </a:solidFill>
              </a:rPr>
              <a:t>9.5%</a:t>
            </a:r>
          </a:p>
        </p:txBody>
      </p:sp>
    </p:spTree>
    <p:extLst>
      <p:ext uri="{BB962C8B-B14F-4D97-AF65-F5344CB8AC3E}">
        <p14:creationId xmlns:p14="http://schemas.microsoft.com/office/powerpoint/2010/main" val="28480227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F456-DA01-0348-B0F3-A65ABD093247}"/>
              </a:ext>
            </a:extLst>
          </p:cNvPr>
          <p:cNvSpPr>
            <a:spLocks noGrp="1"/>
          </p:cNvSpPr>
          <p:nvPr>
            <p:ph type="title"/>
          </p:nvPr>
        </p:nvSpPr>
        <p:spPr/>
        <p:txBody>
          <a:bodyPr>
            <a:normAutofit fontScale="90000"/>
          </a:bodyPr>
          <a:lstStyle/>
          <a:p>
            <a:r>
              <a:rPr lang="en-US" dirty="0"/>
              <a:t>Distributions and Inference</a:t>
            </a:r>
          </a:p>
        </p:txBody>
      </p:sp>
    </p:spTree>
    <p:extLst>
      <p:ext uri="{BB962C8B-B14F-4D97-AF65-F5344CB8AC3E}">
        <p14:creationId xmlns:p14="http://schemas.microsoft.com/office/powerpoint/2010/main" val="40535093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A53998-4DB6-DB42-8AD9-1F9C7F0BC703}"/>
              </a:ext>
            </a:extLst>
          </p:cNvPr>
          <p:cNvSpPr>
            <a:spLocks noGrp="1"/>
          </p:cNvSpPr>
          <p:nvPr>
            <p:ph type="body" idx="1"/>
          </p:nvPr>
        </p:nvSpPr>
        <p:spPr/>
        <p:txBody>
          <a:bodyPr/>
          <a:lstStyle/>
          <a:p>
            <a:r>
              <a:rPr lang="en-US" dirty="0"/>
              <a:t>In a </a:t>
            </a:r>
            <a:r>
              <a:rPr lang="en-US" i="1" dirty="0"/>
              <a:t>sample</a:t>
            </a:r>
            <a:r>
              <a:rPr lang="en-US" dirty="0"/>
              <a:t> of actual data, we had the descriptive </a:t>
            </a:r>
            <a:r>
              <a:rPr lang="en-US" b="1" dirty="0"/>
              <a:t>statistics</a:t>
            </a:r>
            <a:r>
              <a:rPr lang="en-US" dirty="0"/>
              <a:t>:</a:t>
            </a:r>
            <a:br>
              <a:rPr lang="en-US" dirty="0"/>
            </a:br>
            <a:r>
              <a:rPr lang="en-US" dirty="0"/>
              <a:t>       Mean, Median, Percentiles, IQR, Standard Deviation</a:t>
            </a:r>
            <a:br>
              <a:rPr lang="en-US" dirty="0"/>
            </a:br>
            <a:r>
              <a:rPr lang="en-US" dirty="0"/>
              <a:t>A </a:t>
            </a:r>
            <a:r>
              <a:rPr lang="en-US" b="1" dirty="0"/>
              <a:t>statistic</a:t>
            </a:r>
            <a:r>
              <a:rPr lang="en-US" dirty="0"/>
              <a:t> is a property of a sample.</a:t>
            </a:r>
            <a:br>
              <a:rPr lang="en-US" dirty="0"/>
            </a:br>
            <a:br>
              <a:rPr lang="en-US" dirty="0"/>
            </a:br>
            <a:r>
              <a:rPr lang="en-US" dirty="0"/>
              <a:t>When talking about distributions, we need to know </a:t>
            </a:r>
            <a:r>
              <a:rPr lang="en-US" b="1" dirty="0"/>
              <a:t>parameters</a:t>
            </a:r>
            <a:r>
              <a:rPr lang="en-US" dirty="0"/>
              <a:t>. For the binomial distribution, these are the </a:t>
            </a:r>
            <a:r>
              <a:rPr lang="en-US" b="1" dirty="0"/>
              <a:t>number of trials (N)</a:t>
            </a:r>
            <a:r>
              <a:rPr lang="en-US" dirty="0"/>
              <a:t> and the </a:t>
            </a:r>
            <a:r>
              <a:rPr lang="en-US" b="1" dirty="0"/>
              <a:t>probability </a:t>
            </a:r>
            <a:r>
              <a:rPr lang="en-US" dirty="0"/>
              <a:t>(p) of success.</a:t>
            </a:r>
            <a:br>
              <a:rPr lang="en-US" dirty="0"/>
            </a:br>
            <a:br>
              <a:rPr lang="en-US" dirty="0"/>
            </a:br>
            <a:r>
              <a:rPr lang="en-US" dirty="0"/>
              <a:t>We can ask what do we </a:t>
            </a:r>
            <a:r>
              <a:rPr lang="en-US" i="1" dirty="0"/>
              <a:t>expect</a:t>
            </a:r>
            <a:r>
              <a:rPr lang="en-US" dirty="0"/>
              <a:t> a very large sample to have as its statistic given the parameters? We have analogous distribution properties:</a:t>
            </a:r>
            <a:br>
              <a:rPr lang="en-US" dirty="0"/>
            </a:br>
            <a:br>
              <a:rPr lang="en-US" dirty="0"/>
            </a:br>
            <a:r>
              <a:rPr lang="en-US" dirty="0"/>
              <a:t>e.g. Distribution Mean = Expected value of the sample mean of a large sample</a:t>
            </a:r>
            <a:br>
              <a:rPr lang="en-US" dirty="0"/>
            </a:br>
            <a:r>
              <a:rPr lang="en-US" dirty="0"/>
              <a:t>       Distribution S.D. = Expected value of the sample S.D. of a large sample</a:t>
            </a:r>
          </a:p>
        </p:txBody>
      </p:sp>
      <p:sp>
        <p:nvSpPr>
          <p:cNvPr id="3" name="Title 2">
            <a:extLst>
              <a:ext uri="{FF2B5EF4-FFF2-40B4-BE49-F238E27FC236}">
                <a16:creationId xmlns:a16="http://schemas.microsoft.com/office/drawing/2014/main" id="{094576B0-DC86-D641-B501-5C49E9F326D3}"/>
              </a:ext>
            </a:extLst>
          </p:cNvPr>
          <p:cNvSpPr>
            <a:spLocks noGrp="1"/>
          </p:cNvSpPr>
          <p:nvPr>
            <p:ph type="title"/>
          </p:nvPr>
        </p:nvSpPr>
        <p:spPr/>
        <p:txBody>
          <a:bodyPr>
            <a:normAutofit fontScale="90000"/>
          </a:bodyPr>
          <a:lstStyle/>
          <a:p>
            <a:r>
              <a:rPr lang="en-US" dirty="0"/>
              <a:t>Distributions and Expected Values</a:t>
            </a:r>
          </a:p>
        </p:txBody>
      </p:sp>
    </p:spTree>
    <p:extLst>
      <p:ext uri="{BB962C8B-B14F-4D97-AF65-F5344CB8AC3E}">
        <p14:creationId xmlns:p14="http://schemas.microsoft.com/office/powerpoint/2010/main" val="200229421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064ABE-DECD-614D-B05E-4651847BF8C6}"/>
              </a:ext>
            </a:extLst>
          </p:cNvPr>
          <p:cNvSpPr>
            <a:spLocks noGrp="1"/>
          </p:cNvSpPr>
          <p:nvPr>
            <p:ph type="body" idx="1"/>
          </p:nvPr>
        </p:nvSpPr>
        <p:spPr>
          <a:xfrm>
            <a:off x="311699" y="1152475"/>
            <a:ext cx="8520602" cy="572701"/>
          </a:xfrm>
        </p:spPr>
        <p:txBody>
          <a:bodyPr/>
          <a:lstStyle/>
          <a:p>
            <a:r>
              <a:rPr lang="en-US" dirty="0"/>
              <a:t>There are formula we can use for general (discrete) distributions</a:t>
            </a:r>
          </a:p>
        </p:txBody>
      </p:sp>
      <p:sp>
        <p:nvSpPr>
          <p:cNvPr id="3" name="Title 2">
            <a:extLst>
              <a:ext uri="{FF2B5EF4-FFF2-40B4-BE49-F238E27FC236}">
                <a16:creationId xmlns:a16="http://schemas.microsoft.com/office/drawing/2014/main" id="{508DE538-54B5-D845-B274-94DB5A55228C}"/>
              </a:ext>
            </a:extLst>
          </p:cNvPr>
          <p:cNvSpPr>
            <a:spLocks noGrp="1"/>
          </p:cNvSpPr>
          <p:nvPr>
            <p:ph type="title"/>
          </p:nvPr>
        </p:nvSpPr>
        <p:spPr/>
        <p:txBody>
          <a:bodyPr>
            <a:normAutofit fontScale="90000"/>
          </a:bodyPr>
          <a:lstStyle/>
          <a:p>
            <a:r>
              <a:rPr lang="en-US" dirty="0"/>
              <a:t>Mean and Standard Deviation of Distribution</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734E12A4-3B75-2440-ABE8-86C69A256689}"/>
                  </a:ext>
                </a:extLst>
              </p:cNvPr>
              <p:cNvSpPr/>
              <p:nvPr/>
            </p:nvSpPr>
            <p:spPr>
              <a:xfrm>
                <a:off x="2331354" y="1725176"/>
                <a:ext cx="5639814" cy="502510"/>
              </a:xfrm>
              <a:prstGeom prst="rect">
                <a:avLst/>
              </a:prstGeom>
            </p:spPr>
            <p:txBody>
              <a:bodyPr wrap="none">
                <a:spAutoFit/>
              </a:bodyPr>
              <a:lstStyle/>
              <a:p>
                <a:r>
                  <a:rPr lang="en-US" sz="2400" dirty="0">
                    <a:solidFill>
                      <a:schemeClr val="bg1"/>
                    </a:solidFill>
                  </a:rPr>
                  <a:t>Mean of x</a:t>
                </a:r>
                <a14:m>
                  <m:oMath xmlns:m="http://schemas.openxmlformats.org/officeDocument/2006/math">
                    <m:r>
                      <a:rPr lang="en-US" sz="2400" b="0" i="0" smtClean="0">
                        <a:solidFill>
                          <a:schemeClr val="bg1"/>
                        </a:solidFill>
                        <a:latin typeface="Cambria Math" panose="02040503050406030204" pitchFamily="18" charset="0"/>
                      </a:rPr>
                      <m:t>=</m:t>
                    </m:r>
                    <m:sSub>
                      <m:sSubPr>
                        <m:ctrlPr>
                          <a:rPr lang="el-GR" sz="2400" b="0" i="1" smtClean="0">
                            <a:solidFill>
                              <a:schemeClr val="bg1"/>
                            </a:solidFill>
                            <a:latin typeface="Cambria Math" panose="02040503050406030204" pitchFamily="18" charset="0"/>
                            <a:ea typeface="Cambria Math" panose="02040503050406030204" pitchFamily="18" charset="0"/>
                          </a:rPr>
                        </m:ctrlPr>
                      </m:sSubPr>
                      <m:e>
                        <m:r>
                          <a:rPr lang="el-GR" sz="2400" b="0" i="1" smtClean="0">
                            <a:solidFill>
                              <a:schemeClr val="bg1"/>
                            </a:solidFill>
                            <a:latin typeface="Cambria Math" panose="02040503050406030204" pitchFamily="18" charset="0"/>
                            <a:ea typeface="Cambria Math" panose="02040503050406030204" pitchFamily="18" charset="0"/>
                          </a:rPr>
                          <m:t>𝜇</m:t>
                        </m:r>
                      </m:e>
                      <m:sub>
                        <m:r>
                          <a:rPr lang="en-US" sz="2400" b="0" i="1" smtClean="0">
                            <a:solidFill>
                              <a:schemeClr val="bg1"/>
                            </a:solidFill>
                            <a:latin typeface="Cambria Math" panose="02040503050406030204" pitchFamily="18" charset="0"/>
                            <a:ea typeface="Cambria Math" panose="02040503050406030204" pitchFamily="18" charset="0"/>
                          </a:rPr>
                          <m:t>𝑥</m:t>
                        </m:r>
                      </m:sub>
                    </m:sSub>
                    <m:r>
                      <a:rPr lang="en-US" sz="2400" i="1" smtClean="0">
                        <a:solidFill>
                          <a:schemeClr val="bg1"/>
                        </a:solidFill>
                        <a:latin typeface="Cambria Math" panose="02040503050406030204" pitchFamily="18" charset="0"/>
                      </a:rPr>
                      <m:t>=</m:t>
                    </m:r>
                    <m:nary>
                      <m:naryPr>
                        <m:chr m:val="∑"/>
                        <m:supHide m:val="on"/>
                        <m:ctrlPr>
                          <a:rPr lang="en-US" sz="2400" i="1">
                            <a:solidFill>
                              <a:schemeClr val="bg1"/>
                            </a:solidFill>
                            <a:latin typeface="Cambria Math" panose="02040503050406030204" pitchFamily="18" charset="0"/>
                          </a:rPr>
                        </m:ctrlPr>
                      </m:naryPr>
                      <m:sub>
                        <m:r>
                          <a:rPr lang="en-US" sz="2400" b="0" i="1" smtClean="0">
                            <a:solidFill>
                              <a:schemeClr val="bg1"/>
                            </a:solidFill>
                            <a:latin typeface="Cambria Math" panose="02040503050406030204" pitchFamily="18" charset="0"/>
                          </a:rPr>
                          <m:t>𝑝𝑜𝑠𝑠𝑖𝑏𝑙𝑒</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𝑣𝑎𝑙𝑢𝑒𝑠</m:t>
                        </m:r>
                        <m:r>
                          <a:rPr lang="en-US" sz="2400" i="1">
                            <a:solidFill>
                              <a:schemeClr val="bg1"/>
                            </a:solidFill>
                            <a:latin typeface="Cambria Math" panose="02040503050406030204" pitchFamily="18" charset="0"/>
                          </a:rPr>
                          <m:t> </m:t>
                        </m:r>
                        <m:r>
                          <a:rPr lang="en-US" sz="2400" i="1">
                            <a:solidFill>
                              <a:schemeClr val="bg1"/>
                            </a:solidFill>
                            <a:latin typeface="Cambria Math" panose="02040503050406030204" pitchFamily="18" charset="0"/>
                          </a:rPr>
                          <m:t>𝑖</m:t>
                        </m:r>
                      </m:sub>
                      <m:sup/>
                      <m:e>
                        <m:r>
                          <a:rPr lang="en-US" sz="2400" i="1">
                            <a:solidFill>
                              <a:schemeClr val="bg1"/>
                            </a:solidFill>
                            <a:latin typeface="Cambria Math" panose="02040503050406030204" pitchFamily="18" charset="0"/>
                          </a:rPr>
                          <m:t>𝑃</m:t>
                        </m:r>
                        <m:r>
                          <a:rPr lang="en-US" sz="2400" i="1">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i="1">
                                <a:solidFill>
                                  <a:schemeClr val="bg1"/>
                                </a:solidFill>
                                <a:latin typeface="Cambria Math" panose="02040503050406030204" pitchFamily="18" charset="0"/>
                              </a:rPr>
                              <m:t>𝑖</m:t>
                            </m:r>
                          </m:sub>
                        </m:sSub>
                        <m:r>
                          <a:rPr lang="en-US" sz="2400" i="1">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i="1">
                                <a:solidFill>
                                  <a:schemeClr val="bg1"/>
                                </a:solidFill>
                                <a:latin typeface="Cambria Math" panose="02040503050406030204" pitchFamily="18" charset="0"/>
                              </a:rPr>
                              <m:t>𝑖</m:t>
                            </m:r>
                          </m:sub>
                        </m:sSub>
                      </m:e>
                    </m:nary>
                  </m:oMath>
                </a14:m>
                <a:endParaRPr lang="en-US" sz="2400" dirty="0"/>
              </a:p>
            </p:txBody>
          </p:sp>
        </mc:Choice>
        <mc:Fallback>
          <p:sp>
            <p:nvSpPr>
              <p:cNvPr id="4" name="Rectangle 3">
                <a:extLst>
                  <a:ext uri="{FF2B5EF4-FFF2-40B4-BE49-F238E27FC236}">
                    <a16:creationId xmlns:a16="http://schemas.microsoft.com/office/drawing/2014/main" id="{734E12A4-3B75-2440-ABE8-86C69A256689}"/>
                  </a:ext>
                </a:extLst>
              </p:cNvPr>
              <p:cNvSpPr>
                <a:spLocks noRot="1" noChangeAspect="1" noMove="1" noResize="1" noEditPoints="1" noAdjustHandles="1" noChangeArrowheads="1" noChangeShapeType="1" noTextEdit="1"/>
              </p:cNvSpPr>
              <p:nvPr/>
            </p:nvSpPr>
            <p:spPr>
              <a:xfrm>
                <a:off x="2331354" y="1725176"/>
                <a:ext cx="5639814" cy="502510"/>
              </a:xfrm>
              <a:prstGeom prst="rect">
                <a:avLst/>
              </a:prstGeom>
              <a:blipFill>
                <a:blip r:embed="rId3"/>
                <a:stretch>
                  <a:fillRect l="-1573" t="-115000" b="-170000"/>
                </a:stretch>
              </a:blipFill>
            </p:spPr>
            <p:txBody>
              <a:bodyPr/>
              <a:lstStyle/>
              <a:p>
                <a:r>
                  <a:rPr lang="en-US">
                    <a:noFill/>
                  </a:rPr>
                  <a:t> </a:t>
                </a:r>
              </a:p>
            </p:txBody>
          </p:sp>
        </mc:Fallback>
      </mc:AlternateContent>
      <p:sp>
        <p:nvSpPr>
          <p:cNvPr id="6" name="Text Placeholder 1">
            <a:extLst>
              <a:ext uri="{FF2B5EF4-FFF2-40B4-BE49-F238E27FC236}">
                <a16:creationId xmlns:a16="http://schemas.microsoft.com/office/drawing/2014/main" id="{0627AE50-8C04-9B43-A161-9A1035924F1C}"/>
              </a:ext>
            </a:extLst>
          </p:cNvPr>
          <p:cNvSpPr txBox="1">
            <a:spLocks/>
          </p:cNvSpPr>
          <p:nvPr/>
        </p:nvSpPr>
        <p:spPr>
          <a:xfrm>
            <a:off x="311699" y="2263633"/>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lvl1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1pPr>
            <a:lvl2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2pPr>
            <a:lvl3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3pPr>
            <a:lvl4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4pPr>
            <a:lvl5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5pPr>
            <a:lvl6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6pPr>
            <a:lvl7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7pPr>
            <a:lvl8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8pPr>
            <a:lvl9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9pPr>
          </a:lstStyle>
          <a:p>
            <a:r>
              <a:rPr lang="en-US" dirty="0"/>
              <a:t>For standard deviation, it is convenient to define the </a:t>
            </a:r>
            <a:r>
              <a:rPr lang="en-US" b="1" dirty="0"/>
              <a:t>variance</a:t>
            </a:r>
            <a:r>
              <a:rPr lang="en-US" dirty="0"/>
              <a:t> first </a:t>
            </a:r>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D2D7153B-0B07-7844-9432-E8167585A24C}"/>
                  </a:ext>
                </a:extLst>
              </p:cNvPr>
              <p:cNvSpPr/>
              <p:nvPr/>
            </p:nvSpPr>
            <p:spPr>
              <a:xfrm>
                <a:off x="915838" y="2755524"/>
                <a:ext cx="7916463" cy="549446"/>
              </a:xfrm>
              <a:prstGeom prst="rect">
                <a:avLst/>
              </a:prstGeom>
            </p:spPr>
            <p:txBody>
              <a:bodyPr wrap="none">
                <a:spAutoFit/>
              </a:bodyPr>
              <a:lstStyle/>
              <a:p>
                <a:r>
                  <a:rPr lang="en-US" sz="2400" dirty="0">
                    <a:solidFill>
                      <a:schemeClr val="bg1"/>
                    </a:solidFill>
                  </a:rPr>
                  <a:t>Variance of x</a:t>
                </a:r>
                <a14:m>
                  <m:oMath xmlns:m="http://schemas.openxmlformats.org/officeDocument/2006/math">
                    <m:r>
                      <a:rPr lang="en-US" sz="2400" b="0" i="0" smtClean="0">
                        <a:solidFill>
                          <a:schemeClr val="bg1"/>
                        </a:solidFill>
                        <a:latin typeface="Cambria Math" panose="02040503050406030204" pitchFamily="18" charset="0"/>
                      </a:rPr>
                      <m:t>=</m:t>
                    </m:r>
                    <m:sSup>
                      <m:sSupPr>
                        <m:ctrlPr>
                          <a:rPr lang="en-US" sz="2400" b="0" i="1" smtClean="0">
                            <a:solidFill>
                              <a:schemeClr val="bg1"/>
                            </a:solidFill>
                            <a:latin typeface="Cambria Math" panose="02040503050406030204" pitchFamily="18" charset="0"/>
                            <a:ea typeface="Cambria Math" panose="02040503050406030204" pitchFamily="18" charset="0"/>
                          </a:rPr>
                        </m:ctrlPr>
                      </m:sSupPr>
                      <m:e>
                        <m:sSub>
                          <m:sSubPr>
                            <m:ctrlPr>
                              <a:rPr lang="el-GR" sz="2400" i="1">
                                <a:solidFill>
                                  <a:schemeClr val="bg1"/>
                                </a:solidFill>
                                <a:latin typeface="Cambria Math" panose="02040503050406030204" pitchFamily="18" charset="0"/>
                                <a:ea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m:t>
                            </m:r>
                            <m:r>
                              <a:rPr lang="el-GR" sz="2400" i="1">
                                <a:solidFill>
                                  <a:schemeClr val="bg1"/>
                                </a:solidFill>
                                <a:latin typeface="Cambria Math" panose="02040503050406030204" pitchFamily="18" charset="0"/>
                                <a:ea typeface="Cambria Math" panose="02040503050406030204" pitchFamily="18" charset="0"/>
                              </a:rPr>
                              <m:t>𝜎</m:t>
                            </m:r>
                          </m:e>
                          <m:sub>
                            <m:r>
                              <a:rPr lang="en-US" sz="2400" i="1">
                                <a:solidFill>
                                  <a:schemeClr val="bg1"/>
                                </a:solidFill>
                                <a:latin typeface="Cambria Math" panose="02040503050406030204" pitchFamily="18" charset="0"/>
                                <a:ea typeface="Cambria Math" panose="02040503050406030204" pitchFamily="18" charset="0"/>
                              </a:rPr>
                              <m:t>𝑥</m:t>
                            </m:r>
                          </m:sub>
                        </m:sSub>
                        <m:r>
                          <a:rPr lang="en-US" sz="2400" i="1">
                            <a:solidFill>
                              <a:schemeClr val="bg1"/>
                            </a:solidFill>
                            <a:latin typeface="Cambria Math" panose="02040503050406030204" pitchFamily="18" charset="0"/>
                            <a:ea typeface="Cambria Math" panose="02040503050406030204" pitchFamily="18" charset="0"/>
                          </a:rPr>
                          <m:t>)</m:t>
                        </m:r>
                      </m:e>
                      <m:sup>
                        <m:r>
                          <a:rPr lang="en-US" sz="2400" b="0" i="1" smtClean="0">
                            <a:solidFill>
                              <a:schemeClr val="bg1"/>
                            </a:solidFill>
                            <a:latin typeface="Cambria Math" panose="02040503050406030204" pitchFamily="18" charset="0"/>
                            <a:ea typeface="Cambria Math" panose="02040503050406030204" pitchFamily="18" charset="0"/>
                          </a:rPr>
                          <m:t>2</m:t>
                        </m:r>
                      </m:sup>
                    </m:sSup>
                    <m:r>
                      <a:rPr lang="en-US" sz="2400" i="1" smtClean="0">
                        <a:solidFill>
                          <a:schemeClr val="bg1"/>
                        </a:solidFill>
                        <a:latin typeface="Cambria Math" panose="02040503050406030204" pitchFamily="18" charset="0"/>
                      </a:rPr>
                      <m:t>=</m:t>
                    </m:r>
                    <m:nary>
                      <m:naryPr>
                        <m:chr m:val="∑"/>
                        <m:supHide m:val="on"/>
                        <m:ctrlPr>
                          <a:rPr lang="en-US" sz="2400" i="1">
                            <a:solidFill>
                              <a:schemeClr val="bg1"/>
                            </a:solidFill>
                            <a:latin typeface="Cambria Math" panose="02040503050406030204" pitchFamily="18" charset="0"/>
                          </a:rPr>
                        </m:ctrlPr>
                      </m:naryPr>
                      <m:sub>
                        <m:r>
                          <a:rPr lang="en-US" sz="2400" b="0" i="1" smtClean="0">
                            <a:solidFill>
                              <a:schemeClr val="bg1"/>
                            </a:solidFill>
                            <a:latin typeface="Cambria Math" panose="02040503050406030204" pitchFamily="18" charset="0"/>
                          </a:rPr>
                          <m:t>𝑝𝑜𝑠𝑠𝑖𝑏𝑙𝑒</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𝑣𝑎𝑙𝑢𝑒𝑠</m:t>
                        </m:r>
                        <m:r>
                          <a:rPr lang="en-US" sz="2400" i="1">
                            <a:solidFill>
                              <a:schemeClr val="bg1"/>
                            </a:solidFill>
                            <a:latin typeface="Cambria Math" panose="02040503050406030204" pitchFamily="18" charset="0"/>
                          </a:rPr>
                          <m:t> </m:t>
                        </m:r>
                        <m:r>
                          <a:rPr lang="en-US" sz="2400" i="1">
                            <a:solidFill>
                              <a:schemeClr val="bg1"/>
                            </a:solidFill>
                            <a:latin typeface="Cambria Math" panose="02040503050406030204" pitchFamily="18" charset="0"/>
                          </a:rPr>
                          <m:t>𝑖</m:t>
                        </m:r>
                      </m:sub>
                      <m:sup/>
                      <m:e>
                        <m:r>
                          <a:rPr lang="en-US" sz="2400" i="1">
                            <a:solidFill>
                              <a:schemeClr val="bg1"/>
                            </a:solidFill>
                            <a:latin typeface="Cambria Math" panose="02040503050406030204" pitchFamily="18" charset="0"/>
                          </a:rPr>
                          <m:t>𝑃</m:t>
                        </m:r>
                        <m:r>
                          <a:rPr lang="en-US" sz="2400" i="1">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i="1">
                                <a:solidFill>
                                  <a:schemeClr val="bg1"/>
                                </a:solidFill>
                                <a:latin typeface="Cambria Math" panose="02040503050406030204" pitchFamily="18" charset="0"/>
                              </a:rPr>
                              <m:t>𝑖</m:t>
                            </m:r>
                          </m:sub>
                        </m:sSub>
                        <m:r>
                          <a:rPr lang="en-US" sz="2400" i="1">
                            <a:solidFill>
                              <a:schemeClr val="bg1"/>
                            </a:solidFill>
                            <a:latin typeface="Cambria Math" panose="02040503050406030204" pitchFamily="18" charset="0"/>
                          </a:rPr>
                          <m:t>)</m:t>
                        </m:r>
                        <m:sSub>
                          <m:sSubPr>
                            <m:ctrlPr>
                              <a:rPr lang="en-US" sz="2400" i="1" smtClean="0">
                                <a:solidFill>
                                  <a:schemeClr val="bg1"/>
                                </a:solidFill>
                                <a:latin typeface="Cambria Math" panose="02040503050406030204" pitchFamily="18" charset="0"/>
                              </a:rPr>
                            </m:ctrlPr>
                          </m:sSubPr>
                          <m:e>
                            <m:sSubSup>
                              <m:sSubSupPr>
                                <m:ctrlPr>
                                  <a:rPr lang="en-US" sz="2400" i="1" smtClean="0">
                                    <a:solidFill>
                                      <a:schemeClr val="bg1"/>
                                    </a:solidFill>
                                    <a:latin typeface="Cambria Math" panose="02040503050406030204" pitchFamily="18" charset="0"/>
                                  </a:rPr>
                                </m:ctrlPr>
                              </m:sSubSupPr>
                              <m:e>
                                <m:d>
                                  <m:dPr>
                                    <m:ctrlPr>
                                      <a:rPr lang="en-US" sz="2400" b="0" i="1" smtClean="0">
                                        <a:solidFill>
                                          <a:schemeClr val="bg1"/>
                                        </a:solidFill>
                                        <a:latin typeface="Cambria Math" panose="02040503050406030204" pitchFamily="18" charset="0"/>
                                      </a:rPr>
                                    </m:ctrlPr>
                                  </m:dPr>
                                  <m:e>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𝑖</m:t>
                                        </m:r>
                                      </m:sub>
                                    </m:sSub>
                                    <m:r>
                                      <a:rPr lang="en-US" sz="2400" b="0" i="1" smtClean="0">
                                        <a:solidFill>
                                          <a:schemeClr val="bg1"/>
                                        </a:solidFill>
                                        <a:latin typeface="Cambria Math" panose="02040503050406030204" pitchFamily="18" charset="0"/>
                                      </a:rPr>
                                      <m:t>−</m:t>
                                    </m:r>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ea typeface="Cambria Math" panose="02040503050406030204" pitchFamily="18" charset="0"/>
                                          </a:rPr>
                                          <m:t>𝜇</m:t>
                                        </m:r>
                                      </m:e>
                                      <m:sub>
                                        <m:r>
                                          <a:rPr lang="en-US" sz="2400" b="0" i="1" smtClean="0">
                                            <a:solidFill>
                                              <a:schemeClr val="bg1"/>
                                            </a:solidFill>
                                            <a:latin typeface="Cambria Math" panose="02040503050406030204" pitchFamily="18" charset="0"/>
                                          </a:rPr>
                                          <m:t>𝑥</m:t>
                                        </m:r>
                                      </m:sub>
                                    </m:sSub>
                                  </m:e>
                                </m:d>
                              </m:e>
                              <m:sub/>
                              <m:sup>
                                <m:r>
                                  <a:rPr lang="en-US" sz="2400" b="0" i="1" smtClean="0">
                                    <a:solidFill>
                                      <a:schemeClr val="bg1"/>
                                    </a:solidFill>
                                    <a:latin typeface="Cambria Math" panose="02040503050406030204" pitchFamily="18" charset="0"/>
                                  </a:rPr>
                                  <m:t>2</m:t>
                                </m:r>
                              </m:sup>
                            </m:sSubSup>
                          </m:e>
                          <m:sub/>
                        </m:sSub>
                      </m:e>
                    </m:nary>
                  </m:oMath>
                </a14:m>
                <a:endParaRPr lang="en-US" sz="2400" dirty="0"/>
              </a:p>
            </p:txBody>
          </p:sp>
        </mc:Choice>
        <mc:Fallback>
          <p:sp>
            <p:nvSpPr>
              <p:cNvPr id="9" name="Rectangle 8">
                <a:extLst>
                  <a:ext uri="{FF2B5EF4-FFF2-40B4-BE49-F238E27FC236}">
                    <a16:creationId xmlns:a16="http://schemas.microsoft.com/office/drawing/2014/main" id="{D2D7153B-0B07-7844-9432-E8167585A24C}"/>
                  </a:ext>
                </a:extLst>
              </p:cNvPr>
              <p:cNvSpPr>
                <a:spLocks noRot="1" noChangeAspect="1" noMove="1" noResize="1" noEditPoints="1" noAdjustHandles="1" noChangeArrowheads="1" noChangeShapeType="1" noTextEdit="1"/>
              </p:cNvSpPr>
              <p:nvPr/>
            </p:nvSpPr>
            <p:spPr>
              <a:xfrm>
                <a:off x="915838" y="2755524"/>
                <a:ext cx="7916463" cy="549446"/>
              </a:xfrm>
              <a:prstGeom prst="rect">
                <a:avLst/>
              </a:prstGeom>
              <a:blipFill>
                <a:blip r:embed="rId4"/>
                <a:stretch>
                  <a:fillRect l="-1284" t="-100000" b="-150000"/>
                </a:stretch>
              </a:blipFill>
            </p:spPr>
            <p:txBody>
              <a:bodyPr/>
              <a:lstStyle/>
              <a:p>
                <a:r>
                  <a:rPr lang="en-US">
                    <a:noFill/>
                  </a:rPr>
                  <a:t> </a:t>
                </a:r>
              </a:p>
            </p:txBody>
          </p:sp>
        </mc:Fallback>
      </mc:AlternateContent>
      <p:sp>
        <p:nvSpPr>
          <p:cNvPr id="10" name="Text Placeholder 1">
            <a:extLst>
              <a:ext uri="{FF2B5EF4-FFF2-40B4-BE49-F238E27FC236}">
                <a16:creationId xmlns:a16="http://schemas.microsoft.com/office/drawing/2014/main" id="{BD380CED-AC45-A243-989E-FC99D38511B6}"/>
              </a:ext>
            </a:extLst>
          </p:cNvPr>
          <p:cNvSpPr txBox="1">
            <a:spLocks/>
          </p:cNvSpPr>
          <p:nvPr/>
        </p:nvSpPr>
        <p:spPr>
          <a:xfrm>
            <a:off x="311699" y="3420538"/>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lvl1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1pPr>
            <a:lvl2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2pPr>
            <a:lvl3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3pPr>
            <a:lvl4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4pPr>
            <a:lvl5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5pPr>
            <a:lvl6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6pPr>
            <a:lvl7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7pPr>
            <a:lvl8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8pPr>
            <a:lvl9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9pPr>
          </a:lstStyle>
          <a:p>
            <a:r>
              <a:rPr lang="en-US" dirty="0"/>
              <a:t>The standard deviation is then the square root of the variance </a:t>
            </a:r>
          </a:p>
        </p:txBody>
      </p:sp>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0F0C4D0F-6F68-2747-81DD-7326FD1D2F17}"/>
                  </a:ext>
                </a:extLst>
              </p:cNvPr>
              <p:cNvSpPr/>
              <p:nvPr/>
            </p:nvSpPr>
            <p:spPr>
              <a:xfrm>
                <a:off x="2138449" y="3952925"/>
                <a:ext cx="2500877" cy="461665"/>
              </a:xfrm>
              <a:prstGeom prst="rect">
                <a:avLst/>
              </a:prstGeom>
            </p:spPr>
            <p:txBody>
              <a:bodyPr wrap="none">
                <a:spAutoFit/>
              </a:bodyPr>
              <a:lstStyle/>
              <a:p>
                <a:r>
                  <a:rPr lang="en-US" sz="2400" dirty="0">
                    <a:solidFill>
                      <a:schemeClr val="bg1"/>
                    </a:solidFill>
                  </a:rPr>
                  <a:t>Std dev of x</a:t>
                </a:r>
                <a14:m>
                  <m:oMath xmlns:m="http://schemas.openxmlformats.org/officeDocument/2006/math">
                    <m:r>
                      <a:rPr lang="en-US" sz="2400" b="0" i="0" smtClean="0">
                        <a:solidFill>
                          <a:schemeClr val="bg1"/>
                        </a:solidFill>
                        <a:latin typeface="Cambria Math" panose="02040503050406030204" pitchFamily="18" charset="0"/>
                      </a:rPr>
                      <m:t> =</m:t>
                    </m:r>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ea typeface="Cambria Math" panose="02040503050406030204" pitchFamily="18" charset="0"/>
                          </a:rPr>
                          <m:t>𝜎</m:t>
                        </m:r>
                      </m:e>
                      <m:sub>
                        <m:r>
                          <a:rPr lang="en-US" sz="2400" b="0" i="1" smtClean="0">
                            <a:solidFill>
                              <a:schemeClr val="bg1"/>
                            </a:solidFill>
                            <a:latin typeface="Cambria Math" panose="02040503050406030204" pitchFamily="18" charset="0"/>
                          </a:rPr>
                          <m:t>𝑥</m:t>
                        </m:r>
                      </m:sub>
                    </m:sSub>
                  </m:oMath>
                </a14:m>
                <a:endParaRPr lang="en-US" sz="2400" dirty="0"/>
              </a:p>
            </p:txBody>
          </p:sp>
        </mc:Choice>
        <mc:Fallback>
          <p:sp>
            <p:nvSpPr>
              <p:cNvPr id="11" name="Rectangle 10">
                <a:extLst>
                  <a:ext uri="{FF2B5EF4-FFF2-40B4-BE49-F238E27FC236}">
                    <a16:creationId xmlns:a16="http://schemas.microsoft.com/office/drawing/2014/main" id="{0F0C4D0F-6F68-2747-81DD-7326FD1D2F17}"/>
                  </a:ext>
                </a:extLst>
              </p:cNvPr>
              <p:cNvSpPr>
                <a:spLocks noRot="1" noChangeAspect="1" noMove="1" noResize="1" noEditPoints="1" noAdjustHandles="1" noChangeArrowheads="1" noChangeShapeType="1" noTextEdit="1"/>
              </p:cNvSpPr>
              <p:nvPr/>
            </p:nvSpPr>
            <p:spPr>
              <a:xfrm>
                <a:off x="2138449" y="3952925"/>
                <a:ext cx="2500877" cy="461665"/>
              </a:xfrm>
              <a:prstGeom prst="rect">
                <a:avLst/>
              </a:prstGeom>
              <a:blipFill>
                <a:blip r:embed="rId5"/>
                <a:stretch>
                  <a:fillRect l="-4061" t="-7895" b="-23684"/>
                </a:stretch>
              </a:blipFill>
            </p:spPr>
            <p:txBody>
              <a:bodyPr/>
              <a:lstStyle/>
              <a:p>
                <a:r>
                  <a:rPr lang="en-US">
                    <a:noFill/>
                  </a:rPr>
                  <a:t> </a:t>
                </a:r>
              </a:p>
            </p:txBody>
          </p:sp>
        </mc:Fallback>
      </mc:AlternateContent>
    </p:spTree>
    <p:extLst>
      <p:ext uri="{BB962C8B-B14F-4D97-AF65-F5344CB8AC3E}">
        <p14:creationId xmlns:p14="http://schemas.microsoft.com/office/powerpoint/2010/main" val="5003132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63"/>
          <p:cNvSpPr txBox="1">
            <a:spLocks noGrp="1"/>
          </p:cNvSpPr>
          <p:nvPr>
            <p:ph type="title"/>
          </p:nvPr>
        </p:nvSpPr>
        <p:spPr>
          <a:prstGeom prst="rect">
            <a:avLst/>
          </a:prstGeom>
        </p:spPr>
        <p:txBody>
          <a:bodyPr anchor="ctr">
            <a:normAutofit fontScale="90000"/>
          </a:bodyPr>
          <a:lstStyle>
            <a:lvl1pPr algn="ctr">
              <a:defRPr sz="6000" b="1"/>
            </a:lvl1pPr>
          </a:lstStyle>
          <a:p>
            <a:r>
              <a:rPr lang="en-US" dirty="0"/>
              <a:t>Learning Objectives</a:t>
            </a:r>
            <a:br>
              <a:rPr lang="en-US" dirty="0"/>
            </a:br>
            <a:r>
              <a:rPr lang="en-US" dirty="0"/>
              <a:t>&amp; Agenda</a:t>
            </a:r>
            <a:endParaRPr dirty="0"/>
          </a:p>
        </p:txBody>
      </p:sp>
      <p:pic>
        <p:nvPicPr>
          <p:cNvPr id="124" name="Shape 66" descr="Shape 66"/>
          <p:cNvPicPr>
            <a:picLocks noChangeAspect="1"/>
          </p:cNvPicPr>
          <p:nvPr/>
        </p:nvPicPr>
        <p:blipFill>
          <a:blip r:embed="rId2">
            <a:extLst/>
          </a:blip>
          <a:stretch>
            <a:fillRect/>
          </a:stretch>
        </p:blipFill>
        <p:spPr>
          <a:xfrm>
            <a:off x="4170962" y="4072649"/>
            <a:ext cx="802076" cy="161226"/>
          </a:xfrm>
          <a:prstGeom prst="rect">
            <a:avLst/>
          </a:prstGeom>
          <a:ln w="12700">
            <a:miter lim="400000"/>
          </a:ln>
        </p:spPr>
      </p:pic>
    </p:spTree>
    <p:extLst>
      <p:ext uri="{BB962C8B-B14F-4D97-AF65-F5344CB8AC3E}">
        <p14:creationId xmlns:p14="http://schemas.microsoft.com/office/powerpoint/2010/main" val="138956758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37C42BC2-D85A-EF47-809D-453290C4F89C}"/>
                  </a:ext>
                </a:extLst>
              </p:cNvPr>
              <p:cNvSpPr>
                <a:spLocks noGrp="1"/>
              </p:cNvSpPr>
              <p:nvPr>
                <p:ph type="body" idx="1"/>
              </p:nvPr>
            </p:nvSpPr>
            <p:spPr/>
            <p:txBody>
              <a:bodyPr/>
              <a:lstStyle/>
              <a:p>
                <a:r>
                  <a:rPr lang="en-US" dirty="0"/>
                  <a:t>For the distributions we look at, the mean and standard deviation can be calculated in terms of underlying parameters:</a:t>
                </a:r>
              </a:p>
              <a:p>
                <a:r>
                  <a:rPr lang="en-US" dirty="0"/>
                  <a:t>Binomial:</a:t>
                </a:r>
                <a:br>
                  <a:rPr lang="en-US" dirty="0"/>
                </a:br>
                <a:r>
                  <a:rPr lang="en-US" dirty="0"/>
                  <a:t>                  Mean of distribution = N p</a:t>
                </a:r>
                <a:br>
                  <a:rPr lang="en-US" dirty="0"/>
                </a:br>
                <a:r>
                  <a:rPr lang="en-US" dirty="0"/>
                  <a:t>                  </a:t>
                </a:r>
                <a:r>
                  <a:rPr lang="en-US" dirty="0" err="1"/>
                  <a:t>Std</a:t>
                </a:r>
                <a:r>
                  <a:rPr lang="en-US" dirty="0"/>
                  <a:t> dev of distribution = </a:t>
                </a:r>
                <a14:m>
                  <m:oMath xmlns:m="http://schemas.openxmlformats.org/officeDocument/2006/math">
                    <m:rad>
                      <m:radPr>
                        <m:degHide m:val="on"/>
                        <m:ctrlPr>
                          <a:rPr lang="en-US" i="1" smtClean="0">
                            <a:latin typeface="Cambria Math" panose="02040503050406030204" pitchFamily="18" charset="0"/>
                          </a:rPr>
                        </m:ctrlPr>
                      </m:radPr>
                      <m:deg/>
                      <m:e>
                        <m:r>
                          <m:rPr>
                            <m:nor/>
                          </m:rPr>
                          <a:rPr lang="en-US" dirty="0"/>
                          <m:t>N</m:t>
                        </m:r>
                        <m:r>
                          <m:rPr>
                            <m:nor/>
                          </m:rPr>
                          <a:rPr lang="en-US" dirty="0"/>
                          <m:t> </m:t>
                        </m:r>
                        <m:r>
                          <m:rPr>
                            <m:nor/>
                          </m:rPr>
                          <a:rPr lang="en-US" dirty="0"/>
                          <m:t>p</m:t>
                        </m:r>
                        <m:r>
                          <m:rPr>
                            <m:nor/>
                          </m:rPr>
                          <a:rPr lang="en-US" dirty="0"/>
                          <m:t> (1 – </m:t>
                        </m:r>
                        <m:r>
                          <m:rPr>
                            <m:nor/>
                          </m:rPr>
                          <a:rPr lang="en-US" dirty="0"/>
                          <m:t>p</m:t>
                        </m:r>
                        <m:r>
                          <m:rPr>
                            <m:nor/>
                          </m:rPr>
                          <a:rPr lang="en-US" dirty="0"/>
                          <m:t>)</m:t>
                        </m:r>
                      </m:e>
                    </m:rad>
                  </m:oMath>
                </a14:m>
                <a:endParaRPr lang="en-US" dirty="0"/>
              </a:p>
              <a:p>
                <a:r>
                  <a:rPr lang="en-US" dirty="0"/>
                  <a:t>Don't need to use the general formula!</a:t>
                </a:r>
                <a:br>
                  <a:rPr lang="en-US" dirty="0"/>
                </a:br>
                <a:r>
                  <a:rPr lang="en-US" dirty="0"/>
                  <a:t>For different distributions, we will see different specialized formula</a:t>
                </a:r>
              </a:p>
            </p:txBody>
          </p:sp>
        </mc:Choice>
        <mc:Fallback>
          <p:sp>
            <p:nvSpPr>
              <p:cNvPr id="2" name="Text Placeholder 1">
                <a:extLst>
                  <a:ext uri="{FF2B5EF4-FFF2-40B4-BE49-F238E27FC236}">
                    <a16:creationId xmlns:a16="http://schemas.microsoft.com/office/drawing/2014/main" id="{37C42BC2-D85A-EF47-809D-453290C4F89C}"/>
                  </a:ext>
                </a:extLst>
              </p:cNvPr>
              <p:cNvSpPr>
                <a:spLocks noGrp="1" noRot="1" noChangeAspect="1" noMove="1" noResize="1" noEditPoints="1" noAdjustHandles="1" noChangeArrowheads="1" noChangeShapeType="1" noTextEdit="1"/>
              </p:cNvSpPr>
              <p:nvPr>
                <p:ph type="body" idx="1"/>
              </p:nvPr>
            </p:nvSpPr>
            <p:spPr>
              <a:blipFill>
                <a:blip r:embed="rId2"/>
                <a:stretch>
                  <a:fillRect l="-59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BBA97EA-F49E-284B-9866-A2284B782FBE}"/>
              </a:ext>
            </a:extLst>
          </p:cNvPr>
          <p:cNvSpPr>
            <a:spLocks noGrp="1"/>
          </p:cNvSpPr>
          <p:nvPr>
            <p:ph type="title"/>
          </p:nvPr>
        </p:nvSpPr>
        <p:spPr/>
        <p:txBody>
          <a:bodyPr>
            <a:normAutofit fontScale="90000"/>
          </a:bodyPr>
          <a:lstStyle/>
          <a:p>
            <a:r>
              <a:rPr lang="en-US" dirty="0"/>
              <a:t>For Binomial Only</a:t>
            </a:r>
          </a:p>
        </p:txBody>
      </p:sp>
    </p:spTree>
    <p:extLst>
      <p:ext uri="{BB962C8B-B14F-4D97-AF65-F5344CB8AC3E}">
        <p14:creationId xmlns:p14="http://schemas.microsoft.com/office/powerpoint/2010/main" val="184203844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DB07D9-B273-7A40-B815-825C75CFCDF3}"/>
              </a:ext>
            </a:extLst>
          </p:cNvPr>
          <p:cNvSpPr>
            <a:spLocks noGrp="1"/>
          </p:cNvSpPr>
          <p:nvPr>
            <p:ph type="body" idx="1"/>
          </p:nvPr>
        </p:nvSpPr>
        <p:spPr>
          <a:xfrm>
            <a:off x="298999" y="1152474"/>
            <a:ext cx="8520602" cy="3991025"/>
          </a:xfrm>
        </p:spPr>
        <p:txBody>
          <a:bodyPr/>
          <a:lstStyle/>
          <a:p>
            <a:r>
              <a:rPr lang="en-US" dirty="0"/>
              <a:t>The binomial distribution has two parameters, </a:t>
            </a:r>
            <a:r>
              <a:rPr lang="en-US" b="1" dirty="0"/>
              <a:t>N</a:t>
            </a:r>
            <a:r>
              <a:rPr lang="en-US" dirty="0"/>
              <a:t> and </a:t>
            </a:r>
            <a:r>
              <a:rPr lang="en-US" b="1" dirty="0"/>
              <a:t>p</a:t>
            </a:r>
            <a:r>
              <a:rPr lang="en-US" dirty="0"/>
              <a:t>.</a:t>
            </a:r>
            <a:br>
              <a:rPr lang="en-US" dirty="0"/>
            </a:br>
            <a:br>
              <a:rPr lang="en-US" dirty="0"/>
            </a:br>
            <a:r>
              <a:rPr lang="en-US" b="1" dirty="0"/>
              <a:t>N</a:t>
            </a:r>
            <a:r>
              <a:rPr lang="en-US" dirty="0"/>
              <a:t> is the number of trials (e.g. number of tires ordered). It seems easy to see how we could set that.</a:t>
            </a:r>
            <a:br>
              <a:rPr lang="en-US" dirty="0"/>
            </a:br>
            <a:br>
              <a:rPr lang="en-US" dirty="0"/>
            </a:br>
            <a:r>
              <a:rPr lang="en-US" b="1" dirty="0"/>
              <a:t>p</a:t>
            </a:r>
            <a:r>
              <a:rPr lang="en-US" dirty="0"/>
              <a:t> is the probability of success. Binomial assumes we know this, but usually we don't set it directly.</a:t>
            </a:r>
            <a:br>
              <a:rPr lang="en-US" dirty="0"/>
            </a:br>
            <a:br>
              <a:rPr lang="en-US" dirty="0"/>
            </a:br>
            <a:r>
              <a:rPr lang="en-US" b="1" dirty="0"/>
              <a:t>Solution:</a:t>
            </a:r>
            <a:r>
              <a:rPr lang="en-US" dirty="0"/>
              <a:t> For large sample, use the sample Mean ~ Np. If the sample is large, this equation is approximately true. We have use the sample to </a:t>
            </a:r>
            <a:r>
              <a:rPr lang="en-US" b="1" dirty="0"/>
              <a:t>infer</a:t>
            </a:r>
            <a:r>
              <a:rPr lang="en-US" dirty="0"/>
              <a:t> the value of the parameter.            p ~ (Sample Mean of successes) / (Number in sample)</a:t>
            </a:r>
          </a:p>
        </p:txBody>
      </p:sp>
      <p:sp>
        <p:nvSpPr>
          <p:cNvPr id="3" name="Title 2">
            <a:extLst>
              <a:ext uri="{FF2B5EF4-FFF2-40B4-BE49-F238E27FC236}">
                <a16:creationId xmlns:a16="http://schemas.microsoft.com/office/drawing/2014/main" id="{9A8DCC81-BD27-5C42-A663-D60F5E86F31F}"/>
              </a:ext>
            </a:extLst>
          </p:cNvPr>
          <p:cNvSpPr>
            <a:spLocks noGrp="1"/>
          </p:cNvSpPr>
          <p:nvPr>
            <p:ph type="title"/>
          </p:nvPr>
        </p:nvSpPr>
        <p:spPr/>
        <p:txBody>
          <a:bodyPr>
            <a:normAutofit fontScale="90000"/>
          </a:bodyPr>
          <a:lstStyle/>
          <a:p>
            <a:r>
              <a:rPr lang="en-US" dirty="0"/>
              <a:t>Inference</a:t>
            </a:r>
          </a:p>
        </p:txBody>
      </p:sp>
    </p:spTree>
    <p:extLst>
      <p:ext uri="{BB962C8B-B14F-4D97-AF65-F5344CB8AC3E}">
        <p14:creationId xmlns:p14="http://schemas.microsoft.com/office/powerpoint/2010/main" val="204137393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B700-37D6-E74C-B364-9F185F5C6D85}"/>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4D8F8658-68FF-E34A-A46A-D64DBFAFC7FD}"/>
              </a:ext>
            </a:extLst>
          </p:cNvPr>
          <p:cNvSpPr>
            <a:spLocks noGrp="1"/>
          </p:cNvSpPr>
          <p:nvPr>
            <p:ph type="body" idx="1"/>
          </p:nvPr>
        </p:nvSpPr>
        <p:spPr>
          <a:xfrm>
            <a:off x="4778201" y="582125"/>
            <a:ext cx="4060998" cy="3898900"/>
          </a:xfrm>
        </p:spPr>
        <p:txBody>
          <a:bodyPr/>
          <a:lstStyle/>
          <a:p>
            <a:r>
              <a:rPr lang="en-US" sz="1800" dirty="0">
                <a:latin typeface="Avenir Book" panose="02000503020000020003" pitchFamily="2" charset="0"/>
              </a:rPr>
              <a:t>1. Open </a:t>
            </a:r>
            <a:r>
              <a:rPr lang="en-US" sz="1800" dirty="0" err="1">
                <a:latin typeface="Courier" pitchFamily="2" charset="0"/>
              </a:rPr>
              <a:t>tire_binomial.xlsx</a:t>
            </a:r>
            <a:endParaRPr lang="en-US" sz="1800" dirty="0">
              <a:latin typeface="Courier" pitchFamily="2" charset="0"/>
            </a:endParaRPr>
          </a:p>
          <a:p>
            <a:r>
              <a:rPr lang="en-US" sz="1800" dirty="0">
                <a:latin typeface="Avenir Book" panose="02000503020000020003" pitchFamily="2" charset="0"/>
              </a:rPr>
              <a:t>2. Go to sheet </a:t>
            </a:r>
            <a:r>
              <a:rPr lang="en-US" sz="1800" dirty="0">
                <a:latin typeface="Courier" pitchFamily="2" charset="0"/>
              </a:rPr>
              <a:t>TireDefects_Ex2</a:t>
            </a:r>
          </a:p>
          <a:p>
            <a:r>
              <a:rPr lang="en-US" sz="1800" dirty="0">
                <a:latin typeface="Avenir Book" panose="02000503020000020003" pitchFamily="2" charset="0"/>
              </a:rPr>
              <a:t>3. Find the </a:t>
            </a:r>
            <a:r>
              <a:rPr lang="en-US" sz="1800" i="1" dirty="0">
                <a:latin typeface="Avenir Book" panose="02000503020000020003" pitchFamily="2" charset="0"/>
              </a:rPr>
              <a:t>total</a:t>
            </a:r>
            <a:r>
              <a:rPr lang="en-US" sz="1800" dirty="0">
                <a:latin typeface="Avenir Book" panose="02000503020000020003" pitchFamily="2" charset="0"/>
              </a:rPr>
              <a:t> number of defects </a:t>
            </a:r>
            <a:br>
              <a:rPr lang="en-US" sz="1800" dirty="0">
                <a:latin typeface="Avenir Book" panose="02000503020000020003" pitchFamily="2" charset="0"/>
              </a:rPr>
            </a:br>
            <a:r>
              <a:rPr lang="en-US" sz="1800" dirty="0">
                <a:latin typeface="Avenir Book" panose="02000503020000020003" pitchFamily="2" charset="0"/>
              </a:rPr>
              <a:t>    over the 60 weeks</a:t>
            </a:r>
          </a:p>
          <a:p>
            <a:r>
              <a:rPr lang="en-US" sz="1800" dirty="0">
                <a:latin typeface="Avenir Book" panose="02000503020000020003" pitchFamily="2" charset="0"/>
              </a:rPr>
              <a:t>4. Calculate the </a:t>
            </a:r>
            <a:r>
              <a:rPr lang="en-US" sz="1800" i="1" dirty="0">
                <a:latin typeface="Avenir Book" panose="02000503020000020003" pitchFamily="2" charset="0"/>
              </a:rPr>
              <a:t>total</a:t>
            </a:r>
            <a:r>
              <a:rPr lang="en-US" sz="1800" dirty="0">
                <a:latin typeface="Avenir Book" panose="02000503020000020003" pitchFamily="2" charset="0"/>
              </a:rPr>
              <a:t> number of tires</a:t>
            </a:r>
            <a:br>
              <a:rPr lang="en-US" sz="1800" dirty="0">
                <a:latin typeface="Avenir Book" panose="02000503020000020003" pitchFamily="2" charset="0"/>
              </a:rPr>
            </a:br>
            <a:r>
              <a:rPr lang="en-US" sz="1800" dirty="0">
                <a:latin typeface="Avenir Book" panose="02000503020000020003" pitchFamily="2" charset="0"/>
              </a:rPr>
              <a:t>    ordered over the 60 weeks</a:t>
            </a:r>
          </a:p>
          <a:p>
            <a:r>
              <a:rPr lang="en-US" sz="1800" dirty="0">
                <a:latin typeface="Avenir Book" panose="02000503020000020003" pitchFamily="2" charset="0"/>
              </a:rPr>
              <a:t>5. Infer p by taking the total number</a:t>
            </a:r>
            <a:br>
              <a:rPr lang="en-US" sz="1800" dirty="0">
                <a:latin typeface="Avenir Book" panose="02000503020000020003" pitchFamily="2" charset="0"/>
              </a:rPr>
            </a:br>
            <a:r>
              <a:rPr lang="en-US" sz="1800" dirty="0">
                <a:latin typeface="Avenir Book" panose="02000503020000020003" pitchFamily="2" charset="0"/>
              </a:rPr>
              <a:t>    of defects and dividing it by the </a:t>
            </a:r>
            <a:br>
              <a:rPr lang="en-US" sz="1800" dirty="0">
                <a:latin typeface="Avenir Book" panose="02000503020000020003" pitchFamily="2" charset="0"/>
              </a:rPr>
            </a:br>
            <a:r>
              <a:rPr lang="en-US" sz="1800" dirty="0">
                <a:latin typeface="Avenir Book" panose="02000503020000020003" pitchFamily="2" charset="0"/>
              </a:rPr>
              <a:t>    total number of tires ordered.</a:t>
            </a:r>
            <a:br>
              <a:rPr lang="en-US" sz="1800" dirty="0">
                <a:latin typeface="Avenir Book" panose="02000503020000020003" pitchFamily="2" charset="0"/>
              </a:rPr>
            </a:br>
            <a:r>
              <a:rPr lang="en-US" sz="1800" dirty="0">
                <a:latin typeface="Avenir Book" panose="02000503020000020003" pitchFamily="2" charset="0"/>
              </a:rPr>
              <a:t>    </a:t>
            </a:r>
            <a:r>
              <a:rPr lang="en-US" sz="1800" i="1" dirty="0">
                <a:latin typeface="Avenir Book" panose="02000503020000020003" pitchFamily="2" charset="0"/>
              </a:rPr>
              <a:t>Warning: number is different from </a:t>
            </a:r>
            <a:br>
              <a:rPr lang="en-US" sz="1800" i="1" dirty="0">
                <a:latin typeface="Avenir Book" panose="02000503020000020003" pitchFamily="2" charset="0"/>
              </a:rPr>
            </a:br>
            <a:r>
              <a:rPr lang="en-US" sz="1800" i="1" dirty="0">
                <a:latin typeface="Avenir Book" panose="02000503020000020003" pitchFamily="2" charset="0"/>
              </a:rPr>
              <a:t>    4% used in example!</a:t>
            </a:r>
            <a:endParaRPr lang="en-US" sz="1800" dirty="0">
              <a:latin typeface="Avenir Book" panose="02000503020000020003" pitchFamily="2" charset="0"/>
            </a:endParaRPr>
          </a:p>
          <a:p>
            <a:r>
              <a:rPr lang="en-US" sz="1800" dirty="0">
                <a:latin typeface="Avenir Book" panose="02000503020000020003" pitchFamily="2" charset="0"/>
              </a:rPr>
              <a:t>6. If we are ordering 500 tires next week, what is the probability fewer than 30 having defects?</a:t>
            </a:r>
          </a:p>
          <a:p>
            <a:endParaRPr lang="en-US" sz="1800" dirty="0">
              <a:latin typeface="Avenir Book" panose="02000503020000020003" pitchFamily="2" charset="0"/>
            </a:endParaRPr>
          </a:p>
        </p:txBody>
      </p:sp>
    </p:spTree>
    <p:extLst>
      <p:ext uri="{BB962C8B-B14F-4D97-AF65-F5344CB8AC3E}">
        <p14:creationId xmlns:p14="http://schemas.microsoft.com/office/powerpoint/2010/main" val="340496810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CDE6-CD40-E445-8616-BF0BA79CB168}"/>
              </a:ext>
            </a:extLst>
          </p:cNvPr>
          <p:cNvSpPr>
            <a:spLocks noGrp="1"/>
          </p:cNvSpPr>
          <p:nvPr>
            <p:ph type="title"/>
          </p:nvPr>
        </p:nvSpPr>
        <p:spPr/>
        <p:txBody>
          <a:bodyPr/>
          <a:lstStyle/>
          <a:p>
            <a:r>
              <a:rPr lang="en-US" dirty="0"/>
              <a:t>Descriptive Statistics</a:t>
            </a:r>
          </a:p>
        </p:txBody>
      </p:sp>
    </p:spTree>
    <p:extLst>
      <p:ext uri="{BB962C8B-B14F-4D97-AF65-F5344CB8AC3E}">
        <p14:creationId xmlns:p14="http://schemas.microsoft.com/office/powerpoint/2010/main" val="378862480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09D0-6F4A-5344-9594-CD84230142B6}"/>
              </a:ext>
            </a:extLst>
          </p:cNvPr>
          <p:cNvSpPr>
            <a:spLocks noGrp="1"/>
          </p:cNvSpPr>
          <p:nvPr>
            <p:ph type="title"/>
          </p:nvPr>
        </p:nvSpPr>
        <p:spPr/>
        <p:txBody>
          <a:bodyPr/>
          <a:lstStyle/>
          <a:p>
            <a:r>
              <a:rPr lang="en-US" dirty="0"/>
              <a:t>Exercise</a:t>
            </a:r>
          </a:p>
        </p:txBody>
      </p:sp>
      <p:sp>
        <p:nvSpPr>
          <p:cNvPr id="4" name="Text Placeholder 3">
            <a:extLst>
              <a:ext uri="{FF2B5EF4-FFF2-40B4-BE49-F238E27FC236}">
                <a16:creationId xmlns:a16="http://schemas.microsoft.com/office/drawing/2014/main" id="{326DC518-2549-0449-ABCF-CB33C422E00F}"/>
              </a:ext>
            </a:extLst>
          </p:cNvPr>
          <p:cNvSpPr>
            <a:spLocks noGrp="1"/>
          </p:cNvSpPr>
          <p:nvPr>
            <p:ph type="body" idx="1"/>
          </p:nvPr>
        </p:nvSpPr>
        <p:spPr>
          <a:xfrm>
            <a:off x="4572000" y="647700"/>
            <a:ext cx="4572000" cy="4356512"/>
          </a:xfrm>
        </p:spPr>
        <p:txBody>
          <a:bodyPr/>
          <a:lstStyle/>
          <a:p>
            <a:pPr marL="342900" indent="-342900">
              <a:buAutoNum type="arabicPeriod"/>
            </a:pPr>
            <a:r>
              <a:rPr lang="en-US" sz="1600" dirty="0">
                <a:solidFill>
                  <a:schemeClr val="bg1"/>
                </a:solidFill>
                <a:latin typeface="Avenir Book" panose="02000503020000020003" pitchFamily="2" charset="0"/>
              </a:rPr>
              <a:t>Open spreadsheet "</a:t>
            </a:r>
            <a:r>
              <a:rPr lang="en-US" sz="1600" dirty="0" err="1">
                <a:solidFill>
                  <a:schemeClr val="bg1"/>
                </a:solidFill>
                <a:latin typeface="Courier" pitchFamily="2" charset="0"/>
              </a:rPr>
              <a:t>tire_defects.xlsx</a:t>
            </a:r>
            <a:r>
              <a:rPr lang="en-US" sz="1600" dirty="0">
                <a:solidFill>
                  <a:schemeClr val="bg1"/>
                </a:solidFill>
                <a:latin typeface="Avenir Book" panose="02000503020000020003" pitchFamily="2" charset="0"/>
              </a:rPr>
              <a:t>"</a:t>
            </a:r>
          </a:p>
          <a:p>
            <a:pPr marL="342900" indent="-342900">
              <a:buAutoNum type="arabicPeriod"/>
            </a:pPr>
            <a:r>
              <a:rPr lang="en-US" sz="1600" dirty="0">
                <a:solidFill>
                  <a:schemeClr val="bg1"/>
                </a:solidFill>
                <a:latin typeface="Avenir Book" panose="02000503020000020003" pitchFamily="2" charset="0"/>
              </a:rPr>
              <a:t>Make sure you are on sheet "</a:t>
            </a:r>
            <a:r>
              <a:rPr lang="en-US" sz="1600" dirty="0">
                <a:solidFill>
                  <a:schemeClr val="bg1"/>
                </a:solidFill>
                <a:latin typeface="Courier" pitchFamily="2" charset="0"/>
              </a:rPr>
              <a:t>TireDefects_Ex1</a:t>
            </a:r>
            <a:r>
              <a:rPr lang="en-US" sz="1600" dirty="0">
                <a:solidFill>
                  <a:schemeClr val="bg1"/>
                </a:solidFill>
                <a:latin typeface="Avenir Book" panose="02000503020000020003" pitchFamily="2" charset="0"/>
              </a:rPr>
              <a:t>"</a:t>
            </a:r>
          </a:p>
          <a:p>
            <a:pPr marL="342900" indent="-342900">
              <a:buAutoNum type="arabicPeriod"/>
            </a:pPr>
            <a:r>
              <a:rPr lang="en-US" sz="1600" dirty="0">
                <a:solidFill>
                  <a:schemeClr val="bg1"/>
                </a:solidFill>
                <a:latin typeface="Avenir Book" panose="02000503020000020003" pitchFamily="2" charset="0"/>
              </a:rPr>
              <a:t>In Column E, there are some cells with FILLIN</a:t>
            </a:r>
          </a:p>
          <a:p>
            <a:pPr marL="342900" indent="-342900">
              <a:buAutoNum type="arabicPeriod"/>
            </a:pPr>
            <a:r>
              <a:rPr lang="en-US" sz="1600" dirty="0">
                <a:solidFill>
                  <a:schemeClr val="bg1"/>
                </a:solidFill>
                <a:latin typeface="Avenir Book" panose="02000503020000020003" pitchFamily="2" charset="0"/>
              </a:rPr>
              <a:t>In cell E3, enter</a:t>
            </a:r>
            <a:br>
              <a:rPr lang="en-US" sz="1600" dirty="0">
                <a:solidFill>
                  <a:schemeClr val="bg1"/>
                </a:solidFill>
                <a:latin typeface="Avenir Book" panose="02000503020000020003" pitchFamily="2" charset="0"/>
              </a:rPr>
            </a:br>
            <a:r>
              <a:rPr lang="en-US" sz="1600" dirty="0">
                <a:latin typeface="Courier" pitchFamily="2" charset="0"/>
              </a:rPr>
              <a:t>=AVERAGE(B$2:B$61)</a:t>
            </a:r>
            <a:br>
              <a:rPr lang="en-US" sz="1600" dirty="0">
                <a:latin typeface="Courier" pitchFamily="2" charset="0"/>
              </a:rPr>
            </a:br>
            <a:r>
              <a:rPr lang="en-US" sz="1600" dirty="0">
                <a:solidFill>
                  <a:schemeClr val="bg1"/>
                </a:solidFill>
                <a:latin typeface="Avenir Book" panose="02000503020000020003" pitchFamily="2" charset="0"/>
              </a:rPr>
              <a:t>This will calculate the average number of defects per week.</a:t>
            </a:r>
          </a:p>
          <a:p>
            <a:pPr marL="342900" indent="-342900">
              <a:buAutoNum type="arabicPeriod"/>
            </a:pPr>
            <a:r>
              <a:rPr lang="en-US" sz="1600" dirty="0">
                <a:solidFill>
                  <a:schemeClr val="bg1"/>
                </a:solidFill>
                <a:latin typeface="Avenir Book" panose="02000503020000020003" pitchFamily="2" charset="0"/>
              </a:rPr>
              <a:t>Copy and paste this formula into cell E4. </a:t>
            </a:r>
            <a:br>
              <a:rPr lang="en-US" sz="1600" dirty="0">
                <a:solidFill>
                  <a:schemeClr val="bg1"/>
                </a:solidFill>
                <a:latin typeface="Avenir Book" panose="02000503020000020003" pitchFamily="2" charset="0"/>
              </a:rPr>
            </a:br>
            <a:r>
              <a:rPr lang="en-US" sz="1600" dirty="0">
                <a:solidFill>
                  <a:schemeClr val="bg1"/>
                </a:solidFill>
                <a:latin typeface="Avenir Book" panose="02000503020000020003" pitchFamily="2" charset="0"/>
              </a:rPr>
              <a:t>Do you get the same number?</a:t>
            </a:r>
          </a:p>
          <a:p>
            <a:pPr marL="342900" indent="-342900">
              <a:buAutoNum type="arabicPeriod"/>
            </a:pPr>
            <a:r>
              <a:rPr lang="en-US" sz="1600" dirty="0">
                <a:solidFill>
                  <a:schemeClr val="bg1"/>
                </a:solidFill>
                <a:latin typeface="Avenir Book" panose="02000503020000020003" pitchFamily="2" charset="0"/>
              </a:rPr>
              <a:t>Copy and paste this formula into cell F3. </a:t>
            </a:r>
            <a:br>
              <a:rPr lang="en-US" sz="1600" dirty="0">
                <a:solidFill>
                  <a:schemeClr val="bg1"/>
                </a:solidFill>
                <a:latin typeface="Avenir Book" panose="02000503020000020003" pitchFamily="2" charset="0"/>
              </a:rPr>
            </a:br>
            <a:r>
              <a:rPr lang="en-US" sz="1600" dirty="0">
                <a:solidFill>
                  <a:schemeClr val="bg1"/>
                </a:solidFill>
                <a:latin typeface="Avenir Book" panose="02000503020000020003" pitchFamily="2" charset="0"/>
              </a:rPr>
              <a:t>Do you get the same number?</a:t>
            </a:r>
          </a:p>
          <a:p>
            <a:endParaRPr lang="en-US" sz="1600" dirty="0">
              <a:solidFill>
                <a:schemeClr val="bg1"/>
              </a:solidFill>
              <a:latin typeface="Avenir Book" panose="02000503020000020003" pitchFamily="2" charset="0"/>
            </a:endParaRPr>
          </a:p>
          <a:p>
            <a:r>
              <a:rPr lang="en-US" sz="1600" dirty="0">
                <a:solidFill>
                  <a:schemeClr val="bg1"/>
                </a:solidFill>
                <a:latin typeface="Avenir Book" panose="02000503020000020003" pitchFamily="2" charset="0"/>
              </a:rPr>
              <a:t>What is the $ sign doing?</a:t>
            </a:r>
          </a:p>
        </p:txBody>
      </p:sp>
      <p:sp>
        <p:nvSpPr>
          <p:cNvPr id="3" name="Rectangle 2">
            <a:extLst>
              <a:ext uri="{FF2B5EF4-FFF2-40B4-BE49-F238E27FC236}">
                <a16:creationId xmlns:a16="http://schemas.microsoft.com/office/drawing/2014/main" id="{9D9F4904-BB12-6342-974D-3693D5D6BC81}"/>
              </a:ext>
            </a:extLst>
          </p:cNvPr>
          <p:cNvSpPr/>
          <p:nvPr/>
        </p:nvSpPr>
        <p:spPr>
          <a:xfrm>
            <a:off x="230100" y="3646345"/>
            <a:ext cx="4135701" cy="738662"/>
          </a:xfrm>
          <a:prstGeom prst="rect">
            <a:avLst/>
          </a:prstGeom>
          <a:solidFill>
            <a:schemeClr val="accent2">
              <a:lumMod val="75000"/>
            </a:schemeClr>
          </a:solidFill>
          <a:ln w="25400" cap="flat">
            <a:solidFill>
              <a:schemeClr val="accent2"/>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FFFFFF"/>
                </a:solidFill>
                <a:effectLst/>
                <a:uFillTx/>
                <a:latin typeface="Arial"/>
                <a:ea typeface="Arial"/>
                <a:cs typeface="Arial"/>
                <a:sym typeface="Arial"/>
              </a:rPr>
              <a:t>Remember:</a:t>
            </a:r>
            <a:br>
              <a:rPr kumimoji="0" lang="en-US" sz="1400" b="0" i="0" u="none" strike="noStrike" cap="none" spc="0" normalizeH="0" baseline="0" dirty="0">
                <a:ln>
                  <a:noFill/>
                </a:ln>
                <a:solidFill>
                  <a:srgbClr val="FFFFFF"/>
                </a:solidFill>
                <a:effectLst/>
                <a:uFillTx/>
                <a:latin typeface="Arial"/>
                <a:ea typeface="Arial"/>
                <a:cs typeface="Arial"/>
                <a:sym typeface="Arial"/>
              </a:rPr>
            </a:br>
            <a:r>
              <a:rPr kumimoji="0" lang="en-US" sz="1400" b="0" i="0" u="none" strike="noStrike" cap="none" spc="0" normalizeH="0" baseline="0" dirty="0">
                <a:ln>
                  <a:noFill/>
                </a:ln>
                <a:solidFill>
                  <a:srgbClr val="FFFFFF"/>
                </a:solidFill>
                <a:effectLst/>
                <a:uFillTx/>
                <a:latin typeface="Arial"/>
                <a:ea typeface="Arial"/>
                <a:cs typeface="Arial"/>
                <a:sym typeface="Arial"/>
              </a:rPr>
              <a:t>Only need to touch cells with yellow backgrounds.</a:t>
            </a:r>
            <a:br>
              <a:rPr kumimoji="0" lang="en-US" sz="1400" b="0" i="0" u="none" strike="noStrike" cap="none" spc="0" normalizeH="0" baseline="0" dirty="0">
                <a:ln>
                  <a:noFill/>
                </a:ln>
                <a:solidFill>
                  <a:srgbClr val="FFFFFF"/>
                </a:solidFill>
                <a:effectLst/>
                <a:uFillTx/>
                <a:latin typeface="Arial"/>
                <a:ea typeface="Arial"/>
                <a:cs typeface="Arial"/>
                <a:sym typeface="Arial"/>
              </a:rPr>
            </a:br>
            <a:r>
              <a:rPr kumimoji="0" lang="en-US" sz="1400" b="0" i="0" u="none" strike="noStrike" cap="none" spc="0" normalizeH="0" baseline="0" dirty="0">
                <a:ln>
                  <a:noFill/>
                </a:ln>
                <a:solidFill>
                  <a:srgbClr val="FFFFFF"/>
                </a:solidFill>
                <a:effectLst/>
                <a:uFillTx/>
                <a:latin typeface="Arial"/>
                <a:ea typeface="Arial"/>
                <a:cs typeface="Arial"/>
                <a:sym typeface="Arial"/>
              </a:rPr>
              <a:t>Not all cells will be filled in this exercise.</a:t>
            </a:r>
          </a:p>
        </p:txBody>
      </p:sp>
    </p:spTree>
    <p:extLst>
      <p:ext uri="{BB962C8B-B14F-4D97-AF65-F5344CB8AC3E}">
        <p14:creationId xmlns:p14="http://schemas.microsoft.com/office/powerpoint/2010/main" val="174562766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09D0-6F4A-5344-9594-CD84230142B6}"/>
              </a:ext>
            </a:extLst>
          </p:cNvPr>
          <p:cNvSpPr>
            <a:spLocks noGrp="1"/>
          </p:cNvSpPr>
          <p:nvPr>
            <p:ph type="title"/>
          </p:nvPr>
        </p:nvSpPr>
        <p:spPr/>
        <p:txBody>
          <a:bodyPr/>
          <a:lstStyle/>
          <a:p>
            <a:r>
              <a:rPr lang="en-US" dirty="0"/>
              <a:t>Exercise</a:t>
            </a:r>
          </a:p>
        </p:txBody>
      </p:sp>
      <p:sp>
        <p:nvSpPr>
          <p:cNvPr id="4" name="Text Placeholder 3">
            <a:extLst>
              <a:ext uri="{FF2B5EF4-FFF2-40B4-BE49-F238E27FC236}">
                <a16:creationId xmlns:a16="http://schemas.microsoft.com/office/drawing/2014/main" id="{326DC518-2549-0449-ABCF-CB33C422E00F}"/>
              </a:ext>
            </a:extLst>
          </p:cNvPr>
          <p:cNvSpPr>
            <a:spLocks noGrp="1"/>
          </p:cNvSpPr>
          <p:nvPr>
            <p:ph type="body" idx="1"/>
          </p:nvPr>
        </p:nvSpPr>
        <p:spPr>
          <a:xfrm>
            <a:off x="4660900" y="647700"/>
            <a:ext cx="4483100" cy="2209800"/>
          </a:xfrm>
        </p:spPr>
        <p:txBody>
          <a:bodyPr/>
          <a:lstStyle/>
          <a:p>
            <a:r>
              <a:rPr lang="en-US" sz="1600" dirty="0">
                <a:solidFill>
                  <a:schemeClr val="bg1"/>
                </a:solidFill>
                <a:latin typeface="Avenir Book" panose="02000503020000020003" pitchFamily="2" charset="0"/>
              </a:rPr>
              <a:t>In this exercise we are going to visualize the data.</a:t>
            </a:r>
          </a:p>
          <a:p>
            <a:endParaRPr lang="en-US" sz="1600" dirty="0">
              <a:solidFill>
                <a:schemeClr val="bg1"/>
              </a:solidFill>
              <a:latin typeface="Avenir Book" panose="02000503020000020003" pitchFamily="2" charset="0"/>
            </a:endParaRPr>
          </a:p>
          <a:p>
            <a:pPr marL="285750" indent="-285750">
              <a:buFont typeface="Arial" panose="020B0604020202020204" pitchFamily="34" charset="0"/>
              <a:buChar char="•"/>
            </a:pPr>
            <a:r>
              <a:rPr lang="en-US" sz="1600" dirty="0">
                <a:solidFill>
                  <a:schemeClr val="bg1"/>
                </a:solidFill>
                <a:latin typeface="Avenir Book" panose="02000503020000020003" pitchFamily="2" charset="0"/>
              </a:rPr>
              <a:t>Highlight the cells B2 to B61 (i.e. the sales).</a:t>
            </a:r>
          </a:p>
          <a:p>
            <a:pPr marL="285750" indent="-285750">
              <a:buFont typeface="Arial" panose="020B0604020202020204" pitchFamily="34" charset="0"/>
              <a:buChar char="•"/>
            </a:pPr>
            <a:r>
              <a:rPr lang="en-US" sz="1600" dirty="0">
                <a:solidFill>
                  <a:schemeClr val="bg1"/>
                </a:solidFill>
                <a:latin typeface="Avenir Book" panose="02000503020000020003" pitchFamily="2" charset="0"/>
              </a:rPr>
              <a:t>Click "Insert" on the toolbar</a:t>
            </a:r>
          </a:p>
          <a:p>
            <a:pPr marL="285750" indent="-285750">
              <a:buFont typeface="Arial" panose="020B0604020202020204" pitchFamily="34" charset="0"/>
              <a:buChar char="•"/>
            </a:pPr>
            <a:r>
              <a:rPr lang="en-US" sz="1600" dirty="0">
                <a:solidFill>
                  <a:schemeClr val="bg1"/>
                </a:solidFill>
                <a:latin typeface="Avenir Book" panose="02000503020000020003" pitchFamily="2" charset="0"/>
              </a:rPr>
              <a:t>Click on the histogram icon</a:t>
            </a:r>
          </a:p>
          <a:p>
            <a:pPr marL="285750" indent="-285750">
              <a:buFont typeface="Arial" panose="020B0604020202020204" pitchFamily="34" charset="0"/>
              <a:buChar char="•"/>
            </a:pPr>
            <a:r>
              <a:rPr lang="en-US" sz="1600" dirty="0">
                <a:solidFill>
                  <a:schemeClr val="bg1"/>
                </a:solidFill>
                <a:latin typeface="Avenir Book" panose="02000503020000020003" pitchFamily="2" charset="0"/>
              </a:rPr>
              <a:t>Choose the plain histogram</a:t>
            </a:r>
          </a:p>
          <a:p>
            <a:endParaRPr lang="en-US" sz="1600" dirty="0">
              <a:solidFill>
                <a:schemeClr val="bg1"/>
              </a:solidFill>
              <a:latin typeface="Avenir Book" panose="02000503020000020003" pitchFamily="2" charset="0"/>
            </a:endParaRPr>
          </a:p>
        </p:txBody>
      </p:sp>
      <p:pic>
        <p:nvPicPr>
          <p:cNvPr id="8" name="Picture 7">
            <a:extLst>
              <a:ext uri="{FF2B5EF4-FFF2-40B4-BE49-F238E27FC236}">
                <a16:creationId xmlns:a16="http://schemas.microsoft.com/office/drawing/2014/main" id="{B1BFAD83-CDF5-CB49-A741-58F4E1683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652" y="2114550"/>
            <a:ext cx="495300" cy="304800"/>
          </a:xfrm>
          <a:prstGeom prst="rect">
            <a:avLst/>
          </a:prstGeom>
        </p:spPr>
      </p:pic>
      <p:pic>
        <p:nvPicPr>
          <p:cNvPr id="10" name="Picture 9">
            <a:extLst>
              <a:ext uri="{FF2B5EF4-FFF2-40B4-BE49-F238E27FC236}">
                <a16:creationId xmlns:a16="http://schemas.microsoft.com/office/drawing/2014/main" id="{090F78E7-2BB6-844E-ACCB-78751D20AE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7100" y="2720276"/>
            <a:ext cx="958850" cy="931454"/>
          </a:xfrm>
          <a:prstGeom prst="rect">
            <a:avLst/>
          </a:prstGeom>
        </p:spPr>
      </p:pic>
      <p:sp>
        <p:nvSpPr>
          <p:cNvPr id="11" name="Text Placeholder 3">
            <a:extLst>
              <a:ext uri="{FF2B5EF4-FFF2-40B4-BE49-F238E27FC236}">
                <a16:creationId xmlns:a16="http://schemas.microsoft.com/office/drawing/2014/main" id="{B7B6CC21-1052-134F-9230-B3FD103892D3}"/>
              </a:ext>
            </a:extLst>
          </p:cNvPr>
          <p:cNvSpPr txBox="1">
            <a:spLocks/>
          </p:cNvSpPr>
          <p:nvPr/>
        </p:nvSpPr>
        <p:spPr>
          <a:xfrm>
            <a:off x="4660900" y="3797300"/>
            <a:ext cx="4483100" cy="1193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lvl1pPr marL="0" marR="0" indent="0" algn="l" defTabSz="914400" rtl="0" eaLnBrk="1" latinLnBrk="0" hangingPunct="1">
              <a:lnSpc>
                <a:spcPct val="115000"/>
              </a:lnSpc>
              <a:spcBef>
                <a:spcPts val="0"/>
              </a:spcBef>
              <a:spcAft>
                <a:spcPts val="0"/>
              </a:spcAft>
              <a:buClrTx/>
              <a:buSzTx/>
              <a:buFontTx/>
              <a:buNone/>
              <a:tabLst/>
              <a:defRPr sz="2400" b="0" i="0" u="none" strike="noStrike" cap="none" spc="0" baseline="0">
                <a:ln>
                  <a:noFill/>
                </a:ln>
                <a:solidFill>
                  <a:srgbClr val="434343"/>
                </a:solidFill>
                <a:uFillTx/>
                <a:latin typeface="Proxima Nova"/>
                <a:ea typeface="Proxima Nova"/>
                <a:cs typeface="Proxima Nova"/>
                <a:sym typeface="Proxima Nova"/>
              </a:defRPr>
            </a:lvl1pPr>
            <a:lvl2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2pPr>
            <a:lvl3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3pPr>
            <a:lvl4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4pPr>
            <a:lvl5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5pPr>
            <a:lvl6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6pPr>
            <a:lvl7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7pPr>
            <a:lvl8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8pPr>
            <a:lvl9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9pPr>
          </a:lstStyle>
          <a:p>
            <a:r>
              <a:rPr lang="en-US" sz="1600" dirty="0">
                <a:solidFill>
                  <a:schemeClr val="bg1"/>
                </a:solidFill>
                <a:latin typeface="Avenir Book" panose="02000503020000020003" pitchFamily="2" charset="0"/>
              </a:rPr>
              <a:t>You will probably need to right click on the graph. Select </a:t>
            </a:r>
            <a:br>
              <a:rPr lang="en-US" sz="1600" dirty="0">
                <a:solidFill>
                  <a:schemeClr val="bg1"/>
                </a:solidFill>
                <a:latin typeface="Avenir Book" panose="02000503020000020003" pitchFamily="2" charset="0"/>
              </a:rPr>
            </a:br>
            <a:r>
              <a:rPr lang="en-US" sz="1600" b="1" dirty="0">
                <a:solidFill>
                  <a:schemeClr val="bg1"/>
                </a:solidFill>
                <a:latin typeface="Avenir Book" panose="02000503020000020003" pitchFamily="2" charset="0"/>
              </a:rPr>
              <a:t>Format Data Series </a:t>
            </a:r>
            <a:r>
              <a:rPr lang="en-US" sz="1600" b="1" dirty="0">
                <a:solidFill>
                  <a:schemeClr val="bg1"/>
                </a:solidFill>
                <a:latin typeface="Avenir Book" panose="02000503020000020003" pitchFamily="2" charset="0"/>
                <a:sym typeface="Wingdings" pitchFamily="2" charset="2"/>
              </a:rPr>
              <a:t> Bins --&gt; Bin Width</a:t>
            </a:r>
            <a:r>
              <a:rPr lang="en-US" sz="1600" dirty="0">
                <a:solidFill>
                  <a:schemeClr val="bg1"/>
                </a:solidFill>
                <a:latin typeface="Avenir Book" panose="02000503020000020003" pitchFamily="2" charset="0"/>
                <a:sym typeface="Wingdings" pitchFamily="2" charset="2"/>
              </a:rPr>
              <a:t> </a:t>
            </a:r>
            <a:br>
              <a:rPr lang="en-US" sz="1600" dirty="0">
                <a:solidFill>
                  <a:schemeClr val="bg1"/>
                </a:solidFill>
                <a:latin typeface="Avenir Book" panose="02000503020000020003" pitchFamily="2" charset="0"/>
                <a:sym typeface="Wingdings" pitchFamily="2" charset="2"/>
              </a:rPr>
            </a:br>
            <a:r>
              <a:rPr lang="en-US" sz="1600" dirty="0">
                <a:solidFill>
                  <a:schemeClr val="bg1"/>
                </a:solidFill>
                <a:latin typeface="Avenir Book" panose="02000503020000020003" pitchFamily="2" charset="0"/>
                <a:sym typeface="Wingdings" pitchFamily="2" charset="2"/>
              </a:rPr>
              <a:t>and set the value to 2.0</a:t>
            </a:r>
            <a:endParaRPr lang="en-US" sz="1600" dirty="0">
              <a:solidFill>
                <a:schemeClr val="bg1"/>
              </a:solidFill>
              <a:latin typeface="Avenir Book" panose="02000503020000020003" pitchFamily="2" charset="0"/>
            </a:endParaRPr>
          </a:p>
        </p:txBody>
      </p:sp>
    </p:spTree>
    <p:extLst>
      <p:ext uri="{BB962C8B-B14F-4D97-AF65-F5344CB8AC3E}">
        <p14:creationId xmlns:p14="http://schemas.microsoft.com/office/powerpoint/2010/main" val="414539878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4F8576-3F1A-EB4D-AE95-0C330ADBC556}"/>
              </a:ext>
            </a:extLst>
          </p:cNvPr>
          <p:cNvSpPr>
            <a:spLocks noGrp="1"/>
          </p:cNvSpPr>
          <p:nvPr>
            <p:ph type="title"/>
          </p:nvPr>
        </p:nvSpPr>
        <p:spPr/>
        <p:txBody>
          <a:bodyPr>
            <a:normAutofit fontScale="90000"/>
          </a:bodyPr>
          <a:lstStyle/>
          <a:p>
            <a:r>
              <a:rPr lang="en-US" dirty="0"/>
              <a:t>Median and Mean (Average)</a:t>
            </a:r>
          </a:p>
        </p:txBody>
      </p:sp>
      <mc:AlternateContent xmlns:mc="http://schemas.openxmlformats.org/markup-compatibility/2006">
        <mc:Choice xmlns:cx1="http://schemas.microsoft.com/office/drawing/2015/9/8/chartex" Requires="cx1">
          <p:graphicFrame>
            <p:nvGraphicFramePr>
              <p:cNvPr id="5" name="Chart 4" title="Number of Tires with defects">
                <a:extLst>
                  <a:ext uri="{FF2B5EF4-FFF2-40B4-BE49-F238E27FC236}">
                    <a16:creationId xmlns:a16="http://schemas.microsoft.com/office/drawing/2014/main" id="{8BF572CA-E6E3-E643-BFF9-C11576F47AC0}"/>
                  </a:ext>
                </a:extLst>
              </p:cNvPr>
              <p:cNvGraphicFramePr/>
              <p:nvPr>
                <p:extLst>
                  <p:ext uri="{D42A27DB-BD31-4B8C-83A1-F6EECF244321}">
                    <p14:modId xmlns:p14="http://schemas.microsoft.com/office/powerpoint/2010/main" val="1370101370"/>
                  </p:ext>
                </p:extLst>
              </p:nvPr>
            </p:nvGraphicFramePr>
            <p:xfrm>
              <a:off x="4737100" y="1114425"/>
              <a:ext cx="4361901" cy="291465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5" name="Chart 4" title="Number of Tires with defects">
                <a:extLst>
                  <a:ext uri="{FF2B5EF4-FFF2-40B4-BE49-F238E27FC236}">
                    <a16:creationId xmlns:a16="http://schemas.microsoft.com/office/drawing/2014/main" id="{8BF572CA-E6E3-E643-BFF9-C11576F47AC0}"/>
                  </a:ext>
                </a:extLst>
              </p:cNvPr>
              <p:cNvPicPr>
                <a:picLocks noGrp="1" noRot="1" noChangeAspect="1" noMove="1" noResize="1" noEditPoints="1" noAdjustHandles="1" noChangeArrowheads="1" noChangeShapeType="1"/>
              </p:cNvPicPr>
              <p:nvPr/>
            </p:nvPicPr>
            <p:blipFill>
              <a:blip r:embed="rId4"/>
              <a:stretch>
                <a:fillRect/>
              </a:stretch>
            </p:blipFill>
            <p:spPr>
              <a:xfrm>
                <a:off x="4737100" y="1114425"/>
                <a:ext cx="4361901" cy="2914650"/>
              </a:xfrm>
              <a:prstGeom prst="rect">
                <a:avLst/>
              </a:prstGeom>
            </p:spPr>
          </p:pic>
        </mc:Fallback>
      </mc:AlternateContent>
      <p:sp>
        <p:nvSpPr>
          <p:cNvPr id="6" name="TextBox 5">
            <a:extLst>
              <a:ext uri="{FF2B5EF4-FFF2-40B4-BE49-F238E27FC236}">
                <a16:creationId xmlns:a16="http://schemas.microsoft.com/office/drawing/2014/main" id="{EBD61B1C-8080-B942-A8BD-A4A05E91A57E}"/>
              </a:ext>
            </a:extLst>
          </p:cNvPr>
          <p:cNvSpPr txBox="1"/>
          <p:nvPr/>
        </p:nvSpPr>
        <p:spPr>
          <a:xfrm>
            <a:off x="311698" y="1181100"/>
            <a:ext cx="4095202"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Both measures of the location of the "center" of the distribution.</a:t>
            </a:r>
          </a:p>
        </p:txBody>
      </p:sp>
      <p:sp>
        <p:nvSpPr>
          <p:cNvPr id="7" name="TextBox 6">
            <a:extLst>
              <a:ext uri="{FF2B5EF4-FFF2-40B4-BE49-F238E27FC236}">
                <a16:creationId xmlns:a16="http://schemas.microsoft.com/office/drawing/2014/main" id="{EE9CE7D2-4BE0-9B43-97E2-26C514D7AB8C}"/>
              </a:ext>
            </a:extLst>
          </p:cNvPr>
          <p:cNvSpPr txBox="1"/>
          <p:nvPr/>
        </p:nvSpPr>
        <p:spPr>
          <a:xfrm>
            <a:off x="311698" y="1710549"/>
            <a:ext cx="4095202" cy="1600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chemeClr val="bg1"/>
                </a:solidFill>
                <a:effectLst/>
                <a:uFillTx/>
                <a:latin typeface="+mj-lt"/>
                <a:cs typeface="Arial" panose="020B0604020202020204" pitchFamily="34" charset="0"/>
                <a:sym typeface="Arial"/>
              </a:rPr>
              <a:t>Mean:           </a:t>
            </a:r>
            <a:r>
              <a:rPr kumimoji="0" lang="en-US" sz="1400" i="0" u="none" strike="noStrike" cap="none" spc="0" normalizeH="0" baseline="0" dirty="0">
                <a:ln>
                  <a:noFill/>
                </a:ln>
                <a:solidFill>
                  <a:schemeClr val="bg1"/>
                </a:solidFill>
                <a:effectLst/>
                <a:uFillTx/>
                <a:latin typeface="Courier" pitchFamily="2" charset="0"/>
                <a:cs typeface="Arial" panose="020B0604020202020204" pitchFamily="34" charset="0"/>
                <a:sym typeface="Arial"/>
              </a:rPr>
              <a:t>=AVERAGE(…)</a:t>
            </a:r>
            <a:endParaRPr lang="en-US" b="1" dirty="0">
              <a:solidFill>
                <a:schemeClr val="bg1"/>
              </a:solidFill>
              <a:latin typeface="Courier" pitchFamily="2" charset="0"/>
              <a:cs typeface="Arial" panose="020B0604020202020204" pitchFamily="34" charset="0"/>
            </a:endParaRPr>
          </a:p>
          <a:p>
            <a:pPr marL="285750" lvl="4" indent="-285750">
              <a:buFont typeface="Arial" panose="020B0604020202020204" pitchFamily="34" charset="0"/>
              <a:buChar char="•"/>
            </a:pPr>
            <a:r>
              <a:rPr lang="en-US" dirty="0">
                <a:solidFill>
                  <a:schemeClr val="bg1"/>
                </a:solidFill>
                <a:latin typeface="+mj-lt"/>
                <a:cs typeface="Arial" panose="020B0604020202020204" pitchFamily="34" charset="0"/>
              </a:rPr>
              <a:t>If every value in the data set was the mean, you would get the same total. e.g. if we had X defects </a:t>
            </a:r>
            <a:r>
              <a:rPr lang="en-US" i="1" dirty="0">
                <a:solidFill>
                  <a:schemeClr val="bg1"/>
                </a:solidFill>
                <a:latin typeface="+mj-lt"/>
                <a:cs typeface="Arial" panose="020B0604020202020204" pitchFamily="34" charset="0"/>
              </a:rPr>
              <a:t>every </a:t>
            </a:r>
            <a:r>
              <a:rPr lang="en-US" dirty="0">
                <a:solidFill>
                  <a:schemeClr val="bg1"/>
                </a:solidFill>
                <a:latin typeface="+mj-lt"/>
                <a:cs typeface="Arial" panose="020B0604020202020204" pitchFamily="34" charset="0"/>
              </a:rPr>
              <a:t>week, then the total number of defects are the same</a:t>
            </a:r>
          </a:p>
          <a:p>
            <a:pPr marL="285750" lvl="4" indent="-285750">
              <a:buFont typeface="Arial" panose="020B0604020202020204" pitchFamily="34" charset="0"/>
              <a:buChar char="•"/>
            </a:pPr>
            <a:r>
              <a:rPr kumimoji="0" lang="en-US" i="0" u="none" strike="noStrike" cap="none" spc="0" normalizeH="0" baseline="0" dirty="0">
                <a:ln>
                  <a:noFill/>
                </a:ln>
                <a:solidFill>
                  <a:schemeClr val="bg1"/>
                </a:solidFill>
                <a:effectLst/>
                <a:uFillTx/>
                <a:latin typeface="+mj-lt"/>
                <a:cs typeface="Arial" panose="020B0604020202020204" pitchFamily="34" charset="0"/>
                <a:sym typeface="Arial"/>
              </a:rPr>
              <a:t>Useful fo</a:t>
            </a:r>
            <a:r>
              <a:rPr lang="en-US" dirty="0">
                <a:solidFill>
                  <a:schemeClr val="bg1"/>
                </a:solidFill>
                <a:latin typeface="+mj-lt"/>
                <a:cs typeface="Arial" panose="020B0604020202020204" pitchFamily="34" charset="0"/>
              </a:rPr>
              <a:t>r estimation of costs, amortization</a:t>
            </a:r>
          </a:p>
          <a:p>
            <a:pPr marL="285750" lvl="4" indent="-285750">
              <a:buFont typeface="Arial" panose="020B0604020202020204" pitchFamily="34" charset="0"/>
              <a:buChar char="•"/>
            </a:pPr>
            <a:r>
              <a:rPr kumimoji="0" lang="en-US" i="0" u="none" strike="noStrike" cap="none" spc="0" normalizeH="0" baseline="0" dirty="0">
                <a:ln>
                  <a:noFill/>
                </a:ln>
                <a:solidFill>
                  <a:schemeClr val="bg1"/>
                </a:solidFill>
                <a:effectLst/>
                <a:uFillTx/>
                <a:latin typeface="+mj-lt"/>
                <a:cs typeface="Arial" panose="020B0604020202020204" pitchFamily="34" charset="0"/>
                <a:sym typeface="Arial"/>
              </a:rPr>
              <a:t>Skewed by outliers</a:t>
            </a:r>
          </a:p>
        </p:txBody>
      </p:sp>
      <p:sp>
        <p:nvSpPr>
          <p:cNvPr id="8" name="TextBox 7">
            <a:extLst>
              <a:ext uri="{FF2B5EF4-FFF2-40B4-BE49-F238E27FC236}">
                <a16:creationId xmlns:a16="http://schemas.microsoft.com/office/drawing/2014/main" id="{4DD8B69C-5179-0748-A8AE-3E9AEB510369}"/>
              </a:ext>
            </a:extLst>
          </p:cNvPr>
          <p:cNvSpPr txBox="1"/>
          <p:nvPr/>
        </p:nvSpPr>
        <p:spPr>
          <a:xfrm>
            <a:off x="311698" y="3311399"/>
            <a:ext cx="4095202" cy="1600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chemeClr val="bg1"/>
                </a:solidFill>
                <a:effectLst/>
                <a:uFillTx/>
                <a:latin typeface="+mj-lt"/>
                <a:cs typeface="Arial" panose="020B0604020202020204" pitchFamily="34" charset="0"/>
                <a:sym typeface="Arial"/>
              </a:rPr>
              <a:t>Median:        </a:t>
            </a:r>
            <a:r>
              <a:rPr kumimoji="0" lang="en-US" sz="1400" i="0" u="none" strike="noStrike" cap="none" spc="0" normalizeH="0" baseline="0" dirty="0">
                <a:ln>
                  <a:noFill/>
                </a:ln>
                <a:solidFill>
                  <a:schemeClr val="bg1"/>
                </a:solidFill>
                <a:effectLst/>
                <a:uFillTx/>
                <a:latin typeface="Courier" pitchFamily="2" charset="0"/>
                <a:cs typeface="Arial" panose="020B0604020202020204" pitchFamily="34" charset="0"/>
                <a:sym typeface="Arial"/>
              </a:rPr>
              <a:t>=MEDIAN(…)</a:t>
            </a:r>
            <a:r>
              <a:rPr kumimoji="0" lang="en-US" sz="1400" b="1" i="0" u="none" strike="noStrike" cap="none" spc="0" normalizeH="0" baseline="0" dirty="0">
                <a:ln>
                  <a:noFill/>
                </a:ln>
                <a:solidFill>
                  <a:schemeClr val="bg1"/>
                </a:solidFill>
                <a:effectLst/>
                <a:uFillTx/>
                <a:latin typeface="+mj-lt"/>
                <a:cs typeface="Arial" panose="020B0604020202020204" pitchFamily="34" charset="0"/>
                <a:sym typeface="Arial"/>
              </a:rPr>
              <a:t>    </a:t>
            </a:r>
            <a:endParaRPr lang="en-US" sz="1400" b="1" dirty="0">
              <a:solidFill>
                <a:schemeClr val="bg1"/>
              </a:solidFill>
              <a:latin typeface="+mj-lt"/>
              <a:cs typeface="Arial" panose="020B0604020202020204" pitchFamily="34" charset="0"/>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i="0" u="none" strike="noStrike" cap="none" spc="0" normalizeH="0" baseline="0" dirty="0">
                <a:ln>
                  <a:noFill/>
                </a:ln>
                <a:solidFill>
                  <a:schemeClr val="bg1"/>
                </a:solidFill>
                <a:effectLst/>
                <a:uFillTx/>
                <a:latin typeface="+mj-lt"/>
                <a:cs typeface="Arial" panose="020B0604020202020204" pitchFamily="34" charset="0"/>
                <a:sym typeface="Arial"/>
              </a:rPr>
              <a:t>Half the data is less or equal to median, half is greater than median</a:t>
            </a:r>
            <a:endParaRPr lang="en-US" dirty="0">
              <a:solidFill>
                <a:schemeClr val="bg1"/>
              </a:solidFill>
              <a:latin typeface="+mj-lt"/>
              <a:cs typeface="Arial" panose="020B0604020202020204" pitchFamily="34" charset="0"/>
            </a:endParaRPr>
          </a:p>
          <a:p>
            <a:pPr marL="285750" lvl="4" indent="-285750">
              <a:buFont typeface="Arial" panose="020B0604020202020204" pitchFamily="34" charset="0"/>
              <a:buChar char="•"/>
            </a:pPr>
            <a:r>
              <a:rPr kumimoji="0" lang="en-US" i="0" u="none" strike="noStrike" cap="none" spc="0" normalizeH="0" baseline="0" dirty="0">
                <a:ln>
                  <a:noFill/>
                </a:ln>
                <a:solidFill>
                  <a:schemeClr val="bg1"/>
                </a:solidFill>
                <a:effectLst/>
                <a:uFillTx/>
                <a:latin typeface="+mj-lt"/>
                <a:cs typeface="Arial" panose="020B0604020202020204" pitchFamily="34" charset="0"/>
                <a:sym typeface="Arial"/>
              </a:rPr>
              <a:t>Not skewed by outliers</a:t>
            </a:r>
          </a:p>
          <a:p>
            <a:pPr marL="285750" lvl="4" indent="-285750">
              <a:buFont typeface="Arial" panose="020B0604020202020204" pitchFamily="34" charset="0"/>
              <a:buChar char="•"/>
            </a:pPr>
            <a:r>
              <a:rPr lang="en-US" dirty="0">
                <a:solidFill>
                  <a:schemeClr val="bg1"/>
                </a:solidFill>
                <a:latin typeface="+mj-lt"/>
                <a:cs typeface="Arial" panose="020B0604020202020204" pitchFamily="34" charset="0"/>
              </a:rPr>
              <a:t>Good for determining what the </a:t>
            </a:r>
            <a:r>
              <a:rPr lang="en-US" i="1" dirty="0">
                <a:solidFill>
                  <a:schemeClr val="bg1"/>
                </a:solidFill>
                <a:latin typeface="+mj-lt"/>
                <a:cs typeface="Arial" panose="020B0604020202020204" pitchFamily="34" charset="0"/>
              </a:rPr>
              <a:t>typical</a:t>
            </a:r>
            <a:r>
              <a:rPr lang="en-US" dirty="0">
                <a:solidFill>
                  <a:schemeClr val="bg1"/>
                </a:solidFill>
                <a:latin typeface="+mj-lt"/>
                <a:cs typeface="Arial" panose="020B0604020202020204" pitchFamily="34" charset="0"/>
              </a:rPr>
              <a:t> week looks like</a:t>
            </a:r>
          </a:p>
          <a:p>
            <a:pPr marL="285750" lvl="4" indent="-285750">
              <a:buFont typeface="Arial" panose="020B0604020202020204" pitchFamily="34" charset="0"/>
              <a:buChar char="•"/>
            </a:pPr>
            <a:r>
              <a:rPr kumimoji="0" lang="en-US" i="0" u="none" strike="noStrike" cap="none" spc="0" normalizeH="0" baseline="0" dirty="0">
                <a:ln>
                  <a:noFill/>
                </a:ln>
                <a:solidFill>
                  <a:schemeClr val="bg1"/>
                </a:solidFill>
                <a:effectLst/>
                <a:uFillTx/>
                <a:latin typeface="+mj-lt"/>
                <a:cs typeface="Arial" panose="020B0604020202020204" pitchFamily="34" charset="0"/>
                <a:sym typeface="Arial"/>
              </a:rPr>
              <a:t>Does not amor</a:t>
            </a:r>
            <a:r>
              <a:rPr lang="en-US" dirty="0">
                <a:solidFill>
                  <a:schemeClr val="bg1"/>
                </a:solidFill>
                <a:latin typeface="+mj-lt"/>
                <a:cs typeface="Arial" panose="020B0604020202020204" pitchFamily="34" charset="0"/>
              </a:rPr>
              <a:t>tize correctly</a:t>
            </a:r>
            <a:endParaRPr kumimoji="0" lang="en-US" i="0" u="none" strike="noStrike" cap="none" spc="0" normalizeH="0" baseline="0" dirty="0">
              <a:ln>
                <a:noFill/>
              </a:ln>
              <a:solidFill>
                <a:schemeClr val="bg1"/>
              </a:solidFill>
              <a:effectLst/>
              <a:uFillTx/>
              <a:latin typeface="+mj-lt"/>
              <a:cs typeface="Arial" panose="020B0604020202020204" pitchFamily="34" charset="0"/>
              <a:sym typeface="Arial"/>
            </a:endParaRPr>
          </a:p>
        </p:txBody>
      </p:sp>
      <p:sp>
        <p:nvSpPr>
          <p:cNvPr id="9" name="TextBox 8">
            <a:extLst>
              <a:ext uri="{FF2B5EF4-FFF2-40B4-BE49-F238E27FC236}">
                <a16:creationId xmlns:a16="http://schemas.microsoft.com/office/drawing/2014/main" id="{83DDD142-E0AA-9441-8E7E-55704F020BA5}"/>
              </a:ext>
            </a:extLst>
          </p:cNvPr>
          <p:cNvSpPr txBox="1"/>
          <p:nvPr/>
        </p:nvSpPr>
        <p:spPr>
          <a:xfrm rot="-5400000">
            <a:off x="3554843" y="2383794"/>
            <a:ext cx="2285999"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chemeClr val="bg1">
                    <a:lumMod val="90000"/>
                    <a:lumOff val="10000"/>
                  </a:schemeClr>
                </a:solidFill>
                <a:effectLst/>
                <a:uFillTx/>
                <a:latin typeface="+mj-lt"/>
                <a:cs typeface="Arial" panose="020B0604020202020204" pitchFamily="34" charset="0"/>
                <a:sym typeface="Arial"/>
              </a:rPr>
              <a:t># of weeks with this many defects</a:t>
            </a:r>
          </a:p>
        </p:txBody>
      </p:sp>
      <p:sp>
        <p:nvSpPr>
          <p:cNvPr id="10" name="TextBox 9">
            <a:extLst>
              <a:ext uri="{FF2B5EF4-FFF2-40B4-BE49-F238E27FC236}">
                <a16:creationId xmlns:a16="http://schemas.microsoft.com/office/drawing/2014/main" id="{9ACB677B-7DDB-4946-A39F-CE2FB3DBF386}"/>
              </a:ext>
            </a:extLst>
          </p:cNvPr>
          <p:cNvSpPr txBox="1"/>
          <p:nvPr/>
        </p:nvSpPr>
        <p:spPr>
          <a:xfrm>
            <a:off x="6114717" y="3955413"/>
            <a:ext cx="1606666"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chemeClr val="bg1">
                    <a:lumMod val="90000"/>
                    <a:lumOff val="10000"/>
                  </a:schemeClr>
                </a:solidFill>
                <a:effectLst/>
                <a:uFillTx/>
                <a:latin typeface="+mj-lt"/>
                <a:cs typeface="Arial" panose="020B0604020202020204" pitchFamily="34" charset="0"/>
                <a:sym typeface="Arial"/>
              </a:rPr>
              <a:t>Defects in this week</a:t>
            </a:r>
          </a:p>
        </p:txBody>
      </p:sp>
      <p:grpSp>
        <p:nvGrpSpPr>
          <p:cNvPr id="15" name="Group 14">
            <a:extLst>
              <a:ext uri="{FF2B5EF4-FFF2-40B4-BE49-F238E27FC236}">
                <a16:creationId xmlns:a16="http://schemas.microsoft.com/office/drawing/2014/main" id="{13148032-D474-F749-A591-1225B73C2790}"/>
              </a:ext>
            </a:extLst>
          </p:cNvPr>
          <p:cNvGrpSpPr/>
          <p:nvPr/>
        </p:nvGrpSpPr>
        <p:grpSpPr>
          <a:xfrm>
            <a:off x="5800451" y="1435098"/>
            <a:ext cx="1117600" cy="2324102"/>
            <a:chOff x="5800451" y="1435098"/>
            <a:chExt cx="1117600" cy="2324102"/>
          </a:xfrm>
        </p:grpSpPr>
        <p:cxnSp>
          <p:nvCxnSpPr>
            <p:cNvPr id="12" name="Straight Connector 11">
              <a:extLst>
                <a:ext uri="{FF2B5EF4-FFF2-40B4-BE49-F238E27FC236}">
                  <a16:creationId xmlns:a16="http://schemas.microsoft.com/office/drawing/2014/main" id="{263FB900-8FFE-154C-BA3A-050E89F9544F}"/>
                </a:ext>
              </a:extLst>
            </p:cNvPr>
            <p:cNvCxnSpPr>
              <a:cxnSpLocks/>
            </p:cNvCxnSpPr>
            <p:nvPr/>
          </p:nvCxnSpPr>
          <p:spPr>
            <a:xfrm flipV="1">
              <a:off x="6502400" y="1435098"/>
              <a:ext cx="0" cy="2324102"/>
            </a:xfrm>
            <a:prstGeom prst="line">
              <a:avLst/>
            </a:prstGeom>
            <a:noFill/>
            <a:ln w="25400" cap="flat">
              <a:solidFill>
                <a:schemeClr val="accent2"/>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4" name="TextBox 13">
              <a:extLst>
                <a:ext uri="{FF2B5EF4-FFF2-40B4-BE49-F238E27FC236}">
                  <a16:creationId xmlns:a16="http://schemas.microsoft.com/office/drawing/2014/main" id="{D7052DEC-4666-034D-964A-028454D7239F}"/>
                </a:ext>
              </a:extLst>
            </p:cNvPr>
            <p:cNvSpPr txBox="1"/>
            <p:nvPr/>
          </p:nvSpPr>
          <p:spPr>
            <a:xfrm>
              <a:off x="5800451" y="1442709"/>
              <a:ext cx="11176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accent2"/>
                  </a:solidFill>
                  <a:effectLst/>
                  <a:uFillTx/>
                  <a:latin typeface="+mj-lt"/>
                  <a:cs typeface="Arial" panose="020B0604020202020204" pitchFamily="34" charset="0"/>
                  <a:sym typeface="Arial"/>
                </a:rPr>
                <a:t>median</a:t>
              </a:r>
            </a:p>
          </p:txBody>
        </p:sp>
      </p:grpSp>
      <p:grpSp>
        <p:nvGrpSpPr>
          <p:cNvPr id="19" name="Group 18">
            <a:extLst>
              <a:ext uri="{FF2B5EF4-FFF2-40B4-BE49-F238E27FC236}">
                <a16:creationId xmlns:a16="http://schemas.microsoft.com/office/drawing/2014/main" id="{2A5DFCD5-18DC-3F47-81BA-4BFFBAA67F05}"/>
              </a:ext>
            </a:extLst>
          </p:cNvPr>
          <p:cNvGrpSpPr/>
          <p:nvPr/>
        </p:nvGrpSpPr>
        <p:grpSpPr>
          <a:xfrm>
            <a:off x="6672526" y="1435099"/>
            <a:ext cx="1134525" cy="2324102"/>
            <a:chOff x="6672526" y="1435099"/>
            <a:chExt cx="1134525" cy="2324102"/>
          </a:xfrm>
        </p:grpSpPr>
        <p:cxnSp>
          <p:nvCxnSpPr>
            <p:cNvPr id="17" name="Straight Connector 16">
              <a:extLst>
                <a:ext uri="{FF2B5EF4-FFF2-40B4-BE49-F238E27FC236}">
                  <a16:creationId xmlns:a16="http://schemas.microsoft.com/office/drawing/2014/main" id="{38165490-6AFD-F246-B9D3-19E356478F67}"/>
                </a:ext>
              </a:extLst>
            </p:cNvPr>
            <p:cNvCxnSpPr>
              <a:cxnSpLocks/>
            </p:cNvCxnSpPr>
            <p:nvPr/>
          </p:nvCxnSpPr>
          <p:spPr>
            <a:xfrm flipV="1">
              <a:off x="6672526" y="1435099"/>
              <a:ext cx="0" cy="2324102"/>
            </a:xfrm>
            <a:prstGeom prst="line">
              <a:avLst/>
            </a:prstGeom>
            <a:noFill/>
            <a:ln w="25400" cap="flat">
              <a:solidFill>
                <a:schemeClr val="accent4"/>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8" name="TextBox 17">
              <a:extLst>
                <a:ext uri="{FF2B5EF4-FFF2-40B4-BE49-F238E27FC236}">
                  <a16:creationId xmlns:a16="http://schemas.microsoft.com/office/drawing/2014/main" id="{C07C22E0-B82E-234B-9D87-DD527B6AA875}"/>
                </a:ext>
              </a:extLst>
            </p:cNvPr>
            <p:cNvSpPr txBox="1"/>
            <p:nvPr/>
          </p:nvSpPr>
          <p:spPr>
            <a:xfrm>
              <a:off x="6689451" y="1550430"/>
              <a:ext cx="11176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accent4">
                      <a:lumMod val="75000"/>
                    </a:schemeClr>
                  </a:solidFill>
                  <a:effectLst/>
                  <a:uFillTx/>
                  <a:latin typeface="+mj-lt"/>
                  <a:cs typeface="Arial" panose="020B0604020202020204" pitchFamily="34" charset="0"/>
                  <a:sym typeface="Arial"/>
                </a:rPr>
                <a:t>mean</a:t>
              </a:r>
            </a:p>
          </p:txBody>
        </p:sp>
      </p:grpSp>
    </p:spTree>
    <p:extLst>
      <p:ext uri="{BB962C8B-B14F-4D97-AF65-F5344CB8AC3E}">
        <p14:creationId xmlns:p14="http://schemas.microsoft.com/office/powerpoint/2010/main" val="15491073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4F8576-3F1A-EB4D-AE95-0C330ADBC556}"/>
              </a:ext>
            </a:extLst>
          </p:cNvPr>
          <p:cNvSpPr>
            <a:spLocks noGrp="1"/>
          </p:cNvSpPr>
          <p:nvPr>
            <p:ph type="title"/>
          </p:nvPr>
        </p:nvSpPr>
        <p:spPr/>
        <p:txBody>
          <a:bodyPr>
            <a:normAutofit fontScale="90000"/>
          </a:bodyPr>
          <a:lstStyle/>
          <a:p>
            <a:r>
              <a:rPr lang="en-US" dirty="0"/>
              <a:t>Percentiles and IQR</a:t>
            </a:r>
          </a:p>
        </p:txBody>
      </p:sp>
      <mc:AlternateContent xmlns:mc="http://schemas.openxmlformats.org/markup-compatibility/2006">
        <mc:Choice xmlns:cx1="http://schemas.microsoft.com/office/drawing/2015/9/8/chartex" Requires="cx1">
          <p:graphicFrame>
            <p:nvGraphicFramePr>
              <p:cNvPr id="5" name="Chart 4" title="Number of Tires with defects">
                <a:extLst>
                  <a:ext uri="{FF2B5EF4-FFF2-40B4-BE49-F238E27FC236}">
                    <a16:creationId xmlns:a16="http://schemas.microsoft.com/office/drawing/2014/main" id="{8BF572CA-E6E3-E643-BFF9-C11576F47AC0}"/>
                  </a:ext>
                </a:extLst>
              </p:cNvPr>
              <p:cNvGraphicFramePr/>
              <p:nvPr/>
            </p:nvGraphicFramePr>
            <p:xfrm>
              <a:off x="4737100" y="1114425"/>
              <a:ext cx="4361901" cy="291465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5" name="Chart 4" title="Number of Tires with defects">
                <a:extLst>
                  <a:ext uri="{FF2B5EF4-FFF2-40B4-BE49-F238E27FC236}">
                    <a16:creationId xmlns:a16="http://schemas.microsoft.com/office/drawing/2014/main" id="{8BF572CA-E6E3-E643-BFF9-C11576F47AC0}"/>
                  </a:ext>
                </a:extLst>
              </p:cNvPr>
              <p:cNvPicPr>
                <a:picLocks noGrp="1" noRot="1" noChangeAspect="1" noMove="1" noResize="1" noEditPoints="1" noAdjustHandles="1" noChangeArrowheads="1" noChangeShapeType="1"/>
              </p:cNvPicPr>
              <p:nvPr/>
            </p:nvPicPr>
            <p:blipFill>
              <a:blip r:embed="rId4"/>
              <a:stretch>
                <a:fillRect/>
              </a:stretch>
            </p:blipFill>
            <p:spPr>
              <a:xfrm>
                <a:off x="4737100" y="1114425"/>
                <a:ext cx="4361901" cy="2914650"/>
              </a:xfrm>
              <a:prstGeom prst="rect">
                <a:avLst/>
              </a:prstGeom>
            </p:spPr>
          </p:pic>
        </mc:Fallback>
      </mc:AlternateContent>
      <p:sp>
        <p:nvSpPr>
          <p:cNvPr id="6" name="TextBox 5">
            <a:extLst>
              <a:ext uri="{FF2B5EF4-FFF2-40B4-BE49-F238E27FC236}">
                <a16:creationId xmlns:a16="http://schemas.microsoft.com/office/drawing/2014/main" id="{EBD61B1C-8080-B942-A8BD-A4A05E91A57E}"/>
              </a:ext>
            </a:extLst>
          </p:cNvPr>
          <p:cNvSpPr txBox="1"/>
          <p:nvPr/>
        </p:nvSpPr>
        <p:spPr>
          <a:xfrm>
            <a:off x="311698" y="1181100"/>
            <a:ext cx="4095202" cy="2246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bg1"/>
                </a:solidFill>
                <a:latin typeface="+mj-lt"/>
                <a:cs typeface="Arial" panose="020B0604020202020204" pitchFamily="34" charset="0"/>
              </a:rPr>
              <a:t>The </a:t>
            </a:r>
            <a:r>
              <a:rPr lang="en-US" dirty="0" err="1">
                <a:solidFill>
                  <a:schemeClr val="bg1"/>
                </a:solidFill>
                <a:latin typeface="+mj-lt"/>
                <a:cs typeface="Arial" panose="020B0604020202020204" pitchFamily="34" charset="0"/>
              </a:rPr>
              <a:t>X</a:t>
            </a:r>
            <a:r>
              <a:rPr lang="en-US" baseline="30000" dirty="0" err="1">
                <a:solidFill>
                  <a:schemeClr val="bg1"/>
                </a:solidFill>
                <a:latin typeface="+mj-lt"/>
                <a:cs typeface="Arial" panose="020B0604020202020204" pitchFamily="34" charset="0"/>
              </a:rPr>
              <a:t>th</a:t>
            </a:r>
            <a:r>
              <a:rPr lang="en-US" dirty="0">
                <a:solidFill>
                  <a:schemeClr val="bg1"/>
                </a:solidFill>
                <a:latin typeface="+mj-lt"/>
                <a:cs typeface="Arial" panose="020B0604020202020204" pitchFamily="34" charset="0"/>
              </a:rPr>
              <a:t> percentile is a value that has X% of data less or equal to it. </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bg1"/>
                </a:solidFill>
                <a:latin typeface="+mj-lt"/>
                <a:cs typeface="Arial" panose="020B0604020202020204" pitchFamily="34" charset="0"/>
              </a:rPr>
              <a:t>The </a:t>
            </a:r>
            <a:r>
              <a:rPr lang="en-US" b="1" dirty="0">
                <a:solidFill>
                  <a:schemeClr val="bg1"/>
                </a:solidFill>
                <a:latin typeface="+mj-lt"/>
                <a:cs typeface="Arial" panose="020B0604020202020204" pitchFamily="34" charset="0"/>
              </a:rPr>
              <a:t>median</a:t>
            </a:r>
            <a:r>
              <a:rPr lang="en-US" dirty="0">
                <a:solidFill>
                  <a:schemeClr val="bg1"/>
                </a:solidFill>
                <a:latin typeface="+mj-lt"/>
                <a:cs typeface="Arial" panose="020B0604020202020204" pitchFamily="34" charset="0"/>
              </a:rPr>
              <a:t> is the 50</a:t>
            </a:r>
            <a:r>
              <a:rPr lang="en-US" baseline="30000" dirty="0">
                <a:solidFill>
                  <a:schemeClr val="bg1"/>
                </a:solidFill>
                <a:latin typeface="+mj-lt"/>
                <a:cs typeface="Arial" panose="020B0604020202020204" pitchFamily="34" charset="0"/>
              </a:rPr>
              <a:t>th</a:t>
            </a:r>
            <a:r>
              <a:rPr lang="en-US" dirty="0">
                <a:solidFill>
                  <a:schemeClr val="bg1"/>
                </a:solidFill>
                <a:latin typeface="+mj-lt"/>
                <a:cs typeface="Arial" panose="020B0604020202020204" pitchFamily="34" charset="0"/>
              </a:rPr>
              <a:t> percentile. We would find it using either =MEDIAN(…) or </a:t>
            </a:r>
            <a:br>
              <a:rPr lang="en-US" dirty="0">
                <a:solidFill>
                  <a:schemeClr val="bg1"/>
                </a:solidFill>
                <a:latin typeface="+mj-lt"/>
                <a:cs typeface="Arial" panose="020B0604020202020204" pitchFamily="34" charset="0"/>
              </a:rPr>
            </a:br>
            <a:r>
              <a:rPr lang="en-US" dirty="0">
                <a:solidFill>
                  <a:schemeClr val="bg1"/>
                </a:solidFill>
                <a:latin typeface="+mj-lt"/>
                <a:cs typeface="Arial" panose="020B0604020202020204" pitchFamily="34" charset="0"/>
              </a:rPr>
              <a:t>=PERCENTILE(…, 0.5)</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bg1"/>
                </a:solidFill>
                <a:latin typeface="+mj-lt"/>
                <a:cs typeface="Arial" panose="020B0604020202020204" pitchFamily="34" charset="0"/>
              </a:rPr>
              <a:t>Two other commonly used percentiles:</a:t>
            </a:r>
            <a:br>
              <a:rPr lang="en-US" dirty="0">
                <a:solidFill>
                  <a:schemeClr val="bg1"/>
                </a:solidFill>
                <a:latin typeface="+mj-lt"/>
                <a:cs typeface="Arial" panose="020B0604020202020204" pitchFamily="34" charset="0"/>
              </a:rPr>
            </a:br>
            <a:r>
              <a:rPr lang="en-US" dirty="0">
                <a:solidFill>
                  <a:schemeClr val="bg1"/>
                </a:solidFill>
                <a:latin typeface="+mj-lt"/>
                <a:cs typeface="Arial" panose="020B0604020202020204" pitchFamily="34" charset="0"/>
              </a:rPr>
              <a:t>The 25</a:t>
            </a:r>
            <a:r>
              <a:rPr lang="en-US" baseline="30000" dirty="0">
                <a:solidFill>
                  <a:schemeClr val="bg1"/>
                </a:solidFill>
                <a:latin typeface="+mj-lt"/>
                <a:cs typeface="Arial" panose="020B0604020202020204" pitchFamily="34" charset="0"/>
              </a:rPr>
              <a:t>th</a:t>
            </a:r>
            <a:r>
              <a:rPr lang="en-US" dirty="0">
                <a:solidFill>
                  <a:schemeClr val="bg1"/>
                </a:solidFill>
                <a:latin typeface="+mj-lt"/>
                <a:cs typeface="Arial" panose="020B0604020202020204" pitchFamily="34" charset="0"/>
              </a:rPr>
              <a:t> percentile (called the </a:t>
            </a:r>
            <a:r>
              <a:rPr lang="en-US" b="1" dirty="0">
                <a:solidFill>
                  <a:schemeClr val="bg1"/>
                </a:solidFill>
                <a:latin typeface="+mj-lt"/>
                <a:cs typeface="Arial" panose="020B0604020202020204" pitchFamily="34" charset="0"/>
              </a:rPr>
              <a:t>lower quartile</a:t>
            </a:r>
            <a:r>
              <a:rPr lang="en-US" dirty="0">
                <a:solidFill>
                  <a:schemeClr val="bg1"/>
                </a:solidFill>
                <a:latin typeface="+mj-lt"/>
                <a:cs typeface="Arial" panose="020B0604020202020204" pitchFamily="34" charset="0"/>
              </a:rPr>
              <a:t>)</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The 75</a:t>
            </a:r>
            <a:r>
              <a:rPr kumimoji="0" lang="en-US" sz="1400" b="0" i="0" u="none" strike="noStrike" cap="none" spc="0" normalizeH="0" baseline="30000" dirty="0">
                <a:ln>
                  <a:noFill/>
                </a:ln>
                <a:solidFill>
                  <a:schemeClr val="bg1"/>
                </a:solidFill>
                <a:effectLst/>
                <a:uFillTx/>
                <a:latin typeface="+mj-lt"/>
                <a:cs typeface="Arial" panose="020B0604020202020204" pitchFamily="34" charset="0"/>
                <a:sym typeface="Arial"/>
              </a:rPr>
              <a:t>th</a:t>
            </a: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 percentile (called the </a:t>
            </a:r>
            <a:r>
              <a:rPr kumimoji="0" lang="en-US" sz="1400" b="1" i="0" strike="noStrike" cap="none" spc="0" normalizeH="0" baseline="0" dirty="0">
                <a:ln>
                  <a:noFill/>
                </a:ln>
                <a:solidFill>
                  <a:schemeClr val="bg1"/>
                </a:solidFill>
                <a:effectLst/>
                <a:uFillTx/>
                <a:latin typeface="+mj-lt"/>
                <a:cs typeface="Arial" panose="020B0604020202020204" pitchFamily="34" charset="0"/>
                <a:sym typeface="Arial"/>
              </a:rPr>
              <a:t>upper quartile</a:t>
            </a:r>
            <a:r>
              <a:rPr lang="en-US" dirty="0">
                <a:solidFill>
                  <a:schemeClr val="bg1"/>
                </a:solidFill>
                <a:latin typeface="+mj-lt"/>
                <a:cs typeface="Arial" panose="020B0604020202020204" pitchFamily="34" charset="0"/>
              </a:rPr>
              <a:t>)</a:t>
            </a: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p:txBody>
      </p:sp>
      <p:sp>
        <p:nvSpPr>
          <p:cNvPr id="9" name="TextBox 8">
            <a:extLst>
              <a:ext uri="{FF2B5EF4-FFF2-40B4-BE49-F238E27FC236}">
                <a16:creationId xmlns:a16="http://schemas.microsoft.com/office/drawing/2014/main" id="{83DDD142-E0AA-9441-8E7E-55704F020BA5}"/>
              </a:ext>
            </a:extLst>
          </p:cNvPr>
          <p:cNvSpPr txBox="1"/>
          <p:nvPr/>
        </p:nvSpPr>
        <p:spPr>
          <a:xfrm rot="-5400000">
            <a:off x="3554843" y="2383794"/>
            <a:ext cx="2285999"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chemeClr val="bg1">
                    <a:lumMod val="90000"/>
                    <a:lumOff val="10000"/>
                  </a:schemeClr>
                </a:solidFill>
                <a:effectLst/>
                <a:uFillTx/>
                <a:latin typeface="+mj-lt"/>
                <a:cs typeface="Arial" panose="020B0604020202020204" pitchFamily="34" charset="0"/>
                <a:sym typeface="Arial"/>
              </a:rPr>
              <a:t># of weeks with this many defects</a:t>
            </a:r>
          </a:p>
        </p:txBody>
      </p:sp>
      <p:sp>
        <p:nvSpPr>
          <p:cNvPr id="10" name="TextBox 9">
            <a:extLst>
              <a:ext uri="{FF2B5EF4-FFF2-40B4-BE49-F238E27FC236}">
                <a16:creationId xmlns:a16="http://schemas.microsoft.com/office/drawing/2014/main" id="{9ACB677B-7DDB-4946-A39F-CE2FB3DBF386}"/>
              </a:ext>
            </a:extLst>
          </p:cNvPr>
          <p:cNvSpPr txBox="1"/>
          <p:nvPr/>
        </p:nvSpPr>
        <p:spPr>
          <a:xfrm>
            <a:off x="6114717" y="3955413"/>
            <a:ext cx="1606666"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chemeClr val="bg1">
                    <a:lumMod val="90000"/>
                    <a:lumOff val="10000"/>
                  </a:schemeClr>
                </a:solidFill>
                <a:effectLst/>
                <a:uFillTx/>
                <a:latin typeface="+mj-lt"/>
                <a:cs typeface="Arial" panose="020B0604020202020204" pitchFamily="34" charset="0"/>
                <a:sym typeface="Arial"/>
              </a:rPr>
              <a:t>Defects in this week</a:t>
            </a:r>
          </a:p>
        </p:txBody>
      </p:sp>
      <p:grpSp>
        <p:nvGrpSpPr>
          <p:cNvPr id="15" name="Group 14">
            <a:extLst>
              <a:ext uri="{FF2B5EF4-FFF2-40B4-BE49-F238E27FC236}">
                <a16:creationId xmlns:a16="http://schemas.microsoft.com/office/drawing/2014/main" id="{13148032-D474-F749-A591-1225B73C2790}"/>
              </a:ext>
            </a:extLst>
          </p:cNvPr>
          <p:cNvGrpSpPr/>
          <p:nvPr/>
        </p:nvGrpSpPr>
        <p:grpSpPr>
          <a:xfrm>
            <a:off x="5467737" y="1409699"/>
            <a:ext cx="1117600" cy="2324102"/>
            <a:chOff x="5800451" y="1435098"/>
            <a:chExt cx="1117600" cy="2324102"/>
          </a:xfrm>
        </p:grpSpPr>
        <p:cxnSp>
          <p:nvCxnSpPr>
            <p:cNvPr id="12" name="Straight Connector 11">
              <a:extLst>
                <a:ext uri="{FF2B5EF4-FFF2-40B4-BE49-F238E27FC236}">
                  <a16:creationId xmlns:a16="http://schemas.microsoft.com/office/drawing/2014/main" id="{263FB900-8FFE-154C-BA3A-050E89F9544F}"/>
                </a:ext>
              </a:extLst>
            </p:cNvPr>
            <p:cNvCxnSpPr>
              <a:cxnSpLocks/>
            </p:cNvCxnSpPr>
            <p:nvPr/>
          </p:nvCxnSpPr>
          <p:spPr>
            <a:xfrm flipV="1">
              <a:off x="6502400" y="1435098"/>
              <a:ext cx="0" cy="2324102"/>
            </a:xfrm>
            <a:prstGeom prst="line">
              <a:avLst/>
            </a:prstGeom>
            <a:noFill/>
            <a:ln w="25400" cap="flat">
              <a:solidFill>
                <a:schemeClr val="accent2"/>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4" name="TextBox 13">
              <a:extLst>
                <a:ext uri="{FF2B5EF4-FFF2-40B4-BE49-F238E27FC236}">
                  <a16:creationId xmlns:a16="http://schemas.microsoft.com/office/drawing/2014/main" id="{D7052DEC-4666-034D-964A-028454D7239F}"/>
                </a:ext>
              </a:extLst>
            </p:cNvPr>
            <p:cNvSpPr txBox="1"/>
            <p:nvPr/>
          </p:nvSpPr>
          <p:spPr>
            <a:xfrm>
              <a:off x="5800451" y="1442709"/>
              <a:ext cx="11176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accent2"/>
                  </a:solidFill>
                  <a:effectLst/>
                  <a:uFillTx/>
                  <a:latin typeface="+mj-lt"/>
                  <a:cs typeface="Arial" panose="020B0604020202020204" pitchFamily="34" charset="0"/>
                  <a:sym typeface="Arial"/>
                </a:rPr>
                <a:t>LQ</a:t>
              </a:r>
            </a:p>
          </p:txBody>
        </p:sp>
      </p:grpSp>
      <p:grpSp>
        <p:nvGrpSpPr>
          <p:cNvPr id="19" name="Group 18">
            <a:extLst>
              <a:ext uri="{FF2B5EF4-FFF2-40B4-BE49-F238E27FC236}">
                <a16:creationId xmlns:a16="http://schemas.microsoft.com/office/drawing/2014/main" id="{2A5DFCD5-18DC-3F47-81BA-4BFFBAA67F05}"/>
              </a:ext>
            </a:extLst>
          </p:cNvPr>
          <p:cNvGrpSpPr/>
          <p:nvPr/>
        </p:nvGrpSpPr>
        <p:grpSpPr>
          <a:xfrm>
            <a:off x="7256726" y="1435099"/>
            <a:ext cx="1134525" cy="2324102"/>
            <a:chOff x="6672526" y="1435099"/>
            <a:chExt cx="1134525" cy="2324102"/>
          </a:xfrm>
        </p:grpSpPr>
        <p:cxnSp>
          <p:nvCxnSpPr>
            <p:cNvPr id="17" name="Straight Connector 16">
              <a:extLst>
                <a:ext uri="{FF2B5EF4-FFF2-40B4-BE49-F238E27FC236}">
                  <a16:creationId xmlns:a16="http://schemas.microsoft.com/office/drawing/2014/main" id="{38165490-6AFD-F246-B9D3-19E356478F67}"/>
                </a:ext>
              </a:extLst>
            </p:cNvPr>
            <p:cNvCxnSpPr>
              <a:cxnSpLocks/>
            </p:cNvCxnSpPr>
            <p:nvPr/>
          </p:nvCxnSpPr>
          <p:spPr>
            <a:xfrm flipV="1">
              <a:off x="6672526" y="1435099"/>
              <a:ext cx="0" cy="2324102"/>
            </a:xfrm>
            <a:prstGeom prst="line">
              <a:avLst/>
            </a:prstGeom>
            <a:noFill/>
            <a:ln w="25400" cap="flat">
              <a:solidFill>
                <a:schemeClr val="accent4"/>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8" name="TextBox 17">
              <a:extLst>
                <a:ext uri="{FF2B5EF4-FFF2-40B4-BE49-F238E27FC236}">
                  <a16:creationId xmlns:a16="http://schemas.microsoft.com/office/drawing/2014/main" id="{C07C22E0-B82E-234B-9D87-DD527B6AA875}"/>
                </a:ext>
              </a:extLst>
            </p:cNvPr>
            <p:cNvSpPr txBox="1"/>
            <p:nvPr/>
          </p:nvSpPr>
          <p:spPr>
            <a:xfrm>
              <a:off x="6689451" y="1550430"/>
              <a:ext cx="11176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accent4">
                      <a:lumMod val="75000"/>
                    </a:schemeClr>
                  </a:solidFill>
                  <a:effectLst/>
                  <a:uFillTx/>
                  <a:latin typeface="+mj-lt"/>
                  <a:cs typeface="Arial" panose="020B0604020202020204" pitchFamily="34" charset="0"/>
                  <a:sym typeface="Arial"/>
                </a:rPr>
                <a:t>UQ</a:t>
              </a:r>
            </a:p>
          </p:txBody>
        </p:sp>
      </p:grpSp>
      <p:sp>
        <p:nvSpPr>
          <p:cNvPr id="2" name="Rectangle 1">
            <a:extLst>
              <a:ext uri="{FF2B5EF4-FFF2-40B4-BE49-F238E27FC236}">
                <a16:creationId xmlns:a16="http://schemas.microsoft.com/office/drawing/2014/main" id="{F2A8EF42-359C-E54B-86BC-6D75A197D866}"/>
              </a:ext>
            </a:extLst>
          </p:cNvPr>
          <p:cNvSpPr/>
          <p:nvPr/>
        </p:nvSpPr>
        <p:spPr>
          <a:xfrm>
            <a:off x="6169686" y="1409699"/>
            <a:ext cx="1087040" cy="2324102"/>
          </a:xfrm>
          <a:prstGeom prst="rect">
            <a:avLst/>
          </a:prstGeom>
          <a:solidFill>
            <a:srgbClr val="212121">
              <a:alpha val="32000"/>
            </a:srgb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FFFFFF"/>
              </a:solidFill>
              <a:effectLst/>
              <a:uFillTx/>
              <a:latin typeface="Arial"/>
              <a:ea typeface="Arial"/>
              <a:cs typeface="Arial"/>
              <a:sym typeface="Arial"/>
            </a:endParaRPr>
          </a:p>
        </p:txBody>
      </p:sp>
      <p:sp>
        <p:nvSpPr>
          <p:cNvPr id="16" name="TextBox 15">
            <a:extLst>
              <a:ext uri="{FF2B5EF4-FFF2-40B4-BE49-F238E27FC236}">
                <a16:creationId xmlns:a16="http://schemas.microsoft.com/office/drawing/2014/main" id="{B4044484-7F33-AD46-B49D-560F59F43C90}"/>
              </a:ext>
            </a:extLst>
          </p:cNvPr>
          <p:cNvSpPr txBox="1"/>
          <p:nvPr/>
        </p:nvSpPr>
        <p:spPr>
          <a:xfrm>
            <a:off x="280696" y="3605313"/>
            <a:ext cx="4095202"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Half the data lie inside the shaded rectangle, gives us an idea of the </a:t>
            </a:r>
            <a:r>
              <a:rPr kumimoji="0" lang="en-US" sz="1400" b="0" i="1" u="none" strike="noStrike" cap="none" spc="0" normalizeH="0" baseline="0" dirty="0">
                <a:ln>
                  <a:noFill/>
                </a:ln>
                <a:solidFill>
                  <a:schemeClr val="bg1"/>
                </a:solidFill>
                <a:effectLst/>
                <a:uFillTx/>
                <a:latin typeface="+mj-lt"/>
                <a:cs typeface="Arial" panose="020B0604020202020204" pitchFamily="34" charset="0"/>
                <a:sym typeface="Arial"/>
              </a:rPr>
              <a:t>range</a:t>
            </a:r>
            <a:r>
              <a:rPr kumimoji="0" lang="en-US" sz="1400" b="0" u="none" strike="noStrike" cap="none" spc="0" normalizeH="0" baseline="0" dirty="0">
                <a:ln>
                  <a:noFill/>
                </a:ln>
                <a:solidFill>
                  <a:schemeClr val="bg1"/>
                </a:solidFill>
                <a:effectLst/>
                <a:uFillTx/>
                <a:latin typeface="+mj-lt"/>
                <a:cs typeface="Arial" panose="020B0604020202020204" pitchFamily="34" charset="0"/>
                <a:sym typeface="Arial"/>
              </a:rPr>
              <a:t> of typical values.</a:t>
            </a:r>
            <a:r>
              <a:rPr lang="en-US" dirty="0">
                <a:solidFill>
                  <a:schemeClr val="bg1"/>
                </a:solidFill>
                <a:latin typeface="+mj-lt"/>
                <a:cs typeface="Arial" panose="020B0604020202020204" pitchFamily="34" charset="0"/>
              </a:rPr>
              <a:t> UQ – LQ is called the </a:t>
            </a:r>
            <a:r>
              <a:rPr lang="en-US" b="1" dirty="0">
                <a:solidFill>
                  <a:schemeClr val="bg1"/>
                </a:solidFill>
                <a:latin typeface="+mj-lt"/>
                <a:cs typeface="Arial" panose="020B0604020202020204" pitchFamily="34" charset="0"/>
              </a:rPr>
              <a:t>Interquartile Range (IQR)</a:t>
            </a:r>
            <a:endParaRPr lang="en-US" dirty="0">
              <a:solidFill>
                <a:schemeClr val="bg1"/>
              </a:solidFill>
              <a:latin typeface="+mj-lt"/>
              <a:cs typeface="Arial" panose="020B0604020202020204" pitchFamily="34" charset="0"/>
            </a:endParaRPr>
          </a:p>
        </p:txBody>
      </p:sp>
      <p:sp>
        <p:nvSpPr>
          <p:cNvPr id="20" name="TextBox 19">
            <a:extLst>
              <a:ext uri="{FF2B5EF4-FFF2-40B4-BE49-F238E27FC236}">
                <a16:creationId xmlns:a16="http://schemas.microsoft.com/office/drawing/2014/main" id="{BB0EEABF-88F1-A242-80E8-D55EECB8568B}"/>
              </a:ext>
            </a:extLst>
          </p:cNvPr>
          <p:cNvSpPr txBox="1"/>
          <p:nvPr/>
        </p:nvSpPr>
        <p:spPr>
          <a:xfrm>
            <a:off x="242596" y="4520796"/>
            <a:ext cx="872782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Other percentile ranges can be used if you want to be more conservative. e.g. Planning stock so that you know 95% of weeks you don't run out, use 95</a:t>
            </a:r>
            <a:r>
              <a:rPr kumimoji="0" lang="en-US" sz="1400" b="0" i="0" u="none" strike="noStrike" cap="none" spc="0" normalizeH="0" baseline="30000" dirty="0">
                <a:ln>
                  <a:noFill/>
                </a:ln>
                <a:solidFill>
                  <a:schemeClr val="bg1"/>
                </a:solidFill>
                <a:effectLst/>
                <a:uFillTx/>
                <a:latin typeface="+mj-lt"/>
                <a:cs typeface="Arial" panose="020B0604020202020204" pitchFamily="34" charset="0"/>
                <a:sym typeface="Arial"/>
              </a:rPr>
              <a:t>th</a:t>
            </a: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 percentile.</a:t>
            </a:r>
          </a:p>
        </p:txBody>
      </p:sp>
    </p:spTree>
    <p:extLst>
      <p:ext uri="{BB962C8B-B14F-4D97-AF65-F5344CB8AC3E}">
        <p14:creationId xmlns:p14="http://schemas.microsoft.com/office/powerpoint/2010/main" val="16122441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4F8576-3F1A-EB4D-AE95-0C330ADBC556}"/>
              </a:ext>
            </a:extLst>
          </p:cNvPr>
          <p:cNvSpPr>
            <a:spLocks noGrp="1"/>
          </p:cNvSpPr>
          <p:nvPr>
            <p:ph type="title"/>
          </p:nvPr>
        </p:nvSpPr>
        <p:spPr/>
        <p:txBody>
          <a:bodyPr>
            <a:normAutofit fontScale="90000"/>
          </a:bodyPr>
          <a:lstStyle/>
          <a:p>
            <a:r>
              <a:rPr lang="en-US" dirty="0"/>
              <a:t>Spread: Standard Deviation</a:t>
            </a:r>
          </a:p>
        </p:txBody>
      </p:sp>
      <mc:AlternateContent xmlns:mc="http://schemas.openxmlformats.org/markup-compatibility/2006">
        <mc:Choice xmlns:cx1="http://schemas.microsoft.com/office/drawing/2015/9/8/chartex" Requires="cx1">
          <p:graphicFrame>
            <p:nvGraphicFramePr>
              <p:cNvPr id="5" name="Chart 4" title="Number of Tires with defects">
                <a:extLst>
                  <a:ext uri="{FF2B5EF4-FFF2-40B4-BE49-F238E27FC236}">
                    <a16:creationId xmlns:a16="http://schemas.microsoft.com/office/drawing/2014/main" id="{8BF572CA-E6E3-E643-BFF9-C11576F47AC0}"/>
                  </a:ext>
                </a:extLst>
              </p:cNvPr>
              <p:cNvGraphicFramePr/>
              <p:nvPr/>
            </p:nvGraphicFramePr>
            <p:xfrm>
              <a:off x="4737100" y="1114425"/>
              <a:ext cx="4361901" cy="291465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5" name="Chart 4" title="Number of Tires with defects">
                <a:extLst>
                  <a:ext uri="{FF2B5EF4-FFF2-40B4-BE49-F238E27FC236}">
                    <a16:creationId xmlns:a16="http://schemas.microsoft.com/office/drawing/2014/main" id="{8BF572CA-E6E3-E643-BFF9-C11576F47AC0}"/>
                  </a:ext>
                </a:extLst>
              </p:cNvPr>
              <p:cNvPicPr>
                <a:picLocks noGrp="1" noRot="1" noChangeAspect="1" noMove="1" noResize="1" noEditPoints="1" noAdjustHandles="1" noChangeArrowheads="1" noChangeShapeType="1"/>
              </p:cNvPicPr>
              <p:nvPr/>
            </p:nvPicPr>
            <p:blipFill>
              <a:blip r:embed="rId4"/>
              <a:stretch>
                <a:fillRect/>
              </a:stretch>
            </p:blipFill>
            <p:spPr>
              <a:xfrm>
                <a:off x="4737100" y="1114425"/>
                <a:ext cx="4361901" cy="2914650"/>
              </a:xfrm>
              <a:prstGeom prst="rect">
                <a:avLst/>
              </a:prstGeom>
            </p:spPr>
          </p:pic>
        </mc:Fallback>
      </mc:AlternateContent>
      <p:sp>
        <p:nvSpPr>
          <p:cNvPr id="6" name="TextBox 5">
            <a:extLst>
              <a:ext uri="{FF2B5EF4-FFF2-40B4-BE49-F238E27FC236}">
                <a16:creationId xmlns:a16="http://schemas.microsoft.com/office/drawing/2014/main" id="{EBD61B1C-8080-B942-A8BD-A4A05E91A57E}"/>
              </a:ext>
            </a:extLst>
          </p:cNvPr>
          <p:cNvSpPr txBox="1"/>
          <p:nvPr/>
        </p:nvSpPr>
        <p:spPr>
          <a:xfrm>
            <a:off x="311698" y="1181100"/>
            <a:ext cx="4095202" cy="1600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bg1"/>
                </a:solidFill>
                <a:latin typeface="+mj-lt"/>
                <a:cs typeface="Arial" panose="020B0604020202020204" pitchFamily="34" charset="0"/>
              </a:rPr>
              <a:t>The standard deviation (intuitively) is the average deviation from the mean.</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bg1"/>
                </a:solidFill>
                <a:latin typeface="+mj-lt"/>
                <a:cs typeface="Arial" panose="020B0604020202020204" pitchFamily="34" charset="0"/>
              </a:rPr>
              <a:t>To stop positive deviations and negative deviations from cancelling, we square each deviation in the formula. Also referred to as the </a:t>
            </a:r>
            <a:r>
              <a:rPr lang="en-US" b="1" dirty="0">
                <a:solidFill>
                  <a:schemeClr val="bg1"/>
                </a:solidFill>
                <a:latin typeface="+mj-lt"/>
                <a:cs typeface="Arial" panose="020B0604020202020204" pitchFamily="34" charset="0"/>
              </a:rPr>
              <a:t>Root-Mean Squared deviation</a:t>
            </a: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p:txBody>
      </p:sp>
      <p:sp>
        <p:nvSpPr>
          <p:cNvPr id="9" name="TextBox 8">
            <a:extLst>
              <a:ext uri="{FF2B5EF4-FFF2-40B4-BE49-F238E27FC236}">
                <a16:creationId xmlns:a16="http://schemas.microsoft.com/office/drawing/2014/main" id="{83DDD142-E0AA-9441-8E7E-55704F020BA5}"/>
              </a:ext>
            </a:extLst>
          </p:cNvPr>
          <p:cNvSpPr txBox="1"/>
          <p:nvPr/>
        </p:nvSpPr>
        <p:spPr>
          <a:xfrm rot="-5400000">
            <a:off x="3554843" y="2383794"/>
            <a:ext cx="2285999"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chemeClr val="bg1">
                    <a:lumMod val="90000"/>
                    <a:lumOff val="10000"/>
                  </a:schemeClr>
                </a:solidFill>
                <a:effectLst/>
                <a:uFillTx/>
                <a:latin typeface="+mj-lt"/>
                <a:cs typeface="Arial" panose="020B0604020202020204" pitchFamily="34" charset="0"/>
                <a:sym typeface="Arial"/>
              </a:rPr>
              <a:t># of weeks with this many defects</a:t>
            </a:r>
          </a:p>
        </p:txBody>
      </p:sp>
      <p:sp>
        <p:nvSpPr>
          <p:cNvPr id="10" name="TextBox 9">
            <a:extLst>
              <a:ext uri="{FF2B5EF4-FFF2-40B4-BE49-F238E27FC236}">
                <a16:creationId xmlns:a16="http://schemas.microsoft.com/office/drawing/2014/main" id="{9ACB677B-7DDB-4946-A39F-CE2FB3DBF386}"/>
              </a:ext>
            </a:extLst>
          </p:cNvPr>
          <p:cNvSpPr txBox="1"/>
          <p:nvPr/>
        </p:nvSpPr>
        <p:spPr>
          <a:xfrm>
            <a:off x="6114717" y="3955413"/>
            <a:ext cx="1606666"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chemeClr val="bg1">
                    <a:lumMod val="90000"/>
                    <a:lumOff val="10000"/>
                  </a:schemeClr>
                </a:solidFill>
                <a:effectLst/>
                <a:uFillTx/>
                <a:latin typeface="+mj-lt"/>
                <a:cs typeface="Arial" panose="020B0604020202020204" pitchFamily="34" charset="0"/>
                <a:sym typeface="Arial"/>
              </a:rPr>
              <a:t>Defects in this week</a:t>
            </a:r>
          </a:p>
        </p:txBody>
      </p:sp>
      <p:cxnSp>
        <p:nvCxnSpPr>
          <p:cNvPr id="12" name="Straight Connector 11">
            <a:extLst>
              <a:ext uri="{FF2B5EF4-FFF2-40B4-BE49-F238E27FC236}">
                <a16:creationId xmlns:a16="http://schemas.microsoft.com/office/drawing/2014/main" id="{263FB900-8FFE-154C-BA3A-050E89F9544F}"/>
              </a:ext>
            </a:extLst>
          </p:cNvPr>
          <p:cNvCxnSpPr>
            <a:cxnSpLocks/>
          </p:cNvCxnSpPr>
          <p:nvPr/>
        </p:nvCxnSpPr>
        <p:spPr>
          <a:xfrm flipV="1">
            <a:off x="6169686" y="1409699"/>
            <a:ext cx="0" cy="2324102"/>
          </a:xfrm>
          <a:prstGeom prst="line">
            <a:avLst/>
          </a:prstGeom>
          <a:noFill/>
          <a:ln w="25400" cap="flat">
            <a:solidFill>
              <a:schemeClr val="accent2"/>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7" name="Rectangle 26">
            <a:extLst>
              <a:ext uri="{FF2B5EF4-FFF2-40B4-BE49-F238E27FC236}">
                <a16:creationId xmlns:a16="http://schemas.microsoft.com/office/drawing/2014/main" id="{44565430-3566-6048-AF6A-CFDE3938E226}"/>
              </a:ext>
            </a:extLst>
          </p:cNvPr>
          <p:cNvSpPr/>
          <p:nvPr/>
        </p:nvSpPr>
        <p:spPr>
          <a:xfrm>
            <a:off x="5930899" y="1393563"/>
            <a:ext cx="1440981" cy="2324102"/>
          </a:xfrm>
          <a:prstGeom prst="rect">
            <a:avLst/>
          </a:prstGeom>
          <a:solidFill>
            <a:schemeClr val="accent2">
              <a:lumMod val="60000"/>
              <a:lumOff val="40000"/>
              <a:alpha val="32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FFFFFF"/>
              </a:solidFill>
              <a:effectLst/>
              <a:uFillTx/>
              <a:latin typeface="Arial"/>
              <a:ea typeface="Arial"/>
              <a:cs typeface="Arial"/>
              <a:sym typeface="Arial"/>
            </a:endParaRPr>
          </a:p>
        </p:txBody>
      </p:sp>
      <p:cxnSp>
        <p:nvCxnSpPr>
          <p:cNvPr id="17" name="Straight Connector 16">
            <a:extLst>
              <a:ext uri="{FF2B5EF4-FFF2-40B4-BE49-F238E27FC236}">
                <a16:creationId xmlns:a16="http://schemas.microsoft.com/office/drawing/2014/main" id="{38165490-6AFD-F246-B9D3-19E356478F67}"/>
              </a:ext>
            </a:extLst>
          </p:cNvPr>
          <p:cNvCxnSpPr>
            <a:cxnSpLocks/>
          </p:cNvCxnSpPr>
          <p:nvPr/>
        </p:nvCxnSpPr>
        <p:spPr>
          <a:xfrm flipV="1">
            <a:off x="7256726" y="1435099"/>
            <a:ext cx="0" cy="2324102"/>
          </a:xfrm>
          <a:prstGeom prst="line">
            <a:avLst/>
          </a:prstGeom>
          <a:noFill/>
          <a:ln w="25400" cap="flat">
            <a:solidFill>
              <a:schemeClr val="accent4"/>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 name="Rectangle 1">
            <a:extLst>
              <a:ext uri="{FF2B5EF4-FFF2-40B4-BE49-F238E27FC236}">
                <a16:creationId xmlns:a16="http://schemas.microsoft.com/office/drawing/2014/main" id="{F2A8EF42-359C-E54B-86BC-6D75A197D866}"/>
              </a:ext>
            </a:extLst>
          </p:cNvPr>
          <p:cNvSpPr/>
          <p:nvPr/>
        </p:nvSpPr>
        <p:spPr>
          <a:xfrm>
            <a:off x="6169686" y="1409699"/>
            <a:ext cx="1087040" cy="2324102"/>
          </a:xfrm>
          <a:prstGeom prst="rect">
            <a:avLst/>
          </a:prstGeom>
          <a:solidFill>
            <a:srgbClr val="212121">
              <a:alpha val="32000"/>
            </a:srgb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FFFFFF"/>
              </a:solidFill>
              <a:effectLst/>
              <a:uFillTx/>
              <a:latin typeface="Arial"/>
              <a:ea typeface="Arial"/>
              <a:cs typeface="Arial"/>
              <a:sym typeface="Arial"/>
            </a:endParaRPr>
          </a:p>
        </p:txBody>
      </p:sp>
      <p:sp>
        <p:nvSpPr>
          <p:cNvPr id="20" name="TextBox 19">
            <a:extLst>
              <a:ext uri="{FF2B5EF4-FFF2-40B4-BE49-F238E27FC236}">
                <a16:creationId xmlns:a16="http://schemas.microsoft.com/office/drawing/2014/main" id="{BB0EEABF-88F1-A242-80E8-D55EECB8568B}"/>
              </a:ext>
            </a:extLst>
          </p:cNvPr>
          <p:cNvSpPr txBox="1"/>
          <p:nvPr/>
        </p:nvSpPr>
        <p:spPr>
          <a:xfrm>
            <a:off x="203125" y="4373958"/>
            <a:ext cx="420377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err="1">
                <a:ln>
                  <a:noFill/>
                </a:ln>
                <a:solidFill>
                  <a:schemeClr val="bg1"/>
                </a:solidFill>
                <a:effectLst/>
                <a:uFillTx/>
                <a:latin typeface="+mj-lt"/>
                <a:cs typeface="Arial" panose="020B0604020202020204" pitchFamily="34" charset="0"/>
                <a:sym typeface="Arial"/>
              </a:rPr>
              <a:t>Std</a:t>
            </a:r>
            <a:r>
              <a:rPr kumimoji="0" lang="en-US" sz="1400" b="0" i="0" u="none" strike="noStrike" cap="none" spc="0" normalizeH="0" dirty="0">
                <a:ln>
                  <a:noFill/>
                </a:ln>
                <a:solidFill>
                  <a:schemeClr val="bg1"/>
                </a:solidFill>
                <a:effectLst/>
                <a:uFillTx/>
                <a:latin typeface="+mj-lt"/>
                <a:cs typeface="Arial" panose="020B0604020202020204" pitchFamily="34" charset="0"/>
                <a:sym typeface="Arial"/>
              </a:rPr>
              <a:t> dev large: values spread out from mean</a:t>
            </a:r>
            <a:br>
              <a:rPr kumimoji="0" lang="en-US" sz="1400" b="0" i="0" u="none" strike="noStrike" cap="none" spc="0" normalizeH="0" dirty="0">
                <a:ln>
                  <a:noFill/>
                </a:ln>
                <a:solidFill>
                  <a:schemeClr val="bg1"/>
                </a:solidFill>
                <a:effectLst/>
                <a:uFillTx/>
                <a:latin typeface="+mj-lt"/>
                <a:cs typeface="Arial" panose="020B0604020202020204" pitchFamily="34" charset="0"/>
                <a:sym typeface="Arial"/>
              </a:rPr>
            </a:br>
            <a:r>
              <a:rPr kumimoji="0" lang="en-US" sz="1400" b="0" i="0" u="none" strike="noStrike" cap="none" spc="0" normalizeH="0" dirty="0" err="1">
                <a:ln>
                  <a:noFill/>
                </a:ln>
                <a:solidFill>
                  <a:schemeClr val="bg1"/>
                </a:solidFill>
                <a:effectLst/>
                <a:uFillTx/>
                <a:latin typeface="+mj-lt"/>
                <a:cs typeface="Arial" panose="020B0604020202020204" pitchFamily="34" charset="0"/>
                <a:sym typeface="Arial"/>
              </a:rPr>
              <a:t>Std</a:t>
            </a:r>
            <a:r>
              <a:rPr kumimoji="0" lang="en-US" sz="1400" b="0" i="0" u="none" strike="noStrike" cap="none" spc="0" normalizeH="0" dirty="0">
                <a:ln>
                  <a:noFill/>
                </a:ln>
                <a:solidFill>
                  <a:schemeClr val="bg1"/>
                </a:solidFill>
                <a:effectLst/>
                <a:uFillTx/>
                <a:latin typeface="+mj-lt"/>
                <a:cs typeface="Arial" panose="020B0604020202020204" pitchFamily="34" charset="0"/>
                <a:sym typeface="Arial"/>
              </a:rPr>
              <a:t> dev small: values close to mean.</a:t>
            </a: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A8105F6-1185-9147-9F8F-B1F3BC7B5833}"/>
                  </a:ext>
                </a:extLst>
              </p:cNvPr>
              <p:cNvSpPr txBox="1"/>
              <p:nvPr/>
            </p:nvSpPr>
            <p:spPr>
              <a:xfrm>
                <a:off x="897592" y="2843933"/>
                <a:ext cx="2955798" cy="5636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kumimoji="0" lang="en-US" sz="1800" b="0" u="none" strike="noStrike" cap="none" spc="0" normalizeH="0" baseline="0" dirty="0">
                    <a:ln>
                      <a:noFill/>
                    </a:ln>
                    <a:solidFill>
                      <a:schemeClr val="bg1"/>
                    </a:solidFill>
                    <a:effectLst/>
                    <a:uFillTx/>
                    <a:cs typeface="Arial" panose="020B0604020202020204" pitchFamily="34" charset="0"/>
                    <a:sym typeface="Arial"/>
                  </a:rPr>
                  <a:t>std</a:t>
                </a:r>
                <a:r>
                  <a:rPr kumimoji="0" lang="en-US" sz="1800" b="0" u="none" strike="noStrike" cap="none" spc="0" normalizeH="0" dirty="0">
                    <a:ln>
                      <a:noFill/>
                    </a:ln>
                    <a:solidFill>
                      <a:schemeClr val="bg1"/>
                    </a:solidFill>
                    <a:effectLst/>
                    <a:uFillTx/>
                    <a:cs typeface="Arial" panose="020B0604020202020204" pitchFamily="34" charset="0"/>
                    <a:sym typeface="Arial"/>
                  </a:rPr>
                  <a:t> dev</a:t>
                </a:r>
                <a14:m>
                  <m:oMath xmlns:m="http://schemas.openxmlformats.org/officeDocument/2006/math">
                    <m:r>
                      <a:rPr kumimoji="0" lang="en-US" sz="18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t>=</m:t>
                    </m:r>
                    <m:rad>
                      <m:radPr>
                        <m:degHide m:val="on"/>
                        <m:ctrlPr>
                          <a:rPr kumimoji="0" lang="en-US" sz="18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ctrlPr>
                      </m:radPr>
                      <m:deg/>
                      <m:e>
                        <m:f>
                          <m:fPr>
                            <m:ctrlPr>
                              <a:rPr kumimoji="0" lang="en-US" sz="18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ctrlPr>
                          </m:fPr>
                          <m:num>
                            <m:nary>
                              <m:naryPr>
                                <m:chr m:val="∑"/>
                                <m:subHide m:val="on"/>
                                <m:supHide m:val="on"/>
                                <m:ctrlPr>
                                  <a:rPr kumimoji="0" lang="en-US" sz="18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ctrlPr>
                              </m:naryPr>
                              <m:sub/>
                              <m:sup/>
                              <m:e>
                                <m:sSup>
                                  <m:sSupPr>
                                    <m:ctrlPr>
                                      <a:rPr kumimoji="0" lang="en-US" sz="18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ctrlPr>
                                  </m:sSupPr>
                                  <m:e>
                                    <m:r>
                                      <a:rPr lang="en-US" sz="1800" i="1">
                                        <a:solidFill>
                                          <a:schemeClr val="bg1"/>
                                        </a:solidFill>
                                        <a:latin typeface="Cambria Math" panose="02040503050406030204" pitchFamily="18" charset="0"/>
                                        <a:cs typeface="Arial" panose="020B0604020202020204" pitchFamily="34" charset="0"/>
                                      </a:rPr>
                                      <m:t>(</m:t>
                                    </m:r>
                                    <m:sSub>
                                      <m:sSubPr>
                                        <m:ctrlPr>
                                          <a:rPr lang="en-US" sz="1800" i="1">
                                            <a:solidFill>
                                              <a:schemeClr val="bg1"/>
                                            </a:solidFill>
                                            <a:latin typeface="Cambria Math" panose="02040503050406030204" pitchFamily="18" charset="0"/>
                                            <a:cs typeface="Arial" panose="020B0604020202020204" pitchFamily="34" charset="0"/>
                                          </a:rPr>
                                        </m:ctrlPr>
                                      </m:sSubPr>
                                      <m:e>
                                        <m:r>
                                          <a:rPr lang="en-US" sz="1800" i="1">
                                            <a:solidFill>
                                              <a:schemeClr val="bg1"/>
                                            </a:solidFill>
                                            <a:latin typeface="Cambria Math" panose="02040503050406030204" pitchFamily="18" charset="0"/>
                                            <a:cs typeface="Arial" panose="020B0604020202020204" pitchFamily="34" charset="0"/>
                                          </a:rPr>
                                          <m:t>𝑥</m:t>
                                        </m:r>
                                      </m:e>
                                      <m:sub>
                                        <m:r>
                                          <a:rPr lang="en-US" sz="1800" i="1">
                                            <a:solidFill>
                                              <a:schemeClr val="bg1"/>
                                            </a:solidFill>
                                            <a:latin typeface="Cambria Math" panose="02040503050406030204" pitchFamily="18" charset="0"/>
                                            <a:cs typeface="Arial" panose="020B0604020202020204" pitchFamily="34" charset="0"/>
                                          </a:rPr>
                                          <m:t>𝑖</m:t>
                                        </m:r>
                                      </m:sub>
                                    </m:sSub>
                                    <m:r>
                                      <a:rPr lang="en-US" sz="1800" i="1">
                                        <a:solidFill>
                                          <a:schemeClr val="bg1"/>
                                        </a:solidFill>
                                        <a:latin typeface="Cambria Math" panose="02040503050406030204" pitchFamily="18" charset="0"/>
                                        <a:cs typeface="Arial" panose="020B0604020202020204" pitchFamily="34" charset="0"/>
                                      </a:rPr>
                                      <m:t>−</m:t>
                                    </m:r>
                                    <m:acc>
                                      <m:accPr>
                                        <m:chr m:val="̅"/>
                                        <m:ctrlPr>
                                          <a:rPr lang="en-US" sz="1800" i="1">
                                            <a:solidFill>
                                              <a:schemeClr val="bg1"/>
                                            </a:solidFill>
                                            <a:latin typeface="Cambria Math" panose="02040503050406030204" pitchFamily="18" charset="0"/>
                                            <a:cs typeface="Arial" panose="020B0604020202020204" pitchFamily="34" charset="0"/>
                                          </a:rPr>
                                        </m:ctrlPr>
                                      </m:accPr>
                                      <m:e>
                                        <m:r>
                                          <a:rPr lang="en-US" sz="1800" i="1">
                                            <a:solidFill>
                                              <a:schemeClr val="bg1"/>
                                            </a:solidFill>
                                            <a:latin typeface="Cambria Math" panose="02040503050406030204" pitchFamily="18" charset="0"/>
                                            <a:cs typeface="Arial" panose="020B0604020202020204" pitchFamily="34" charset="0"/>
                                          </a:rPr>
                                          <m:t>𝑥</m:t>
                                        </m:r>
                                      </m:e>
                                    </m:acc>
                                    <m:r>
                                      <a:rPr lang="en-US" sz="1800" i="1">
                                        <a:solidFill>
                                          <a:schemeClr val="bg1"/>
                                        </a:solidFill>
                                        <a:latin typeface="Cambria Math" panose="02040503050406030204" pitchFamily="18" charset="0"/>
                                        <a:cs typeface="Arial" panose="020B0604020202020204" pitchFamily="34" charset="0"/>
                                      </a:rPr>
                                      <m:t>)</m:t>
                                    </m:r>
                                  </m:e>
                                  <m:sup>
                                    <m:r>
                                      <a:rPr kumimoji="0" lang="en-US" sz="18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t>2</m:t>
                                    </m:r>
                                  </m:sup>
                                </m:sSup>
                              </m:e>
                            </m:nary>
                          </m:num>
                          <m:den>
                            <m:r>
                              <a:rPr kumimoji="0" lang="en-US" sz="18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t>𝑁</m:t>
                            </m:r>
                          </m:den>
                        </m:f>
                      </m:e>
                    </m:rad>
                  </m:oMath>
                </a14:m>
                <a:endParaRPr kumimoji="0" lang="en-US" sz="1800" b="0" i="0" u="none" strike="noStrike" cap="none" spc="0" normalizeH="0" baseline="0" dirty="0">
                  <a:ln>
                    <a:noFill/>
                  </a:ln>
                  <a:solidFill>
                    <a:schemeClr val="bg1"/>
                  </a:solidFill>
                  <a:effectLst/>
                  <a:uFillTx/>
                  <a:latin typeface="+mj-lt"/>
                  <a:cs typeface="Arial" panose="020B0604020202020204" pitchFamily="34" charset="0"/>
                  <a:sym typeface="Arial"/>
                </a:endParaRPr>
              </a:p>
            </p:txBody>
          </p:sp>
        </mc:Choice>
        <mc:Fallback>
          <p:sp>
            <p:nvSpPr>
              <p:cNvPr id="4" name="TextBox 3">
                <a:extLst>
                  <a:ext uri="{FF2B5EF4-FFF2-40B4-BE49-F238E27FC236}">
                    <a16:creationId xmlns:a16="http://schemas.microsoft.com/office/drawing/2014/main" id="{5A8105F6-1185-9147-9F8F-B1F3BC7B5833}"/>
                  </a:ext>
                </a:extLst>
              </p:cNvPr>
              <p:cNvSpPr txBox="1">
                <a:spLocks noRot="1" noChangeAspect="1" noMove="1" noResize="1" noEditPoints="1" noAdjustHandles="1" noChangeArrowheads="1" noChangeShapeType="1" noTextEdit="1"/>
              </p:cNvSpPr>
              <p:nvPr/>
            </p:nvSpPr>
            <p:spPr>
              <a:xfrm>
                <a:off x="897592" y="2843933"/>
                <a:ext cx="2955798" cy="563680"/>
              </a:xfrm>
              <a:prstGeom prst="rect">
                <a:avLst/>
              </a:prstGeom>
              <a:blipFill>
                <a:blip r:embed="rId5"/>
                <a:stretch>
                  <a:fillRect l="-4721" t="-42222" b="-44444"/>
                </a:stretch>
              </a:blipFill>
              <a:ln w="12700" cap="flat">
                <a:noFill/>
                <a:miter lim="400000"/>
              </a:ln>
              <a:effectLst/>
            </p:spPr>
            <p:txBody>
              <a:bodyPr/>
              <a:lstStyle/>
              <a:p>
                <a:r>
                  <a:rPr lang="en-US">
                    <a:noFill/>
                  </a:rPr>
                  <a:t> </a:t>
                </a:r>
              </a:p>
            </p:txBody>
          </p:sp>
        </mc:Fallback>
      </mc:AlternateContent>
      <p:sp>
        <p:nvSpPr>
          <p:cNvPr id="21" name="TextBox 20">
            <a:extLst>
              <a:ext uri="{FF2B5EF4-FFF2-40B4-BE49-F238E27FC236}">
                <a16:creationId xmlns:a16="http://schemas.microsoft.com/office/drawing/2014/main" id="{2C6F5B6A-4412-634E-8D3A-7DCD39EC7C90}"/>
              </a:ext>
            </a:extLst>
          </p:cNvPr>
          <p:cNvSpPr txBox="1"/>
          <p:nvPr/>
        </p:nvSpPr>
        <p:spPr>
          <a:xfrm>
            <a:off x="203125" y="3581728"/>
            <a:ext cx="4346989"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Here</a:t>
            </a:r>
            <a:r>
              <a:rPr kumimoji="0" lang="en-US" sz="1400" b="0" i="0" u="none" strike="noStrike" cap="none" spc="0" normalizeH="0" dirty="0">
                <a:ln>
                  <a:noFill/>
                </a:ln>
                <a:solidFill>
                  <a:schemeClr val="bg1"/>
                </a:solidFill>
                <a:effectLst/>
                <a:uFillTx/>
                <a:latin typeface="+mj-lt"/>
                <a:cs typeface="Arial" panose="020B0604020202020204" pitchFamily="34" charset="0"/>
                <a:sym typeface="Arial"/>
              </a:rPr>
              <a:t> </a:t>
            </a:r>
            <a:r>
              <a:rPr kumimoji="0" lang="en-US" sz="1400" b="0" i="0" u="none" strike="noStrike" cap="none" spc="0" normalizeH="0" dirty="0" err="1">
                <a:ln>
                  <a:noFill/>
                </a:ln>
                <a:solidFill>
                  <a:schemeClr val="bg1"/>
                </a:solidFill>
                <a:effectLst/>
                <a:uFillTx/>
                <a:latin typeface="+mj-lt"/>
                <a:cs typeface="Arial" panose="020B0604020202020204" pitchFamily="34" charset="0"/>
                <a:sym typeface="Arial"/>
              </a:rPr>
              <a:t>xbar</a:t>
            </a:r>
            <a:r>
              <a:rPr kumimoji="0" lang="en-US" sz="1400" b="0" i="0" u="none" strike="noStrike" cap="none" spc="0" normalizeH="0" dirty="0">
                <a:ln>
                  <a:noFill/>
                </a:ln>
                <a:solidFill>
                  <a:schemeClr val="bg1"/>
                </a:solidFill>
                <a:effectLst/>
                <a:uFillTx/>
                <a:latin typeface="+mj-lt"/>
                <a:cs typeface="Arial" panose="020B0604020202020204" pitchFamily="34" charset="0"/>
                <a:sym typeface="Arial"/>
              </a:rPr>
              <a:t> is the mean, and N is the number of data points. Excel formula is </a:t>
            </a:r>
            <a:r>
              <a:rPr kumimoji="0" lang="en-US" sz="1400" b="0" i="0" u="none" strike="noStrike" cap="none" spc="0" normalizeH="0" dirty="0">
                <a:ln>
                  <a:noFill/>
                </a:ln>
                <a:solidFill>
                  <a:schemeClr val="bg1"/>
                </a:solidFill>
                <a:effectLst/>
                <a:uFillTx/>
                <a:latin typeface="Courier" pitchFamily="2" charset="0"/>
                <a:cs typeface="Arial" panose="020B0604020202020204" pitchFamily="34" charset="0"/>
                <a:sym typeface="Arial"/>
              </a:rPr>
              <a:t>=</a:t>
            </a:r>
            <a:r>
              <a:rPr kumimoji="0" lang="en-US" sz="1400" b="0" i="0" u="none" strike="noStrike" cap="none" spc="0" normalizeH="0" dirty="0" err="1">
                <a:ln>
                  <a:noFill/>
                </a:ln>
                <a:solidFill>
                  <a:schemeClr val="bg1"/>
                </a:solidFill>
                <a:effectLst/>
                <a:uFillTx/>
                <a:latin typeface="Courier" pitchFamily="2" charset="0"/>
                <a:cs typeface="Arial" panose="020B0604020202020204" pitchFamily="34" charset="0"/>
                <a:sym typeface="Arial"/>
              </a:rPr>
              <a:t>stdev</a:t>
            </a:r>
            <a:r>
              <a:rPr kumimoji="0" lang="en-US" sz="1400" b="0" i="0" u="none" strike="noStrike" cap="none" spc="0" normalizeH="0" dirty="0">
                <a:ln>
                  <a:noFill/>
                </a:ln>
                <a:solidFill>
                  <a:schemeClr val="bg1"/>
                </a:solidFill>
                <a:effectLst/>
                <a:uFillTx/>
                <a:latin typeface="Courier" pitchFamily="2" charset="0"/>
                <a:cs typeface="Arial" panose="020B0604020202020204" pitchFamily="34" charset="0"/>
                <a:sym typeface="Arial"/>
              </a:rPr>
              <a:t>(..)</a:t>
            </a:r>
            <a:endParaRPr kumimoji="0" lang="en-US" sz="1400" b="0" i="0" u="none" strike="noStrike" cap="none" spc="0" normalizeH="0" baseline="0" dirty="0">
              <a:ln>
                <a:noFill/>
              </a:ln>
              <a:solidFill>
                <a:schemeClr val="bg1"/>
              </a:solidFill>
              <a:effectLst/>
              <a:uFillTx/>
              <a:latin typeface="Courier" pitchFamily="2" charset="0"/>
              <a:cs typeface="Arial" panose="020B0604020202020204" pitchFamily="34" charset="0"/>
              <a:sym typeface="Arial"/>
            </a:endParaRPr>
          </a:p>
        </p:txBody>
      </p:sp>
      <p:grpSp>
        <p:nvGrpSpPr>
          <p:cNvPr id="23" name="Group 22">
            <a:extLst>
              <a:ext uri="{FF2B5EF4-FFF2-40B4-BE49-F238E27FC236}">
                <a16:creationId xmlns:a16="http://schemas.microsoft.com/office/drawing/2014/main" id="{0CD61D8E-F01A-5E47-AB18-3BDABBD63035}"/>
              </a:ext>
            </a:extLst>
          </p:cNvPr>
          <p:cNvGrpSpPr/>
          <p:nvPr/>
        </p:nvGrpSpPr>
        <p:grpSpPr>
          <a:xfrm>
            <a:off x="6672526" y="1435099"/>
            <a:ext cx="1134525" cy="2324102"/>
            <a:chOff x="6672526" y="1435099"/>
            <a:chExt cx="1134525" cy="2324102"/>
          </a:xfrm>
        </p:grpSpPr>
        <p:cxnSp>
          <p:nvCxnSpPr>
            <p:cNvPr id="24" name="Straight Connector 23">
              <a:extLst>
                <a:ext uri="{FF2B5EF4-FFF2-40B4-BE49-F238E27FC236}">
                  <a16:creationId xmlns:a16="http://schemas.microsoft.com/office/drawing/2014/main" id="{1303BD8C-6784-604F-9308-A32F5DAB5F4F}"/>
                </a:ext>
              </a:extLst>
            </p:cNvPr>
            <p:cNvCxnSpPr>
              <a:cxnSpLocks/>
            </p:cNvCxnSpPr>
            <p:nvPr/>
          </p:nvCxnSpPr>
          <p:spPr>
            <a:xfrm flipV="1">
              <a:off x="6672526" y="1435099"/>
              <a:ext cx="0" cy="2324102"/>
            </a:xfrm>
            <a:prstGeom prst="line">
              <a:avLst/>
            </a:prstGeom>
            <a:noFill/>
            <a:ln w="25400" cap="flat">
              <a:solidFill>
                <a:schemeClr val="accent4"/>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5" name="TextBox 24">
              <a:extLst>
                <a:ext uri="{FF2B5EF4-FFF2-40B4-BE49-F238E27FC236}">
                  <a16:creationId xmlns:a16="http://schemas.microsoft.com/office/drawing/2014/main" id="{456A31B1-2244-E041-9D65-3CAC4A940F5E}"/>
                </a:ext>
              </a:extLst>
            </p:cNvPr>
            <p:cNvSpPr txBox="1"/>
            <p:nvPr/>
          </p:nvSpPr>
          <p:spPr>
            <a:xfrm>
              <a:off x="6689451" y="1550430"/>
              <a:ext cx="11176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accent4">
                      <a:lumMod val="75000"/>
                    </a:schemeClr>
                  </a:solidFill>
                  <a:effectLst/>
                  <a:uFillTx/>
                  <a:latin typeface="+mj-lt"/>
                  <a:cs typeface="Arial" panose="020B0604020202020204" pitchFamily="34" charset="0"/>
                  <a:sym typeface="Arial"/>
                </a:rPr>
                <a:t>mean</a:t>
              </a:r>
            </a:p>
          </p:txBody>
        </p:sp>
      </p:grpSp>
      <p:sp>
        <p:nvSpPr>
          <p:cNvPr id="26" name="TextBox 25">
            <a:extLst>
              <a:ext uri="{FF2B5EF4-FFF2-40B4-BE49-F238E27FC236}">
                <a16:creationId xmlns:a16="http://schemas.microsoft.com/office/drawing/2014/main" id="{27FDE7C7-8D67-2A47-A05A-CABC70FEEBFA}"/>
              </a:ext>
            </a:extLst>
          </p:cNvPr>
          <p:cNvSpPr txBox="1"/>
          <p:nvPr/>
        </p:nvSpPr>
        <p:spPr>
          <a:xfrm>
            <a:off x="4611318" y="4324349"/>
            <a:ext cx="420377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Comparison of IQR (grey) </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to +/- 1 </a:t>
            </a:r>
            <a:r>
              <a:rPr kumimoji="0" lang="en-US" sz="1400" b="0" i="0" u="none" strike="noStrike" cap="none" spc="0" normalizeH="0" baseline="0" dirty="0" err="1">
                <a:ln>
                  <a:noFill/>
                </a:ln>
                <a:solidFill>
                  <a:schemeClr val="bg1"/>
                </a:solidFill>
                <a:effectLst/>
                <a:uFillTx/>
                <a:latin typeface="+mj-lt"/>
                <a:cs typeface="Arial" panose="020B0604020202020204" pitchFamily="34" charset="0"/>
                <a:sym typeface="Arial"/>
              </a:rPr>
              <a:t>std</a:t>
            </a: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 dev from mean (purple)</a:t>
            </a:r>
          </a:p>
        </p:txBody>
      </p:sp>
    </p:spTree>
    <p:extLst>
      <p:ext uri="{BB962C8B-B14F-4D97-AF65-F5344CB8AC3E}">
        <p14:creationId xmlns:p14="http://schemas.microsoft.com/office/powerpoint/2010/main" val="249440298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061F50-6118-204C-9B42-246D59518571}"/>
              </a:ext>
            </a:extLst>
          </p:cNvPr>
          <p:cNvSpPr>
            <a:spLocks noGrp="1"/>
          </p:cNvSpPr>
          <p:nvPr>
            <p:ph type="title"/>
          </p:nvPr>
        </p:nvSpPr>
        <p:spPr/>
        <p:txBody>
          <a:bodyPr>
            <a:normAutofit fontScale="90000"/>
          </a:bodyPr>
          <a:lstStyle/>
          <a:p>
            <a:r>
              <a:rPr lang="en-US" dirty="0"/>
              <a:t>Descriptive Statistics Summary</a:t>
            </a:r>
          </a:p>
        </p:txBody>
      </p:sp>
      <p:graphicFrame>
        <p:nvGraphicFramePr>
          <p:cNvPr id="4" name="Table 3">
            <a:extLst>
              <a:ext uri="{FF2B5EF4-FFF2-40B4-BE49-F238E27FC236}">
                <a16:creationId xmlns:a16="http://schemas.microsoft.com/office/drawing/2014/main" id="{5E2212C9-F45C-174F-AE5D-F9C44C252CDD}"/>
              </a:ext>
            </a:extLst>
          </p:cNvPr>
          <p:cNvGraphicFramePr>
            <a:graphicFrameLocks noGrp="1"/>
          </p:cNvGraphicFramePr>
          <p:nvPr>
            <p:extLst>
              <p:ext uri="{D42A27DB-BD31-4B8C-83A1-F6EECF244321}">
                <p14:modId xmlns:p14="http://schemas.microsoft.com/office/powerpoint/2010/main" val="593999947"/>
              </p:ext>
            </p:extLst>
          </p:nvPr>
        </p:nvGraphicFramePr>
        <p:xfrm>
          <a:off x="1079500" y="1593850"/>
          <a:ext cx="7213600" cy="2667000"/>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3777103973"/>
                    </a:ext>
                  </a:extLst>
                </a:gridCol>
                <a:gridCol w="2260600">
                  <a:extLst>
                    <a:ext uri="{9D8B030D-6E8A-4147-A177-3AD203B41FA5}">
                      <a16:colId xmlns:a16="http://schemas.microsoft.com/office/drawing/2014/main" val="3880117150"/>
                    </a:ext>
                  </a:extLst>
                </a:gridCol>
                <a:gridCol w="1270000">
                  <a:extLst>
                    <a:ext uri="{9D8B030D-6E8A-4147-A177-3AD203B41FA5}">
                      <a16:colId xmlns:a16="http://schemas.microsoft.com/office/drawing/2014/main" val="4035377165"/>
                    </a:ext>
                  </a:extLst>
                </a:gridCol>
                <a:gridCol w="2336800">
                  <a:extLst>
                    <a:ext uri="{9D8B030D-6E8A-4147-A177-3AD203B41FA5}">
                      <a16:colId xmlns:a16="http://schemas.microsoft.com/office/drawing/2014/main" val="637098031"/>
                    </a:ext>
                  </a:extLst>
                </a:gridCol>
              </a:tblGrid>
              <a:tr h="370840">
                <a:tc>
                  <a:txBody>
                    <a:bodyPr/>
                    <a:lstStyle/>
                    <a:p>
                      <a:pPr algn="l"/>
                      <a:r>
                        <a:rPr lang="en-US" sz="1400" dirty="0"/>
                        <a:t>Quantity</a:t>
                      </a:r>
                    </a:p>
                  </a:txBody>
                  <a:tcPr/>
                </a:tc>
                <a:tc>
                  <a:txBody>
                    <a:bodyPr/>
                    <a:lstStyle/>
                    <a:p>
                      <a:pPr algn="l"/>
                      <a:r>
                        <a:rPr lang="en-US" sz="1400" dirty="0"/>
                        <a:t>Formula</a:t>
                      </a:r>
                    </a:p>
                  </a:txBody>
                  <a:tcPr/>
                </a:tc>
                <a:tc>
                  <a:txBody>
                    <a:bodyPr/>
                    <a:lstStyle/>
                    <a:p>
                      <a:pPr algn="l"/>
                      <a:r>
                        <a:rPr lang="en-US" sz="1400" dirty="0"/>
                        <a:t>Measures</a:t>
                      </a:r>
                    </a:p>
                  </a:txBody>
                  <a:tcPr/>
                </a:tc>
                <a:tc>
                  <a:txBody>
                    <a:bodyPr/>
                    <a:lstStyle/>
                    <a:p>
                      <a:pPr algn="l"/>
                      <a:r>
                        <a:rPr lang="en-US" sz="1400" dirty="0"/>
                        <a:t>Robust </a:t>
                      </a:r>
                      <a:br>
                        <a:rPr lang="en-US" sz="1400" dirty="0"/>
                      </a:br>
                      <a:r>
                        <a:rPr lang="en-US" sz="1400" dirty="0"/>
                        <a:t>(i.e. not sensitive to outliers) </a:t>
                      </a:r>
                    </a:p>
                  </a:txBody>
                  <a:tcPr/>
                </a:tc>
                <a:extLst>
                  <a:ext uri="{0D108BD9-81ED-4DB2-BD59-A6C34878D82A}">
                    <a16:rowId xmlns:a16="http://schemas.microsoft.com/office/drawing/2014/main" val="4224531773"/>
                  </a:ext>
                </a:extLst>
              </a:tr>
              <a:tr h="370840">
                <a:tc>
                  <a:txBody>
                    <a:bodyPr/>
                    <a:lstStyle/>
                    <a:p>
                      <a:pPr algn="l"/>
                      <a:r>
                        <a:rPr lang="en-US" sz="1400" dirty="0"/>
                        <a:t>Mean</a:t>
                      </a:r>
                    </a:p>
                  </a:txBody>
                  <a:tcPr/>
                </a:tc>
                <a:tc>
                  <a:txBody>
                    <a:bodyPr/>
                    <a:lstStyle/>
                    <a:p>
                      <a:pPr algn="l"/>
                      <a:r>
                        <a:rPr lang="en-US" sz="1400" dirty="0"/>
                        <a:t>=AVERAGE(…)</a:t>
                      </a:r>
                    </a:p>
                  </a:txBody>
                  <a:tcPr/>
                </a:tc>
                <a:tc>
                  <a:txBody>
                    <a:bodyPr/>
                    <a:lstStyle/>
                    <a:p>
                      <a:pPr algn="l"/>
                      <a:r>
                        <a:rPr lang="en-US" sz="1400" dirty="0"/>
                        <a:t>Centrality</a:t>
                      </a:r>
                    </a:p>
                  </a:txBody>
                  <a:tcPr/>
                </a:tc>
                <a:tc>
                  <a:txBody>
                    <a:bodyPr/>
                    <a:lstStyle/>
                    <a:p>
                      <a:pPr algn="l"/>
                      <a:r>
                        <a:rPr lang="en-US" sz="1400" dirty="0"/>
                        <a:t>No</a:t>
                      </a:r>
                    </a:p>
                  </a:txBody>
                  <a:tcPr/>
                </a:tc>
                <a:extLst>
                  <a:ext uri="{0D108BD9-81ED-4DB2-BD59-A6C34878D82A}">
                    <a16:rowId xmlns:a16="http://schemas.microsoft.com/office/drawing/2014/main" val="106558611"/>
                  </a:ext>
                </a:extLst>
              </a:tr>
              <a:tr h="370840">
                <a:tc>
                  <a:txBody>
                    <a:bodyPr/>
                    <a:lstStyle/>
                    <a:p>
                      <a:pPr algn="l"/>
                      <a:r>
                        <a:rPr lang="en-US" sz="1400" dirty="0"/>
                        <a:t>Median</a:t>
                      </a:r>
                    </a:p>
                  </a:txBody>
                  <a:tcPr/>
                </a:tc>
                <a:tc>
                  <a:txBody>
                    <a:bodyPr/>
                    <a:lstStyle/>
                    <a:p>
                      <a:pPr algn="l"/>
                      <a:r>
                        <a:rPr lang="en-US" sz="1400" dirty="0"/>
                        <a:t>=MEDIAN(…)</a:t>
                      </a:r>
                    </a:p>
                  </a:txBody>
                  <a:tcPr/>
                </a:tc>
                <a:tc>
                  <a:txBody>
                    <a:bodyPr/>
                    <a:lstStyle/>
                    <a:p>
                      <a:pPr algn="l"/>
                      <a:r>
                        <a:rPr lang="en-US" sz="1400" dirty="0"/>
                        <a:t>Centrality</a:t>
                      </a:r>
                    </a:p>
                  </a:txBody>
                  <a:tcPr/>
                </a:tc>
                <a:tc>
                  <a:txBody>
                    <a:bodyPr/>
                    <a:lstStyle/>
                    <a:p>
                      <a:pPr algn="l"/>
                      <a:r>
                        <a:rPr lang="en-US" sz="1400" dirty="0"/>
                        <a:t>Yes</a:t>
                      </a:r>
                    </a:p>
                  </a:txBody>
                  <a:tcPr/>
                </a:tc>
                <a:extLst>
                  <a:ext uri="{0D108BD9-81ED-4DB2-BD59-A6C34878D82A}">
                    <a16:rowId xmlns:a16="http://schemas.microsoft.com/office/drawing/2014/main" val="2229610245"/>
                  </a:ext>
                </a:extLst>
              </a:tr>
              <a:tr h="370840">
                <a:tc>
                  <a:txBody>
                    <a:bodyPr/>
                    <a:lstStyle/>
                    <a:p>
                      <a:pPr algn="l"/>
                      <a:r>
                        <a:rPr lang="en-US" sz="1400" dirty="0"/>
                        <a:t>Percentile</a:t>
                      </a:r>
                    </a:p>
                  </a:txBody>
                  <a:tcPr/>
                </a:tc>
                <a:tc>
                  <a:txBody>
                    <a:bodyPr/>
                    <a:lstStyle/>
                    <a:p>
                      <a:pPr algn="l"/>
                      <a:r>
                        <a:rPr lang="en-US" sz="1400" dirty="0"/>
                        <a:t>=PERCENTILE(…, x)</a:t>
                      </a:r>
                    </a:p>
                  </a:txBody>
                  <a:tcPr/>
                </a:tc>
                <a:tc>
                  <a:txBody>
                    <a:bodyPr/>
                    <a:lstStyle/>
                    <a:p>
                      <a:pPr algn="l"/>
                      <a:r>
                        <a:rPr lang="en-US" sz="1400" dirty="0"/>
                        <a:t>Distribution</a:t>
                      </a:r>
                    </a:p>
                  </a:txBody>
                  <a:tcPr/>
                </a:tc>
                <a:tc>
                  <a:txBody>
                    <a:bodyPr/>
                    <a:lstStyle/>
                    <a:p>
                      <a:pPr algn="l"/>
                      <a:r>
                        <a:rPr lang="en-US" sz="1400" dirty="0"/>
                        <a:t>Yes</a:t>
                      </a:r>
                    </a:p>
                  </a:txBody>
                  <a:tcPr/>
                </a:tc>
                <a:extLst>
                  <a:ext uri="{0D108BD9-81ED-4DB2-BD59-A6C34878D82A}">
                    <a16:rowId xmlns:a16="http://schemas.microsoft.com/office/drawing/2014/main" val="656573019"/>
                  </a:ext>
                </a:extLst>
              </a:tr>
              <a:tr h="370840">
                <a:tc>
                  <a:txBody>
                    <a:bodyPr/>
                    <a:lstStyle/>
                    <a:p>
                      <a:pPr algn="l"/>
                      <a:r>
                        <a:rPr lang="en-US" sz="1400" dirty="0"/>
                        <a:t>IQR</a:t>
                      </a:r>
                    </a:p>
                  </a:txBody>
                  <a:tcPr/>
                </a:tc>
                <a:tc>
                  <a:txBody>
                    <a:bodyPr/>
                    <a:lstStyle/>
                    <a:p>
                      <a:pPr algn="l"/>
                      <a:r>
                        <a:rPr lang="en-US" sz="1400" dirty="0"/>
                        <a:t>Difference of 75</a:t>
                      </a:r>
                      <a:r>
                        <a:rPr lang="en-US" sz="1400" baseline="30000" dirty="0"/>
                        <a:t>th</a:t>
                      </a:r>
                      <a:r>
                        <a:rPr lang="en-US" sz="1400" dirty="0"/>
                        <a:t> and 25</a:t>
                      </a:r>
                      <a:r>
                        <a:rPr lang="en-US" sz="1400" baseline="30000" dirty="0"/>
                        <a:t>th</a:t>
                      </a:r>
                      <a:r>
                        <a:rPr lang="en-US" sz="1400" dirty="0"/>
                        <a:t> percentiles</a:t>
                      </a:r>
                    </a:p>
                  </a:txBody>
                  <a:tcPr/>
                </a:tc>
                <a:tc>
                  <a:txBody>
                    <a:bodyPr/>
                    <a:lstStyle/>
                    <a:p>
                      <a:pPr algn="l"/>
                      <a:r>
                        <a:rPr lang="en-US" sz="1400" dirty="0"/>
                        <a:t>Spread</a:t>
                      </a:r>
                    </a:p>
                  </a:txBody>
                  <a:tcPr/>
                </a:tc>
                <a:tc>
                  <a:txBody>
                    <a:bodyPr/>
                    <a:lstStyle/>
                    <a:p>
                      <a:pPr algn="l"/>
                      <a:r>
                        <a:rPr lang="en-US" sz="1400" dirty="0"/>
                        <a:t>Yes</a:t>
                      </a:r>
                    </a:p>
                  </a:txBody>
                  <a:tcPr/>
                </a:tc>
                <a:extLst>
                  <a:ext uri="{0D108BD9-81ED-4DB2-BD59-A6C34878D82A}">
                    <a16:rowId xmlns:a16="http://schemas.microsoft.com/office/drawing/2014/main" val="1933258110"/>
                  </a:ext>
                </a:extLst>
              </a:tr>
              <a:tr h="370840">
                <a:tc>
                  <a:txBody>
                    <a:bodyPr/>
                    <a:lstStyle/>
                    <a:p>
                      <a:pPr algn="l"/>
                      <a:r>
                        <a:rPr lang="en-US" sz="1400" dirty="0"/>
                        <a:t>Standard deviation</a:t>
                      </a:r>
                    </a:p>
                  </a:txBody>
                  <a:tcPr/>
                </a:tc>
                <a:tc>
                  <a:txBody>
                    <a:bodyPr/>
                    <a:lstStyle/>
                    <a:p>
                      <a:pPr algn="l"/>
                      <a:r>
                        <a:rPr lang="en-US" sz="1400" dirty="0"/>
                        <a:t>=STDEV(…)</a:t>
                      </a:r>
                    </a:p>
                  </a:txBody>
                  <a:tcPr/>
                </a:tc>
                <a:tc>
                  <a:txBody>
                    <a:bodyPr/>
                    <a:lstStyle/>
                    <a:p>
                      <a:pPr algn="l"/>
                      <a:r>
                        <a:rPr lang="en-US" sz="1400" dirty="0"/>
                        <a:t>Spread</a:t>
                      </a:r>
                    </a:p>
                  </a:txBody>
                  <a:tcPr/>
                </a:tc>
                <a:tc>
                  <a:txBody>
                    <a:bodyPr/>
                    <a:lstStyle/>
                    <a:p>
                      <a:pPr algn="l"/>
                      <a:r>
                        <a:rPr lang="en-US" sz="1400" dirty="0"/>
                        <a:t>No</a:t>
                      </a:r>
                    </a:p>
                  </a:txBody>
                  <a:tcPr/>
                </a:tc>
                <a:extLst>
                  <a:ext uri="{0D108BD9-81ED-4DB2-BD59-A6C34878D82A}">
                    <a16:rowId xmlns:a16="http://schemas.microsoft.com/office/drawing/2014/main" val="1442526042"/>
                  </a:ext>
                </a:extLst>
              </a:tr>
            </a:tbl>
          </a:graphicData>
        </a:graphic>
      </p:graphicFrame>
    </p:spTree>
    <p:extLst>
      <p:ext uri="{BB962C8B-B14F-4D97-AF65-F5344CB8AC3E}">
        <p14:creationId xmlns:p14="http://schemas.microsoft.com/office/powerpoint/2010/main" val="360601899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87"/>
          <p:cNvSpPr/>
          <p:nvPr/>
        </p:nvSpPr>
        <p:spPr>
          <a:xfrm>
            <a:off x="0" y="0"/>
            <a:ext cx="9144000" cy="965400"/>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128" name="Shape 89"/>
          <p:cNvSpPr txBox="1">
            <a:spLocks noGrp="1"/>
          </p:cNvSpPr>
          <p:nvPr>
            <p:ph type="body" idx="1"/>
          </p:nvPr>
        </p:nvSpPr>
        <p:spPr>
          <a:prstGeom prst="rect">
            <a:avLst/>
          </a:prstGeom>
        </p:spPr>
        <p:txBody>
          <a:bodyPr/>
          <a:lstStyle>
            <a:lvl1pPr marL="457200" indent="-381000">
              <a:lnSpc>
                <a:spcPct val="130000"/>
              </a:lnSpc>
              <a:spcBef>
                <a:spcPts val="0"/>
              </a:spcBef>
              <a:buClr>
                <a:srgbClr val="434343"/>
              </a:buClr>
              <a:buSzPct val="100000"/>
              <a:buFont typeface="Helvetica"/>
              <a:buChar char="●"/>
              <a:defRPr sz="2400">
                <a:solidFill>
                  <a:srgbClr val="434343"/>
                </a:solidFill>
                <a:latin typeface="Proxima Nova"/>
                <a:ea typeface="Proxima Nova"/>
                <a:cs typeface="Proxima Nova"/>
                <a:sym typeface="Proxima Nova"/>
              </a:defRPr>
            </a:lvl1pPr>
          </a:lstStyle>
          <a:p>
            <a:pPr marL="76200" indent="0">
              <a:buNone/>
              <a:defRPr>
                <a:latin typeface="Avenir Book"/>
                <a:ea typeface="Avenir Book"/>
                <a:cs typeface="Avenir Book"/>
                <a:sym typeface="Avenir Book"/>
              </a:defRPr>
            </a:pPr>
            <a:r>
              <a:rPr lang="en-US" dirty="0">
                <a:solidFill>
                  <a:schemeClr val="bg1"/>
                </a:solidFill>
              </a:rPr>
              <a:t>Be able to</a:t>
            </a:r>
          </a:p>
          <a:p>
            <a:pPr>
              <a:defRPr>
                <a:latin typeface="Avenir Book"/>
                <a:ea typeface="Avenir Book"/>
                <a:cs typeface="Avenir Book"/>
                <a:sym typeface="Avenir Book"/>
              </a:defRPr>
            </a:pPr>
            <a:r>
              <a:rPr lang="en-US" dirty="0">
                <a:solidFill>
                  <a:schemeClr val="bg1"/>
                </a:solidFill>
              </a:rPr>
              <a:t>Identify an appropriate distribution for a variety of problems</a:t>
            </a:r>
          </a:p>
          <a:p>
            <a:pPr>
              <a:defRPr>
                <a:latin typeface="Avenir Book"/>
                <a:ea typeface="Avenir Book"/>
                <a:cs typeface="Avenir Book"/>
                <a:sym typeface="Avenir Book"/>
              </a:defRPr>
            </a:pPr>
            <a:r>
              <a:rPr lang="en-US" dirty="0">
                <a:solidFill>
                  <a:schemeClr val="bg1"/>
                </a:solidFill>
              </a:rPr>
              <a:t>Distinguish between a statistic and a parameter</a:t>
            </a:r>
          </a:p>
          <a:p>
            <a:pPr>
              <a:defRPr>
                <a:latin typeface="Avenir Book"/>
                <a:ea typeface="Avenir Book"/>
                <a:cs typeface="Avenir Book"/>
                <a:sym typeface="Avenir Book"/>
              </a:defRPr>
            </a:pPr>
            <a:r>
              <a:rPr lang="en-US" dirty="0">
                <a:solidFill>
                  <a:schemeClr val="bg1"/>
                </a:solidFill>
              </a:rPr>
              <a:t>Estimate parameters for Binomial, Poisson, and Normal distributions</a:t>
            </a:r>
          </a:p>
          <a:p>
            <a:pPr>
              <a:defRPr>
                <a:latin typeface="Avenir Book"/>
                <a:ea typeface="Avenir Book"/>
                <a:cs typeface="Avenir Book"/>
                <a:sym typeface="Avenir Book"/>
              </a:defRPr>
            </a:pPr>
            <a:r>
              <a:rPr lang="en-US" dirty="0">
                <a:solidFill>
                  <a:schemeClr val="bg1"/>
                </a:solidFill>
              </a:rPr>
              <a:t>Calculate probabilities and cumulative probabilities from Binomial, Poisson, and Normal distributions</a:t>
            </a:r>
          </a:p>
          <a:p>
            <a:pPr marL="76200" indent="0">
              <a:buNone/>
              <a:defRPr>
                <a:latin typeface="Avenir Book"/>
                <a:ea typeface="Avenir Book"/>
                <a:cs typeface="Avenir Book"/>
                <a:sym typeface="Avenir Book"/>
              </a:defRPr>
            </a:pPr>
            <a:endParaRPr lang="en-US" dirty="0">
              <a:solidFill>
                <a:schemeClr val="bg1"/>
              </a:solidFill>
            </a:endParaRPr>
          </a:p>
        </p:txBody>
      </p:sp>
      <p:sp>
        <p:nvSpPr>
          <p:cNvPr id="127" name="Shape 88"/>
          <p:cNvSpPr txBox="1">
            <a:spLocks noGrp="1"/>
          </p:cNvSpPr>
          <p:nvPr>
            <p:ph type="title"/>
          </p:nvPr>
        </p:nvSpPr>
        <p:spPr>
          <a:prstGeom prst="rect">
            <a:avLst/>
          </a:prstGeom>
        </p:spPr>
        <p:txBody>
          <a:bodyPr/>
          <a:lstStyle>
            <a:lvl1pPr defTabSz="822959">
              <a:defRPr sz="2520" b="1">
                <a:latin typeface="Proxima Nova"/>
                <a:ea typeface="Proxima Nova"/>
                <a:cs typeface="Proxima Nova"/>
                <a:sym typeface="Proxima Nova"/>
              </a:defRPr>
            </a:lvl1pPr>
          </a:lstStyle>
          <a:p>
            <a:r>
              <a:rPr lang="en-US" dirty="0"/>
              <a:t>What You'll Be able to do</a:t>
            </a:r>
            <a:endParaRPr dirty="0"/>
          </a:p>
        </p:txBody>
      </p:sp>
      <p:pic>
        <p:nvPicPr>
          <p:cNvPr id="129" name="Shape 90" descr="Shape 90"/>
          <p:cNvPicPr>
            <a:picLocks noChangeAspect="1"/>
          </p:cNvPicPr>
          <p:nvPr/>
        </p:nvPicPr>
        <p:blipFill>
          <a:blip r:embed="rId3">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426214314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09D0-6F4A-5344-9594-CD84230142B6}"/>
              </a:ext>
            </a:extLst>
          </p:cNvPr>
          <p:cNvSpPr>
            <a:spLocks noGrp="1"/>
          </p:cNvSpPr>
          <p:nvPr>
            <p:ph type="title"/>
          </p:nvPr>
        </p:nvSpPr>
        <p:spPr/>
        <p:txBody>
          <a:bodyPr/>
          <a:lstStyle/>
          <a:p>
            <a:r>
              <a:rPr lang="en-US" dirty="0"/>
              <a:t>Exercise</a:t>
            </a:r>
          </a:p>
        </p:txBody>
      </p:sp>
      <p:sp>
        <p:nvSpPr>
          <p:cNvPr id="4" name="Text Placeholder 3">
            <a:extLst>
              <a:ext uri="{FF2B5EF4-FFF2-40B4-BE49-F238E27FC236}">
                <a16:creationId xmlns:a16="http://schemas.microsoft.com/office/drawing/2014/main" id="{326DC518-2549-0449-ABCF-CB33C422E00F}"/>
              </a:ext>
            </a:extLst>
          </p:cNvPr>
          <p:cNvSpPr>
            <a:spLocks noGrp="1"/>
          </p:cNvSpPr>
          <p:nvPr>
            <p:ph type="body" idx="1"/>
          </p:nvPr>
        </p:nvSpPr>
        <p:spPr>
          <a:xfrm>
            <a:off x="4660900" y="1638300"/>
            <a:ext cx="4483100" cy="2209800"/>
          </a:xfrm>
        </p:spPr>
        <p:txBody>
          <a:bodyPr/>
          <a:lstStyle/>
          <a:p>
            <a:r>
              <a:rPr lang="en-US" sz="1600" dirty="0">
                <a:solidFill>
                  <a:schemeClr val="bg1"/>
                </a:solidFill>
                <a:latin typeface="Avenir Book" panose="02000503020000020003" pitchFamily="2" charset="0"/>
              </a:rPr>
              <a:t>In the sheet </a:t>
            </a:r>
            <a:r>
              <a:rPr lang="en-US" sz="1600" dirty="0" err="1">
                <a:solidFill>
                  <a:schemeClr val="bg1"/>
                </a:solidFill>
                <a:latin typeface="Courier" pitchFamily="2" charset="0"/>
              </a:rPr>
              <a:t>tire_defects.xlsx</a:t>
            </a:r>
            <a:r>
              <a:rPr lang="en-US" sz="1600" dirty="0">
                <a:solidFill>
                  <a:schemeClr val="bg1"/>
                </a:solidFill>
                <a:latin typeface="Avenir Book" panose="02000503020000020003" pitchFamily="2" charset="0"/>
              </a:rPr>
              <a:t>, fill in cells E5-E9</a:t>
            </a:r>
          </a:p>
          <a:p>
            <a:endParaRPr lang="en-US" sz="1600" dirty="0">
              <a:solidFill>
                <a:schemeClr val="bg1"/>
              </a:solidFill>
              <a:latin typeface="Avenir Book" panose="02000503020000020003" pitchFamily="2" charset="0"/>
            </a:endParaRPr>
          </a:p>
          <a:p>
            <a:r>
              <a:rPr lang="en-US" sz="1600" dirty="0">
                <a:solidFill>
                  <a:schemeClr val="bg1"/>
                </a:solidFill>
                <a:latin typeface="Avenir Book" panose="02000503020000020003" pitchFamily="2" charset="0"/>
              </a:rPr>
              <a:t>i.e. calculate the median, 25</a:t>
            </a:r>
            <a:r>
              <a:rPr lang="en-US" sz="1600" baseline="30000" dirty="0">
                <a:solidFill>
                  <a:schemeClr val="bg1"/>
                </a:solidFill>
                <a:latin typeface="Avenir Book" panose="02000503020000020003" pitchFamily="2" charset="0"/>
              </a:rPr>
              <a:t>th</a:t>
            </a:r>
            <a:r>
              <a:rPr lang="en-US" sz="1600" dirty="0">
                <a:solidFill>
                  <a:schemeClr val="bg1"/>
                </a:solidFill>
                <a:latin typeface="Avenir Book" panose="02000503020000020003" pitchFamily="2" charset="0"/>
              </a:rPr>
              <a:t> percentile, 75</a:t>
            </a:r>
            <a:r>
              <a:rPr lang="en-US" sz="1600" baseline="30000" dirty="0">
                <a:solidFill>
                  <a:schemeClr val="bg1"/>
                </a:solidFill>
                <a:latin typeface="Avenir Book" panose="02000503020000020003" pitchFamily="2" charset="0"/>
              </a:rPr>
              <a:t>th</a:t>
            </a:r>
            <a:r>
              <a:rPr lang="en-US" sz="1600" dirty="0">
                <a:solidFill>
                  <a:schemeClr val="bg1"/>
                </a:solidFill>
                <a:latin typeface="Avenir Book" panose="02000503020000020003" pitchFamily="2" charset="0"/>
              </a:rPr>
              <a:t> percentile, IQR, and standard deviation</a:t>
            </a:r>
          </a:p>
        </p:txBody>
      </p:sp>
    </p:spTree>
    <p:extLst>
      <p:ext uri="{BB962C8B-B14F-4D97-AF65-F5344CB8AC3E}">
        <p14:creationId xmlns:p14="http://schemas.microsoft.com/office/powerpoint/2010/main" val="134531178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732DBB-9B9D-C746-9F56-CA249DDCD7D4}"/>
              </a:ext>
            </a:extLst>
          </p:cNvPr>
          <p:cNvSpPr>
            <a:spLocks noGrp="1"/>
          </p:cNvSpPr>
          <p:nvPr>
            <p:ph type="title"/>
          </p:nvPr>
        </p:nvSpPr>
        <p:spPr/>
        <p:txBody>
          <a:bodyPr/>
          <a:lstStyle/>
          <a:p>
            <a:r>
              <a:rPr lang="en-US" dirty="0"/>
              <a:t>Array Formula</a:t>
            </a:r>
          </a:p>
        </p:txBody>
      </p:sp>
    </p:spTree>
    <p:extLst>
      <p:ext uri="{BB962C8B-B14F-4D97-AF65-F5344CB8AC3E}">
        <p14:creationId xmlns:p14="http://schemas.microsoft.com/office/powerpoint/2010/main" val="292846587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5675FA-1836-E341-89C1-EA03DEEEC2CC}"/>
              </a:ext>
            </a:extLst>
          </p:cNvPr>
          <p:cNvSpPr>
            <a:spLocks noGrp="1"/>
          </p:cNvSpPr>
          <p:nvPr>
            <p:ph type="body" idx="1"/>
          </p:nvPr>
        </p:nvSpPr>
        <p:spPr>
          <a:xfrm>
            <a:off x="311699" y="1041400"/>
            <a:ext cx="8520602" cy="2949625"/>
          </a:xfrm>
        </p:spPr>
        <p:txBody>
          <a:bodyPr/>
          <a:lstStyle/>
          <a:p>
            <a:r>
              <a:rPr lang="en-US" dirty="0"/>
              <a:t>Array Formula: entering many formula at once!</a:t>
            </a:r>
          </a:p>
          <a:p>
            <a:pPr marL="342900" indent="-342900">
              <a:buAutoNum type="arabicPeriod"/>
            </a:pPr>
            <a:r>
              <a:rPr lang="en-US" dirty="0"/>
              <a:t>Highlight </a:t>
            </a:r>
            <a:r>
              <a:rPr lang="en-US" dirty="0">
                <a:latin typeface="Courier" pitchFamily="2" charset="0"/>
              </a:rPr>
              <a:t>E13:E21</a:t>
            </a:r>
          </a:p>
          <a:p>
            <a:pPr marL="342900" indent="-342900">
              <a:buAutoNum type="arabicPeriod"/>
            </a:pPr>
            <a:r>
              <a:rPr lang="en-US" dirty="0"/>
              <a:t>Type </a:t>
            </a:r>
            <a:r>
              <a:rPr lang="en-US" dirty="0">
                <a:latin typeface="Courier" pitchFamily="2" charset="0"/>
              </a:rPr>
              <a:t>=FREQUENCY(B$1:B$61, D$13:D$21)</a:t>
            </a:r>
          </a:p>
          <a:p>
            <a:pPr marL="342900" indent="-342900">
              <a:buAutoNum type="arabicPeriod"/>
            </a:pPr>
            <a:r>
              <a:rPr lang="en-US" dirty="0"/>
              <a:t>Instead of pressing "return", press "control + shift + return"</a:t>
            </a:r>
          </a:p>
          <a:p>
            <a:r>
              <a:rPr lang="en-US" dirty="0"/>
              <a:t>You should get the frequency of each bin in column E,  with the bins given by column D.</a:t>
            </a:r>
          </a:p>
        </p:txBody>
      </p:sp>
      <p:sp>
        <p:nvSpPr>
          <p:cNvPr id="3" name="Title 2">
            <a:extLst>
              <a:ext uri="{FF2B5EF4-FFF2-40B4-BE49-F238E27FC236}">
                <a16:creationId xmlns:a16="http://schemas.microsoft.com/office/drawing/2014/main" id="{D1601968-16B0-ED44-A5B8-2D83430E26F8}"/>
              </a:ext>
            </a:extLst>
          </p:cNvPr>
          <p:cNvSpPr>
            <a:spLocks noGrp="1"/>
          </p:cNvSpPr>
          <p:nvPr>
            <p:ph type="title"/>
          </p:nvPr>
        </p:nvSpPr>
        <p:spPr/>
        <p:txBody>
          <a:bodyPr>
            <a:normAutofit fontScale="90000"/>
          </a:bodyPr>
          <a:lstStyle/>
          <a:p>
            <a:r>
              <a:rPr lang="en-US" dirty="0"/>
              <a:t>Frequency Bin Counts</a:t>
            </a:r>
          </a:p>
        </p:txBody>
      </p:sp>
      <p:sp>
        <p:nvSpPr>
          <p:cNvPr id="4" name="Text Placeholder 1">
            <a:extLst>
              <a:ext uri="{FF2B5EF4-FFF2-40B4-BE49-F238E27FC236}">
                <a16:creationId xmlns:a16="http://schemas.microsoft.com/office/drawing/2014/main" id="{8B36E409-06F4-3340-AAAA-9444E85BD4A3}"/>
              </a:ext>
            </a:extLst>
          </p:cNvPr>
          <p:cNvSpPr txBox="1">
            <a:spLocks/>
          </p:cNvSpPr>
          <p:nvPr/>
        </p:nvSpPr>
        <p:spPr>
          <a:xfrm>
            <a:off x="311699" y="3991025"/>
            <a:ext cx="8520602" cy="1003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lvl1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1pPr>
            <a:lvl2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2pPr>
            <a:lvl3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3pPr>
            <a:lvl4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4pPr>
            <a:lvl5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5pPr>
            <a:lvl6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6pPr>
            <a:lvl7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7pPr>
            <a:lvl8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8pPr>
            <a:lvl9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9pPr>
          </a:lstStyle>
          <a:p>
            <a:r>
              <a:rPr lang="en-US" dirty="0"/>
              <a:t>This is </a:t>
            </a:r>
            <a:r>
              <a:rPr lang="en-US" i="1" dirty="0"/>
              <a:t>dynamic</a:t>
            </a:r>
            <a:r>
              <a:rPr lang="en-US" dirty="0"/>
              <a:t> (if the bins change, the frequencies change). If you are okay with static, the </a:t>
            </a:r>
            <a:r>
              <a:rPr lang="en-US" b="1" dirty="0"/>
              <a:t>Data </a:t>
            </a:r>
            <a:r>
              <a:rPr lang="en-US" b="1" dirty="0">
                <a:sym typeface="Wingdings" pitchFamily="2" charset="2"/>
              </a:rPr>
              <a:t> Data Analysis  Histogram</a:t>
            </a:r>
            <a:r>
              <a:rPr lang="en-US" b="1" dirty="0"/>
              <a:t> </a:t>
            </a:r>
            <a:r>
              <a:rPr lang="en-US" dirty="0"/>
              <a:t>provides a guided way of creating frequency tables</a:t>
            </a:r>
          </a:p>
        </p:txBody>
      </p:sp>
    </p:spTree>
    <p:extLst>
      <p:ext uri="{BB962C8B-B14F-4D97-AF65-F5344CB8AC3E}">
        <p14:creationId xmlns:p14="http://schemas.microsoft.com/office/powerpoint/2010/main" val="4804162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7" name="Shape 63"/>
          <p:cNvSpPr txBox="1">
            <a:spLocks noGrp="1"/>
          </p:cNvSpPr>
          <p:nvPr>
            <p:ph type="title"/>
          </p:nvPr>
        </p:nvSpPr>
        <p:spPr>
          <a:prstGeom prst="rect">
            <a:avLst/>
          </a:prstGeom>
        </p:spPr>
        <p:txBody>
          <a:bodyPr anchor="ctr"/>
          <a:lstStyle>
            <a:lvl1pPr algn="ctr">
              <a:defRPr sz="6000" b="1"/>
            </a:lvl1pPr>
          </a:lstStyle>
          <a:p>
            <a:r>
              <a:rPr lang="en-US" dirty="0"/>
              <a:t>Recap</a:t>
            </a:r>
            <a:endParaRPr dirty="0"/>
          </a:p>
        </p:txBody>
      </p:sp>
      <p:pic>
        <p:nvPicPr>
          <p:cNvPr id="140" name="Shape 66" descr="Shape 66"/>
          <p:cNvPicPr>
            <a:picLocks noChangeAspect="1"/>
          </p:cNvPicPr>
          <p:nvPr/>
        </p:nvPicPr>
        <p:blipFill>
          <a:blip r:embed="rId2">
            <a:extLst/>
          </a:blip>
          <a:stretch>
            <a:fillRect/>
          </a:stretch>
        </p:blipFill>
        <p:spPr>
          <a:xfrm>
            <a:off x="4170962" y="4072649"/>
            <a:ext cx="802076" cy="161226"/>
          </a:xfrm>
          <a:prstGeom prst="rect">
            <a:avLst/>
          </a:prstGeom>
          <a:ln w="12700">
            <a:miter lim="400000"/>
          </a:ln>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05"/>
          <p:cNvSpPr txBox="1">
            <a:spLocks noGrp="1"/>
          </p:cNvSpPr>
          <p:nvPr>
            <p:ph type="body" idx="1"/>
          </p:nvPr>
        </p:nvSpPr>
        <p:spPr>
          <a:prstGeom prst="rect">
            <a:avLst/>
          </a:prstGeom>
        </p:spPr>
        <p:txBody>
          <a:bodyPr/>
          <a:lstStyle/>
          <a:p>
            <a:pPr marL="285750" indent="-285750">
              <a:buFont typeface="Arial" panose="020B0604020202020204" pitchFamily="34" charset="0"/>
              <a:buChar char="•"/>
            </a:pPr>
            <a:r>
              <a:rPr lang="en-US" dirty="0"/>
              <a:t>Measure </a:t>
            </a:r>
            <a:r>
              <a:rPr lang="en-US" i="1" dirty="0"/>
              <a:t>location</a:t>
            </a:r>
            <a:r>
              <a:rPr lang="en-US" dirty="0"/>
              <a:t> of a data set (mean and median)</a:t>
            </a:r>
          </a:p>
          <a:p>
            <a:pPr marL="285750" indent="-285750">
              <a:buFont typeface="Arial" panose="020B0604020202020204" pitchFamily="34" charset="0"/>
              <a:buChar char="•"/>
            </a:pPr>
            <a:r>
              <a:rPr lang="en-US" dirty="0"/>
              <a:t>Measure </a:t>
            </a:r>
            <a:r>
              <a:rPr lang="en-US" i="1" dirty="0"/>
              <a:t>spread</a:t>
            </a:r>
            <a:r>
              <a:rPr lang="en-US" dirty="0"/>
              <a:t> of a data set (IQR and </a:t>
            </a:r>
            <a:r>
              <a:rPr lang="en-US" dirty="0" err="1"/>
              <a:t>std</a:t>
            </a:r>
            <a:r>
              <a:rPr lang="en-US" dirty="0"/>
              <a:t> dev)</a:t>
            </a:r>
          </a:p>
          <a:p>
            <a:pPr marL="285750" indent="-285750">
              <a:buFont typeface="Arial" panose="020B0604020202020204" pitchFamily="34" charset="0"/>
              <a:buChar char="•"/>
            </a:pPr>
            <a:r>
              <a:rPr lang="en-US" dirty="0"/>
              <a:t>Bin by frequency (array formula)</a:t>
            </a:r>
          </a:p>
          <a:p>
            <a:pPr marL="285750" indent="-285750">
              <a:buFont typeface="Arial" panose="020B0604020202020204" pitchFamily="34" charset="0"/>
              <a:buChar char="•"/>
            </a:pPr>
            <a:r>
              <a:rPr lang="en-US" dirty="0"/>
              <a:t> Plot histogram of data</a:t>
            </a:r>
          </a:p>
        </p:txBody>
      </p:sp>
      <p:sp>
        <p:nvSpPr>
          <p:cNvPr id="4" name="Title 3">
            <a:extLst>
              <a:ext uri="{FF2B5EF4-FFF2-40B4-BE49-F238E27FC236}">
                <a16:creationId xmlns:a16="http://schemas.microsoft.com/office/drawing/2014/main" id="{081ED735-D060-3640-84C8-FAC22C3D9416}"/>
              </a:ext>
            </a:extLst>
          </p:cNvPr>
          <p:cNvSpPr>
            <a:spLocks noGrp="1"/>
          </p:cNvSpPr>
          <p:nvPr>
            <p:ph type="title"/>
          </p:nvPr>
        </p:nvSpPr>
        <p:spPr/>
        <p:txBody>
          <a:bodyPr>
            <a:normAutofit fontScale="90000"/>
          </a:bodyPr>
          <a:lstStyle/>
          <a:p>
            <a:r>
              <a:rPr lang="en-US" dirty="0"/>
              <a:t>Takeaways</a:t>
            </a:r>
          </a:p>
        </p:txBody>
      </p:sp>
      <p:pic>
        <p:nvPicPr>
          <p:cNvPr id="192" name="Shape 106" descr="Shape 106"/>
          <p:cNvPicPr>
            <a:picLocks noChangeAspect="1"/>
          </p:cNvPicPr>
          <p:nvPr/>
        </p:nvPicPr>
        <p:blipFill>
          <a:blip r:embed="rId3">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148408477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12" name="Shape 260"/>
          <p:cNvSpPr txBox="1">
            <a:spLocks noGrp="1"/>
          </p:cNvSpPr>
          <p:nvPr>
            <p:ph type="title"/>
          </p:nvPr>
        </p:nvSpPr>
        <p:spPr>
          <a:prstGeom prst="rect">
            <a:avLst/>
          </a:prstGeom>
        </p:spPr>
        <p:txBody>
          <a:bodyPr/>
          <a:lstStyle>
            <a:lvl1pPr algn="ctr">
              <a:defRPr sz="6000" b="1">
                <a:latin typeface="Proxima Nova"/>
                <a:ea typeface="Proxima Nova"/>
                <a:cs typeface="Proxima Nova"/>
                <a:sym typeface="Proxima Nova"/>
              </a:defRPr>
            </a:lvl1pPr>
          </a:lstStyle>
          <a:p>
            <a:r>
              <a:t>QUESTIONS?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CDE6-CD40-E445-8616-BF0BA79CB168}"/>
              </a:ext>
            </a:extLst>
          </p:cNvPr>
          <p:cNvSpPr>
            <a:spLocks noGrp="1"/>
          </p:cNvSpPr>
          <p:nvPr>
            <p:ph type="title"/>
          </p:nvPr>
        </p:nvSpPr>
        <p:spPr/>
        <p:txBody>
          <a:bodyPr/>
          <a:lstStyle/>
          <a:p>
            <a:r>
              <a:rPr lang="en-US" dirty="0"/>
              <a:t>Motivating Example</a:t>
            </a:r>
          </a:p>
        </p:txBody>
      </p:sp>
    </p:spTree>
    <p:extLst>
      <p:ext uri="{BB962C8B-B14F-4D97-AF65-F5344CB8AC3E}">
        <p14:creationId xmlns:p14="http://schemas.microsoft.com/office/powerpoint/2010/main" val="40302901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3985C-0C5C-FF43-938A-EDBC23AD6737}"/>
              </a:ext>
            </a:extLst>
          </p:cNvPr>
          <p:cNvSpPr>
            <a:spLocks noGrp="1"/>
          </p:cNvSpPr>
          <p:nvPr>
            <p:ph type="title"/>
          </p:nvPr>
        </p:nvSpPr>
        <p:spPr/>
        <p:txBody>
          <a:bodyPr>
            <a:normAutofit fontScale="90000"/>
          </a:bodyPr>
          <a:lstStyle/>
          <a:p>
            <a:r>
              <a:rPr lang="en-US" dirty="0"/>
              <a:t>Tire Defects</a:t>
            </a:r>
          </a:p>
        </p:txBody>
      </p:sp>
      <p:sp>
        <p:nvSpPr>
          <p:cNvPr id="7" name="TextBox 6">
            <a:extLst>
              <a:ext uri="{FF2B5EF4-FFF2-40B4-BE49-F238E27FC236}">
                <a16:creationId xmlns:a16="http://schemas.microsoft.com/office/drawing/2014/main" id="{A6307ACB-4998-044B-81B7-8857D40FE313}"/>
              </a:ext>
            </a:extLst>
          </p:cNvPr>
          <p:cNvSpPr txBox="1"/>
          <p:nvPr/>
        </p:nvSpPr>
        <p:spPr>
          <a:xfrm>
            <a:off x="311700" y="1121229"/>
            <a:ext cx="8402932" cy="400110"/>
          </a:xfrm>
          <a:prstGeom prst="rect">
            <a:avLst/>
          </a:prstGeom>
          <a:noFill/>
        </p:spPr>
        <p:txBody>
          <a:bodyPr wrap="square" rtlCol="0">
            <a:spAutoFit/>
          </a:bodyPr>
          <a:lstStyle/>
          <a:p>
            <a:r>
              <a:rPr lang="en-US" sz="2000" dirty="0">
                <a:solidFill>
                  <a:schemeClr val="bg1"/>
                </a:solidFill>
                <a:latin typeface="Avenir Book" panose="02000503020000020003" pitchFamily="2" charset="0"/>
              </a:rPr>
              <a:t>We have a log of the number of defects found in a particular store</a:t>
            </a:r>
          </a:p>
        </p:txBody>
      </p:sp>
      <p:graphicFrame>
        <p:nvGraphicFramePr>
          <p:cNvPr id="18" name="Table 17">
            <a:extLst>
              <a:ext uri="{FF2B5EF4-FFF2-40B4-BE49-F238E27FC236}">
                <a16:creationId xmlns:a16="http://schemas.microsoft.com/office/drawing/2014/main" id="{DEEF4DAC-F8A8-8044-9E5A-1AE047E66318}"/>
              </a:ext>
            </a:extLst>
          </p:cNvPr>
          <p:cNvGraphicFramePr>
            <a:graphicFrameLocks noGrp="1"/>
          </p:cNvGraphicFramePr>
          <p:nvPr>
            <p:extLst>
              <p:ext uri="{D42A27DB-BD31-4B8C-83A1-F6EECF244321}">
                <p14:modId xmlns:p14="http://schemas.microsoft.com/office/powerpoint/2010/main" val="182899188"/>
              </p:ext>
            </p:extLst>
          </p:nvPr>
        </p:nvGraphicFramePr>
        <p:xfrm>
          <a:off x="1854200" y="1779270"/>
          <a:ext cx="5435600" cy="1981200"/>
        </p:xfrm>
        <a:graphic>
          <a:graphicData uri="http://schemas.openxmlformats.org/drawingml/2006/table">
            <a:tbl>
              <a:tblPr firstRow="1" bandRow="1">
                <a:tableStyleId>{72833802-FEF1-4C79-8D5D-14CF1EAF98D9}</a:tableStyleId>
              </a:tblPr>
              <a:tblGrid>
                <a:gridCol w="2717800">
                  <a:extLst>
                    <a:ext uri="{9D8B030D-6E8A-4147-A177-3AD203B41FA5}">
                      <a16:colId xmlns:a16="http://schemas.microsoft.com/office/drawing/2014/main" val="2387956643"/>
                    </a:ext>
                  </a:extLst>
                </a:gridCol>
                <a:gridCol w="2717800">
                  <a:extLst>
                    <a:ext uri="{9D8B030D-6E8A-4147-A177-3AD203B41FA5}">
                      <a16:colId xmlns:a16="http://schemas.microsoft.com/office/drawing/2014/main" val="225734541"/>
                    </a:ext>
                  </a:extLst>
                </a:gridCol>
              </a:tblGrid>
              <a:tr h="370840">
                <a:tc>
                  <a:txBody>
                    <a:bodyPr/>
                    <a:lstStyle/>
                    <a:p>
                      <a:pPr algn="l"/>
                      <a:r>
                        <a:rPr lang="en-US" sz="2000" dirty="0">
                          <a:solidFill>
                            <a:schemeClr val="bg1"/>
                          </a:solidFill>
                          <a:latin typeface="Avenir Book" panose="02000503020000020003" pitchFamily="2" charset="0"/>
                        </a:rPr>
                        <a:t>Sales</a:t>
                      </a:r>
                    </a:p>
                  </a:txBody>
                  <a:tcPr>
                    <a:solidFill>
                      <a:srgbClr val="EF3969"/>
                    </a:solidFill>
                  </a:tcPr>
                </a:tc>
                <a:tc>
                  <a:txBody>
                    <a:bodyPr/>
                    <a:lstStyle/>
                    <a:p>
                      <a:pPr algn="l"/>
                      <a:r>
                        <a:rPr lang="en-US" sz="2000" dirty="0">
                          <a:solidFill>
                            <a:schemeClr val="bg1"/>
                          </a:solidFill>
                          <a:latin typeface="Avenir Book" panose="02000503020000020003" pitchFamily="2" charset="0"/>
                        </a:rPr>
                        <a:t>Defects Found</a:t>
                      </a:r>
                    </a:p>
                  </a:txBody>
                  <a:tcPr>
                    <a:solidFill>
                      <a:srgbClr val="EF3969"/>
                    </a:solidFill>
                  </a:tcPr>
                </a:tc>
                <a:extLst>
                  <a:ext uri="{0D108BD9-81ED-4DB2-BD59-A6C34878D82A}">
                    <a16:rowId xmlns:a16="http://schemas.microsoft.com/office/drawing/2014/main" val="3856020295"/>
                  </a:ext>
                </a:extLst>
              </a:tr>
              <a:tr h="370840">
                <a:tc>
                  <a:txBody>
                    <a:bodyPr/>
                    <a:lstStyle/>
                    <a:p>
                      <a:pPr algn="l"/>
                      <a:r>
                        <a:rPr lang="en-US" sz="2000" dirty="0">
                          <a:solidFill>
                            <a:schemeClr val="bg1"/>
                          </a:solidFill>
                          <a:latin typeface="Avenir Book" panose="02000503020000020003" pitchFamily="2" charset="0"/>
                        </a:rPr>
                        <a:t>01/01</a:t>
                      </a:r>
                    </a:p>
                  </a:txBody>
                  <a:tcPr/>
                </a:tc>
                <a:tc>
                  <a:txBody>
                    <a:bodyPr/>
                    <a:lstStyle/>
                    <a:p>
                      <a:pPr algn="l"/>
                      <a:r>
                        <a:rPr lang="en-US" sz="2000" dirty="0">
                          <a:solidFill>
                            <a:schemeClr val="bg1"/>
                          </a:solidFill>
                          <a:latin typeface="Avenir Book" panose="02000503020000020003" pitchFamily="2" charset="0"/>
                        </a:rPr>
                        <a:t>2</a:t>
                      </a:r>
                    </a:p>
                  </a:txBody>
                  <a:tcPr/>
                </a:tc>
                <a:extLst>
                  <a:ext uri="{0D108BD9-81ED-4DB2-BD59-A6C34878D82A}">
                    <a16:rowId xmlns:a16="http://schemas.microsoft.com/office/drawing/2014/main" val="1025311185"/>
                  </a:ext>
                </a:extLst>
              </a:tr>
              <a:tr h="370840">
                <a:tc>
                  <a:txBody>
                    <a:bodyPr/>
                    <a:lstStyle/>
                    <a:p>
                      <a:pPr algn="l"/>
                      <a:r>
                        <a:rPr lang="en-US" sz="2000" dirty="0">
                          <a:solidFill>
                            <a:schemeClr val="bg1"/>
                          </a:solidFill>
                          <a:latin typeface="Avenir Book" panose="02000503020000020003" pitchFamily="2" charset="0"/>
                        </a:rPr>
                        <a:t>01/08</a:t>
                      </a:r>
                    </a:p>
                  </a:txBody>
                  <a:tcPr/>
                </a:tc>
                <a:tc>
                  <a:txBody>
                    <a:bodyPr/>
                    <a:lstStyle/>
                    <a:p>
                      <a:pPr algn="l"/>
                      <a:r>
                        <a:rPr lang="en-US" sz="2000" dirty="0">
                          <a:solidFill>
                            <a:schemeClr val="bg1"/>
                          </a:solidFill>
                          <a:latin typeface="Avenir Book" panose="02000503020000020003" pitchFamily="2" charset="0"/>
                        </a:rPr>
                        <a:t>6</a:t>
                      </a:r>
                    </a:p>
                  </a:txBody>
                  <a:tcPr/>
                </a:tc>
                <a:extLst>
                  <a:ext uri="{0D108BD9-81ED-4DB2-BD59-A6C34878D82A}">
                    <a16:rowId xmlns:a16="http://schemas.microsoft.com/office/drawing/2014/main" val="2374544259"/>
                  </a:ext>
                </a:extLst>
              </a:tr>
              <a:tr h="370840">
                <a:tc>
                  <a:txBody>
                    <a:bodyPr/>
                    <a:lstStyle/>
                    <a:p>
                      <a:pPr algn="l"/>
                      <a:r>
                        <a:rPr lang="en-US" sz="2000" dirty="0">
                          <a:solidFill>
                            <a:schemeClr val="bg1"/>
                          </a:solidFill>
                          <a:latin typeface="Avenir Book" panose="02000503020000020003" pitchFamily="2" charset="0"/>
                        </a:rPr>
                        <a:t>01/15</a:t>
                      </a:r>
                    </a:p>
                  </a:txBody>
                  <a:tcPr/>
                </a:tc>
                <a:tc>
                  <a:txBody>
                    <a:bodyPr/>
                    <a:lstStyle/>
                    <a:p>
                      <a:pPr algn="l"/>
                      <a:r>
                        <a:rPr lang="en-US" sz="2000" dirty="0">
                          <a:solidFill>
                            <a:schemeClr val="bg1"/>
                          </a:solidFill>
                          <a:latin typeface="Avenir Book" panose="02000503020000020003" pitchFamily="2" charset="0"/>
                        </a:rPr>
                        <a:t>3</a:t>
                      </a:r>
                    </a:p>
                  </a:txBody>
                  <a:tcPr/>
                </a:tc>
                <a:extLst>
                  <a:ext uri="{0D108BD9-81ED-4DB2-BD59-A6C34878D82A}">
                    <a16:rowId xmlns:a16="http://schemas.microsoft.com/office/drawing/2014/main" val="283465483"/>
                  </a:ext>
                </a:extLst>
              </a:tr>
              <a:tr h="370840">
                <a:tc>
                  <a:txBody>
                    <a:bodyPr/>
                    <a:lstStyle/>
                    <a:p>
                      <a:pPr algn="l"/>
                      <a:r>
                        <a:rPr lang="en-US" sz="2000" dirty="0">
                          <a:solidFill>
                            <a:schemeClr val="bg1"/>
                          </a:solidFill>
                          <a:latin typeface="Avenir Book" panose="02000503020000020003" pitchFamily="2" charset="0"/>
                        </a:rPr>
                        <a:t>…….</a:t>
                      </a:r>
                    </a:p>
                  </a:txBody>
                  <a:tcPr/>
                </a:tc>
                <a:tc>
                  <a:txBody>
                    <a:bodyPr/>
                    <a:lstStyle/>
                    <a:p>
                      <a:pPr algn="l"/>
                      <a:r>
                        <a:rPr lang="en-US" sz="2000" dirty="0">
                          <a:solidFill>
                            <a:schemeClr val="bg1"/>
                          </a:solidFill>
                          <a:latin typeface="Avenir Book" panose="02000503020000020003" pitchFamily="2" charset="0"/>
                        </a:rPr>
                        <a:t>……..</a:t>
                      </a:r>
                    </a:p>
                  </a:txBody>
                  <a:tcPr/>
                </a:tc>
                <a:extLst>
                  <a:ext uri="{0D108BD9-81ED-4DB2-BD59-A6C34878D82A}">
                    <a16:rowId xmlns:a16="http://schemas.microsoft.com/office/drawing/2014/main" val="2528897223"/>
                  </a:ext>
                </a:extLst>
              </a:tr>
            </a:tbl>
          </a:graphicData>
        </a:graphic>
      </p:graphicFrame>
      <p:sp>
        <p:nvSpPr>
          <p:cNvPr id="19" name="TextBox 18">
            <a:extLst>
              <a:ext uri="{FF2B5EF4-FFF2-40B4-BE49-F238E27FC236}">
                <a16:creationId xmlns:a16="http://schemas.microsoft.com/office/drawing/2014/main" id="{41AE4487-B472-4A46-B156-A6C49DDB6BB6}"/>
              </a:ext>
            </a:extLst>
          </p:cNvPr>
          <p:cNvSpPr txBox="1"/>
          <p:nvPr/>
        </p:nvSpPr>
        <p:spPr>
          <a:xfrm>
            <a:off x="311699" y="4018401"/>
            <a:ext cx="7399632"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Avenir Book" panose="02000503020000020003" pitchFamily="2" charset="0"/>
              </a:rPr>
              <a:t>How would you estimate the number of defects </a:t>
            </a:r>
            <a:r>
              <a:rPr lang="en-US" sz="2000" i="1" dirty="0">
                <a:solidFill>
                  <a:schemeClr val="bg1"/>
                </a:solidFill>
                <a:latin typeface="Avenir Book" panose="02000503020000020003" pitchFamily="2" charset="0"/>
              </a:rPr>
              <a:t>next</a:t>
            </a:r>
            <a:r>
              <a:rPr lang="en-US" sz="2000" dirty="0">
                <a:solidFill>
                  <a:schemeClr val="bg1"/>
                </a:solidFill>
                <a:latin typeface="Avenir Book" panose="02000503020000020003" pitchFamily="2" charset="0"/>
              </a:rPr>
              <a:t> week?</a:t>
            </a:r>
          </a:p>
        </p:txBody>
      </p:sp>
    </p:spTree>
    <p:extLst>
      <p:ext uri="{BB962C8B-B14F-4D97-AF65-F5344CB8AC3E}">
        <p14:creationId xmlns:p14="http://schemas.microsoft.com/office/powerpoint/2010/main" val="33019661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3985C-0C5C-FF43-938A-EDBC23AD6737}"/>
              </a:ext>
            </a:extLst>
          </p:cNvPr>
          <p:cNvSpPr>
            <a:spLocks noGrp="1"/>
          </p:cNvSpPr>
          <p:nvPr>
            <p:ph type="title"/>
          </p:nvPr>
        </p:nvSpPr>
        <p:spPr/>
        <p:txBody>
          <a:bodyPr>
            <a:normAutofit fontScale="90000"/>
          </a:bodyPr>
          <a:lstStyle/>
          <a:p>
            <a:r>
              <a:rPr lang="en-US" dirty="0"/>
              <a:t>Tire Defects</a:t>
            </a:r>
          </a:p>
        </p:txBody>
      </p:sp>
      <p:sp>
        <p:nvSpPr>
          <p:cNvPr id="7" name="TextBox 6">
            <a:extLst>
              <a:ext uri="{FF2B5EF4-FFF2-40B4-BE49-F238E27FC236}">
                <a16:creationId xmlns:a16="http://schemas.microsoft.com/office/drawing/2014/main" id="{A6307ACB-4998-044B-81B7-8857D40FE313}"/>
              </a:ext>
            </a:extLst>
          </p:cNvPr>
          <p:cNvSpPr txBox="1"/>
          <p:nvPr/>
        </p:nvSpPr>
        <p:spPr>
          <a:xfrm>
            <a:off x="311700" y="1121229"/>
            <a:ext cx="8402932" cy="400110"/>
          </a:xfrm>
          <a:prstGeom prst="rect">
            <a:avLst/>
          </a:prstGeom>
          <a:noFill/>
        </p:spPr>
        <p:txBody>
          <a:bodyPr wrap="square" rtlCol="0">
            <a:spAutoFit/>
          </a:bodyPr>
          <a:lstStyle/>
          <a:p>
            <a:r>
              <a:rPr lang="en-US" sz="2000" dirty="0">
                <a:solidFill>
                  <a:schemeClr val="bg1"/>
                </a:solidFill>
                <a:latin typeface="Avenir Book" panose="02000503020000020003" pitchFamily="2" charset="0"/>
              </a:rPr>
              <a:t>Here are some ideas:</a:t>
            </a:r>
          </a:p>
        </p:txBody>
      </p:sp>
      <p:sp>
        <p:nvSpPr>
          <p:cNvPr id="19" name="TextBox 18">
            <a:extLst>
              <a:ext uri="{FF2B5EF4-FFF2-40B4-BE49-F238E27FC236}">
                <a16:creationId xmlns:a16="http://schemas.microsoft.com/office/drawing/2014/main" id="{A820E4BE-8A2E-CE48-AFD7-20BE288378B3}"/>
              </a:ext>
            </a:extLst>
          </p:cNvPr>
          <p:cNvSpPr txBox="1"/>
          <p:nvPr/>
        </p:nvSpPr>
        <p:spPr>
          <a:xfrm>
            <a:off x="311699" y="1521339"/>
            <a:ext cx="8402932"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Avenir Book" panose="02000503020000020003" pitchFamily="2" charset="0"/>
              </a:rPr>
              <a:t>Calculate the average of previous weeks defects</a:t>
            </a:r>
            <a:br>
              <a:rPr lang="en-US" sz="2000" dirty="0">
                <a:solidFill>
                  <a:schemeClr val="bg1"/>
                </a:solidFill>
                <a:latin typeface="Avenir Book" panose="02000503020000020003" pitchFamily="2" charset="0"/>
              </a:rPr>
            </a:br>
            <a:endParaRPr lang="en-US" sz="2000" dirty="0">
              <a:solidFill>
                <a:schemeClr val="bg1"/>
              </a:solidFill>
              <a:latin typeface="Avenir Book" panose="02000503020000020003" pitchFamily="2" charset="0"/>
            </a:endParaRPr>
          </a:p>
          <a:p>
            <a:pPr marL="342900" indent="-342900">
              <a:buFont typeface="Arial" panose="020B0604020202020204" pitchFamily="34" charset="0"/>
              <a:buChar char="•"/>
            </a:pPr>
            <a:r>
              <a:rPr lang="en-US" sz="2000" dirty="0">
                <a:solidFill>
                  <a:schemeClr val="bg1"/>
                </a:solidFill>
                <a:latin typeface="Avenir Book" panose="02000503020000020003" pitchFamily="2" charset="0"/>
              </a:rPr>
              <a:t>Calculate the 95</a:t>
            </a:r>
            <a:r>
              <a:rPr lang="en-US" sz="2000" baseline="30000" dirty="0">
                <a:solidFill>
                  <a:schemeClr val="bg1"/>
                </a:solidFill>
                <a:latin typeface="Avenir Book" panose="02000503020000020003" pitchFamily="2" charset="0"/>
              </a:rPr>
              <a:t>th</a:t>
            </a:r>
            <a:r>
              <a:rPr lang="en-US" sz="2000" dirty="0">
                <a:solidFill>
                  <a:schemeClr val="bg1"/>
                </a:solidFill>
                <a:latin typeface="Avenir Book" panose="02000503020000020003" pitchFamily="2" charset="0"/>
              </a:rPr>
              <a:t> percentile of previous defects, and claim the number will be smaller than that with 95% probability (conservative estimate of how many won't be available to customers)</a:t>
            </a:r>
          </a:p>
        </p:txBody>
      </p:sp>
      <p:sp>
        <p:nvSpPr>
          <p:cNvPr id="20" name="TextBox 19">
            <a:extLst>
              <a:ext uri="{FF2B5EF4-FFF2-40B4-BE49-F238E27FC236}">
                <a16:creationId xmlns:a16="http://schemas.microsoft.com/office/drawing/2014/main" id="{B612D746-103E-DF43-936B-4429EFD865FD}"/>
              </a:ext>
            </a:extLst>
          </p:cNvPr>
          <p:cNvSpPr txBox="1"/>
          <p:nvPr/>
        </p:nvSpPr>
        <p:spPr>
          <a:xfrm>
            <a:off x="311699" y="3247396"/>
            <a:ext cx="8402932" cy="1015663"/>
          </a:xfrm>
          <a:prstGeom prst="rect">
            <a:avLst/>
          </a:prstGeom>
          <a:noFill/>
        </p:spPr>
        <p:txBody>
          <a:bodyPr wrap="square" rtlCol="0">
            <a:spAutoFit/>
          </a:bodyPr>
          <a:lstStyle/>
          <a:p>
            <a:r>
              <a:rPr lang="en-US" sz="2000" dirty="0">
                <a:solidFill>
                  <a:schemeClr val="bg1"/>
                </a:solidFill>
                <a:latin typeface="Avenir Book" panose="02000503020000020003" pitchFamily="2" charset="0"/>
              </a:rPr>
              <a:t>Would these answers hold if we were ordering a varying number of tires a week (e.g. if we ordered 25 more tires every week than previous weeks, is the second calculation still reasonable?)</a:t>
            </a:r>
          </a:p>
        </p:txBody>
      </p:sp>
      <p:sp>
        <p:nvSpPr>
          <p:cNvPr id="21" name="TextBox 20">
            <a:extLst>
              <a:ext uri="{FF2B5EF4-FFF2-40B4-BE49-F238E27FC236}">
                <a16:creationId xmlns:a16="http://schemas.microsoft.com/office/drawing/2014/main" id="{6E83FD01-C08A-C24D-AB2D-A3BE0E88CF95}"/>
              </a:ext>
            </a:extLst>
          </p:cNvPr>
          <p:cNvSpPr txBox="1"/>
          <p:nvPr/>
        </p:nvSpPr>
        <p:spPr>
          <a:xfrm>
            <a:off x="311699" y="4357900"/>
            <a:ext cx="8402932" cy="707886"/>
          </a:xfrm>
          <a:prstGeom prst="rect">
            <a:avLst/>
          </a:prstGeom>
          <a:noFill/>
        </p:spPr>
        <p:txBody>
          <a:bodyPr wrap="square" rtlCol="0">
            <a:spAutoFit/>
          </a:bodyPr>
          <a:lstStyle/>
          <a:p>
            <a:r>
              <a:rPr lang="en-US" sz="2000" dirty="0">
                <a:solidFill>
                  <a:schemeClr val="bg1"/>
                </a:solidFill>
                <a:latin typeface="Avenir Book" panose="02000503020000020003" pitchFamily="2" charset="0"/>
              </a:rPr>
              <a:t>If we are willing to </a:t>
            </a:r>
            <a:r>
              <a:rPr lang="en-US" sz="2000" i="1" dirty="0">
                <a:solidFill>
                  <a:schemeClr val="bg1"/>
                </a:solidFill>
                <a:latin typeface="Avenir Book" panose="02000503020000020003" pitchFamily="2" charset="0"/>
              </a:rPr>
              <a:t>model</a:t>
            </a:r>
            <a:r>
              <a:rPr lang="en-US" sz="2000" dirty="0">
                <a:solidFill>
                  <a:schemeClr val="bg1"/>
                </a:solidFill>
                <a:latin typeface="Avenir Book" panose="02000503020000020003" pitchFamily="2" charset="0"/>
              </a:rPr>
              <a:t> this process, we can answer this question even if fluctuation order number</a:t>
            </a:r>
          </a:p>
        </p:txBody>
      </p:sp>
    </p:spTree>
    <p:extLst>
      <p:ext uri="{BB962C8B-B14F-4D97-AF65-F5344CB8AC3E}">
        <p14:creationId xmlns:p14="http://schemas.microsoft.com/office/powerpoint/2010/main" val="8750770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3985C-0C5C-FF43-938A-EDBC23AD6737}"/>
              </a:ext>
            </a:extLst>
          </p:cNvPr>
          <p:cNvSpPr>
            <a:spLocks noGrp="1"/>
          </p:cNvSpPr>
          <p:nvPr>
            <p:ph type="title"/>
          </p:nvPr>
        </p:nvSpPr>
        <p:spPr/>
        <p:txBody>
          <a:bodyPr>
            <a:normAutofit fontScale="90000"/>
          </a:bodyPr>
          <a:lstStyle/>
          <a:p>
            <a:r>
              <a:rPr lang="en-US" dirty="0"/>
              <a:t>Tire Defects</a:t>
            </a:r>
          </a:p>
        </p:txBody>
      </p:sp>
      <p:pic>
        <p:nvPicPr>
          <p:cNvPr id="3074" name="Picture 2">
            <a:extLst>
              <a:ext uri="{FF2B5EF4-FFF2-40B4-BE49-F238E27FC236}">
                <a16:creationId xmlns:a16="http://schemas.microsoft.com/office/drawing/2014/main" id="{6087AEE4-2516-174E-A227-4FA2C1C08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751" y="1459215"/>
            <a:ext cx="5200650" cy="32156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2EC8B6A-4223-7E46-B4AD-DB604AB81CB2}"/>
              </a:ext>
            </a:extLst>
          </p:cNvPr>
          <p:cNvSpPr txBox="1"/>
          <p:nvPr/>
        </p:nvSpPr>
        <p:spPr>
          <a:xfrm>
            <a:off x="1677963" y="1104903"/>
            <a:ext cx="53742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Ordering more tires each week: 95</a:t>
            </a:r>
            <a:r>
              <a:rPr kumimoji="0" lang="en-US" sz="1400" b="0" i="0" u="none" strike="noStrike" cap="none" spc="0" normalizeH="0" baseline="30000" dirty="0">
                <a:ln>
                  <a:noFill/>
                </a:ln>
                <a:solidFill>
                  <a:schemeClr val="bg1"/>
                </a:solidFill>
                <a:effectLst/>
                <a:uFillTx/>
                <a:latin typeface="+mj-lt"/>
                <a:cs typeface="Arial" panose="020B0604020202020204" pitchFamily="34" charset="0"/>
                <a:sym typeface="Arial"/>
              </a:rPr>
              <a:t>th</a:t>
            </a:r>
            <a:r>
              <a:rPr lang="en-US" dirty="0">
                <a:solidFill>
                  <a:schemeClr val="bg1"/>
                </a:solidFill>
                <a:latin typeface="+mj-lt"/>
                <a:cs typeface="Arial" panose="020B0604020202020204" pitchFamily="34" charset="0"/>
              </a:rPr>
              <a:t> percentile not very informative</a:t>
            </a: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p:txBody>
      </p:sp>
    </p:spTree>
    <p:extLst>
      <p:ext uri="{BB962C8B-B14F-4D97-AF65-F5344CB8AC3E}">
        <p14:creationId xmlns:p14="http://schemas.microsoft.com/office/powerpoint/2010/main" val="365222371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3985C-0C5C-FF43-938A-EDBC23AD6737}"/>
              </a:ext>
            </a:extLst>
          </p:cNvPr>
          <p:cNvSpPr>
            <a:spLocks noGrp="1"/>
          </p:cNvSpPr>
          <p:nvPr>
            <p:ph type="title"/>
          </p:nvPr>
        </p:nvSpPr>
        <p:spPr/>
        <p:txBody>
          <a:bodyPr>
            <a:normAutofit fontScale="90000"/>
          </a:bodyPr>
          <a:lstStyle/>
          <a:p>
            <a:r>
              <a:rPr lang="en-US" dirty="0"/>
              <a:t>Tire Defects</a:t>
            </a:r>
          </a:p>
        </p:txBody>
      </p:sp>
      <p:sp>
        <p:nvSpPr>
          <p:cNvPr id="2" name="TextBox 1">
            <a:extLst>
              <a:ext uri="{FF2B5EF4-FFF2-40B4-BE49-F238E27FC236}">
                <a16:creationId xmlns:a16="http://schemas.microsoft.com/office/drawing/2014/main" id="{42EC8B6A-4223-7E46-B4AD-DB604AB81CB2}"/>
              </a:ext>
            </a:extLst>
          </p:cNvPr>
          <p:cNvSpPr txBox="1"/>
          <p:nvPr/>
        </p:nvSpPr>
        <p:spPr>
          <a:xfrm>
            <a:off x="781050" y="1001817"/>
            <a:ext cx="78613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As we increase the number of tires ordered, we see an increase in the number of defects</a:t>
            </a:r>
          </a:p>
        </p:txBody>
      </p:sp>
      <p:graphicFrame>
        <p:nvGraphicFramePr>
          <p:cNvPr id="7" name="Chart 6">
            <a:extLst>
              <a:ext uri="{FF2B5EF4-FFF2-40B4-BE49-F238E27FC236}">
                <a16:creationId xmlns:a16="http://schemas.microsoft.com/office/drawing/2014/main" id="{E5DBAC2A-9C36-8348-A7C5-63B9B994BB7A}"/>
              </a:ext>
            </a:extLst>
          </p:cNvPr>
          <p:cNvGraphicFramePr>
            <a:graphicFrameLocks/>
          </p:cNvGraphicFramePr>
          <p:nvPr>
            <p:extLst>
              <p:ext uri="{D42A27DB-BD31-4B8C-83A1-F6EECF244321}">
                <p14:modId xmlns:p14="http://schemas.microsoft.com/office/powerpoint/2010/main" val="2634099756"/>
              </p:ext>
            </p:extLst>
          </p:nvPr>
        </p:nvGraphicFramePr>
        <p:xfrm>
          <a:off x="1231900" y="1309592"/>
          <a:ext cx="6680200" cy="3474046"/>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8490B3F-49FE-8F41-A9D0-155C4D215ABB}"/>
              </a:ext>
            </a:extLst>
          </p:cNvPr>
          <p:cNvSpPr txBox="1"/>
          <p:nvPr/>
        </p:nvSpPr>
        <p:spPr>
          <a:xfrm>
            <a:off x="882101" y="4835725"/>
            <a:ext cx="78613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We would say the number of defects in a batch and number ordered in a batch are </a:t>
            </a:r>
            <a:r>
              <a:rPr kumimoji="0" lang="en-US" sz="1400" b="0" i="1" u="none" strike="noStrike" cap="none" spc="0" normalizeH="0" baseline="0" dirty="0">
                <a:ln>
                  <a:noFill/>
                </a:ln>
                <a:solidFill>
                  <a:schemeClr val="bg1"/>
                </a:solidFill>
                <a:effectLst/>
                <a:uFillTx/>
                <a:latin typeface="+mj-lt"/>
                <a:cs typeface="Arial" panose="020B0604020202020204" pitchFamily="34" charset="0"/>
                <a:sym typeface="Arial"/>
              </a:rPr>
              <a:t>correlated</a:t>
            </a: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p:txBody>
      </p:sp>
    </p:spTree>
    <p:extLst>
      <p:ext uri="{BB962C8B-B14F-4D97-AF65-F5344CB8AC3E}">
        <p14:creationId xmlns:p14="http://schemas.microsoft.com/office/powerpoint/2010/main" val="13818115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3E17A-7A03-1C4B-93CA-85FCB4ED103F}"/>
              </a:ext>
            </a:extLst>
          </p:cNvPr>
          <p:cNvSpPr>
            <a:spLocks noGrp="1"/>
          </p:cNvSpPr>
          <p:nvPr>
            <p:ph type="title"/>
          </p:nvPr>
        </p:nvSpPr>
        <p:spPr/>
        <p:txBody>
          <a:bodyPr/>
          <a:lstStyle/>
          <a:p>
            <a:r>
              <a:rPr lang="en-US" dirty="0"/>
              <a:t>Binomial Distribution</a:t>
            </a:r>
          </a:p>
        </p:txBody>
      </p:sp>
    </p:spTree>
    <p:extLst>
      <p:ext uri="{BB962C8B-B14F-4D97-AF65-F5344CB8AC3E}">
        <p14:creationId xmlns:p14="http://schemas.microsoft.com/office/powerpoint/2010/main" val="1582349262"/>
      </p:ext>
    </p:extLst>
  </p:cSld>
  <p:clrMapOvr>
    <a:masterClrMapping/>
  </p:clrMapOvr>
  <p:transition spd="med"/>
</p:sld>
</file>

<file path=ppt/theme/theme1.xml><?xml version="1.0" encoding="utf-8"?>
<a:theme xmlns:a="http://schemas.openxmlformats.org/drawingml/2006/main" name="Metis_CT">
  <a:themeElements>
    <a:clrScheme name="Custom 2">
      <a:dk1>
        <a:srgbClr val="212121"/>
      </a:dk1>
      <a:lt1>
        <a:srgbClr val="FFFFFF"/>
      </a:lt1>
      <a:dk2>
        <a:srgbClr val="A7A7A7"/>
      </a:dk2>
      <a:lt2>
        <a:srgbClr val="535353"/>
      </a:lt2>
      <a:accent1>
        <a:srgbClr val="328EC4"/>
      </a:accent1>
      <a:accent2>
        <a:srgbClr val="D23199"/>
      </a:accent2>
      <a:accent3>
        <a:srgbClr val="78909C"/>
      </a:accent3>
      <a:accent4>
        <a:srgbClr val="FFAB40"/>
      </a:accent4>
      <a:accent5>
        <a:srgbClr val="4DD0E1"/>
      </a:accent5>
      <a:accent6>
        <a:srgbClr val="EEFF41"/>
      </a:accent6>
      <a:hlink>
        <a:srgbClr val="0000FF"/>
      </a:hlink>
      <a:folHlink>
        <a:srgbClr val="FF00FF"/>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imple-dark-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12121"/>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dirty="0">
            <a:ln>
              <a:noFill/>
            </a:ln>
            <a:solidFill>
              <a:schemeClr val="bg1"/>
            </a:solidFill>
            <a:effectLst/>
            <a:uFillTx/>
            <a:latin typeface="+mj-lt"/>
            <a:cs typeface="Arial" panose="020B0604020202020204" pitchFamily="34" charset="0"/>
            <a:sym typeface="Arial"/>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etis_CT" id="{97739FD9-778E-3849-BFAE-EA3FF0BBACA5}" vid="{4995C8F1-E9A5-014D-8D2A-D945E4818636}"/>
    </a:ext>
  </a:extLst>
</a:theme>
</file>

<file path=ppt/theme/theme2.xml><?xml version="1.0" encoding="utf-8"?>
<a:theme xmlns:a="http://schemas.openxmlformats.org/drawingml/2006/main" name="simple-dark-2">
  <a:themeElements>
    <a:clrScheme name="simple-dark-2">
      <a:dk1>
        <a:srgbClr val="000000"/>
      </a:dk1>
      <a:lt1>
        <a:srgbClr val="FFFFFF"/>
      </a:lt1>
      <a:dk2>
        <a:srgbClr val="A7A7A7"/>
      </a:dk2>
      <a:lt2>
        <a:srgbClr val="535353"/>
      </a:lt2>
      <a:accent1>
        <a:srgbClr val="009688"/>
      </a:accent1>
      <a:accent2>
        <a:srgbClr val="EEEEEE"/>
      </a:accent2>
      <a:accent3>
        <a:srgbClr val="78909C"/>
      </a:accent3>
      <a:accent4>
        <a:srgbClr val="FFAB40"/>
      </a:accent4>
      <a:accent5>
        <a:srgbClr val="4DD0E1"/>
      </a:accent5>
      <a:accent6>
        <a:srgbClr val="EEFF41"/>
      </a:accent6>
      <a:hlink>
        <a:srgbClr val="0000FF"/>
      </a:hlink>
      <a:folHlink>
        <a:srgbClr val="FF00FF"/>
      </a:folHlink>
    </a:clrScheme>
    <a:fontScheme name="simple-dark-2">
      <a:majorFont>
        <a:latin typeface="Helvetica"/>
        <a:ea typeface="Helvetica"/>
        <a:cs typeface="Helvetica"/>
      </a:majorFont>
      <a:minorFont>
        <a:latin typeface="Helvetica Neue"/>
        <a:ea typeface="Helvetica Neue"/>
        <a:cs typeface="Helvetica Neue"/>
      </a:minorFont>
    </a:fontScheme>
    <a:fmtScheme name="simple-dark-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12121"/>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Metis_CT</Template>
  <TotalTime>85367</TotalTime>
  <Words>3013</Words>
  <Application>Microsoft Macintosh PowerPoint</Application>
  <PresentationFormat>On-screen Show (16:9)</PresentationFormat>
  <Paragraphs>302</Paragraphs>
  <Slides>35</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Avenir Book</vt:lpstr>
      <vt:lpstr>Calibri</vt:lpstr>
      <vt:lpstr>Cambria Math</vt:lpstr>
      <vt:lpstr>Courier</vt:lpstr>
      <vt:lpstr>Helvetica</vt:lpstr>
      <vt:lpstr>Helvetica Neue</vt:lpstr>
      <vt:lpstr>Proxima Nova</vt:lpstr>
      <vt:lpstr>Metis_CT</vt:lpstr>
      <vt:lpstr>Statistics Parametric stats</vt:lpstr>
      <vt:lpstr>Learning Objectives &amp; Agenda</vt:lpstr>
      <vt:lpstr>What You'll Be able to do</vt:lpstr>
      <vt:lpstr>Motivating Example</vt:lpstr>
      <vt:lpstr>Tire Defects</vt:lpstr>
      <vt:lpstr>Tire Defects</vt:lpstr>
      <vt:lpstr>Tire Defects</vt:lpstr>
      <vt:lpstr>Tire Defects</vt:lpstr>
      <vt:lpstr>Binomial Distribution</vt:lpstr>
      <vt:lpstr>Introduction to the Binomial Distribution</vt:lpstr>
      <vt:lpstr>Our example</vt:lpstr>
      <vt:lpstr>Probability of Zero Defective Tires</vt:lpstr>
      <vt:lpstr>Probability of One Defective Tire</vt:lpstr>
      <vt:lpstr>Probability of S Defective Tires</vt:lpstr>
      <vt:lpstr>Exercise</vt:lpstr>
      <vt:lpstr>Getting Probability of Fewer than 5 Defective Tires</vt:lpstr>
      <vt:lpstr>Distributions and Inference</vt:lpstr>
      <vt:lpstr>Distributions and Expected Values</vt:lpstr>
      <vt:lpstr>Mean and Standard Deviation of Distribution</vt:lpstr>
      <vt:lpstr>For Binomial Only</vt:lpstr>
      <vt:lpstr>Inference</vt:lpstr>
      <vt:lpstr>Exercise</vt:lpstr>
      <vt:lpstr>Descriptive Statistics</vt:lpstr>
      <vt:lpstr>Exercise</vt:lpstr>
      <vt:lpstr>Exercise</vt:lpstr>
      <vt:lpstr>Median and Mean (Average)</vt:lpstr>
      <vt:lpstr>Percentiles and IQR</vt:lpstr>
      <vt:lpstr>Spread: Standard Deviation</vt:lpstr>
      <vt:lpstr>Descriptive Statistics Summary</vt:lpstr>
      <vt:lpstr>Exercise</vt:lpstr>
      <vt:lpstr>Array Formula</vt:lpstr>
      <vt:lpstr>Frequency Bin Counts</vt:lpstr>
      <vt:lpstr>Recap</vt:lpstr>
      <vt:lpstr>Takeaways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TITLE</dc:title>
  <cp:lastModifiedBy>Damien Martin</cp:lastModifiedBy>
  <cp:revision>184</cp:revision>
  <dcterms:modified xsi:type="dcterms:W3CDTF">2019-07-01T06:43:14Z</dcterms:modified>
</cp:coreProperties>
</file>