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5"/>
  </p:notesMasterIdLst>
  <p:handoutMasterIdLst>
    <p:handoutMasterId r:id="rId36"/>
  </p:handoutMasterIdLst>
  <p:sldIdLst>
    <p:sldId id="256" r:id="rId2"/>
    <p:sldId id="286" r:id="rId3"/>
    <p:sldId id="287" r:id="rId4"/>
    <p:sldId id="645" r:id="rId5"/>
    <p:sldId id="632" r:id="rId6"/>
    <p:sldId id="671" r:id="rId7"/>
    <p:sldId id="685" r:id="rId8"/>
    <p:sldId id="694" r:id="rId9"/>
    <p:sldId id="695" r:id="rId10"/>
    <p:sldId id="696" r:id="rId11"/>
    <p:sldId id="697" r:id="rId12"/>
    <p:sldId id="698" r:id="rId13"/>
    <p:sldId id="699" r:id="rId14"/>
    <p:sldId id="700" r:id="rId15"/>
    <p:sldId id="701" r:id="rId16"/>
    <p:sldId id="702" r:id="rId17"/>
    <p:sldId id="704" r:id="rId18"/>
    <p:sldId id="703" r:id="rId19"/>
    <p:sldId id="705" r:id="rId20"/>
    <p:sldId id="706" r:id="rId21"/>
    <p:sldId id="707" r:id="rId22"/>
    <p:sldId id="708" r:id="rId23"/>
    <p:sldId id="709" r:id="rId24"/>
    <p:sldId id="686" r:id="rId25"/>
    <p:sldId id="710" r:id="rId26"/>
    <p:sldId id="711" r:id="rId27"/>
    <p:sldId id="712" r:id="rId28"/>
    <p:sldId id="650" r:id="rId29"/>
    <p:sldId id="713" r:id="rId30"/>
    <p:sldId id="261" r:id="rId31"/>
    <p:sldId id="356" r:id="rId32"/>
    <p:sldId id="714" r:id="rId33"/>
    <p:sldId id="272" r:id="rId3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EC5"/>
    <a:srgbClr val="EF3969"/>
    <a:srgbClr val="ED3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CADCD9"/>
          </a:solidFill>
        </a:fill>
      </a:tcStyle>
    </a:wholeTbl>
    <a:band2H>
      <a:tcTxStyle/>
      <a:tcStyle>
        <a:tcBdr/>
        <a:fill>
          <a:solidFill>
            <a:srgbClr val="E6EEED"/>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212121"/>
          </a:solidFill>
        </a:fill>
      </a:tcStyle>
    </a:band2H>
    <a:firstCol>
      <a:tcTxStyle b="on" i="off">
        <a:font>
          <a:latin typeface="Arial"/>
          <a:ea typeface="Arial"/>
          <a:cs typeface="Arial"/>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Arial"/>
          <a:ea typeface="Arial"/>
          <a:cs typeface="Arial"/>
        </a:font>
        <a:srgbClr val="21212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08"/>
    <p:restoredTop sz="61017"/>
  </p:normalViewPr>
  <p:slideViewPr>
    <p:cSldViewPr snapToGrid="0" snapToObjects="1">
      <p:cViewPr>
        <p:scale>
          <a:sx n="101" d="100"/>
          <a:sy n="101" d="100"/>
        </p:scale>
        <p:origin x="440" y="14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278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Number of tires with defects (by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TireDefects_Ex2_Ans!$C$1</c:f>
              <c:strCache>
                <c:ptCount val="1"/>
                <c:pt idx="0">
                  <c:v>tires ordered</c:v>
                </c:pt>
              </c:strCache>
            </c:strRef>
          </c:tx>
          <c:spPr>
            <a:ln w="25400" cap="rnd">
              <a:noFill/>
              <a:round/>
            </a:ln>
            <a:effectLst/>
          </c:spPr>
          <c:marker>
            <c:symbol val="circle"/>
            <c:size val="5"/>
            <c:spPr>
              <a:solidFill>
                <a:schemeClr val="accent1"/>
              </a:solidFill>
              <a:ln w="9525">
                <a:solidFill>
                  <a:schemeClr val="accent1"/>
                </a:solidFill>
              </a:ln>
              <a:effectLst/>
            </c:spPr>
          </c:marker>
          <c:xVal>
            <c:numRef>
              <c:f>TireDefects_Ex2_Ans!$C$2:$C$61</c:f>
              <c:numCache>
                <c:formatCode>General</c:formatCode>
                <c:ptCount val="60"/>
                <c:pt idx="0">
                  <c:v>200</c:v>
                </c:pt>
                <c:pt idx="1">
                  <c:v>225</c:v>
                </c:pt>
                <c:pt idx="2">
                  <c:v>250</c:v>
                </c:pt>
                <c:pt idx="3">
                  <c:v>275</c:v>
                </c:pt>
                <c:pt idx="4">
                  <c:v>300</c:v>
                </c:pt>
                <c:pt idx="5">
                  <c:v>325</c:v>
                </c:pt>
                <c:pt idx="6">
                  <c:v>350</c:v>
                </c:pt>
                <c:pt idx="7">
                  <c:v>375</c:v>
                </c:pt>
                <c:pt idx="8">
                  <c:v>400</c:v>
                </c:pt>
                <c:pt idx="9">
                  <c:v>425</c:v>
                </c:pt>
                <c:pt idx="10">
                  <c:v>450</c:v>
                </c:pt>
                <c:pt idx="11">
                  <c:v>475</c:v>
                </c:pt>
                <c:pt idx="12">
                  <c:v>500</c:v>
                </c:pt>
                <c:pt idx="13">
                  <c:v>525</c:v>
                </c:pt>
                <c:pt idx="14">
                  <c:v>550</c:v>
                </c:pt>
                <c:pt idx="15">
                  <c:v>575</c:v>
                </c:pt>
                <c:pt idx="16">
                  <c:v>600</c:v>
                </c:pt>
                <c:pt idx="17">
                  <c:v>625</c:v>
                </c:pt>
                <c:pt idx="18">
                  <c:v>650</c:v>
                </c:pt>
                <c:pt idx="19">
                  <c:v>675</c:v>
                </c:pt>
                <c:pt idx="20">
                  <c:v>700</c:v>
                </c:pt>
                <c:pt idx="21">
                  <c:v>725</c:v>
                </c:pt>
                <c:pt idx="22">
                  <c:v>750</c:v>
                </c:pt>
                <c:pt idx="23">
                  <c:v>775</c:v>
                </c:pt>
                <c:pt idx="24">
                  <c:v>800</c:v>
                </c:pt>
                <c:pt idx="25">
                  <c:v>825</c:v>
                </c:pt>
                <c:pt idx="26">
                  <c:v>850</c:v>
                </c:pt>
                <c:pt idx="27">
                  <c:v>875</c:v>
                </c:pt>
                <c:pt idx="28">
                  <c:v>900</c:v>
                </c:pt>
                <c:pt idx="29">
                  <c:v>925</c:v>
                </c:pt>
                <c:pt idx="30">
                  <c:v>950</c:v>
                </c:pt>
                <c:pt idx="31">
                  <c:v>975</c:v>
                </c:pt>
                <c:pt idx="32">
                  <c:v>1000</c:v>
                </c:pt>
                <c:pt idx="33">
                  <c:v>1025</c:v>
                </c:pt>
                <c:pt idx="34">
                  <c:v>1050</c:v>
                </c:pt>
                <c:pt idx="35">
                  <c:v>1075</c:v>
                </c:pt>
                <c:pt idx="36">
                  <c:v>1100</c:v>
                </c:pt>
                <c:pt idx="37">
                  <c:v>1125</c:v>
                </c:pt>
                <c:pt idx="38">
                  <c:v>1150</c:v>
                </c:pt>
                <c:pt idx="39">
                  <c:v>1175</c:v>
                </c:pt>
                <c:pt idx="40">
                  <c:v>1200</c:v>
                </c:pt>
                <c:pt idx="41">
                  <c:v>1225</c:v>
                </c:pt>
                <c:pt idx="42">
                  <c:v>1250</c:v>
                </c:pt>
                <c:pt idx="43">
                  <c:v>1275</c:v>
                </c:pt>
                <c:pt idx="44">
                  <c:v>1300</c:v>
                </c:pt>
                <c:pt idx="45">
                  <c:v>1325</c:v>
                </c:pt>
                <c:pt idx="46">
                  <c:v>1350</c:v>
                </c:pt>
                <c:pt idx="47">
                  <c:v>1375</c:v>
                </c:pt>
                <c:pt idx="48">
                  <c:v>1400</c:v>
                </c:pt>
                <c:pt idx="49">
                  <c:v>1425</c:v>
                </c:pt>
                <c:pt idx="50">
                  <c:v>1450</c:v>
                </c:pt>
                <c:pt idx="51">
                  <c:v>1475</c:v>
                </c:pt>
                <c:pt idx="52">
                  <c:v>1500</c:v>
                </c:pt>
                <c:pt idx="53">
                  <c:v>1525</c:v>
                </c:pt>
                <c:pt idx="54">
                  <c:v>1550</c:v>
                </c:pt>
                <c:pt idx="55">
                  <c:v>1575</c:v>
                </c:pt>
                <c:pt idx="56">
                  <c:v>1600</c:v>
                </c:pt>
                <c:pt idx="57">
                  <c:v>1625</c:v>
                </c:pt>
                <c:pt idx="58">
                  <c:v>1650</c:v>
                </c:pt>
                <c:pt idx="59">
                  <c:v>1675</c:v>
                </c:pt>
              </c:numCache>
            </c:numRef>
          </c:xVal>
          <c:yVal>
            <c:numRef>
              <c:f>TireDefects_Ex2_Ans!$B$2:$B$61</c:f>
              <c:numCache>
                <c:formatCode>General</c:formatCode>
                <c:ptCount val="60"/>
                <c:pt idx="0">
                  <c:v>15</c:v>
                </c:pt>
                <c:pt idx="1">
                  <c:v>25</c:v>
                </c:pt>
                <c:pt idx="2">
                  <c:v>23</c:v>
                </c:pt>
                <c:pt idx="3">
                  <c:v>23</c:v>
                </c:pt>
                <c:pt idx="4">
                  <c:v>19</c:v>
                </c:pt>
                <c:pt idx="5">
                  <c:v>21</c:v>
                </c:pt>
                <c:pt idx="6">
                  <c:v>20</c:v>
                </c:pt>
                <c:pt idx="7">
                  <c:v>36</c:v>
                </c:pt>
                <c:pt idx="8">
                  <c:v>25</c:v>
                </c:pt>
                <c:pt idx="9">
                  <c:v>20</c:v>
                </c:pt>
                <c:pt idx="10">
                  <c:v>38</c:v>
                </c:pt>
                <c:pt idx="11">
                  <c:v>40</c:v>
                </c:pt>
                <c:pt idx="12">
                  <c:v>31</c:v>
                </c:pt>
                <c:pt idx="13">
                  <c:v>45</c:v>
                </c:pt>
                <c:pt idx="14">
                  <c:v>44</c:v>
                </c:pt>
                <c:pt idx="15">
                  <c:v>44</c:v>
                </c:pt>
                <c:pt idx="16">
                  <c:v>46</c:v>
                </c:pt>
                <c:pt idx="17">
                  <c:v>42</c:v>
                </c:pt>
                <c:pt idx="18">
                  <c:v>64</c:v>
                </c:pt>
                <c:pt idx="19">
                  <c:v>61</c:v>
                </c:pt>
                <c:pt idx="20">
                  <c:v>53</c:v>
                </c:pt>
                <c:pt idx="21">
                  <c:v>48</c:v>
                </c:pt>
                <c:pt idx="22">
                  <c:v>59</c:v>
                </c:pt>
                <c:pt idx="23">
                  <c:v>64</c:v>
                </c:pt>
                <c:pt idx="24">
                  <c:v>56</c:v>
                </c:pt>
                <c:pt idx="25">
                  <c:v>80</c:v>
                </c:pt>
                <c:pt idx="26">
                  <c:v>82</c:v>
                </c:pt>
                <c:pt idx="27">
                  <c:v>70</c:v>
                </c:pt>
                <c:pt idx="28">
                  <c:v>69</c:v>
                </c:pt>
                <c:pt idx="29">
                  <c:v>81</c:v>
                </c:pt>
                <c:pt idx="30">
                  <c:v>87</c:v>
                </c:pt>
                <c:pt idx="31">
                  <c:v>78</c:v>
                </c:pt>
                <c:pt idx="32">
                  <c:v>72</c:v>
                </c:pt>
                <c:pt idx="33">
                  <c:v>70</c:v>
                </c:pt>
                <c:pt idx="34">
                  <c:v>90</c:v>
                </c:pt>
                <c:pt idx="35">
                  <c:v>74</c:v>
                </c:pt>
                <c:pt idx="36">
                  <c:v>94</c:v>
                </c:pt>
                <c:pt idx="37">
                  <c:v>99</c:v>
                </c:pt>
                <c:pt idx="38">
                  <c:v>106</c:v>
                </c:pt>
                <c:pt idx="39">
                  <c:v>103</c:v>
                </c:pt>
                <c:pt idx="40">
                  <c:v>100</c:v>
                </c:pt>
                <c:pt idx="41">
                  <c:v>78</c:v>
                </c:pt>
                <c:pt idx="42">
                  <c:v>92</c:v>
                </c:pt>
                <c:pt idx="43">
                  <c:v>111</c:v>
                </c:pt>
                <c:pt idx="44">
                  <c:v>103</c:v>
                </c:pt>
                <c:pt idx="45">
                  <c:v>96</c:v>
                </c:pt>
                <c:pt idx="46">
                  <c:v>109</c:v>
                </c:pt>
                <c:pt idx="47">
                  <c:v>85</c:v>
                </c:pt>
                <c:pt idx="48">
                  <c:v>111</c:v>
                </c:pt>
                <c:pt idx="49">
                  <c:v>120</c:v>
                </c:pt>
                <c:pt idx="50">
                  <c:v>122</c:v>
                </c:pt>
                <c:pt idx="51">
                  <c:v>126</c:v>
                </c:pt>
                <c:pt idx="52">
                  <c:v>138</c:v>
                </c:pt>
                <c:pt idx="53">
                  <c:v>131</c:v>
                </c:pt>
                <c:pt idx="54">
                  <c:v>123</c:v>
                </c:pt>
                <c:pt idx="55">
                  <c:v>116</c:v>
                </c:pt>
                <c:pt idx="56">
                  <c:v>138</c:v>
                </c:pt>
                <c:pt idx="57">
                  <c:v>127</c:v>
                </c:pt>
                <c:pt idx="58">
                  <c:v>136</c:v>
                </c:pt>
                <c:pt idx="59">
                  <c:v>127</c:v>
                </c:pt>
              </c:numCache>
            </c:numRef>
          </c:yVal>
          <c:smooth val="0"/>
          <c:extLst>
            <c:ext xmlns:c16="http://schemas.microsoft.com/office/drawing/2014/chart" uri="{C3380CC4-5D6E-409C-BE32-E72D297353CC}">
              <c16:uniqueId val="{00000000-A460-5549-8B49-4A2CE6B1C9C4}"/>
            </c:ext>
          </c:extLst>
        </c:ser>
        <c:dLbls>
          <c:showLegendKey val="0"/>
          <c:showVal val="0"/>
          <c:showCatName val="0"/>
          <c:showSerName val="0"/>
          <c:showPercent val="0"/>
          <c:showBubbleSize val="0"/>
        </c:dLbls>
        <c:axId val="1234426608"/>
        <c:axId val="1127176208"/>
      </c:scatterChart>
      <c:valAx>
        <c:axId val="12344266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Number of Tires Ordered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27176208"/>
        <c:crosses val="autoZero"/>
        <c:crossBetween val="midCat"/>
      </c:valAx>
      <c:valAx>
        <c:axId val="1127176208"/>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Number of defects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3442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0000"/>
        <a:lumOff val="80000"/>
      </a:schemeClr>
    </a:solid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C6094-505D-EC46-ADA8-8BFB6DC4D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A11BC8-3B37-D44A-BD69-60D6DA5730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27DF94-ED2D-D145-990C-486748C442E3}" type="datetimeFigureOut">
              <a:rPr lang="en-US" smtClean="0"/>
              <a:t>5/6/19</a:t>
            </a:fld>
            <a:endParaRPr lang="en-US"/>
          </a:p>
        </p:txBody>
      </p:sp>
      <p:sp>
        <p:nvSpPr>
          <p:cNvPr id="4" name="Footer Placeholder 3">
            <a:extLst>
              <a:ext uri="{FF2B5EF4-FFF2-40B4-BE49-F238E27FC236}">
                <a16:creationId xmlns:a16="http://schemas.microsoft.com/office/drawing/2014/main" id="{4F33E826-7B6F-DC48-BDA5-BE1A0F0BF4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46AD1E-FC59-164F-BD0B-8332E1CEB9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E117E-D05C-1A4F-AC91-1682924F90E2}" type="slidenum">
              <a:rPr lang="en-US" smtClean="0"/>
              <a:t>‹#›</a:t>
            </a:fld>
            <a:endParaRPr lang="en-US"/>
          </a:p>
        </p:txBody>
      </p:sp>
    </p:spTree>
    <p:extLst>
      <p:ext uri="{BB962C8B-B14F-4D97-AF65-F5344CB8AC3E}">
        <p14:creationId xmlns:p14="http://schemas.microsoft.com/office/powerpoint/2010/main" val="368142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7741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35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parts 1 – 3 they should be able to self evaluate. Part 4 is P(0) + P(1) + P(2) + P(3) + P(4) = 0.095 (i.e. 9.5%). I don't expect them to know about the cumulative sum argument at this point – that is what we will do next.</a:t>
            </a:r>
          </a:p>
          <a:p>
            <a:endParaRPr lang="en-US" dirty="0"/>
          </a:p>
          <a:p>
            <a:r>
              <a:rPr lang="en-US" dirty="0"/>
              <a:t>For question 5, a bar graph is the "correct" graph, but Excel processes it strangely. It would take some effort to make the graph look nice (or at least it did for me) while the scatter plot comes out almost exactly the way I want.</a:t>
            </a:r>
          </a:p>
        </p:txBody>
      </p:sp>
    </p:spTree>
    <p:extLst>
      <p:ext uri="{BB962C8B-B14F-4D97-AF65-F5344CB8AC3E}">
        <p14:creationId xmlns:p14="http://schemas.microsoft.com/office/powerpoint/2010/main" val="50241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229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Since this is an introduction to statistics, it probably isn't worth discussing the difference between a biased estimator and an unbiased estimator. For example, the replacement of n in the distribution (or </a:t>
            </a:r>
            <a:r>
              <a:rPr lang="en-US" dirty="0" err="1"/>
              <a:t>populaion</a:t>
            </a:r>
            <a:r>
              <a:rPr lang="en-US" dirty="0"/>
              <a:t>) SD to (n-1) in the denominator is a well-known example of reducing the bias in the statistic estimating the population parameter.</a:t>
            </a:r>
          </a:p>
          <a:p>
            <a:endParaRPr lang="en-US" dirty="0"/>
          </a:p>
          <a:p>
            <a:r>
              <a:rPr lang="en-US" dirty="0"/>
              <a:t>The statement isn't _wrong_ (except in the sense that I am using the "large N" as a colloquial way of saying "the limit as N </a:t>
            </a:r>
            <a:r>
              <a:rPr lang="en-US" dirty="0">
                <a:sym typeface="Wingdings" pitchFamily="2" charset="2"/>
              </a:rPr>
              <a:t> </a:t>
            </a:r>
            <a:r>
              <a:rPr lang="en-US" dirty="0" err="1">
                <a:sym typeface="Wingdings" pitchFamily="2" charset="2"/>
              </a:rPr>
              <a:t>oo</a:t>
            </a:r>
            <a:r>
              <a:rPr lang="en-US" dirty="0">
                <a:sym typeface="Wingdings" pitchFamily="2" charset="2"/>
              </a:rPr>
              <a:t>) </a:t>
            </a:r>
            <a:r>
              <a:rPr lang="en-US" dirty="0"/>
              <a:t>as even in the SD case, the bias tends to zero as N </a:t>
            </a:r>
            <a:r>
              <a:rPr lang="en-US" dirty="0">
                <a:sym typeface="Wingdings" pitchFamily="2" charset="2"/>
              </a:rPr>
              <a:t> </a:t>
            </a:r>
            <a:r>
              <a:rPr lang="en-US" dirty="0" err="1">
                <a:sym typeface="Wingdings" pitchFamily="2" charset="2"/>
              </a:rPr>
              <a:t>oo</a:t>
            </a:r>
            <a:r>
              <a:rPr lang="en-US" dirty="0">
                <a:sym typeface="Wingdings" pitchFamily="2" charset="2"/>
              </a:rPr>
              <a:t>, it just does approaches it from below </a:t>
            </a:r>
          </a:p>
          <a:p>
            <a:r>
              <a:rPr lang="en-US" dirty="0">
                <a:sym typeface="Wingdings" pitchFamily="2" charset="2"/>
              </a:rPr>
              <a:t>                                  E(</a:t>
            </a:r>
            <a:r>
              <a:rPr lang="en-US" dirty="0" err="1">
                <a:sym typeface="Wingdings" pitchFamily="2" charset="2"/>
              </a:rPr>
              <a:t>std</a:t>
            </a:r>
            <a:r>
              <a:rPr lang="en-US" dirty="0">
                <a:sym typeface="Wingdings" pitchFamily="2" charset="2"/>
              </a:rPr>
              <a:t> dev of size N without debiasing) &lt; </a:t>
            </a:r>
            <a:r>
              <a:rPr lang="en-US" dirty="0" err="1">
                <a:sym typeface="Wingdings" pitchFamily="2" charset="2"/>
              </a:rPr>
              <a:t>std</a:t>
            </a:r>
            <a:r>
              <a:rPr lang="en-US" dirty="0">
                <a:sym typeface="Wingdings" pitchFamily="2" charset="2"/>
              </a:rPr>
              <a:t> dev, but difference approaches 0 in the limit)</a:t>
            </a:r>
            <a:endParaRPr lang="en-US" dirty="0"/>
          </a:p>
        </p:txBody>
      </p:sp>
    </p:spTree>
    <p:extLst>
      <p:ext uri="{BB962C8B-B14F-4D97-AF65-F5344CB8AC3E}">
        <p14:creationId xmlns:p14="http://schemas.microsoft.com/office/powerpoint/2010/main" val="172432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can tell them this is a "cocktail slide": it is so they have seen the </a:t>
            </a:r>
            <a:r>
              <a:rPr lang="en-US" dirty="0" err="1"/>
              <a:t>defintiions</a:t>
            </a:r>
            <a:r>
              <a:rPr lang="en-US" dirty="0"/>
              <a:t> and can impress the boss at cocktail parties. We don't expect them to use these formula.</a:t>
            </a:r>
          </a:p>
        </p:txBody>
      </p:sp>
    </p:spTree>
    <p:extLst>
      <p:ext uri="{BB962C8B-B14F-4D97-AF65-F5344CB8AC3E}">
        <p14:creationId xmlns:p14="http://schemas.microsoft.com/office/powerpoint/2010/main" val="1053476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36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Answers:</a:t>
            </a:r>
            <a:br>
              <a:rPr lang="en-US" dirty="0"/>
            </a:br>
            <a:r>
              <a:rPr lang="en-US" dirty="0"/>
              <a:t>Q3: 4506 defects</a:t>
            </a:r>
          </a:p>
          <a:p>
            <a:r>
              <a:rPr lang="en-US" dirty="0"/>
              <a:t>Q4: 56250 tires ordered</a:t>
            </a:r>
          </a:p>
          <a:p>
            <a:r>
              <a:rPr lang="en-US" dirty="0"/>
              <a:t>Q5: roughly 0.08, or 8%</a:t>
            </a:r>
          </a:p>
          <a:p>
            <a:r>
              <a:rPr lang="en-US" dirty="0"/>
              <a:t>Q6: Roughly 3.6%, using BINOM.DIST(29, 500, &lt;answer to Q5&gt;, TRUE). Note: looking for FEWER than 30, not less than or equal to 30</a:t>
            </a:r>
          </a:p>
        </p:txBody>
      </p:sp>
    </p:spTree>
    <p:extLst>
      <p:ext uri="{BB962C8B-B14F-4D97-AF65-F5344CB8AC3E}">
        <p14:creationId xmlns:p14="http://schemas.microsoft.com/office/powerpoint/2010/main" val="25693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5853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section will be shorter, because we have introduced some of the big concepts already</a:t>
            </a:r>
          </a:p>
        </p:txBody>
      </p:sp>
    </p:spTree>
    <p:extLst>
      <p:ext uri="{BB962C8B-B14F-4D97-AF65-F5344CB8AC3E}">
        <p14:creationId xmlns:p14="http://schemas.microsoft.com/office/powerpoint/2010/main" val="176105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Actually, if it serves EXISTING customers you could model this as a binomial process, where N is the number of  customers, and p is the (small!!) probability that a particular customer rings in the next hour. The real reason to discourage modeling the problem this way is that the binomial factors are hard to deal with.</a:t>
            </a:r>
          </a:p>
          <a:p>
            <a:r>
              <a:rPr lang="en-US" dirty="0"/>
              <a:t>Note that</a:t>
            </a:r>
          </a:p>
          <a:p>
            <a:r>
              <a:rPr lang="en-US" dirty="0"/>
              <a:t>mean = Np</a:t>
            </a:r>
          </a:p>
          <a:p>
            <a:r>
              <a:rPr lang="en-US" dirty="0"/>
              <a:t>variance = Np(1-p) ~ Np (because p &lt;&lt;&lt; 1) </a:t>
            </a:r>
          </a:p>
          <a:p>
            <a:r>
              <a:rPr lang="en-US" dirty="0"/>
              <a:t>So in this limit of large N, small p, the two distributions do converge.</a:t>
            </a:r>
          </a:p>
          <a:p>
            <a:endParaRPr lang="en-US" dirty="0"/>
          </a:p>
          <a:p>
            <a:r>
              <a:rPr lang="en-US" dirty="0"/>
              <a:t>Here I am drawing an </a:t>
            </a:r>
            <a:r>
              <a:rPr lang="en-US" dirty="0" err="1"/>
              <a:t>artifically</a:t>
            </a:r>
            <a:r>
              <a:rPr lang="en-US" dirty="0"/>
              <a:t> hard line for clarity, but if someone argues the point that you _could_ model this with a binomial, it is a fair point.</a:t>
            </a:r>
          </a:p>
          <a:p>
            <a:endParaRPr lang="en-US" dirty="0"/>
          </a:p>
          <a:p>
            <a:r>
              <a:rPr lang="en-US" dirty="0"/>
              <a:t>I suspect that since this is in the section "Poisson Distribution" participants will anticipate the expected answer is no.</a:t>
            </a:r>
          </a:p>
        </p:txBody>
      </p:sp>
    </p:spTree>
    <p:extLst>
      <p:ext uri="{BB962C8B-B14F-4D97-AF65-F5344CB8AC3E}">
        <p14:creationId xmlns:p14="http://schemas.microsoft.com/office/powerpoint/2010/main" val="368682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6789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Technically the Poisson distribution only needs to count some number of successes per some continuous interval, where the rate of success is proportional to the length of the continuous interval. It is most commonly time, although sometimes you will also see the Poisson process used for looking at potholes along a road (</a:t>
            </a:r>
            <a:r>
              <a:rPr lang="en-US" dirty="0" err="1"/>
              <a:t>ie</a:t>
            </a:r>
            <a:r>
              <a:rPr lang="en-US" dirty="0"/>
              <a:t>. the rate here is "potholes per mile")</a:t>
            </a:r>
          </a:p>
        </p:txBody>
      </p:sp>
    </p:spTree>
    <p:extLst>
      <p:ext uri="{BB962C8B-B14F-4D97-AF65-F5344CB8AC3E}">
        <p14:creationId xmlns:p14="http://schemas.microsoft.com/office/powerpoint/2010/main" val="1192255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2072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Q3: 18.2 calls/hour (data was generated with rate of 18, so this is pretty good)</a:t>
            </a:r>
          </a:p>
          <a:p>
            <a:r>
              <a:rPr lang="en-US" dirty="0"/>
              <a:t>Q4: 4.55 calls/15 mins, using proportionality assumption</a:t>
            </a:r>
          </a:p>
          <a:p>
            <a:r>
              <a:rPr lang="en-US" dirty="0"/>
              <a:t>Q5: Lots of answers, but for sanity checks, P(0) ~ 1.05%, P(2) ~ 10.9% and P(6) ~ 13%. P(4) is highest at 18.9%</a:t>
            </a:r>
          </a:p>
        </p:txBody>
      </p:sp>
    </p:spTree>
    <p:extLst>
      <p:ext uri="{BB962C8B-B14F-4D97-AF65-F5344CB8AC3E}">
        <p14:creationId xmlns:p14="http://schemas.microsoft.com/office/powerpoint/2010/main" val="2387849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rPr lang="en-US" dirty="0"/>
              <a:t>If there is time, might poll class to get examples of what other things they think might be modeled by a Poisson or Binomial process</a:t>
            </a:r>
            <a:endParaRPr dirty="0"/>
          </a:p>
        </p:txBody>
      </p:sp>
    </p:spTree>
    <p:extLst>
      <p:ext uri="{BB962C8B-B14F-4D97-AF65-F5344CB8AC3E}">
        <p14:creationId xmlns:p14="http://schemas.microsoft.com/office/powerpoint/2010/main" val="185335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same example from last time. The difference is in the question being asked.</a:t>
            </a:r>
          </a:p>
        </p:txBody>
      </p:sp>
    </p:spTree>
    <p:extLst>
      <p:ext uri="{BB962C8B-B14F-4D97-AF65-F5344CB8AC3E}">
        <p14:creationId xmlns:p14="http://schemas.microsoft.com/office/powerpoint/2010/main" val="276636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Ask if they think the second bullet point is reasonable BEFORE revealing the next point. </a:t>
            </a:r>
          </a:p>
          <a:p>
            <a:endParaRPr lang="en-US" dirty="0"/>
          </a:p>
          <a:p>
            <a:r>
              <a:rPr lang="en-US" dirty="0"/>
              <a:t>The point of this slide is to motivate why we need metal models ("generative models") for our processes in the first place. There is a temptation to say "let's just use the data" as suggested in the second bullet point, and that modeling a process is too </a:t>
            </a:r>
            <a:r>
              <a:rPr lang="en-US" dirty="0" err="1"/>
              <a:t>suseptible</a:t>
            </a:r>
            <a:r>
              <a:rPr lang="en-US" dirty="0"/>
              <a:t> to unwarranted "ivory tower" assumptions.</a:t>
            </a:r>
          </a:p>
          <a:p>
            <a:endParaRPr lang="en-US" dirty="0"/>
          </a:p>
          <a:p>
            <a:r>
              <a:rPr lang="en-US" dirty="0"/>
              <a:t>If people are struggling with the second part, a good intro is to ask what do they think will happen if you doubled the number of tires ordered (most groups would expect the number of defects to double as well). We are implicitly using a mental model where there is a probability (</a:t>
            </a:r>
            <a:r>
              <a:rPr lang="en-US" dirty="0" err="1"/>
              <a:t>iid</a:t>
            </a:r>
            <a:r>
              <a:rPr lang="en-US" dirty="0"/>
              <a:t>) of a tire being defective</a:t>
            </a:r>
          </a:p>
        </p:txBody>
      </p:sp>
    </p:spTree>
    <p:extLst>
      <p:ext uri="{BB962C8B-B14F-4D97-AF65-F5344CB8AC3E}">
        <p14:creationId xmlns:p14="http://schemas.microsoft.com/office/powerpoint/2010/main" val="288480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737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Excel defaults to exporting ALL elements to white (even though they appear black in Excel). Can replace with a screenshot, but it is simpler just to change background to light grey. Just ensure that they numbers/labels are converted to black so they are visible.</a:t>
            </a:r>
          </a:p>
          <a:p>
            <a:endParaRPr lang="en-US" dirty="0"/>
          </a:p>
          <a:p>
            <a:r>
              <a:rPr lang="en-US" dirty="0"/>
              <a:t>We are coming back to the idea of correlation later (and correlation coefficient) but this is a good place to let them see it.</a:t>
            </a:r>
          </a:p>
        </p:txBody>
      </p:sp>
    </p:spTree>
    <p:extLst>
      <p:ext uri="{BB962C8B-B14F-4D97-AF65-F5344CB8AC3E}">
        <p14:creationId xmlns:p14="http://schemas.microsoft.com/office/powerpoint/2010/main" val="323194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21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Worth pointing out here "success" usually means "thing that we are looking for" (in this case, we are looking for defects, so "success" would be a defective tire). We could use a different name, but so many books and webpages use "success" for the outcome that using something else would make it hard to refer to other references.</a:t>
            </a:r>
          </a:p>
        </p:txBody>
      </p:sp>
    </p:spTree>
    <p:extLst>
      <p:ext uri="{BB962C8B-B14F-4D97-AF65-F5344CB8AC3E}">
        <p14:creationId xmlns:p14="http://schemas.microsoft.com/office/powerpoint/2010/main" val="146755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would not try pointing out how to calculate the number of pairs, but you can tell them that the number of pairs for 200 tires is 200.199/2 = 19900, so the sophistication grows rapidly. Luckily Excel can help us (I deliberately didn’t show the binomial formula </a:t>
            </a:r>
            <a:r>
              <a:rPr lang="en-US" dirty="0" err="1"/>
              <a:t>nCs</a:t>
            </a:r>
            <a:r>
              <a:rPr lang="en-US" dirty="0"/>
              <a:t> </a:t>
            </a:r>
            <a:r>
              <a:rPr lang="en-US" dirty="0" err="1"/>
              <a:t>p^s</a:t>
            </a:r>
            <a:r>
              <a:rPr lang="en-US" dirty="0"/>
              <a:t> (1-p)^{n-s} because it wouldn't be useful for the typical member of this audience)</a:t>
            </a:r>
          </a:p>
          <a:p>
            <a:endParaRPr lang="en-US" dirty="0"/>
          </a:p>
          <a:p>
            <a:r>
              <a:rPr lang="en-US" dirty="0"/>
              <a:t>Bottom line: we are going to move to Excel to do these calculations for us!</a:t>
            </a:r>
          </a:p>
        </p:txBody>
      </p:sp>
    </p:spTree>
    <p:extLst>
      <p:ext uri="{BB962C8B-B14F-4D97-AF65-F5344CB8AC3E}">
        <p14:creationId xmlns:p14="http://schemas.microsoft.com/office/powerpoint/2010/main" val="865235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rgbClr val="3088BC"/>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62" descr="Shape 62">
            <a:extLst>
              <a:ext uri="{FF2B5EF4-FFF2-40B4-BE49-F238E27FC236}">
                <a16:creationId xmlns:a16="http://schemas.microsoft.com/office/drawing/2014/main" id="{C329F1DD-BD45-CA42-990C-0D31E804C0F5}"/>
              </a:ext>
            </a:extLst>
          </p:cNvPr>
          <p:cNvPicPr>
            <a:picLocks noChangeAspect="1"/>
          </p:cNvPicPr>
          <p:nvPr/>
        </p:nvPicPr>
        <p:blipFill>
          <a:blip r:embed="rId2">
            <a:alphaModFix amt="8000"/>
            <a:extLst/>
          </a:blip>
          <a:stretch>
            <a:fillRect/>
          </a:stretch>
        </p:blipFill>
        <p:spPr>
          <a:xfrm>
            <a:off x="2539558" y="0"/>
            <a:ext cx="4064882" cy="5143500"/>
          </a:xfrm>
          <a:prstGeom prst="rect">
            <a:avLst/>
          </a:prstGeom>
          <a:ln w="12700">
            <a:miter lim="400000"/>
          </a:ln>
        </p:spPr>
      </p:pic>
      <p:sp>
        <p:nvSpPr>
          <p:cNvPr id="6" name="Shape 64">
            <a:extLst>
              <a:ext uri="{FF2B5EF4-FFF2-40B4-BE49-F238E27FC236}">
                <a16:creationId xmlns:a16="http://schemas.microsoft.com/office/drawing/2014/main" id="{E94F0749-6D04-224B-B4D2-68959D5D11D6}"/>
              </a:ext>
            </a:extLst>
          </p:cNvPr>
          <p:cNvSpPr/>
          <p:nvPr/>
        </p:nvSpPr>
        <p:spPr>
          <a:xfrm>
            <a:off x="1213949" y="3467249"/>
            <a:ext cx="6716102" cy="1"/>
          </a:xfrm>
          <a:prstGeom prst="line">
            <a:avLst/>
          </a:prstGeom>
          <a:ln w="19050">
            <a:solidFill>
              <a:srgbClr val="FFFFFF"/>
            </a:solidFill>
          </a:ln>
        </p:spPr>
        <p:txBody>
          <a:bodyPr lIns="45719" rIns="45719"/>
          <a:lstStyle/>
          <a:p>
            <a:endParaRPr/>
          </a:p>
        </p:txBody>
      </p:sp>
      <p:sp>
        <p:nvSpPr>
          <p:cNvPr id="7" name="Shape 65">
            <a:extLst>
              <a:ext uri="{FF2B5EF4-FFF2-40B4-BE49-F238E27FC236}">
                <a16:creationId xmlns:a16="http://schemas.microsoft.com/office/drawing/2014/main" id="{0796D25E-5142-534E-9C75-382E2B32E7D6}"/>
              </a:ext>
            </a:extLst>
          </p:cNvPr>
          <p:cNvSpPr/>
          <p:nvPr/>
        </p:nvSpPr>
        <p:spPr>
          <a:xfrm>
            <a:off x="1213949" y="1454599"/>
            <a:ext cx="6716102" cy="1"/>
          </a:xfrm>
          <a:prstGeom prst="line">
            <a:avLst/>
          </a:prstGeom>
          <a:ln w="19050">
            <a:solidFill>
              <a:srgbClr val="FFFFFF"/>
            </a:solidFill>
          </a:ln>
        </p:spPr>
        <p:txBody>
          <a:bodyPr lIns="45719" rIns="45719"/>
          <a:lstStyle/>
          <a:p>
            <a:endParaRPr/>
          </a:p>
        </p:txBody>
      </p:sp>
      <p:sp>
        <p:nvSpPr>
          <p:cNvPr id="10" name="Shape 63">
            <a:extLst>
              <a:ext uri="{FF2B5EF4-FFF2-40B4-BE49-F238E27FC236}">
                <a16:creationId xmlns:a16="http://schemas.microsoft.com/office/drawing/2014/main" id="{9699427B-0B99-974C-9B52-DD92F0829E27}"/>
              </a:ext>
            </a:extLst>
          </p:cNvPr>
          <p:cNvSpPr txBox="1">
            <a:spLocks noGrp="1"/>
          </p:cNvSpPr>
          <p:nvPr>
            <p:ph type="title"/>
          </p:nvPr>
        </p:nvSpPr>
        <p:spPr>
          <a:xfrm>
            <a:off x="311699" y="1650962"/>
            <a:ext cx="8520602" cy="1645131"/>
          </a:xfrm>
          <a:prstGeom prst="rect">
            <a:avLst/>
          </a:prstGeom>
        </p:spPr>
        <p:txBody>
          <a:bodyPr anchor="ctr"/>
          <a:lstStyle>
            <a:lvl1pPr algn="ctr">
              <a:defRPr sz="6000" b="1">
                <a:latin typeface="+mj-lt"/>
              </a:defRPr>
            </a:lvl1pPr>
          </a:lstStyle>
          <a:p>
            <a:r>
              <a:rPr lang="en-US"/>
              <a:t>Click to edit Master title style</a:t>
            </a:r>
            <a:endParaRPr dirty="0"/>
          </a:p>
        </p:txBody>
      </p:sp>
      <p:pic>
        <p:nvPicPr>
          <p:cNvPr id="14" name="Shape 66" descr="Shape 66">
            <a:extLst>
              <a:ext uri="{FF2B5EF4-FFF2-40B4-BE49-F238E27FC236}">
                <a16:creationId xmlns:a16="http://schemas.microsoft.com/office/drawing/2014/main" id="{D08C5CC0-F574-F04B-911A-16BD99B5CBF5}"/>
              </a:ext>
            </a:extLst>
          </p:cNvPr>
          <p:cNvPicPr>
            <a:picLocks noChangeAspect="1"/>
          </p:cNvPicPr>
          <p:nvPr/>
        </p:nvPicPr>
        <p:blipFill>
          <a:blip r:embed="rId3">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90618440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two columns">
    <p:spTree>
      <p:nvGrpSpPr>
        <p:cNvPr id="1" name=""/>
        <p:cNvGrpSpPr/>
        <p:nvPr/>
      </p:nvGrpSpPr>
      <p:grpSpPr>
        <a:xfrm>
          <a:off x="0" y="0"/>
          <a:ext cx="0" cy="0"/>
          <a:chOff x="0" y="0"/>
          <a:chExt cx="0" cy="0"/>
        </a:xfrm>
      </p:grpSpPr>
      <p:sp>
        <p:nvSpPr>
          <p:cNvPr id="38" name="Body Level One…"/>
          <p:cNvSpPr txBox="1">
            <a:spLocks noGrp="1"/>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9" name="Shape 23"/>
          <p:cNvSpPr txBox="1">
            <a:spLocks noGrp="1"/>
          </p:cNvSpPr>
          <p:nvPr>
            <p:ph type="body" sz="half" idx="13"/>
          </p:nvPr>
        </p:nvSpPr>
        <p:spPr>
          <a:xfrm>
            <a:off x="4832399" y="1152475"/>
            <a:ext cx="3999902" cy="3416400"/>
          </a:xfrm>
          <a:prstGeom prst="rect">
            <a:avLst/>
          </a:prstGeom>
        </p:spPr>
        <p:txBody>
          <a:bodyPr/>
          <a:lstStyle/>
          <a:p>
            <a:pPr lvl="0">
              <a:defRPr sz="1400"/>
            </a:pPr>
            <a:r>
              <a:rPr lang="en-US"/>
              <a:t>Edit Master text styles</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6" name="Shape 87">
            <a:extLst>
              <a:ext uri="{FF2B5EF4-FFF2-40B4-BE49-F238E27FC236}">
                <a16:creationId xmlns:a16="http://schemas.microsoft.com/office/drawing/2014/main" id="{134FF76F-98EE-9143-B293-A196A2CE30D9}"/>
              </a:ext>
            </a:extLst>
          </p:cNvPr>
          <p:cNvSpPr/>
          <p:nvPr userDrawn="1"/>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 name="Title Text">
            <a:extLst>
              <a:ext uri="{FF2B5EF4-FFF2-40B4-BE49-F238E27FC236}">
                <a16:creationId xmlns:a16="http://schemas.microsoft.com/office/drawing/2014/main" id="{659410BE-C7B7-FD47-845B-DA52BD77D911}"/>
              </a:ext>
            </a:extLst>
          </p:cNvPr>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spTree>
    <p:extLst>
      <p:ext uri="{BB962C8B-B14F-4D97-AF65-F5344CB8AC3E}">
        <p14:creationId xmlns:p14="http://schemas.microsoft.com/office/powerpoint/2010/main" val="4772446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11022282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28945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bg>
      <p:bgRef idx="1001">
        <a:schemeClr val="bg1"/>
      </p:bgRef>
    </p:bg>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2856049" y="1667444"/>
            <a:ext cx="5175001" cy="1807271"/>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sz="3600"/>
            </a:lvl1pPr>
          </a:lstStyle>
          <a:p>
            <a:r>
              <a:rPr kumimoji="0" lang="en-US" sz="4600" b="0" i="0" u="none" strike="noStrike" kern="0" cap="none" spc="0" normalizeH="0" baseline="0" noProof="0" dirty="0">
                <a:ln>
                  <a:noFill/>
                </a:ln>
                <a:solidFill>
                  <a:srgbClr val="FFFFFF"/>
                </a:solidFill>
                <a:effectLst/>
                <a:uLnTx/>
                <a:uFillTx/>
                <a:latin typeface="Proxima Nova"/>
                <a:sym typeface="Proxima Nova"/>
              </a:rPr>
              <a:t>Intro to</a:t>
            </a:r>
            <a:br>
              <a:rPr lang="en-US" dirty="0"/>
            </a:br>
            <a:r>
              <a:rPr kumimoji="0" lang="en-US" sz="4600" b="1" i="0" u="none" strike="noStrike" kern="0" cap="none" spc="0" normalizeH="0" baseline="0" noProof="0" dirty="0">
                <a:ln>
                  <a:noFill/>
                </a:ln>
                <a:solidFill>
                  <a:srgbClr val="EF3969"/>
                </a:solidFill>
                <a:effectLst/>
                <a:uLnTx/>
                <a:uFillTx/>
                <a:latin typeface="Proxima Nova"/>
                <a:sym typeface="Proxima Nova"/>
              </a:rPr>
              <a:t>TITLE</a:t>
            </a:r>
            <a:endParaRPr dirty="0"/>
          </a:p>
        </p:txBody>
      </p:sp>
      <p:sp>
        <p:nvSpPr>
          <p:cNvPr id="21"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4" name="Shape 56">
            <a:extLst>
              <a:ext uri="{FF2B5EF4-FFF2-40B4-BE49-F238E27FC236}">
                <a16:creationId xmlns:a16="http://schemas.microsoft.com/office/drawing/2014/main" id="{36B9C5F9-FF51-A749-BC1C-E1F1BA212A66}"/>
              </a:ext>
            </a:extLst>
          </p:cNvPr>
          <p:cNvSpPr/>
          <p:nvPr/>
        </p:nvSpPr>
        <p:spPr>
          <a:xfrm>
            <a:off x="2856050" y="3621999"/>
            <a:ext cx="5175001" cy="1"/>
          </a:xfrm>
          <a:prstGeom prst="line">
            <a:avLst/>
          </a:prstGeom>
          <a:ln w="19050">
            <a:solidFill>
              <a:srgbClr val="EF3969"/>
            </a:solidFill>
          </a:ln>
        </p:spPr>
        <p:txBody>
          <a:bodyPr lIns="45719" rIns="45719"/>
          <a:lstStyle/>
          <a:p>
            <a:endParaRPr/>
          </a:p>
        </p:txBody>
      </p:sp>
      <p:sp>
        <p:nvSpPr>
          <p:cNvPr id="5" name="Shape 57">
            <a:extLst>
              <a:ext uri="{FF2B5EF4-FFF2-40B4-BE49-F238E27FC236}">
                <a16:creationId xmlns:a16="http://schemas.microsoft.com/office/drawing/2014/main" id="{5D3E4BC1-38DA-0049-9DEC-2623EA126E35}"/>
              </a:ext>
            </a:extLst>
          </p:cNvPr>
          <p:cNvSpPr/>
          <p:nvPr/>
        </p:nvSpPr>
        <p:spPr>
          <a:xfrm>
            <a:off x="2856050" y="1521474"/>
            <a:ext cx="5175001" cy="1"/>
          </a:xfrm>
          <a:prstGeom prst="line">
            <a:avLst/>
          </a:prstGeom>
          <a:ln w="19050">
            <a:solidFill>
              <a:srgbClr val="EF3969"/>
            </a:solidFill>
          </a:ln>
        </p:spPr>
        <p:txBody>
          <a:bodyPr lIns="45719" rIns="45719"/>
          <a:lstStyle/>
          <a:p>
            <a:endParaRPr/>
          </a:p>
        </p:txBody>
      </p:sp>
      <p:pic>
        <p:nvPicPr>
          <p:cNvPr id="6" name="Shape 55" descr="Shape 55">
            <a:extLst>
              <a:ext uri="{FF2B5EF4-FFF2-40B4-BE49-F238E27FC236}">
                <a16:creationId xmlns:a16="http://schemas.microsoft.com/office/drawing/2014/main" id="{55C00466-9612-7642-8D5E-E54E2C8CF3D1}"/>
              </a:ext>
            </a:extLst>
          </p:cNvPr>
          <p:cNvPicPr>
            <a:picLocks noChangeAspect="1"/>
          </p:cNvPicPr>
          <p:nvPr/>
        </p:nvPicPr>
        <p:blipFill>
          <a:blip r:embed="rId2">
            <a:extLst/>
          </a:blip>
          <a:stretch>
            <a:fillRect/>
          </a:stretch>
        </p:blipFill>
        <p:spPr>
          <a:xfrm>
            <a:off x="896273" y="1521486"/>
            <a:ext cx="1312851" cy="2100525"/>
          </a:xfrm>
          <a:prstGeom prst="rect">
            <a:avLst/>
          </a:prstGeom>
          <a:ln w="12700">
            <a:miter lim="400000"/>
          </a:ln>
        </p:spPr>
      </p:pic>
    </p:spTree>
    <p:extLst>
      <p:ext uri="{BB962C8B-B14F-4D97-AF65-F5344CB8AC3E}">
        <p14:creationId xmlns:p14="http://schemas.microsoft.com/office/powerpoint/2010/main" val="274897880"/>
      </p:ext>
    </p:extLst>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prstGeom prst="rect">
            <a:avLst/>
          </a:prstGeom>
        </p:spPr>
        <p:txBody>
          <a:bodyPr>
            <a:noAutofit/>
          </a:bodyPr>
          <a:lstStyle>
            <a:lvl1pPr marL="0" indent="0">
              <a:buFont typeface="Arial" panose="020B0604020202020204" pitchFamily="34" charset="0"/>
              <a:buNone/>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87">
            <a:extLst>
              <a:ext uri="{FF2B5EF4-FFF2-40B4-BE49-F238E27FC236}">
                <a16:creationId xmlns:a16="http://schemas.microsoft.com/office/drawing/2014/main" id="{01810CA7-23CF-2B4E-B07C-FE65F5DAE3B0}"/>
              </a:ext>
            </a:extLst>
          </p:cNvPr>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28"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67013839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lang="en-US"/>
              <a:t>Click to edit Master title style</a:t>
            </a:r>
            <a:endParaRPr dirty="0"/>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22293001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p:nvSpPr>
        <p:spPr>
          <a:xfrm>
            <a:off x="341447" y="804366"/>
            <a:ext cx="8511304" cy="0"/>
          </a:xfrm>
          <a:prstGeom prst="line">
            <a:avLst/>
          </a:prstGeom>
          <a:ln w="31750">
            <a:solidFill>
              <a:srgbClr val="328EC5"/>
            </a:solidFill>
          </a:ln>
        </p:spPr>
        <p:txBody>
          <a:bodyPr lIns="45719" rIns="45719"/>
          <a:lstStyle/>
          <a:p>
            <a:endParaRPr/>
          </a:p>
        </p:txBody>
      </p:sp>
      <p:sp>
        <p:nvSpPr>
          <p:cNvPr id="8" name="Shape 57">
            <a:extLst>
              <a:ext uri="{FF2B5EF4-FFF2-40B4-BE49-F238E27FC236}">
                <a16:creationId xmlns:a16="http://schemas.microsoft.com/office/drawing/2014/main" id="{2163EA2D-4A53-BD4F-AAA0-82FC08437402}"/>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22786461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solidFill>
                  <a:schemeClr val="bg1"/>
                </a:solidFill>
              </a:defRPr>
            </a:lvl1pPr>
          </a:lstStyle>
          <a:p>
            <a:r>
              <a:rPr lang="en-US"/>
              <a:t>Click to edit Master title style</a:t>
            </a:r>
            <a:endParaRPr dirty="0"/>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36">
            <a:extLst>
              <a:ext uri="{FF2B5EF4-FFF2-40B4-BE49-F238E27FC236}">
                <a16:creationId xmlns:a16="http://schemas.microsoft.com/office/drawing/2014/main" id="{F31E65F2-18F0-E348-85B6-D614CB249195}"/>
              </a:ext>
            </a:extLst>
          </p:cNvPr>
          <p:cNvSpPr/>
          <p:nvPr/>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6" name="Shape 36">
            <a:extLst>
              <a:ext uri="{FF2B5EF4-FFF2-40B4-BE49-F238E27FC236}">
                <a16:creationId xmlns:a16="http://schemas.microsoft.com/office/drawing/2014/main" id="{99EDF3DE-4FBF-4C41-9FF4-173492BE874C}"/>
              </a:ext>
            </a:extLst>
          </p:cNvPr>
          <p:cNvSpPr/>
          <p:nvPr userDrawn="1"/>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Tree>
    <p:extLst>
      <p:ext uri="{BB962C8B-B14F-4D97-AF65-F5344CB8AC3E}">
        <p14:creationId xmlns:p14="http://schemas.microsoft.com/office/powerpoint/2010/main" val="134621573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bg>
      <p:bgPr>
        <a:solidFill>
          <a:srgbClr val="328EC5"/>
        </a:solidFill>
        <a:effectLst/>
      </p:bgPr>
    </p:bg>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rPr lang="en-US"/>
              <a:t>Click to edit Master title style</a:t>
            </a:r>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3927636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
        <p:cNvGrpSpPr/>
        <p:nvPr/>
      </p:nvGrpSpPr>
      <p:grpSpPr>
        <a:xfrm>
          <a:off x="0" y="0"/>
          <a:ext cx="0" cy="0"/>
          <a:chOff x="0" y="0"/>
          <a:chExt cx="0" cy="0"/>
        </a:xfrm>
      </p:grpSpPr>
      <p:sp>
        <p:nvSpPr>
          <p:cNvPr id="72" name="Shape 36"/>
          <p:cNvSpPr/>
          <p:nvPr/>
        </p:nvSpPr>
        <p:spPr>
          <a:xfrm>
            <a:off x="0" y="0"/>
            <a:ext cx="4572000"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9" name="Shape 196" descr="Shape 196">
            <a:extLst>
              <a:ext uri="{FF2B5EF4-FFF2-40B4-BE49-F238E27FC236}">
                <a16:creationId xmlns:a16="http://schemas.microsoft.com/office/drawing/2014/main" id="{4530111B-CE4A-F442-98D0-AAB34ACF2597}"/>
              </a:ext>
            </a:extLst>
          </p:cNvPr>
          <p:cNvPicPr>
            <a:picLocks noChangeAspect="1"/>
          </p:cNvPicPr>
          <p:nvPr/>
        </p:nvPicPr>
        <p:blipFill>
          <a:blip r:embed="rId2">
            <a:alphaModFix amt="15000"/>
            <a:extLst/>
          </a:blip>
          <a:stretch>
            <a:fillRect/>
          </a:stretch>
        </p:blipFill>
        <p:spPr>
          <a:xfrm>
            <a:off x="-221801" y="0"/>
            <a:ext cx="4793801" cy="5995376"/>
          </a:xfrm>
          <a:prstGeom prst="rect">
            <a:avLst/>
          </a:prstGeom>
          <a:ln w="12700">
            <a:miter lim="400000"/>
          </a:ln>
        </p:spPr>
      </p:pic>
      <p:sp>
        <p:nvSpPr>
          <p:cNvPr id="10" name="Shape 197">
            <a:extLst>
              <a:ext uri="{FF2B5EF4-FFF2-40B4-BE49-F238E27FC236}">
                <a16:creationId xmlns:a16="http://schemas.microsoft.com/office/drawing/2014/main" id="{B4DB966D-8F49-4242-A4A1-0067A764FB8A}"/>
              </a:ext>
            </a:extLst>
          </p:cNvPr>
          <p:cNvSpPr txBox="1">
            <a:spLocks noGrp="1"/>
          </p:cNvSpPr>
          <p:nvPr>
            <p:ph type="title"/>
          </p:nvPr>
        </p:nvSpPr>
        <p:spPr>
          <a:xfrm>
            <a:off x="525199" y="1047475"/>
            <a:ext cx="3840602" cy="2968201"/>
          </a:xfrm>
          <a:prstGeom prst="rect">
            <a:avLst/>
          </a:prstGeom>
        </p:spPr>
        <p:txBody>
          <a:bodyPr/>
          <a:lstStyle>
            <a:lvl1pPr>
              <a:defRPr sz="5000" b="1">
                <a:latin typeface="Proxima Nova"/>
                <a:ea typeface="Proxima Nova"/>
                <a:cs typeface="Proxima Nova"/>
                <a:sym typeface="Proxima Nova"/>
              </a:defRPr>
            </a:lvl1pPr>
          </a:lstStyle>
          <a:p>
            <a:r>
              <a:rPr lang="en-US"/>
              <a:t>Click to edit Master title style</a:t>
            </a:r>
            <a:endParaRPr dirty="0"/>
          </a:p>
        </p:txBody>
      </p:sp>
      <p:sp>
        <p:nvSpPr>
          <p:cNvPr id="11" name="Shape 198">
            <a:extLst>
              <a:ext uri="{FF2B5EF4-FFF2-40B4-BE49-F238E27FC236}">
                <a16:creationId xmlns:a16="http://schemas.microsoft.com/office/drawing/2014/main" id="{6243DCF3-5FDD-0745-A3E5-59A5AB94C8FB}"/>
              </a:ext>
            </a:extLst>
          </p:cNvPr>
          <p:cNvSpPr txBox="1">
            <a:spLocks noGrp="1"/>
          </p:cNvSpPr>
          <p:nvPr>
            <p:ph type="body" idx="1"/>
          </p:nvPr>
        </p:nvSpPr>
        <p:spPr>
          <a:xfrm>
            <a:off x="5365124" y="999999"/>
            <a:ext cx="2995201" cy="3169502"/>
          </a:xfrm>
          <a:prstGeom prst="rect">
            <a:avLst/>
          </a:prstGeom>
        </p:spPr>
        <p:txBody>
          <a:bodyPr/>
          <a:lstStyle>
            <a:lvl1pPr>
              <a:spcBef>
                <a:spcPts val="0"/>
              </a:spcBef>
              <a:defRPr sz="2400">
                <a:solidFill>
                  <a:srgbClr val="434343"/>
                </a:solidFill>
                <a:latin typeface="Proxima Nova"/>
                <a:ea typeface="Proxima Nova"/>
                <a:cs typeface="Proxima Nova"/>
                <a:sym typeface="Proxima Nova"/>
              </a:defRPr>
            </a:lvl1pPr>
          </a:lstStyle>
          <a:p>
            <a:pPr lvl="0"/>
            <a:r>
              <a:rPr lang="en-US"/>
              <a:t>Edit Master text styles</a:t>
            </a:r>
          </a:p>
        </p:txBody>
      </p:sp>
      <p:pic>
        <p:nvPicPr>
          <p:cNvPr id="12" name="Shape 199" descr="Shape 199">
            <a:extLst>
              <a:ext uri="{FF2B5EF4-FFF2-40B4-BE49-F238E27FC236}">
                <a16:creationId xmlns:a16="http://schemas.microsoft.com/office/drawing/2014/main" id="{EEEBEDB7-EB0F-9749-AA38-2A4EE6025DAA}"/>
              </a:ext>
            </a:extLst>
          </p:cNvPr>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051589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dirty="0"/>
              <a:t>QUIZ</a:t>
            </a:r>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4695229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338700"/>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rPr dirty="0"/>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rgbClr val="ADADAD"/>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964500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1" r:id="rId5"/>
    <p:sldLayoutId id="2147483692" r:id="rId6"/>
    <p:sldLayoutId id="2147483693" r:id="rId7"/>
    <p:sldLayoutId id="2147483694" r:id="rId8"/>
    <p:sldLayoutId id="2147483670" r:id="rId9"/>
    <p:sldLayoutId id="2147483664" r:id="rId10"/>
    <p:sldLayoutId id="2147483669" r:id="rId11"/>
    <p:sldLayoutId id="2147483671" r:id="rId12"/>
  </p:sldLayoutIdLst>
  <p:transition spd="med"/>
  <p:txStyles>
    <p:titleStyle>
      <a:lvl1pPr marL="0" marR="0" indent="0" algn="l" defTabSz="9144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bg1"/>
          </a:solidFill>
          <a:uFillTx/>
          <a:latin typeface="+mj-lt"/>
          <a:ea typeface="Avenir Book" panose="02000503020000020003" pitchFamily="2" charset="0"/>
          <a:cs typeface="Arial"/>
          <a:sym typeface="Arial"/>
        </a:defRPr>
      </a:lvl1pPr>
      <a:lvl2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2pPr>
      <a:lvl3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3pPr>
      <a:lvl4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4pPr>
      <a:lvl5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5pPr>
      <a:lvl6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6pPr>
      <a:lvl7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7pPr>
      <a:lvl8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8pPr>
      <a:lvl9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9pPr>
    </p:titleStyle>
    <p:bodyStyle>
      <a:lvl1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Shape 54"/>
          <p:cNvSpPr txBox="1">
            <a:spLocks noGrp="1"/>
          </p:cNvSpPr>
          <p:nvPr>
            <p:ph type="title"/>
          </p:nvPr>
        </p:nvSpPr>
        <p:spPr>
          <a:prstGeom prst="rect">
            <a:avLst/>
          </a:prstGeom>
        </p:spPr>
        <p:txBody>
          <a:bodyPr>
            <a:normAutofit fontScale="90000"/>
          </a:bodyPr>
          <a:lstStyle/>
          <a:p>
            <a:pPr algn="l" defTabSz="841247">
              <a:defRPr sz="4600">
                <a:latin typeface="Proxima Nova"/>
                <a:ea typeface="Proxima Nova"/>
                <a:cs typeface="Proxima Nova"/>
                <a:sym typeface="Proxima Nova"/>
              </a:defRPr>
            </a:pPr>
            <a:r>
              <a:rPr lang="en-US" dirty="0">
                <a:solidFill>
                  <a:schemeClr val="tx1"/>
                </a:solidFill>
              </a:rPr>
              <a:t>Statistics</a:t>
            </a:r>
            <a:endParaRPr dirty="0">
              <a:solidFill>
                <a:schemeClr val="tx1"/>
              </a:solidFill>
            </a:endParaRPr>
          </a:p>
          <a:p>
            <a:pPr algn="l" defTabSz="841247">
              <a:defRPr sz="4600" b="1">
                <a:solidFill>
                  <a:srgbClr val="EF3969"/>
                </a:solidFill>
                <a:latin typeface="Proxima Nova"/>
                <a:ea typeface="Proxima Nova"/>
                <a:cs typeface="Proxima Nova"/>
                <a:sym typeface="Proxima Nova"/>
              </a:defRPr>
            </a:pPr>
            <a:r>
              <a:rPr lang="en-US" dirty="0"/>
              <a:t>Discrete Distributions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7A716F-F4AD-8B42-9A53-DDCCAFF9E45A}"/>
              </a:ext>
            </a:extLst>
          </p:cNvPr>
          <p:cNvSpPr>
            <a:spLocks noGrp="1"/>
          </p:cNvSpPr>
          <p:nvPr>
            <p:ph type="body" idx="1"/>
          </p:nvPr>
        </p:nvSpPr>
        <p:spPr>
          <a:xfrm>
            <a:off x="311699" y="1063575"/>
            <a:ext cx="8520602" cy="3991025"/>
          </a:xfrm>
        </p:spPr>
        <p:txBody>
          <a:bodyPr/>
          <a:lstStyle/>
          <a:p>
            <a:pPr marL="285750" indent="-285750">
              <a:buFont typeface="Arial" panose="020B0604020202020204" pitchFamily="34" charset="0"/>
              <a:buChar char="•"/>
            </a:pPr>
            <a:r>
              <a:rPr lang="en-US" dirty="0"/>
              <a:t>We have a fixed number of independent "trials" </a:t>
            </a:r>
            <a:r>
              <a:rPr lang="en-US" i="1" dirty="0"/>
              <a:t>N</a:t>
            </a:r>
          </a:p>
          <a:p>
            <a:pPr marL="285750" indent="-285750">
              <a:buFont typeface="Arial" panose="020B0604020202020204" pitchFamily="34" charset="0"/>
              <a:buChar char="•"/>
            </a:pPr>
            <a:r>
              <a:rPr lang="en-US" dirty="0"/>
              <a:t>Each trial has one of two results (usually called "success" and "failure")</a:t>
            </a:r>
          </a:p>
          <a:p>
            <a:pPr marL="285750" indent="-285750">
              <a:buFont typeface="Arial" panose="020B0604020202020204" pitchFamily="34" charset="0"/>
              <a:buChar char="•"/>
            </a:pPr>
            <a:r>
              <a:rPr lang="en-US" dirty="0"/>
              <a:t>The probability </a:t>
            </a:r>
            <a:r>
              <a:rPr lang="en-US" i="1" dirty="0"/>
              <a:t>p</a:t>
            </a:r>
            <a:r>
              <a:rPr lang="en-US" dirty="0"/>
              <a:t> of "success" is the same trial to trial</a:t>
            </a:r>
          </a:p>
          <a:p>
            <a:r>
              <a:rPr lang="en-US" dirty="0"/>
              <a:t>The binomial distribution tells us what the probability of having </a:t>
            </a:r>
            <a:r>
              <a:rPr lang="en-US" i="1" dirty="0"/>
              <a:t>S</a:t>
            </a:r>
            <a:r>
              <a:rPr lang="en-US" dirty="0"/>
              <a:t> successes in </a:t>
            </a:r>
            <a:r>
              <a:rPr lang="en-US" i="1" dirty="0"/>
              <a:t>N</a:t>
            </a:r>
            <a:r>
              <a:rPr lang="en-US" dirty="0"/>
              <a:t> trials is.</a:t>
            </a:r>
          </a:p>
          <a:p>
            <a:r>
              <a:rPr lang="en-US" b="1" dirty="0"/>
              <a:t>Terminology:</a:t>
            </a:r>
            <a:br>
              <a:rPr lang="en-US" b="1" dirty="0"/>
            </a:br>
            <a:r>
              <a:rPr lang="en-US" b="1" i="1" dirty="0"/>
              <a:t>N, p: </a:t>
            </a:r>
            <a:r>
              <a:rPr lang="en-US" i="1" dirty="0"/>
              <a:t> </a:t>
            </a:r>
            <a:r>
              <a:rPr lang="en-US" dirty="0"/>
              <a:t>Parameters. These are things we need to calculate the probability. They are</a:t>
            </a:r>
            <a:br>
              <a:rPr lang="en-US" dirty="0"/>
            </a:br>
            <a:r>
              <a:rPr lang="en-US" dirty="0"/>
              <a:t>          (assumed) known and fixed</a:t>
            </a:r>
          </a:p>
          <a:p>
            <a:r>
              <a:rPr lang="en-US" b="1" i="1" dirty="0"/>
              <a:t>S:</a:t>
            </a:r>
            <a:r>
              <a:rPr lang="en-US" i="1" dirty="0"/>
              <a:t> </a:t>
            </a:r>
            <a:r>
              <a:rPr lang="en-US" dirty="0"/>
              <a:t>Random variable. The thing we are trying to calculate.</a:t>
            </a:r>
          </a:p>
        </p:txBody>
      </p:sp>
      <p:sp>
        <p:nvSpPr>
          <p:cNvPr id="3" name="Title 2">
            <a:extLst>
              <a:ext uri="{FF2B5EF4-FFF2-40B4-BE49-F238E27FC236}">
                <a16:creationId xmlns:a16="http://schemas.microsoft.com/office/drawing/2014/main" id="{6B95DA34-632C-674E-B10F-91B8DC2FC94D}"/>
              </a:ext>
            </a:extLst>
          </p:cNvPr>
          <p:cNvSpPr>
            <a:spLocks noGrp="1"/>
          </p:cNvSpPr>
          <p:nvPr>
            <p:ph type="title"/>
          </p:nvPr>
        </p:nvSpPr>
        <p:spPr/>
        <p:txBody>
          <a:bodyPr>
            <a:normAutofit fontScale="90000"/>
          </a:bodyPr>
          <a:lstStyle/>
          <a:p>
            <a:r>
              <a:rPr lang="en-US" dirty="0"/>
              <a:t>Introduction to the Binomial Distribution</a:t>
            </a:r>
          </a:p>
        </p:txBody>
      </p:sp>
      <p:graphicFrame>
        <p:nvGraphicFramePr>
          <p:cNvPr id="4" name="Table 3">
            <a:extLst>
              <a:ext uri="{FF2B5EF4-FFF2-40B4-BE49-F238E27FC236}">
                <a16:creationId xmlns:a16="http://schemas.microsoft.com/office/drawing/2014/main" id="{2DD4CE83-AD4D-434A-9C75-57119E8275BF}"/>
              </a:ext>
            </a:extLst>
          </p:cNvPr>
          <p:cNvGraphicFramePr>
            <a:graphicFrameLocks noGrp="1"/>
          </p:cNvGraphicFramePr>
          <p:nvPr>
            <p:extLst>
              <p:ext uri="{D42A27DB-BD31-4B8C-83A1-F6EECF244321}">
                <p14:modId xmlns:p14="http://schemas.microsoft.com/office/powerpoint/2010/main" val="159348443"/>
              </p:ext>
            </p:extLst>
          </p:nvPr>
        </p:nvGraphicFramePr>
        <p:xfrm>
          <a:off x="1485900" y="5340350"/>
          <a:ext cx="7213600" cy="26670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777103973"/>
                    </a:ext>
                  </a:extLst>
                </a:gridCol>
                <a:gridCol w="2260600">
                  <a:extLst>
                    <a:ext uri="{9D8B030D-6E8A-4147-A177-3AD203B41FA5}">
                      <a16:colId xmlns:a16="http://schemas.microsoft.com/office/drawing/2014/main" val="3880117150"/>
                    </a:ext>
                  </a:extLst>
                </a:gridCol>
                <a:gridCol w="1270000">
                  <a:extLst>
                    <a:ext uri="{9D8B030D-6E8A-4147-A177-3AD203B41FA5}">
                      <a16:colId xmlns:a16="http://schemas.microsoft.com/office/drawing/2014/main" val="4035377165"/>
                    </a:ext>
                  </a:extLst>
                </a:gridCol>
                <a:gridCol w="2336800">
                  <a:extLst>
                    <a:ext uri="{9D8B030D-6E8A-4147-A177-3AD203B41FA5}">
                      <a16:colId xmlns:a16="http://schemas.microsoft.com/office/drawing/2014/main" val="637098031"/>
                    </a:ext>
                  </a:extLst>
                </a:gridCol>
              </a:tblGrid>
              <a:tr h="370840">
                <a:tc>
                  <a:txBody>
                    <a:bodyPr/>
                    <a:lstStyle/>
                    <a:p>
                      <a:pPr algn="l"/>
                      <a:r>
                        <a:rPr lang="en-US" sz="1400" dirty="0"/>
                        <a:t>Quantity</a:t>
                      </a:r>
                    </a:p>
                  </a:txBody>
                  <a:tcPr/>
                </a:tc>
                <a:tc>
                  <a:txBody>
                    <a:bodyPr/>
                    <a:lstStyle/>
                    <a:p>
                      <a:pPr algn="l"/>
                      <a:r>
                        <a:rPr lang="en-US" sz="1400" dirty="0"/>
                        <a:t>Formula</a:t>
                      </a:r>
                    </a:p>
                  </a:txBody>
                  <a:tcPr/>
                </a:tc>
                <a:tc>
                  <a:txBody>
                    <a:bodyPr/>
                    <a:lstStyle/>
                    <a:p>
                      <a:pPr algn="l"/>
                      <a:r>
                        <a:rPr lang="en-US" sz="1400" dirty="0"/>
                        <a:t>Measures</a:t>
                      </a:r>
                    </a:p>
                  </a:txBody>
                  <a:tcPr/>
                </a:tc>
                <a:tc>
                  <a:txBody>
                    <a:bodyPr/>
                    <a:lstStyle/>
                    <a:p>
                      <a:pPr algn="l"/>
                      <a:r>
                        <a:rPr lang="en-US" sz="1400" dirty="0"/>
                        <a:t>Robust </a:t>
                      </a:r>
                      <a:br>
                        <a:rPr lang="en-US" sz="1400" dirty="0"/>
                      </a:br>
                      <a:r>
                        <a:rPr lang="en-US" sz="1400" dirty="0"/>
                        <a:t>(i.e. not sensitive to outliers) </a:t>
                      </a:r>
                    </a:p>
                  </a:txBody>
                  <a:tcPr/>
                </a:tc>
                <a:extLst>
                  <a:ext uri="{0D108BD9-81ED-4DB2-BD59-A6C34878D82A}">
                    <a16:rowId xmlns:a16="http://schemas.microsoft.com/office/drawing/2014/main" val="4224531773"/>
                  </a:ext>
                </a:extLst>
              </a:tr>
              <a:tr h="370840">
                <a:tc>
                  <a:txBody>
                    <a:bodyPr/>
                    <a:lstStyle/>
                    <a:p>
                      <a:pPr algn="l"/>
                      <a:r>
                        <a:rPr lang="en-US" sz="1400" dirty="0"/>
                        <a:t>Mean</a:t>
                      </a:r>
                    </a:p>
                  </a:txBody>
                  <a:tcPr/>
                </a:tc>
                <a:tc>
                  <a:txBody>
                    <a:bodyPr/>
                    <a:lstStyle/>
                    <a:p>
                      <a:pPr algn="l"/>
                      <a:r>
                        <a:rPr lang="en-US" sz="1400" dirty="0"/>
                        <a:t>=AVERAGE(…)</a:t>
                      </a:r>
                    </a:p>
                  </a:txBody>
                  <a:tcPr/>
                </a:tc>
                <a:tc>
                  <a:txBody>
                    <a:bodyPr/>
                    <a:lstStyle/>
                    <a:p>
                      <a:pPr algn="l"/>
                      <a:r>
                        <a:rPr lang="en-US" sz="1400" dirty="0"/>
                        <a:t>Centrality</a:t>
                      </a:r>
                    </a:p>
                  </a:txBody>
                  <a:tcPr/>
                </a:tc>
                <a:tc>
                  <a:txBody>
                    <a:bodyPr/>
                    <a:lstStyle/>
                    <a:p>
                      <a:pPr algn="l"/>
                      <a:r>
                        <a:rPr lang="en-US" sz="1400" dirty="0"/>
                        <a:t>No</a:t>
                      </a:r>
                    </a:p>
                  </a:txBody>
                  <a:tcPr/>
                </a:tc>
                <a:extLst>
                  <a:ext uri="{0D108BD9-81ED-4DB2-BD59-A6C34878D82A}">
                    <a16:rowId xmlns:a16="http://schemas.microsoft.com/office/drawing/2014/main" val="106558611"/>
                  </a:ext>
                </a:extLst>
              </a:tr>
              <a:tr h="370840">
                <a:tc>
                  <a:txBody>
                    <a:bodyPr/>
                    <a:lstStyle/>
                    <a:p>
                      <a:pPr algn="l"/>
                      <a:r>
                        <a:rPr lang="en-US" sz="1400" dirty="0"/>
                        <a:t>Median</a:t>
                      </a:r>
                    </a:p>
                  </a:txBody>
                  <a:tcPr/>
                </a:tc>
                <a:tc>
                  <a:txBody>
                    <a:bodyPr/>
                    <a:lstStyle/>
                    <a:p>
                      <a:pPr algn="l"/>
                      <a:r>
                        <a:rPr lang="en-US" sz="1400" dirty="0"/>
                        <a:t>=MEDIAN(…)</a:t>
                      </a:r>
                    </a:p>
                  </a:txBody>
                  <a:tcPr/>
                </a:tc>
                <a:tc>
                  <a:txBody>
                    <a:bodyPr/>
                    <a:lstStyle/>
                    <a:p>
                      <a:pPr algn="l"/>
                      <a:r>
                        <a:rPr lang="en-US" sz="1400" dirty="0"/>
                        <a:t>Centrality</a:t>
                      </a:r>
                    </a:p>
                  </a:txBody>
                  <a:tcPr/>
                </a:tc>
                <a:tc>
                  <a:txBody>
                    <a:bodyPr/>
                    <a:lstStyle/>
                    <a:p>
                      <a:pPr algn="l"/>
                      <a:r>
                        <a:rPr lang="en-US" sz="1400" dirty="0"/>
                        <a:t>Yes</a:t>
                      </a:r>
                    </a:p>
                  </a:txBody>
                  <a:tcPr/>
                </a:tc>
                <a:extLst>
                  <a:ext uri="{0D108BD9-81ED-4DB2-BD59-A6C34878D82A}">
                    <a16:rowId xmlns:a16="http://schemas.microsoft.com/office/drawing/2014/main" val="2229610245"/>
                  </a:ext>
                </a:extLst>
              </a:tr>
              <a:tr h="370840">
                <a:tc>
                  <a:txBody>
                    <a:bodyPr/>
                    <a:lstStyle/>
                    <a:p>
                      <a:pPr algn="l"/>
                      <a:r>
                        <a:rPr lang="en-US" sz="1400" dirty="0"/>
                        <a:t>Percentile</a:t>
                      </a:r>
                    </a:p>
                  </a:txBody>
                  <a:tcPr/>
                </a:tc>
                <a:tc>
                  <a:txBody>
                    <a:bodyPr/>
                    <a:lstStyle/>
                    <a:p>
                      <a:pPr algn="l"/>
                      <a:r>
                        <a:rPr lang="en-US" sz="1400" dirty="0"/>
                        <a:t>=PERCENTILE(…, x)</a:t>
                      </a:r>
                    </a:p>
                  </a:txBody>
                  <a:tcPr/>
                </a:tc>
                <a:tc>
                  <a:txBody>
                    <a:bodyPr/>
                    <a:lstStyle/>
                    <a:p>
                      <a:pPr algn="l"/>
                      <a:r>
                        <a:rPr lang="en-US" sz="1400" dirty="0"/>
                        <a:t>Distribution</a:t>
                      </a:r>
                    </a:p>
                  </a:txBody>
                  <a:tcPr/>
                </a:tc>
                <a:tc>
                  <a:txBody>
                    <a:bodyPr/>
                    <a:lstStyle/>
                    <a:p>
                      <a:pPr algn="l"/>
                      <a:r>
                        <a:rPr lang="en-US" sz="1400" dirty="0"/>
                        <a:t>Yes</a:t>
                      </a:r>
                    </a:p>
                  </a:txBody>
                  <a:tcPr/>
                </a:tc>
                <a:extLst>
                  <a:ext uri="{0D108BD9-81ED-4DB2-BD59-A6C34878D82A}">
                    <a16:rowId xmlns:a16="http://schemas.microsoft.com/office/drawing/2014/main" val="656573019"/>
                  </a:ext>
                </a:extLst>
              </a:tr>
              <a:tr h="370840">
                <a:tc>
                  <a:txBody>
                    <a:bodyPr/>
                    <a:lstStyle/>
                    <a:p>
                      <a:pPr algn="l"/>
                      <a:r>
                        <a:rPr lang="en-US" sz="1400" dirty="0"/>
                        <a:t>IQR</a:t>
                      </a:r>
                    </a:p>
                  </a:txBody>
                  <a:tcPr/>
                </a:tc>
                <a:tc>
                  <a:txBody>
                    <a:bodyPr/>
                    <a:lstStyle/>
                    <a:p>
                      <a:pPr algn="l"/>
                      <a:r>
                        <a:rPr lang="en-US" sz="1400" dirty="0"/>
                        <a:t>Difference of 75</a:t>
                      </a:r>
                      <a:r>
                        <a:rPr lang="en-US" sz="1400" baseline="30000" dirty="0"/>
                        <a:t>th</a:t>
                      </a:r>
                      <a:r>
                        <a:rPr lang="en-US" sz="1400" dirty="0"/>
                        <a:t> and 25</a:t>
                      </a:r>
                      <a:r>
                        <a:rPr lang="en-US" sz="1400" baseline="30000" dirty="0"/>
                        <a:t>th</a:t>
                      </a:r>
                      <a:r>
                        <a:rPr lang="en-US" sz="1400" dirty="0"/>
                        <a:t> percentiles</a:t>
                      </a:r>
                    </a:p>
                  </a:txBody>
                  <a:tcPr/>
                </a:tc>
                <a:tc>
                  <a:txBody>
                    <a:bodyPr/>
                    <a:lstStyle/>
                    <a:p>
                      <a:pPr algn="l"/>
                      <a:r>
                        <a:rPr lang="en-US" sz="1400" dirty="0"/>
                        <a:t>Spread</a:t>
                      </a:r>
                    </a:p>
                  </a:txBody>
                  <a:tcPr/>
                </a:tc>
                <a:tc>
                  <a:txBody>
                    <a:bodyPr/>
                    <a:lstStyle/>
                    <a:p>
                      <a:pPr algn="l"/>
                      <a:r>
                        <a:rPr lang="en-US" sz="1400" dirty="0"/>
                        <a:t>Yes</a:t>
                      </a:r>
                    </a:p>
                  </a:txBody>
                  <a:tcPr/>
                </a:tc>
                <a:extLst>
                  <a:ext uri="{0D108BD9-81ED-4DB2-BD59-A6C34878D82A}">
                    <a16:rowId xmlns:a16="http://schemas.microsoft.com/office/drawing/2014/main" val="1933258110"/>
                  </a:ext>
                </a:extLst>
              </a:tr>
              <a:tr h="370840">
                <a:tc>
                  <a:txBody>
                    <a:bodyPr/>
                    <a:lstStyle/>
                    <a:p>
                      <a:pPr algn="l"/>
                      <a:r>
                        <a:rPr lang="en-US" sz="1400" dirty="0"/>
                        <a:t>Standard deviation</a:t>
                      </a:r>
                    </a:p>
                  </a:txBody>
                  <a:tcPr/>
                </a:tc>
                <a:tc>
                  <a:txBody>
                    <a:bodyPr/>
                    <a:lstStyle/>
                    <a:p>
                      <a:pPr algn="l"/>
                      <a:r>
                        <a:rPr lang="en-US" sz="1400" dirty="0"/>
                        <a:t>=STDEV(…)</a:t>
                      </a:r>
                    </a:p>
                  </a:txBody>
                  <a:tcPr/>
                </a:tc>
                <a:tc>
                  <a:txBody>
                    <a:bodyPr/>
                    <a:lstStyle/>
                    <a:p>
                      <a:pPr algn="l"/>
                      <a:r>
                        <a:rPr lang="en-US" sz="1400" dirty="0"/>
                        <a:t>Spread</a:t>
                      </a:r>
                    </a:p>
                  </a:txBody>
                  <a:tcPr/>
                </a:tc>
                <a:tc>
                  <a:txBody>
                    <a:bodyPr/>
                    <a:lstStyle/>
                    <a:p>
                      <a:pPr algn="l"/>
                      <a:r>
                        <a:rPr lang="en-US" sz="1400" dirty="0"/>
                        <a:t>No</a:t>
                      </a:r>
                    </a:p>
                  </a:txBody>
                  <a:tcPr/>
                </a:tc>
                <a:extLst>
                  <a:ext uri="{0D108BD9-81ED-4DB2-BD59-A6C34878D82A}">
                    <a16:rowId xmlns:a16="http://schemas.microsoft.com/office/drawing/2014/main" val="1442526042"/>
                  </a:ext>
                </a:extLst>
              </a:tr>
            </a:tbl>
          </a:graphicData>
        </a:graphic>
      </p:graphicFrame>
    </p:spTree>
    <p:extLst>
      <p:ext uri="{BB962C8B-B14F-4D97-AF65-F5344CB8AC3E}">
        <p14:creationId xmlns:p14="http://schemas.microsoft.com/office/powerpoint/2010/main" val="19818154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67037-397A-804F-8DB7-714CCD6452E1}"/>
              </a:ext>
            </a:extLst>
          </p:cNvPr>
          <p:cNvSpPr>
            <a:spLocks noGrp="1"/>
          </p:cNvSpPr>
          <p:nvPr>
            <p:ph type="title"/>
          </p:nvPr>
        </p:nvSpPr>
        <p:spPr/>
        <p:txBody>
          <a:bodyPr>
            <a:normAutofit fontScale="90000"/>
          </a:bodyPr>
          <a:lstStyle/>
          <a:p>
            <a:r>
              <a:rPr lang="en-US" dirty="0"/>
              <a:t>Our example</a:t>
            </a:r>
          </a:p>
        </p:txBody>
      </p:sp>
      <p:sp>
        <p:nvSpPr>
          <p:cNvPr id="5" name="TextBox 4">
            <a:extLst>
              <a:ext uri="{FF2B5EF4-FFF2-40B4-BE49-F238E27FC236}">
                <a16:creationId xmlns:a16="http://schemas.microsoft.com/office/drawing/2014/main" id="{E1B65D22-643D-924B-B61D-82BE297988EB}"/>
              </a:ext>
            </a:extLst>
          </p:cNvPr>
          <p:cNvSpPr txBox="1"/>
          <p:nvPr/>
        </p:nvSpPr>
        <p:spPr>
          <a:xfrm>
            <a:off x="533400" y="1186757"/>
            <a:ext cx="7899400"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Next week we have an order of 200 tires coming in. We know from looking at previous orders that we can expect 4% of tires to be defective (on average). We want to know</a:t>
            </a:r>
          </a:p>
          <a:p>
            <a:pPr marL="342900" marR="0" indent="-342900" algn="l" defTabSz="914400" rtl="0" fontAlgn="auto" latinLnBrk="0" hangingPunct="0">
              <a:lnSpc>
                <a:spcPct val="100000"/>
              </a:lnSpc>
              <a:spcBef>
                <a:spcPts val="0"/>
              </a:spcBef>
              <a:spcAft>
                <a:spcPts val="0"/>
              </a:spcAft>
              <a:buClrTx/>
              <a:buSzTx/>
              <a:buFontTx/>
              <a:buAutoNum type="alphaLcParenR"/>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What is the probability that we have no defective tires?</a:t>
            </a:r>
          </a:p>
          <a:p>
            <a:pPr marL="342900" marR="0" indent="-342900" algn="l" defTabSz="914400" rtl="0" fontAlgn="auto" latinLnBrk="0" hangingPunct="0">
              <a:lnSpc>
                <a:spcPct val="100000"/>
              </a:lnSpc>
              <a:spcBef>
                <a:spcPts val="0"/>
              </a:spcBef>
              <a:spcAft>
                <a:spcPts val="0"/>
              </a:spcAft>
              <a:buClrTx/>
              <a:buSzTx/>
              <a:buFontTx/>
              <a:buAutoNum type="alphaLcParenR"/>
              <a:tabLst/>
            </a:pPr>
            <a:r>
              <a:rPr lang="en-US" dirty="0">
                <a:solidFill>
                  <a:schemeClr val="bg1"/>
                </a:solidFill>
                <a:latin typeface="+mj-lt"/>
                <a:cs typeface="Arial" panose="020B0604020202020204" pitchFamily="34" charset="0"/>
              </a:rPr>
              <a:t>What is the probability that we have (exactly) 1 defective tire?</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342900" marR="0" indent="-342900" algn="l" defTabSz="914400" rtl="0" fontAlgn="auto" latinLnBrk="0" hangingPunct="0">
              <a:lnSpc>
                <a:spcPct val="100000"/>
              </a:lnSpc>
              <a:spcBef>
                <a:spcPts val="0"/>
              </a:spcBef>
              <a:spcAft>
                <a:spcPts val="0"/>
              </a:spcAft>
              <a:buClrTx/>
              <a:buSzTx/>
              <a:buFontTx/>
              <a:buAutoNum type="alphaLcParenR"/>
              <a:tabLst/>
            </a:pPr>
            <a:r>
              <a:rPr lang="en-US" dirty="0">
                <a:solidFill>
                  <a:schemeClr val="bg1"/>
                </a:solidFill>
                <a:latin typeface="+mj-lt"/>
                <a:cs typeface="Arial" panose="020B0604020202020204" pitchFamily="34" charset="0"/>
              </a:rPr>
              <a:t>What is the probability that we have </a:t>
            </a:r>
            <a:r>
              <a:rPr lang="en-US" b="1" dirty="0">
                <a:solidFill>
                  <a:schemeClr val="bg1"/>
                </a:solidFill>
                <a:latin typeface="+mj-lt"/>
                <a:cs typeface="Arial" panose="020B0604020202020204" pitchFamily="34" charset="0"/>
              </a:rPr>
              <a:t>less</a:t>
            </a:r>
            <a:r>
              <a:rPr lang="en-US" dirty="0">
                <a:solidFill>
                  <a:schemeClr val="bg1"/>
                </a:solidFill>
                <a:latin typeface="+mj-lt"/>
                <a:cs typeface="Arial" panose="020B0604020202020204" pitchFamily="34" charset="0"/>
              </a:rPr>
              <a:t> than 5 defective tires in this batch (we are pretty sure we will need at least 196 on-hand)</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6" name="TextBox 5">
            <a:extLst>
              <a:ext uri="{FF2B5EF4-FFF2-40B4-BE49-F238E27FC236}">
                <a16:creationId xmlns:a16="http://schemas.microsoft.com/office/drawing/2014/main" id="{B80EEBA8-578B-8348-8F3C-DCA74CC38D75}"/>
              </a:ext>
            </a:extLst>
          </p:cNvPr>
          <p:cNvSpPr txBox="1"/>
          <p:nvPr/>
        </p:nvSpPr>
        <p:spPr>
          <a:xfrm>
            <a:off x="533400" y="2954141"/>
            <a:ext cx="78994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Assume Binomial!</a:t>
            </a:r>
          </a:p>
        </p:txBody>
      </p:sp>
      <p:sp>
        <p:nvSpPr>
          <p:cNvPr id="7" name="TextBox 6">
            <a:extLst>
              <a:ext uri="{FF2B5EF4-FFF2-40B4-BE49-F238E27FC236}">
                <a16:creationId xmlns:a16="http://schemas.microsoft.com/office/drawing/2014/main" id="{6528894E-CE0D-3643-B634-AFEA796684CD}"/>
              </a:ext>
            </a:extLst>
          </p:cNvPr>
          <p:cNvSpPr txBox="1"/>
          <p:nvPr/>
        </p:nvSpPr>
        <p:spPr>
          <a:xfrm>
            <a:off x="533400" y="3336532"/>
            <a:ext cx="7899400"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Each tire can either be defective ("success" – weird, I know!) or not. Two outcomes.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Each tire is its own trial. We are ordering 200 tires (i.e. N = 200)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We assume that each tire is independently defective or not. This </a:t>
            </a:r>
            <a:r>
              <a:rPr lang="en-US" i="1" dirty="0">
                <a:solidFill>
                  <a:schemeClr val="bg1"/>
                </a:solidFill>
                <a:latin typeface="+mj-lt"/>
                <a:cs typeface="Arial" panose="020B0604020202020204" pitchFamily="34" charset="0"/>
              </a:rPr>
              <a:t>wouldn't</a:t>
            </a:r>
            <a:r>
              <a:rPr lang="en-US" dirty="0">
                <a:solidFill>
                  <a:schemeClr val="bg1"/>
                </a:solidFill>
                <a:latin typeface="+mj-lt"/>
                <a:cs typeface="Arial" panose="020B0604020202020204" pitchFamily="34" charset="0"/>
              </a:rPr>
              <a:t> be true if a batch was defective because of poor rubber processing for a batch, but would probably hold for random machining errors.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We know that 4% of tires historically have been defective. If each tire is independent, reasonable to assume probability of any one tire being defective is p=0.04</a:t>
            </a:r>
          </a:p>
        </p:txBody>
      </p:sp>
    </p:spTree>
    <p:extLst>
      <p:ext uri="{BB962C8B-B14F-4D97-AF65-F5344CB8AC3E}">
        <p14:creationId xmlns:p14="http://schemas.microsoft.com/office/powerpoint/2010/main" val="31855675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p:txBody>
          <a:bodyPr/>
          <a:lstStyle/>
          <a:p>
            <a:r>
              <a:rPr lang="en-US" dirty="0"/>
              <a:t>Each tire has a probability of 0.04 of being defective, so a 0.96 probability of being fine.</a:t>
            </a:r>
          </a:p>
          <a:p>
            <a:r>
              <a:rPr lang="en-US" dirty="0"/>
              <a:t>0 defects means that </a:t>
            </a:r>
            <a:r>
              <a:rPr lang="en-US" b="1" dirty="0"/>
              <a:t>all</a:t>
            </a:r>
            <a:r>
              <a:rPr lang="en-US" dirty="0"/>
              <a:t> the tires are good. Since the tires are independent, the probabilities multiply:</a:t>
            </a:r>
            <a:br>
              <a:rPr lang="en-US" dirty="0"/>
            </a:br>
            <a:r>
              <a:rPr lang="en-US" dirty="0"/>
              <a:t>               P(all good) = 0.96 x 0.96 x 0.96 x ….. 0.96 = (0.96)</a:t>
            </a:r>
            <a:r>
              <a:rPr lang="en-US" baseline="30000" dirty="0"/>
              <a:t>200</a:t>
            </a:r>
            <a:r>
              <a:rPr lang="en-US" dirty="0"/>
              <a:t> = 0.00028</a:t>
            </a:r>
            <a:br>
              <a:rPr lang="en-US" dirty="0"/>
            </a:br>
            <a:r>
              <a:rPr lang="en-US" dirty="0" err="1"/>
              <a:t>i.e</a:t>
            </a:r>
            <a:r>
              <a:rPr lang="en-US" dirty="0"/>
              <a:t> a </a:t>
            </a:r>
            <a:r>
              <a:rPr lang="en-US" dirty="0">
                <a:solidFill>
                  <a:srgbClr val="00B050"/>
                </a:solidFill>
              </a:rPr>
              <a:t>0.028%</a:t>
            </a:r>
            <a:r>
              <a:rPr lang="en-US" dirty="0"/>
              <a:t> chance of all being good.</a:t>
            </a:r>
            <a:br>
              <a:rPr lang="en-US" dirty="0"/>
            </a:br>
            <a:br>
              <a:rPr lang="en-US" dirty="0"/>
            </a:br>
            <a:r>
              <a:rPr lang="en-US" dirty="0"/>
              <a:t>In Excel, we can get this result with </a:t>
            </a:r>
            <a:r>
              <a:rPr lang="sv" dirty="0">
                <a:latin typeface="Courier" pitchFamily="2" charset="0"/>
              </a:rPr>
              <a:t>=BINOMDIST(0, 200, 0.04, FALSE)</a:t>
            </a:r>
            <a:br>
              <a:rPr lang="sv" dirty="0">
                <a:latin typeface="Courier" pitchFamily="2" charset="0"/>
              </a:rPr>
            </a:br>
            <a:r>
              <a:rPr lang="sv" dirty="0"/>
              <a:t>i.e. Probability of getting 0 defects, with 200 trials, probability of defect as 0.04, not cumulative.</a:t>
            </a:r>
            <a:endParaRPr lang="en-US" dirty="0"/>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Zero Defective Tires</a:t>
            </a:r>
          </a:p>
        </p:txBody>
      </p:sp>
    </p:spTree>
    <p:extLst>
      <p:ext uri="{BB962C8B-B14F-4D97-AF65-F5344CB8AC3E}">
        <p14:creationId xmlns:p14="http://schemas.microsoft.com/office/powerpoint/2010/main" val="31902431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a:xfrm>
            <a:off x="311699" y="1069925"/>
            <a:ext cx="8520602" cy="4073575"/>
          </a:xfrm>
        </p:spPr>
        <p:txBody>
          <a:bodyPr/>
          <a:lstStyle/>
          <a:p>
            <a:r>
              <a:rPr lang="en-US" dirty="0"/>
              <a:t>P(only tire 1 is defective) = 0.04 x 0.96 x 0.96 x …. x 0.96 = (0.04)(0.96)</a:t>
            </a:r>
            <a:r>
              <a:rPr lang="en-US" baseline="30000" dirty="0"/>
              <a:t>199</a:t>
            </a:r>
            <a:br>
              <a:rPr lang="en-US" dirty="0"/>
            </a:br>
            <a:r>
              <a:rPr lang="en-US" dirty="0"/>
              <a:t>P(only tire 2 is defective) = 0.96 x 0.04 x 0.96 x …. x 0.96 = (0.04)(0.96)</a:t>
            </a:r>
            <a:r>
              <a:rPr lang="en-US" baseline="30000" dirty="0"/>
              <a:t>199</a:t>
            </a:r>
            <a:br>
              <a:rPr lang="en-US" dirty="0"/>
            </a:br>
            <a:r>
              <a:rPr lang="en-US" dirty="0"/>
              <a:t>P(only tire 3 is defective) = 0.96 x 0.96 x 0.04 x …. x 0.96 = (0.04)(0.96)</a:t>
            </a:r>
            <a:r>
              <a:rPr lang="en-US" baseline="30000" dirty="0"/>
              <a:t>199</a:t>
            </a:r>
            <a:br>
              <a:rPr lang="en-US" dirty="0"/>
            </a:br>
            <a:r>
              <a:rPr lang="en-US" dirty="0"/>
              <a:t>…..</a:t>
            </a:r>
            <a:br>
              <a:rPr lang="en-US" dirty="0"/>
            </a:br>
            <a:r>
              <a:rPr lang="en-US" dirty="0"/>
              <a:t>P(only tire 200 is defective) = 0.04 x 0.96 x 0.96 x …. x 0.04 = (0.04)(0.96)</a:t>
            </a:r>
            <a:r>
              <a:rPr lang="en-US" baseline="30000" dirty="0"/>
              <a:t>199</a:t>
            </a:r>
            <a:br>
              <a:rPr lang="en-US" dirty="0"/>
            </a:br>
            <a:br>
              <a:rPr lang="en-US" dirty="0"/>
            </a:br>
            <a:r>
              <a:rPr lang="en-US" dirty="0"/>
              <a:t>Lots of possibilities, but same number 200 times! Since we don't care </a:t>
            </a:r>
            <a:r>
              <a:rPr lang="en-US" i="1" dirty="0"/>
              <a:t>which</a:t>
            </a:r>
            <a:r>
              <a:rPr lang="en-US" dirty="0"/>
              <a:t> tire is defective, we have</a:t>
            </a:r>
            <a:br>
              <a:rPr lang="en-US" dirty="0"/>
            </a:br>
            <a:r>
              <a:rPr lang="en-US" dirty="0"/>
              <a:t>                         P(only 1 tire defective) = 200(0.04)(0.96)</a:t>
            </a:r>
            <a:r>
              <a:rPr lang="en-US" baseline="30000" dirty="0"/>
              <a:t>199</a:t>
            </a:r>
            <a:r>
              <a:rPr lang="en-US" dirty="0"/>
              <a:t> = 0.0023 = </a:t>
            </a:r>
            <a:r>
              <a:rPr lang="en-US" dirty="0">
                <a:solidFill>
                  <a:srgbClr val="00B050"/>
                </a:solidFill>
              </a:rPr>
              <a:t>0.23%</a:t>
            </a:r>
            <a:br>
              <a:rPr lang="en-US" dirty="0"/>
            </a:br>
            <a:br>
              <a:rPr lang="en-US" dirty="0"/>
            </a:br>
            <a:r>
              <a:rPr lang="en-US" dirty="0"/>
              <a:t>Using Excel, we can get this with </a:t>
            </a:r>
            <a:r>
              <a:rPr lang="sv" dirty="0">
                <a:latin typeface="Courier" pitchFamily="2" charset="0"/>
              </a:rPr>
              <a:t>=BINOMDIST(1, 200, 0.04, FALSE)</a:t>
            </a:r>
            <a:endParaRPr lang="en-US" dirty="0">
              <a:latin typeface="Courier" pitchFamily="2" charset="0"/>
            </a:endParaRPr>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One Defective Tire</a:t>
            </a:r>
          </a:p>
        </p:txBody>
      </p:sp>
    </p:spTree>
    <p:extLst>
      <p:ext uri="{BB962C8B-B14F-4D97-AF65-F5344CB8AC3E}">
        <p14:creationId xmlns:p14="http://schemas.microsoft.com/office/powerpoint/2010/main" val="14134254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a:xfrm>
            <a:off x="311699" y="1069925"/>
            <a:ext cx="8520602" cy="4073575"/>
          </a:xfrm>
        </p:spPr>
        <p:txBody>
          <a:bodyPr/>
          <a:lstStyle/>
          <a:p>
            <a:r>
              <a:rPr lang="en-US" dirty="0"/>
              <a:t>Let's use Excel to speed this process up for us:</a:t>
            </a:r>
          </a:p>
          <a:p>
            <a:endParaRPr lang="en-US" dirty="0"/>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S Defective Tires</a:t>
            </a:r>
          </a:p>
        </p:txBody>
      </p:sp>
      <p:graphicFrame>
        <p:nvGraphicFramePr>
          <p:cNvPr id="4" name="Table 3">
            <a:extLst>
              <a:ext uri="{FF2B5EF4-FFF2-40B4-BE49-F238E27FC236}">
                <a16:creationId xmlns:a16="http://schemas.microsoft.com/office/drawing/2014/main" id="{2EFBAC6C-C69D-FD41-9018-2D281D5D85FC}"/>
              </a:ext>
            </a:extLst>
          </p:cNvPr>
          <p:cNvGraphicFramePr>
            <a:graphicFrameLocks noGrp="1"/>
          </p:cNvGraphicFramePr>
          <p:nvPr>
            <p:extLst>
              <p:ext uri="{D42A27DB-BD31-4B8C-83A1-F6EECF244321}">
                <p14:modId xmlns:p14="http://schemas.microsoft.com/office/powerpoint/2010/main" val="2754380635"/>
              </p:ext>
            </p:extLst>
          </p:nvPr>
        </p:nvGraphicFramePr>
        <p:xfrm>
          <a:off x="2051598" y="1490663"/>
          <a:ext cx="5352502" cy="3520440"/>
        </p:xfrm>
        <a:graphic>
          <a:graphicData uri="http://schemas.openxmlformats.org/drawingml/2006/table">
            <a:tbl>
              <a:tblPr firstRow="1">
                <a:tableStyleId>{B301B821-A1FF-4177-AEE7-76D212191A09}</a:tableStyleId>
              </a:tblPr>
              <a:tblGrid>
                <a:gridCol w="2676251">
                  <a:extLst>
                    <a:ext uri="{9D8B030D-6E8A-4147-A177-3AD203B41FA5}">
                      <a16:colId xmlns:a16="http://schemas.microsoft.com/office/drawing/2014/main" val="548134872"/>
                    </a:ext>
                  </a:extLst>
                </a:gridCol>
                <a:gridCol w="2676251">
                  <a:extLst>
                    <a:ext uri="{9D8B030D-6E8A-4147-A177-3AD203B41FA5}">
                      <a16:colId xmlns:a16="http://schemas.microsoft.com/office/drawing/2014/main" val="3410125709"/>
                    </a:ext>
                  </a:extLst>
                </a:gridCol>
              </a:tblGrid>
              <a:tr h="203200">
                <a:tc>
                  <a:txBody>
                    <a:bodyPr/>
                    <a:lstStyle/>
                    <a:p>
                      <a:pPr algn="l" fontAlgn="b"/>
                      <a:r>
                        <a:rPr lang="en-US" sz="1400" u="none" strike="noStrike" dirty="0">
                          <a:effectLst/>
                        </a:rPr>
                        <a:t>S – Number of defects</a:t>
                      </a:r>
                      <a:endParaRPr lang="en-US" sz="1400" b="1" i="0" u="none" strike="noStrike" dirty="0">
                        <a:solidFill>
                          <a:schemeClr val="bg1"/>
                        </a:solidFill>
                        <a:effectLst/>
                        <a:latin typeface="Arial" panose="020B0604020202020204" pitchFamily="34" charset="0"/>
                      </a:endParaRPr>
                    </a:p>
                  </a:txBody>
                  <a:tcPr marL="9525" marR="9525" marT="19050" marB="19050" anchor="b"/>
                </a:tc>
                <a:tc>
                  <a:txBody>
                    <a:bodyPr/>
                    <a:lstStyle/>
                    <a:p>
                      <a:pPr algn="l" fontAlgn="b"/>
                      <a:r>
                        <a:rPr lang="en-US" sz="1400" u="none" strike="noStrike" dirty="0" err="1">
                          <a:effectLst/>
                        </a:rPr>
                        <a:t>Prob</a:t>
                      </a:r>
                      <a:r>
                        <a:rPr lang="en-US" sz="1400" u="none" strike="noStrike" dirty="0">
                          <a:effectLst/>
                        </a:rPr>
                        <a:t> of S defects</a:t>
                      </a:r>
                      <a:endParaRPr lang="en-US" sz="1400" b="1" i="0" u="none" strike="noStrike" dirty="0">
                        <a:solidFill>
                          <a:schemeClr val="bg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87810233"/>
                  </a:ext>
                </a:extLst>
              </a:tr>
              <a:tr h="203200">
                <a:tc>
                  <a:txBody>
                    <a:bodyPr/>
                    <a:lstStyle/>
                    <a:p>
                      <a:pPr algn="r" fontAlgn="b"/>
                      <a:r>
                        <a:rPr lang="en-US" sz="1400" u="none" strike="noStrike" dirty="0">
                          <a:effectLst/>
                        </a:rPr>
                        <a:t>0 (A2)</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b="0" i="0" u="none" strike="noStrike" dirty="0">
                          <a:solidFill>
                            <a:schemeClr val="bg1"/>
                          </a:solidFill>
                          <a:effectLst/>
                          <a:latin typeface="Calibri" panose="020F0502020204030204" pitchFamily="34" charset="0"/>
                        </a:rPr>
                        <a:t>=BINOMDIST(A2, 200, 0.04, False)</a:t>
                      </a:r>
                    </a:p>
                  </a:txBody>
                  <a:tcPr marL="9525" marR="9525" marT="9525" marB="0" anchor="b"/>
                </a:tc>
                <a:extLst>
                  <a:ext uri="{0D108BD9-81ED-4DB2-BD59-A6C34878D82A}">
                    <a16:rowId xmlns:a16="http://schemas.microsoft.com/office/drawing/2014/main" val="739031698"/>
                  </a:ext>
                </a:extLst>
              </a:tr>
              <a:tr h="203200">
                <a:tc>
                  <a:txBody>
                    <a:bodyPr/>
                    <a:lstStyle/>
                    <a:p>
                      <a:pPr algn="r" fontAlgn="b"/>
                      <a:r>
                        <a:rPr lang="en-US" sz="1400" u="none" strike="noStrike" dirty="0">
                          <a:effectLst/>
                        </a:rPr>
                        <a:t>1</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0.00237173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659037"/>
                  </a:ext>
                </a:extLst>
              </a:tr>
              <a:tr h="203200">
                <a:tc>
                  <a:txBody>
                    <a:bodyPr/>
                    <a:lstStyle/>
                    <a:p>
                      <a:pPr algn="r" fontAlgn="b"/>
                      <a:r>
                        <a:rPr lang="en-US" sz="1400" u="none" strike="noStrike" dirty="0">
                          <a:effectLst/>
                        </a:rPr>
                        <a:t>2</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0.0098328</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1008540"/>
                  </a:ext>
                </a:extLst>
              </a:tr>
              <a:tr h="203200">
                <a:tc>
                  <a:txBody>
                    <a:bodyPr/>
                    <a:lstStyle/>
                    <a:p>
                      <a:pPr algn="r" fontAlgn="b"/>
                      <a:r>
                        <a:rPr lang="en-US" sz="1400" u="none" strike="noStrike">
                          <a:effectLst/>
                        </a:rPr>
                        <a:t>3</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0.0270402</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9453918"/>
                  </a:ext>
                </a:extLst>
              </a:tr>
              <a:tr h="203200">
                <a:tc>
                  <a:txBody>
                    <a:bodyPr/>
                    <a:lstStyle/>
                    <a:p>
                      <a:pPr algn="r" fontAlgn="b"/>
                      <a:r>
                        <a:rPr lang="en-US" sz="1400" u="none" strike="noStrike">
                          <a:effectLst/>
                        </a:rPr>
                        <a:t>4</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0.05548874</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2903449"/>
                  </a:ext>
                </a:extLst>
              </a:tr>
              <a:tr h="203200">
                <a:tc>
                  <a:txBody>
                    <a:bodyPr/>
                    <a:lstStyle/>
                    <a:p>
                      <a:pPr algn="r" fontAlgn="b"/>
                      <a:r>
                        <a:rPr lang="en-US" sz="1400" u="none" strike="noStrike">
                          <a:effectLst/>
                        </a:rPr>
                        <a:t>5</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dirty="0">
                          <a:effectLst/>
                        </a:rPr>
                        <a:t>0.09063161</a:t>
                      </a:r>
                      <a:endParaRPr lang="en-US" sz="14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898603"/>
                  </a:ext>
                </a:extLst>
              </a:tr>
              <a:tr h="203200">
                <a:tc>
                  <a:txBody>
                    <a:bodyPr/>
                    <a:lstStyle/>
                    <a:p>
                      <a:pPr algn="r" fontAlgn="b"/>
                      <a:r>
                        <a:rPr lang="en-US" sz="1400" u="none" strike="noStrike">
                          <a:effectLst/>
                        </a:rPr>
                        <a:t>6</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0.12273031</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540907"/>
                  </a:ext>
                </a:extLst>
              </a:tr>
              <a:tr h="203200">
                <a:tc>
                  <a:txBody>
                    <a:bodyPr/>
                    <a:lstStyle/>
                    <a:p>
                      <a:pPr algn="r" fontAlgn="b"/>
                      <a:r>
                        <a:rPr lang="en-US" sz="1400" u="none" strike="noStrike">
                          <a:effectLst/>
                        </a:rPr>
                        <a:t>7</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0.14172429</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1112759"/>
                  </a:ext>
                </a:extLst>
              </a:tr>
              <a:tr h="203200">
                <a:tc>
                  <a:txBody>
                    <a:bodyPr/>
                    <a:lstStyle/>
                    <a:p>
                      <a:pPr algn="r" fontAlgn="b"/>
                      <a:r>
                        <a:rPr lang="en-US" sz="1400" u="none" strike="noStrike">
                          <a:effectLst/>
                        </a:rPr>
                        <a:t>8</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0.14246243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8267772"/>
                  </a:ext>
                </a:extLst>
              </a:tr>
              <a:tr h="203200">
                <a:tc>
                  <a:txBody>
                    <a:bodyPr/>
                    <a:lstStyle/>
                    <a:p>
                      <a:pPr algn="r" fontAlgn="b"/>
                      <a:r>
                        <a:rPr lang="en-US" sz="1400" u="none" strike="noStrike">
                          <a:effectLst/>
                        </a:rPr>
                        <a:t>9</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0.12663327</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7470586"/>
                  </a:ext>
                </a:extLst>
              </a:tr>
              <a:tr h="203200">
                <a:tc>
                  <a:txBody>
                    <a:bodyPr/>
                    <a:lstStyle/>
                    <a:p>
                      <a:pPr algn="r" fontAlgn="b"/>
                      <a:r>
                        <a:rPr lang="en-US" sz="1400" u="none" strike="noStrike">
                          <a:effectLst/>
                        </a:rPr>
                        <a:t>10</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0.10077898</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6039516"/>
                  </a:ext>
                </a:extLst>
              </a:tr>
              <a:tr h="203200">
                <a:tc>
                  <a:txBody>
                    <a:bodyPr/>
                    <a:lstStyle/>
                    <a:p>
                      <a:pPr algn="r" fontAlgn="b"/>
                      <a:r>
                        <a:rPr lang="en-US" sz="1400" u="none" strike="noStrike">
                          <a:effectLst/>
                        </a:rPr>
                        <a:t>11</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0.07253033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0846510"/>
                  </a:ext>
                </a:extLst>
              </a:tr>
              <a:tr h="203200">
                <a:tc>
                  <a:txBody>
                    <a:bodyPr/>
                    <a:lstStyle/>
                    <a:p>
                      <a:pPr algn="r" fontAlgn="b"/>
                      <a:r>
                        <a:rPr lang="en-US" sz="1400" u="none" strike="noStrike">
                          <a:effectLst/>
                        </a:rPr>
                        <a:t>12</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dirty="0">
                          <a:effectLst/>
                        </a:rPr>
                        <a:t>0.04759803</a:t>
                      </a:r>
                      <a:endParaRPr lang="en-US" sz="14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2903083"/>
                  </a:ext>
                </a:extLst>
              </a:tr>
            </a:tbl>
          </a:graphicData>
        </a:graphic>
      </p:graphicFrame>
    </p:spTree>
    <p:extLst>
      <p:ext uri="{BB962C8B-B14F-4D97-AF65-F5344CB8AC3E}">
        <p14:creationId xmlns:p14="http://schemas.microsoft.com/office/powerpoint/2010/main" val="36865171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572000" y="647700"/>
            <a:ext cx="4572000" cy="4356512"/>
          </a:xfrm>
        </p:spPr>
        <p:txBody>
          <a:bodyPr/>
          <a:lstStyle/>
          <a:p>
            <a:pPr marL="342900" indent="-342900">
              <a:buAutoNum type="arabicPeriod"/>
            </a:pPr>
            <a:r>
              <a:rPr lang="en-US" sz="1600" dirty="0">
                <a:solidFill>
                  <a:schemeClr val="bg1"/>
                </a:solidFill>
                <a:latin typeface="Avenir Book" panose="02000503020000020003" pitchFamily="2" charset="0"/>
              </a:rPr>
              <a:t>Open spreadsheet "</a:t>
            </a:r>
            <a:r>
              <a:rPr lang="en-US" sz="1600" dirty="0" err="1">
                <a:solidFill>
                  <a:schemeClr val="bg1"/>
                </a:solidFill>
                <a:latin typeface="Courier" pitchFamily="2" charset="0"/>
              </a:rPr>
              <a:t>tire_binomial.xlsx</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Make sure you are on sheet "</a:t>
            </a:r>
            <a:r>
              <a:rPr lang="en-US" sz="1600" dirty="0">
                <a:solidFill>
                  <a:schemeClr val="bg1"/>
                </a:solidFill>
                <a:latin typeface="Courier" pitchFamily="2" charset="0"/>
              </a:rPr>
              <a:t>Binomial_Ex1</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In column B, calculate the probability using BINOMDIST</a:t>
            </a:r>
          </a:p>
          <a:p>
            <a:pPr marL="342900" indent="-342900">
              <a:buAutoNum type="arabicPeriod"/>
            </a:pPr>
            <a:r>
              <a:rPr lang="en-US" sz="1600" dirty="0">
                <a:solidFill>
                  <a:schemeClr val="bg1"/>
                </a:solidFill>
                <a:latin typeface="Avenir Book" panose="02000503020000020003" pitchFamily="2" charset="0"/>
              </a:rPr>
              <a:t>You should get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P(0 defects) = 0.00028</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P(1 defect)   = 0.00237</a:t>
            </a:r>
            <a:br>
              <a:rPr lang="en-US" sz="1600" dirty="0">
                <a:solidFill>
                  <a:schemeClr val="bg1"/>
                </a:solidFill>
                <a:latin typeface="Avenir Book" panose="02000503020000020003" pitchFamily="2" charset="0"/>
              </a:rPr>
            </a:br>
            <a:r>
              <a:rPr lang="en-US" sz="1600" dirty="0" err="1">
                <a:solidFill>
                  <a:schemeClr val="bg1"/>
                </a:solidFill>
                <a:latin typeface="Avenir Book" panose="02000503020000020003" pitchFamily="2" charset="0"/>
              </a:rPr>
              <a:t>etc</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This answers our first two questions.</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What is the probability of having less than 5 defects (i.e. 0, 1, 2, 3 or 4 defects)?</a:t>
            </a:r>
          </a:p>
          <a:p>
            <a:pPr marL="342900" indent="-342900">
              <a:buAutoNum type="arabicPeriod"/>
            </a:pPr>
            <a:r>
              <a:rPr lang="en-US" sz="1600" dirty="0">
                <a:solidFill>
                  <a:schemeClr val="bg1"/>
                </a:solidFill>
                <a:latin typeface="Avenir Book" panose="02000503020000020003" pitchFamily="2" charset="0"/>
              </a:rPr>
              <a:t>Get a scatter plot for the probability of the number of defects vs number of defects</a:t>
            </a:r>
          </a:p>
        </p:txBody>
      </p:sp>
      <p:sp>
        <p:nvSpPr>
          <p:cNvPr id="3" name="Rectangle 2">
            <a:extLst>
              <a:ext uri="{FF2B5EF4-FFF2-40B4-BE49-F238E27FC236}">
                <a16:creationId xmlns:a16="http://schemas.microsoft.com/office/drawing/2014/main" id="{9D9F4904-BB12-6342-974D-3693D5D6BC81}"/>
              </a:ext>
            </a:extLst>
          </p:cNvPr>
          <p:cNvSpPr/>
          <p:nvPr/>
        </p:nvSpPr>
        <p:spPr>
          <a:xfrm>
            <a:off x="230100" y="3646345"/>
            <a:ext cx="4135701" cy="738662"/>
          </a:xfrm>
          <a:prstGeom prst="rect">
            <a:avLst/>
          </a:prstGeom>
          <a:solidFill>
            <a:schemeClr val="accent2">
              <a:lumMod val="75000"/>
            </a:schemeClr>
          </a:solidFill>
          <a:ln w="254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FFFFFF"/>
                </a:solidFill>
                <a:effectLst/>
                <a:uFillTx/>
                <a:latin typeface="Arial"/>
                <a:ea typeface="Arial"/>
                <a:cs typeface="Arial"/>
                <a:sym typeface="Arial"/>
              </a:rPr>
              <a:t>Remember:</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Only need to touch cells with yellow backgrounds.</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Not all cells will be filled in this exercise.</a:t>
            </a:r>
          </a:p>
        </p:txBody>
      </p:sp>
    </p:spTree>
    <p:extLst>
      <p:ext uri="{BB962C8B-B14F-4D97-AF65-F5344CB8AC3E}">
        <p14:creationId xmlns:p14="http://schemas.microsoft.com/office/powerpoint/2010/main" val="88140682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B6529E-B113-964D-926B-620B2FBA4354}"/>
              </a:ext>
            </a:extLst>
          </p:cNvPr>
          <p:cNvSpPr>
            <a:spLocks noGrp="1"/>
          </p:cNvSpPr>
          <p:nvPr>
            <p:ph type="body" idx="1"/>
          </p:nvPr>
        </p:nvSpPr>
        <p:spPr>
          <a:xfrm>
            <a:off x="311699" y="1152475"/>
            <a:ext cx="8520602" cy="1419275"/>
          </a:xfrm>
        </p:spPr>
        <p:txBody>
          <a:bodyPr/>
          <a:lstStyle/>
          <a:p>
            <a:r>
              <a:rPr lang="en-US" dirty="0"/>
              <a:t>Can combine the probability that we have 0, 1, 2, 3, or 4 defects:</a:t>
            </a:r>
            <a:br>
              <a:rPr lang="en-US" dirty="0"/>
            </a:br>
            <a:br>
              <a:rPr lang="en-US" dirty="0"/>
            </a:br>
            <a:r>
              <a:rPr lang="en-US" dirty="0"/>
              <a:t>                         P(S &lt;= 5) = P(0) + P(1) + P(2) + P(3) + P(4) </a:t>
            </a:r>
            <a:br>
              <a:rPr lang="en-US" dirty="0"/>
            </a:br>
            <a:r>
              <a:rPr lang="en-US" dirty="0"/>
              <a:t>                                         = 0.095 = </a:t>
            </a:r>
            <a:r>
              <a:rPr lang="en-US" dirty="0">
                <a:solidFill>
                  <a:srgbClr val="00B050"/>
                </a:solidFill>
              </a:rPr>
              <a:t>9.5%</a:t>
            </a:r>
          </a:p>
        </p:txBody>
      </p:sp>
      <p:sp>
        <p:nvSpPr>
          <p:cNvPr id="3" name="Title 2">
            <a:extLst>
              <a:ext uri="{FF2B5EF4-FFF2-40B4-BE49-F238E27FC236}">
                <a16:creationId xmlns:a16="http://schemas.microsoft.com/office/drawing/2014/main" id="{BDE34B1E-5E95-B34C-8957-F448D125C9CC}"/>
              </a:ext>
            </a:extLst>
          </p:cNvPr>
          <p:cNvSpPr>
            <a:spLocks noGrp="1"/>
          </p:cNvSpPr>
          <p:nvPr>
            <p:ph type="title"/>
          </p:nvPr>
        </p:nvSpPr>
        <p:spPr/>
        <p:txBody>
          <a:bodyPr>
            <a:normAutofit fontScale="90000"/>
          </a:bodyPr>
          <a:lstStyle/>
          <a:p>
            <a:r>
              <a:rPr lang="en-US" dirty="0"/>
              <a:t>Getting Probability of Fewer than 5 Defective Tires</a:t>
            </a:r>
          </a:p>
        </p:txBody>
      </p:sp>
      <p:sp>
        <p:nvSpPr>
          <p:cNvPr id="4" name="Text Placeholder 1">
            <a:extLst>
              <a:ext uri="{FF2B5EF4-FFF2-40B4-BE49-F238E27FC236}">
                <a16:creationId xmlns:a16="http://schemas.microsoft.com/office/drawing/2014/main" id="{5F2DE62B-8483-FB42-82FB-543D174CF63E}"/>
              </a:ext>
            </a:extLst>
          </p:cNvPr>
          <p:cNvSpPr txBox="1">
            <a:spLocks/>
          </p:cNvSpPr>
          <p:nvPr/>
        </p:nvSpPr>
        <p:spPr>
          <a:xfrm>
            <a:off x="311699" y="3044775"/>
            <a:ext cx="8520602" cy="141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Can also use the "cumulative" argument in Binomial distribution:</a:t>
            </a:r>
            <a:br>
              <a:rPr lang="en-US" sz="800" dirty="0"/>
            </a:br>
            <a:br>
              <a:rPr lang="en-US" sz="800" dirty="0"/>
            </a:br>
            <a:r>
              <a:rPr lang="en-US" dirty="0"/>
              <a:t>                          </a:t>
            </a:r>
            <a:r>
              <a:rPr lang="en-US" dirty="0">
                <a:latin typeface="Courier" pitchFamily="2" charset="0"/>
              </a:rPr>
              <a:t>=BINOMDIST(4, 200, 0.04, </a:t>
            </a:r>
            <a:r>
              <a:rPr lang="en-US" dirty="0">
                <a:solidFill>
                  <a:srgbClr val="00B050"/>
                </a:solidFill>
                <a:latin typeface="Courier" pitchFamily="2" charset="0"/>
              </a:rPr>
              <a:t>TRUE</a:t>
            </a:r>
            <a:r>
              <a:rPr lang="en-US" dirty="0">
                <a:latin typeface="Courier" pitchFamily="2" charset="0"/>
              </a:rPr>
              <a:t>)</a:t>
            </a:r>
            <a:br>
              <a:rPr lang="en-US" sz="800" dirty="0"/>
            </a:br>
            <a:br>
              <a:rPr lang="en-US" sz="800" dirty="0"/>
            </a:br>
            <a:r>
              <a:rPr lang="en-US" dirty="0"/>
              <a:t>returns 0.095 or </a:t>
            </a:r>
            <a:r>
              <a:rPr lang="en-US" dirty="0">
                <a:solidFill>
                  <a:srgbClr val="00B050"/>
                </a:solidFill>
              </a:rPr>
              <a:t>9.5%</a:t>
            </a:r>
          </a:p>
        </p:txBody>
      </p:sp>
    </p:spTree>
    <p:extLst>
      <p:ext uri="{BB962C8B-B14F-4D97-AF65-F5344CB8AC3E}">
        <p14:creationId xmlns:p14="http://schemas.microsoft.com/office/powerpoint/2010/main" val="28480227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F456-DA01-0348-B0F3-A65ABD093247}"/>
              </a:ext>
            </a:extLst>
          </p:cNvPr>
          <p:cNvSpPr>
            <a:spLocks noGrp="1"/>
          </p:cNvSpPr>
          <p:nvPr>
            <p:ph type="title"/>
          </p:nvPr>
        </p:nvSpPr>
        <p:spPr/>
        <p:txBody>
          <a:bodyPr>
            <a:normAutofit fontScale="90000"/>
          </a:bodyPr>
          <a:lstStyle/>
          <a:p>
            <a:r>
              <a:rPr lang="en-US" dirty="0"/>
              <a:t>Distributions and Inference</a:t>
            </a:r>
          </a:p>
        </p:txBody>
      </p:sp>
    </p:spTree>
    <p:extLst>
      <p:ext uri="{BB962C8B-B14F-4D97-AF65-F5344CB8AC3E}">
        <p14:creationId xmlns:p14="http://schemas.microsoft.com/office/powerpoint/2010/main" val="4053509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3998-4DB6-DB42-8AD9-1F9C7F0BC703}"/>
              </a:ext>
            </a:extLst>
          </p:cNvPr>
          <p:cNvSpPr>
            <a:spLocks noGrp="1"/>
          </p:cNvSpPr>
          <p:nvPr>
            <p:ph type="body" idx="1"/>
          </p:nvPr>
        </p:nvSpPr>
        <p:spPr/>
        <p:txBody>
          <a:bodyPr/>
          <a:lstStyle/>
          <a:p>
            <a:r>
              <a:rPr lang="en-US" dirty="0"/>
              <a:t>In a </a:t>
            </a:r>
            <a:r>
              <a:rPr lang="en-US" i="1" dirty="0"/>
              <a:t>sample</a:t>
            </a:r>
            <a:r>
              <a:rPr lang="en-US" dirty="0"/>
              <a:t> of actual data, we had the descriptive </a:t>
            </a:r>
            <a:r>
              <a:rPr lang="en-US" b="1" dirty="0"/>
              <a:t>statistics</a:t>
            </a:r>
            <a:r>
              <a:rPr lang="en-US" dirty="0"/>
              <a:t>:</a:t>
            </a:r>
            <a:br>
              <a:rPr lang="en-US" dirty="0"/>
            </a:br>
            <a:r>
              <a:rPr lang="en-US" dirty="0"/>
              <a:t>       Mean, Median, Percentiles, IQR, Standard Deviation</a:t>
            </a:r>
            <a:br>
              <a:rPr lang="en-US" dirty="0"/>
            </a:br>
            <a:r>
              <a:rPr lang="en-US" dirty="0"/>
              <a:t>A </a:t>
            </a:r>
            <a:r>
              <a:rPr lang="en-US" b="1" dirty="0"/>
              <a:t>statistic</a:t>
            </a:r>
            <a:r>
              <a:rPr lang="en-US" dirty="0"/>
              <a:t> is a property of a sample.</a:t>
            </a:r>
            <a:br>
              <a:rPr lang="en-US" dirty="0"/>
            </a:br>
            <a:br>
              <a:rPr lang="en-US" dirty="0"/>
            </a:br>
            <a:r>
              <a:rPr lang="en-US" dirty="0"/>
              <a:t>When talking about distributions, we need to know </a:t>
            </a:r>
            <a:r>
              <a:rPr lang="en-US" b="1" dirty="0"/>
              <a:t>parameters</a:t>
            </a:r>
            <a:r>
              <a:rPr lang="en-US" dirty="0"/>
              <a:t>. For the binomial distribution, these are the </a:t>
            </a:r>
            <a:r>
              <a:rPr lang="en-US" b="1" dirty="0"/>
              <a:t>number of trials (N)</a:t>
            </a:r>
            <a:r>
              <a:rPr lang="en-US" dirty="0"/>
              <a:t> and the </a:t>
            </a:r>
            <a:r>
              <a:rPr lang="en-US" b="1" dirty="0"/>
              <a:t>probability </a:t>
            </a:r>
            <a:r>
              <a:rPr lang="en-US" dirty="0"/>
              <a:t>(p) of success.</a:t>
            </a:r>
            <a:br>
              <a:rPr lang="en-US" dirty="0"/>
            </a:br>
            <a:br>
              <a:rPr lang="en-US" dirty="0"/>
            </a:br>
            <a:r>
              <a:rPr lang="en-US" dirty="0"/>
              <a:t>We can ask what do we </a:t>
            </a:r>
            <a:r>
              <a:rPr lang="en-US" i="1" dirty="0"/>
              <a:t>expect</a:t>
            </a:r>
            <a:r>
              <a:rPr lang="en-US" dirty="0"/>
              <a:t> a very large sample to have as its statistic given the parameters? We have analogous distribution properties:</a:t>
            </a:r>
            <a:br>
              <a:rPr lang="en-US" dirty="0"/>
            </a:br>
            <a:br>
              <a:rPr lang="en-US" dirty="0"/>
            </a:br>
            <a:r>
              <a:rPr lang="en-US" dirty="0"/>
              <a:t>e.g. Distribution Mean = Expected value of the sample mean of a large sample</a:t>
            </a:r>
            <a:br>
              <a:rPr lang="en-US" dirty="0"/>
            </a:br>
            <a:r>
              <a:rPr lang="en-US" dirty="0"/>
              <a:t>       Distribution S.D. = Expected value of the sample S.D. of a large sample</a:t>
            </a:r>
          </a:p>
        </p:txBody>
      </p:sp>
      <p:sp>
        <p:nvSpPr>
          <p:cNvPr id="3" name="Title 2">
            <a:extLst>
              <a:ext uri="{FF2B5EF4-FFF2-40B4-BE49-F238E27FC236}">
                <a16:creationId xmlns:a16="http://schemas.microsoft.com/office/drawing/2014/main" id="{094576B0-DC86-D641-B501-5C49E9F326D3}"/>
              </a:ext>
            </a:extLst>
          </p:cNvPr>
          <p:cNvSpPr>
            <a:spLocks noGrp="1"/>
          </p:cNvSpPr>
          <p:nvPr>
            <p:ph type="title"/>
          </p:nvPr>
        </p:nvSpPr>
        <p:spPr/>
        <p:txBody>
          <a:bodyPr>
            <a:normAutofit fontScale="90000"/>
          </a:bodyPr>
          <a:lstStyle/>
          <a:p>
            <a:r>
              <a:rPr lang="en-US" dirty="0"/>
              <a:t>Distributions and Expected Values</a:t>
            </a:r>
          </a:p>
        </p:txBody>
      </p:sp>
    </p:spTree>
    <p:extLst>
      <p:ext uri="{BB962C8B-B14F-4D97-AF65-F5344CB8AC3E}">
        <p14:creationId xmlns:p14="http://schemas.microsoft.com/office/powerpoint/2010/main" val="200229421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064ABE-DECD-614D-B05E-4651847BF8C6}"/>
              </a:ext>
            </a:extLst>
          </p:cNvPr>
          <p:cNvSpPr>
            <a:spLocks noGrp="1"/>
          </p:cNvSpPr>
          <p:nvPr>
            <p:ph type="body" idx="1"/>
          </p:nvPr>
        </p:nvSpPr>
        <p:spPr>
          <a:xfrm>
            <a:off x="311699" y="1152475"/>
            <a:ext cx="8520602" cy="572701"/>
          </a:xfrm>
        </p:spPr>
        <p:txBody>
          <a:bodyPr/>
          <a:lstStyle/>
          <a:p>
            <a:r>
              <a:rPr lang="en-US" dirty="0"/>
              <a:t>There are formula we can use for general (discrete) distributions</a:t>
            </a:r>
          </a:p>
        </p:txBody>
      </p:sp>
      <p:sp>
        <p:nvSpPr>
          <p:cNvPr id="3" name="Title 2">
            <a:extLst>
              <a:ext uri="{FF2B5EF4-FFF2-40B4-BE49-F238E27FC236}">
                <a16:creationId xmlns:a16="http://schemas.microsoft.com/office/drawing/2014/main" id="{508DE538-54B5-D845-B274-94DB5A55228C}"/>
              </a:ext>
            </a:extLst>
          </p:cNvPr>
          <p:cNvSpPr>
            <a:spLocks noGrp="1"/>
          </p:cNvSpPr>
          <p:nvPr>
            <p:ph type="title"/>
          </p:nvPr>
        </p:nvSpPr>
        <p:spPr/>
        <p:txBody>
          <a:bodyPr>
            <a:normAutofit fontScale="90000"/>
          </a:bodyPr>
          <a:lstStyle/>
          <a:p>
            <a:r>
              <a:rPr lang="en-US" dirty="0"/>
              <a:t>Mean and Standard Deviation of Distribution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34E12A4-3B75-2440-ABE8-86C69A256689}"/>
                  </a:ext>
                </a:extLst>
              </p:cNvPr>
              <p:cNvSpPr/>
              <p:nvPr/>
            </p:nvSpPr>
            <p:spPr>
              <a:xfrm>
                <a:off x="2331354" y="1725176"/>
                <a:ext cx="5639814" cy="502510"/>
              </a:xfrm>
              <a:prstGeom prst="rect">
                <a:avLst/>
              </a:prstGeom>
            </p:spPr>
            <p:txBody>
              <a:bodyPr wrap="none">
                <a:spAutoFit/>
              </a:bodyPr>
              <a:lstStyle/>
              <a:p>
                <a:r>
                  <a:rPr lang="en-US" sz="2400" dirty="0">
                    <a:solidFill>
                      <a:schemeClr val="bg1"/>
                    </a:solidFill>
                  </a:rPr>
                  <a:t>Mean of x</a:t>
                </a:r>
                <a14:m>
                  <m:oMath xmlns:m="http://schemas.openxmlformats.org/officeDocument/2006/math">
                    <m:r>
                      <a:rPr lang="en-US" sz="2400" b="0" i="0" smtClean="0">
                        <a:solidFill>
                          <a:schemeClr val="bg1"/>
                        </a:solidFill>
                        <a:latin typeface="Cambria Math" panose="02040503050406030204" pitchFamily="18" charset="0"/>
                      </a:rPr>
                      <m:t>=</m:t>
                    </m:r>
                    <m:sSub>
                      <m:sSubPr>
                        <m:ctrlPr>
                          <a:rPr lang="el-GR" sz="2400" b="0" i="1" smtClean="0">
                            <a:solidFill>
                              <a:schemeClr val="bg1"/>
                            </a:solidFill>
                            <a:latin typeface="Cambria Math" panose="02040503050406030204" pitchFamily="18" charset="0"/>
                            <a:ea typeface="Cambria Math" panose="02040503050406030204" pitchFamily="18" charset="0"/>
                          </a:rPr>
                        </m:ctrlPr>
                      </m:sSubPr>
                      <m:e>
                        <m:r>
                          <a:rPr lang="el-GR" sz="2400" b="0" i="1" smtClean="0">
                            <a:solidFill>
                              <a:schemeClr val="bg1"/>
                            </a:solidFill>
                            <a:latin typeface="Cambria Math" panose="02040503050406030204" pitchFamily="18" charset="0"/>
                            <a:ea typeface="Cambria Math" panose="02040503050406030204" pitchFamily="18" charset="0"/>
                          </a:rPr>
                          <m:t>𝜇</m:t>
                        </m:r>
                      </m:e>
                      <m:sub>
                        <m:r>
                          <a:rPr lang="en-US" sz="2400" b="0" i="1" smtClean="0">
                            <a:solidFill>
                              <a:schemeClr val="bg1"/>
                            </a:solidFill>
                            <a:latin typeface="Cambria Math" panose="02040503050406030204" pitchFamily="18" charset="0"/>
                            <a:ea typeface="Cambria Math" panose="02040503050406030204" pitchFamily="18" charset="0"/>
                          </a:rPr>
                          <m:t>𝑥</m:t>
                        </m:r>
                      </m:sub>
                    </m:sSub>
                    <m:r>
                      <a:rPr lang="en-US" sz="2400" i="1" smtClean="0">
                        <a:solidFill>
                          <a:schemeClr val="bg1"/>
                        </a:solidFill>
                        <a:latin typeface="Cambria Math" panose="02040503050406030204" pitchFamily="18" charset="0"/>
                      </a:rPr>
                      <m:t>=</m:t>
                    </m:r>
                    <m:nary>
                      <m:naryPr>
                        <m:chr m:val="∑"/>
                        <m:supHide m:val="on"/>
                        <m:ctrlPr>
                          <a:rPr lang="en-US" sz="2400" i="1">
                            <a:solidFill>
                              <a:schemeClr val="bg1"/>
                            </a:solidFill>
                            <a:latin typeface="Cambria Math" panose="02040503050406030204" pitchFamily="18" charset="0"/>
                          </a:rPr>
                        </m:ctrlPr>
                      </m:naryPr>
                      <m:sub>
                        <m:r>
                          <a:rPr lang="en-US" sz="2400" b="0" i="1" smtClean="0">
                            <a:solidFill>
                              <a:schemeClr val="bg1"/>
                            </a:solidFill>
                            <a:latin typeface="Cambria Math" panose="02040503050406030204" pitchFamily="18" charset="0"/>
                          </a:rPr>
                          <m:t>𝑝𝑜𝑠𝑠𝑖𝑏𝑙𝑒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𝑣𝑎𝑙𝑢𝑒𝑠</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𝑖</m:t>
                        </m:r>
                      </m:sub>
                      <m:sup/>
                      <m:e>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e>
                    </m:nary>
                  </m:oMath>
                </a14:m>
                <a:endParaRPr lang="en-US" sz="2400" dirty="0"/>
              </a:p>
            </p:txBody>
          </p:sp>
        </mc:Choice>
        <mc:Fallback>
          <p:sp>
            <p:nvSpPr>
              <p:cNvPr id="4" name="Rectangle 3">
                <a:extLst>
                  <a:ext uri="{FF2B5EF4-FFF2-40B4-BE49-F238E27FC236}">
                    <a16:creationId xmlns:a16="http://schemas.microsoft.com/office/drawing/2014/main" id="{734E12A4-3B75-2440-ABE8-86C69A256689}"/>
                  </a:ext>
                </a:extLst>
              </p:cNvPr>
              <p:cNvSpPr>
                <a:spLocks noRot="1" noChangeAspect="1" noMove="1" noResize="1" noEditPoints="1" noAdjustHandles="1" noChangeArrowheads="1" noChangeShapeType="1" noTextEdit="1"/>
              </p:cNvSpPr>
              <p:nvPr/>
            </p:nvSpPr>
            <p:spPr>
              <a:xfrm>
                <a:off x="2331354" y="1725176"/>
                <a:ext cx="5639814" cy="502510"/>
              </a:xfrm>
              <a:prstGeom prst="rect">
                <a:avLst/>
              </a:prstGeom>
              <a:blipFill>
                <a:blip r:embed="rId3"/>
                <a:stretch>
                  <a:fillRect l="-1573" t="-115000" b="-170000"/>
                </a:stretch>
              </a:blipFill>
            </p:spPr>
            <p:txBody>
              <a:bodyPr/>
              <a:lstStyle/>
              <a:p>
                <a:r>
                  <a:rPr lang="en-US">
                    <a:noFill/>
                  </a:rPr>
                  <a:t> </a:t>
                </a:r>
              </a:p>
            </p:txBody>
          </p:sp>
        </mc:Fallback>
      </mc:AlternateContent>
      <p:sp>
        <p:nvSpPr>
          <p:cNvPr id="6" name="Text Placeholder 1">
            <a:extLst>
              <a:ext uri="{FF2B5EF4-FFF2-40B4-BE49-F238E27FC236}">
                <a16:creationId xmlns:a16="http://schemas.microsoft.com/office/drawing/2014/main" id="{0627AE50-8C04-9B43-A161-9A1035924F1C}"/>
              </a:ext>
            </a:extLst>
          </p:cNvPr>
          <p:cNvSpPr txBox="1">
            <a:spLocks/>
          </p:cNvSpPr>
          <p:nvPr/>
        </p:nvSpPr>
        <p:spPr>
          <a:xfrm>
            <a:off x="311699" y="2263633"/>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For standard deviation, it is convenient to define the </a:t>
            </a:r>
            <a:r>
              <a:rPr lang="en-US" b="1" dirty="0"/>
              <a:t>variance</a:t>
            </a:r>
            <a:r>
              <a:rPr lang="en-US" dirty="0"/>
              <a:t> first </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D2D7153B-0B07-7844-9432-E8167585A24C}"/>
                  </a:ext>
                </a:extLst>
              </p:cNvPr>
              <p:cNvSpPr/>
              <p:nvPr/>
            </p:nvSpPr>
            <p:spPr>
              <a:xfrm>
                <a:off x="915838" y="2755524"/>
                <a:ext cx="7916463" cy="549446"/>
              </a:xfrm>
              <a:prstGeom prst="rect">
                <a:avLst/>
              </a:prstGeom>
            </p:spPr>
            <p:txBody>
              <a:bodyPr wrap="none">
                <a:spAutoFit/>
              </a:bodyPr>
              <a:lstStyle/>
              <a:p>
                <a:r>
                  <a:rPr lang="en-US" sz="2400" dirty="0">
                    <a:solidFill>
                      <a:schemeClr val="bg1"/>
                    </a:solidFill>
                  </a:rPr>
                  <a:t>Variance of x</a:t>
                </a:r>
                <a14:m>
                  <m:oMath xmlns:m="http://schemas.openxmlformats.org/officeDocument/2006/math">
                    <m:r>
                      <a:rPr lang="en-US" sz="2400" b="0" i="0" smtClean="0">
                        <a:solidFill>
                          <a:schemeClr val="bg1"/>
                        </a:solidFill>
                        <a:latin typeface="Cambria Math" panose="02040503050406030204" pitchFamily="18" charset="0"/>
                      </a:rPr>
                      <m:t>=</m:t>
                    </m:r>
                    <m:sSup>
                      <m:sSupPr>
                        <m:ctrlPr>
                          <a:rPr lang="en-US" sz="2400" b="0" i="1" smtClean="0">
                            <a:solidFill>
                              <a:schemeClr val="bg1"/>
                            </a:solidFill>
                            <a:latin typeface="Cambria Math" panose="02040503050406030204" pitchFamily="18" charset="0"/>
                            <a:ea typeface="Cambria Math" panose="02040503050406030204" pitchFamily="18" charset="0"/>
                          </a:rPr>
                        </m:ctrlPr>
                      </m:sSupPr>
                      <m:e>
                        <m:sSub>
                          <m:sSubPr>
                            <m:ctrlPr>
                              <a:rPr lang="el-GR" sz="2400" i="1">
                                <a:solidFill>
                                  <a:schemeClr val="bg1"/>
                                </a:solidFill>
                                <a:latin typeface="Cambria Math" panose="02040503050406030204" pitchFamily="18" charset="0"/>
                                <a:ea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m:t>
                            </m:r>
                            <m:r>
                              <a:rPr lang="el-GR" sz="2400" i="1">
                                <a:solidFill>
                                  <a:schemeClr val="bg1"/>
                                </a:solidFill>
                                <a:latin typeface="Cambria Math" panose="02040503050406030204" pitchFamily="18" charset="0"/>
                                <a:ea typeface="Cambria Math" panose="02040503050406030204" pitchFamily="18" charset="0"/>
                              </a:rPr>
                              <m:t>𝜎</m:t>
                            </m:r>
                          </m:e>
                          <m:sub>
                            <m:r>
                              <a:rPr lang="en-US" sz="2400" i="1">
                                <a:solidFill>
                                  <a:schemeClr val="bg1"/>
                                </a:solidFill>
                                <a:latin typeface="Cambria Math" panose="02040503050406030204" pitchFamily="18" charset="0"/>
                                <a:ea typeface="Cambria Math" panose="02040503050406030204" pitchFamily="18" charset="0"/>
                              </a:rPr>
                              <m:t>𝑥</m:t>
                            </m:r>
                          </m:sub>
                        </m:sSub>
                        <m:r>
                          <a:rPr lang="en-US" sz="2400" i="1">
                            <a:solidFill>
                              <a:schemeClr val="bg1"/>
                            </a:solidFill>
                            <a:latin typeface="Cambria Math" panose="02040503050406030204" pitchFamily="18" charset="0"/>
                            <a:ea typeface="Cambria Math" panose="02040503050406030204" pitchFamily="18" charset="0"/>
                          </a:rPr>
                          <m:t>)</m:t>
                        </m:r>
                      </m:e>
                      <m:sup>
                        <m:r>
                          <a:rPr lang="en-US" sz="2400" b="0" i="1" smtClean="0">
                            <a:solidFill>
                              <a:schemeClr val="bg1"/>
                            </a:solidFill>
                            <a:latin typeface="Cambria Math" panose="02040503050406030204" pitchFamily="18" charset="0"/>
                            <a:ea typeface="Cambria Math" panose="02040503050406030204" pitchFamily="18" charset="0"/>
                          </a:rPr>
                          <m:t>2</m:t>
                        </m:r>
                      </m:sup>
                    </m:sSup>
                    <m:r>
                      <a:rPr lang="en-US" sz="2400" i="1" smtClean="0">
                        <a:solidFill>
                          <a:schemeClr val="bg1"/>
                        </a:solidFill>
                        <a:latin typeface="Cambria Math" panose="02040503050406030204" pitchFamily="18" charset="0"/>
                      </a:rPr>
                      <m:t>=</m:t>
                    </m:r>
                    <m:nary>
                      <m:naryPr>
                        <m:chr m:val="∑"/>
                        <m:supHide m:val="on"/>
                        <m:ctrlPr>
                          <a:rPr lang="en-US" sz="2400" i="1">
                            <a:solidFill>
                              <a:schemeClr val="bg1"/>
                            </a:solidFill>
                            <a:latin typeface="Cambria Math" panose="02040503050406030204" pitchFamily="18" charset="0"/>
                          </a:rPr>
                        </m:ctrlPr>
                      </m:naryPr>
                      <m:sub>
                        <m:r>
                          <a:rPr lang="en-US" sz="2400" b="0" i="1" smtClean="0">
                            <a:solidFill>
                              <a:schemeClr val="bg1"/>
                            </a:solidFill>
                            <a:latin typeface="Cambria Math" panose="02040503050406030204" pitchFamily="18" charset="0"/>
                          </a:rPr>
                          <m:t>𝑝𝑜𝑠𝑠𝑖𝑏𝑙𝑒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𝑣𝑎𝑙𝑢𝑒𝑠</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𝑖</m:t>
                        </m:r>
                      </m:sub>
                      <m:sup/>
                      <m:e>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sSubSup>
                              <m:sSubSupPr>
                                <m:ctrlPr>
                                  <a:rPr lang="en-US" sz="2400" i="1" smtClean="0">
                                    <a:solidFill>
                                      <a:schemeClr val="bg1"/>
                                    </a:solidFill>
                                    <a:latin typeface="Cambria Math" panose="02040503050406030204" pitchFamily="18" charset="0"/>
                                  </a:rPr>
                                </m:ctrlPr>
                              </m:sSubSupPr>
                              <m:e>
                                <m:d>
                                  <m:dPr>
                                    <m:ctrlPr>
                                      <a:rPr lang="en-US" sz="2400" b="0" i="1" smtClean="0">
                                        <a:solidFill>
                                          <a:schemeClr val="bg1"/>
                                        </a:solidFill>
                                        <a:latin typeface="Cambria Math" panose="02040503050406030204" pitchFamily="18" charset="0"/>
                                      </a:rPr>
                                    </m:ctrlPr>
                                  </m:dPr>
                                  <m:e>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𝑖</m:t>
                                        </m:r>
                                      </m:sub>
                                    </m:sSub>
                                    <m:r>
                                      <a:rPr lang="en-US" sz="2400" b="0" i="1" smtClean="0">
                                        <a:solidFill>
                                          <a:schemeClr val="bg1"/>
                                        </a:solidFill>
                                        <a:latin typeface="Cambria Math" panose="02040503050406030204" pitchFamily="18" charset="0"/>
                                      </a:rPr>
                                      <m:t>−</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𝜇</m:t>
                                        </m:r>
                                      </m:e>
                                      <m:sub>
                                        <m:r>
                                          <a:rPr lang="en-US" sz="2400" b="0" i="1" smtClean="0">
                                            <a:solidFill>
                                              <a:schemeClr val="bg1"/>
                                            </a:solidFill>
                                            <a:latin typeface="Cambria Math" panose="02040503050406030204" pitchFamily="18" charset="0"/>
                                          </a:rPr>
                                          <m:t>𝑥</m:t>
                                        </m:r>
                                      </m:sub>
                                    </m:sSub>
                                  </m:e>
                                </m:d>
                              </m:e>
                              <m:sub/>
                              <m:sup>
                                <m:r>
                                  <a:rPr lang="en-US" sz="2400" b="0" i="1" smtClean="0">
                                    <a:solidFill>
                                      <a:schemeClr val="bg1"/>
                                    </a:solidFill>
                                    <a:latin typeface="Cambria Math" panose="02040503050406030204" pitchFamily="18" charset="0"/>
                                  </a:rPr>
                                  <m:t>2</m:t>
                                </m:r>
                              </m:sup>
                            </m:sSubSup>
                          </m:e>
                          <m:sub/>
                        </m:sSub>
                      </m:e>
                    </m:nary>
                  </m:oMath>
                </a14:m>
                <a:endParaRPr lang="en-US" sz="2400" dirty="0"/>
              </a:p>
            </p:txBody>
          </p:sp>
        </mc:Choice>
        <mc:Fallback>
          <p:sp>
            <p:nvSpPr>
              <p:cNvPr id="9" name="Rectangle 8">
                <a:extLst>
                  <a:ext uri="{FF2B5EF4-FFF2-40B4-BE49-F238E27FC236}">
                    <a16:creationId xmlns:a16="http://schemas.microsoft.com/office/drawing/2014/main" id="{D2D7153B-0B07-7844-9432-E8167585A24C}"/>
                  </a:ext>
                </a:extLst>
              </p:cNvPr>
              <p:cNvSpPr>
                <a:spLocks noRot="1" noChangeAspect="1" noMove="1" noResize="1" noEditPoints="1" noAdjustHandles="1" noChangeArrowheads="1" noChangeShapeType="1" noTextEdit="1"/>
              </p:cNvSpPr>
              <p:nvPr/>
            </p:nvSpPr>
            <p:spPr>
              <a:xfrm>
                <a:off x="915838" y="2755524"/>
                <a:ext cx="7916463" cy="549446"/>
              </a:xfrm>
              <a:prstGeom prst="rect">
                <a:avLst/>
              </a:prstGeom>
              <a:blipFill>
                <a:blip r:embed="rId4"/>
                <a:stretch>
                  <a:fillRect l="-1284" t="-100000" b="-150000"/>
                </a:stretch>
              </a:blipFill>
            </p:spPr>
            <p:txBody>
              <a:bodyPr/>
              <a:lstStyle/>
              <a:p>
                <a:r>
                  <a:rPr lang="en-US">
                    <a:noFill/>
                  </a:rPr>
                  <a:t> </a:t>
                </a:r>
              </a:p>
            </p:txBody>
          </p:sp>
        </mc:Fallback>
      </mc:AlternateContent>
      <p:sp>
        <p:nvSpPr>
          <p:cNvPr id="10" name="Text Placeholder 1">
            <a:extLst>
              <a:ext uri="{FF2B5EF4-FFF2-40B4-BE49-F238E27FC236}">
                <a16:creationId xmlns:a16="http://schemas.microsoft.com/office/drawing/2014/main" id="{BD380CED-AC45-A243-989E-FC99D38511B6}"/>
              </a:ext>
            </a:extLst>
          </p:cNvPr>
          <p:cNvSpPr txBox="1">
            <a:spLocks/>
          </p:cNvSpPr>
          <p:nvPr/>
        </p:nvSpPr>
        <p:spPr>
          <a:xfrm>
            <a:off x="311699" y="3420538"/>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The standard deviation is then the square root of the variance </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0F0C4D0F-6F68-2747-81DD-7326FD1D2F17}"/>
                  </a:ext>
                </a:extLst>
              </p:cNvPr>
              <p:cNvSpPr/>
              <p:nvPr/>
            </p:nvSpPr>
            <p:spPr>
              <a:xfrm>
                <a:off x="2138449" y="3952925"/>
                <a:ext cx="2500877" cy="461665"/>
              </a:xfrm>
              <a:prstGeom prst="rect">
                <a:avLst/>
              </a:prstGeom>
            </p:spPr>
            <p:txBody>
              <a:bodyPr wrap="none">
                <a:spAutoFit/>
              </a:bodyPr>
              <a:lstStyle/>
              <a:p>
                <a:r>
                  <a:rPr lang="en-US" sz="2400" dirty="0">
                    <a:solidFill>
                      <a:schemeClr val="bg1"/>
                    </a:solidFill>
                  </a:rPr>
                  <a:t>Std dev of x</a:t>
                </a:r>
                <a14:m>
                  <m:oMath xmlns:m="http://schemas.openxmlformats.org/officeDocument/2006/math">
                    <m:r>
                      <a:rPr lang="en-US" sz="2400" b="0" i="0" smtClean="0">
                        <a:solidFill>
                          <a:schemeClr val="bg1"/>
                        </a:solidFill>
                        <a:latin typeface="Cambria Math" panose="02040503050406030204" pitchFamily="18" charset="0"/>
                      </a:rPr>
                      <m:t> =</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𝜎</m:t>
                        </m:r>
                      </m:e>
                      <m:sub>
                        <m:r>
                          <a:rPr lang="en-US" sz="2400" b="0" i="1" smtClean="0">
                            <a:solidFill>
                              <a:schemeClr val="bg1"/>
                            </a:solidFill>
                            <a:latin typeface="Cambria Math" panose="02040503050406030204" pitchFamily="18" charset="0"/>
                          </a:rPr>
                          <m:t>𝑥</m:t>
                        </m:r>
                      </m:sub>
                    </m:sSub>
                  </m:oMath>
                </a14:m>
                <a:endParaRPr lang="en-US" sz="2400" dirty="0"/>
              </a:p>
            </p:txBody>
          </p:sp>
        </mc:Choice>
        <mc:Fallback>
          <p:sp>
            <p:nvSpPr>
              <p:cNvPr id="11" name="Rectangle 10">
                <a:extLst>
                  <a:ext uri="{FF2B5EF4-FFF2-40B4-BE49-F238E27FC236}">
                    <a16:creationId xmlns:a16="http://schemas.microsoft.com/office/drawing/2014/main" id="{0F0C4D0F-6F68-2747-81DD-7326FD1D2F17}"/>
                  </a:ext>
                </a:extLst>
              </p:cNvPr>
              <p:cNvSpPr>
                <a:spLocks noRot="1" noChangeAspect="1" noMove="1" noResize="1" noEditPoints="1" noAdjustHandles="1" noChangeArrowheads="1" noChangeShapeType="1" noTextEdit="1"/>
              </p:cNvSpPr>
              <p:nvPr/>
            </p:nvSpPr>
            <p:spPr>
              <a:xfrm>
                <a:off x="2138449" y="3952925"/>
                <a:ext cx="2500877" cy="461665"/>
              </a:xfrm>
              <a:prstGeom prst="rect">
                <a:avLst/>
              </a:prstGeom>
              <a:blipFill>
                <a:blip r:embed="rId5"/>
                <a:stretch>
                  <a:fillRect l="-4061" t="-7895" b="-23684"/>
                </a:stretch>
              </a:blipFill>
            </p:spPr>
            <p:txBody>
              <a:bodyPr/>
              <a:lstStyle/>
              <a:p>
                <a:r>
                  <a:rPr lang="en-US">
                    <a:noFill/>
                  </a:rPr>
                  <a:t> </a:t>
                </a:r>
              </a:p>
            </p:txBody>
          </p:sp>
        </mc:Fallback>
      </mc:AlternateContent>
    </p:spTree>
    <p:extLst>
      <p:ext uri="{BB962C8B-B14F-4D97-AF65-F5344CB8AC3E}">
        <p14:creationId xmlns:p14="http://schemas.microsoft.com/office/powerpoint/2010/main" val="5003132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63"/>
          <p:cNvSpPr txBox="1">
            <a:spLocks noGrp="1"/>
          </p:cNvSpPr>
          <p:nvPr>
            <p:ph type="title"/>
          </p:nvPr>
        </p:nvSpPr>
        <p:spPr>
          <a:prstGeom prst="rect">
            <a:avLst/>
          </a:prstGeom>
        </p:spPr>
        <p:txBody>
          <a:bodyPr anchor="ctr">
            <a:normAutofit fontScale="90000"/>
          </a:bodyPr>
          <a:lstStyle>
            <a:lvl1pPr algn="ctr">
              <a:defRPr sz="6000" b="1"/>
            </a:lvl1pPr>
          </a:lstStyle>
          <a:p>
            <a:r>
              <a:rPr lang="en-US" dirty="0"/>
              <a:t>Learning Objectives</a:t>
            </a:r>
            <a:br>
              <a:rPr lang="en-US" dirty="0"/>
            </a:br>
            <a:r>
              <a:rPr lang="en-US" dirty="0"/>
              <a:t>&amp; Agenda</a:t>
            </a:r>
            <a:endParaRPr dirty="0"/>
          </a:p>
        </p:txBody>
      </p:sp>
      <p:pic>
        <p:nvPicPr>
          <p:cNvPr id="124"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138956758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37C42BC2-D85A-EF47-809D-453290C4F89C}"/>
                  </a:ext>
                </a:extLst>
              </p:cNvPr>
              <p:cNvSpPr>
                <a:spLocks noGrp="1"/>
              </p:cNvSpPr>
              <p:nvPr>
                <p:ph type="body" idx="1"/>
              </p:nvPr>
            </p:nvSpPr>
            <p:spPr/>
            <p:txBody>
              <a:bodyPr/>
              <a:lstStyle/>
              <a:p>
                <a:r>
                  <a:rPr lang="en-US" dirty="0"/>
                  <a:t>For the distributions we look at, the mean and standard deviation can be calculated in terms of underlying parameters:</a:t>
                </a:r>
              </a:p>
              <a:p>
                <a:r>
                  <a:rPr lang="en-US" dirty="0"/>
                  <a:t>Binomial:</a:t>
                </a:r>
                <a:br>
                  <a:rPr lang="en-US" dirty="0"/>
                </a:br>
                <a:r>
                  <a:rPr lang="en-US" dirty="0"/>
                  <a:t>                  Mean of distribution     = N p</a:t>
                </a:r>
                <a:br>
                  <a:rPr lang="en-US" dirty="0"/>
                </a:br>
                <a:r>
                  <a:rPr lang="en-US" dirty="0"/>
                  <a:t>                  </a:t>
                </a:r>
                <a:r>
                  <a:rPr lang="en-US" dirty="0" err="1"/>
                  <a:t>Std</a:t>
                </a:r>
                <a:r>
                  <a:rPr lang="en-US" dirty="0"/>
                  <a:t> dev of distribution  = </a:t>
                </a:r>
                <a14:m>
                  <m:oMath xmlns:m="http://schemas.openxmlformats.org/officeDocument/2006/math">
                    <m:rad>
                      <m:radPr>
                        <m:degHide m:val="on"/>
                        <m:ctrlPr>
                          <a:rPr lang="en-US" i="1" smtClean="0">
                            <a:latin typeface="Cambria Math" panose="02040503050406030204" pitchFamily="18" charset="0"/>
                          </a:rPr>
                        </m:ctrlPr>
                      </m:radPr>
                      <m:deg/>
                      <m:e>
                        <m:r>
                          <m:rPr>
                            <m:nor/>
                          </m:rPr>
                          <a:rPr lang="en-US" dirty="0"/>
                          <m:t>N</m:t>
                        </m:r>
                        <m:r>
                          <m:rPr>
                            <m:nor/>
                          </m:rPr>
                          <a:rPr lang="en-US" dirty="0"/>
                          <m:t> </m:t>
                        </m:r>
                        <m:r>
                          <m:rPr>
                            <m:nor/>
                          </m:rPr>
                          <a:rPr lang="en-US" dirty="0"/>
                          <m:t>p</m:t>
                        </m:r>
                        <m:r>
                          <m:rPr>
                            <m:nor/>
                          </m:rPr>
                          <a:rPr lang="en-US" dirty="0"/>
                          <m:t> (1 – </m:t>
                        </m:r>
                        <m:r>
                          <m:rPr>
                            <m:nor/>
                          </m:rPr>
                          <a:rPr lang="en-US" dirty="0"/>
                          <m:t>p</m:t>
                        </m:r>
                        <m:r>
                          <m:rPr>
                            <m:nor/>
                          </m:rPr>
                          <a:rPr lang="en-US" dirty="0"/>
                          <m:t>)</m:t>
                        </m:r>
                      </m:e>
                    </m:rad>
                  </m:oMath>
                </a14:m>
                <a:endParaRPr lang="en-US" dirty="0"/>
              </a:p>
              <a:p>
                <a:r>
                  <a:rPr lang="en-US" dirty="0"/>
                  <a:t>Don't need to use the general formula!</a:t>
                </a:r>
                <a:br>
                  <a:rPr lang="en-US" dirty="0"/>
                </a:br>
                <a:r>
                  <a:rPr lang="en-US" dirty="0"/>
                  <a:t>For different distributions, we will see different specialized formula</a:t>
                </a:r>
              </a:p>
            </p:txBody>
          </p:sp>
        </mc:Choice>
        <mc:Fallback>
          <p:sp>
            <p:nvSpPr>
              <p:cNvPr id="2" name="Text Placeholder 1">
                <a:extLst>
                  <a:ext uri="{FF2B5EF4-FFF2-40B4-BE49-F238E27FC236}">
                    <a16:creationId xmlns:a16="http://schemas.microsoft.com/office/drawing/2014/main" id="{37C42BC2-D85A-EF47-809D-453290C4F89C}"/>
                  </a:ext>
                </a:extLst>
              </p:cNvPr>
              <p:cNvSpPr>
                <a:spLocks noGrp="1" noRot="1" noChangeAspect="1" noMove="1" noResize="1" noEditPoints="1" noAdjustHandles="1" noChangeArrowheads="1" noChangeShapeType="1" noTextEdit="1"/>
              </p:cNvSpPr>
              <p:nvPr>
                <p:ph type="body" idx="1"/>
              </p:nvPr>
            </p:nvSpPr>
            <p:spPr>
              <a:blipFill>
                <a:blip r:embed="rId2"/>
                <a:stretch>
                  <a:fillRect l="-59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A97EA-F49E-284B-9866-A2284B782FBE}"/>
              </a:ext>
            </a:extLst>
          </p:cNvPr>
          <p:cNvSpPr>
            <a:spLocks noGrp="1"/>
          </p:cNvSpPr>
          <p:nvPr>
            <p:ph type="title"/>
          </p:nvPr>
        </p:nvSpPr>
        <p:spPr/>
        <p:txBody>
          <a:bodyPr>
            <a:normAutofit fontScale="90000"/>
          </a:bodyPr>
          <a:lstStyle/>
          <a:p>
            <a:r>
              <a:rPr lang="en-US" dirty="0"/>
              <a:t>For Binomial Only</a:t>
            </a:r>
          </a:p>
        </p:txBody>
      </p:sp>
    </p:spTree>
    <p:extLst>
      <p:ext uri="{BB962C8B-B14F-4D97-AF65-F5344CB8AC3E}">
        <p14:creationId xmlns:p14="http://schemas.microsoft.com/office/powerpoint/2010/main" val="18420384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DB07D9-B273-7A40-B815-825C75CFCDF3}"/>
              </a:ext>
            </a:extLst>
          </p:cNvPr>
          <p:cNvSpPr>
            <a:spLocks noGrp="1"/>
          </p:cNvSpPr>
          <p:nvPr>
            <p:ph type="body" idx="1"/>
          </p:nvPr>
        </p:nvSpPr>
        <p:spPr>
          <a:xfrm>
            <a:off x="298999" y="1152474"/>
            <a:ext cx="8520602" cy="3991025"/>
          </a:xfrm>
        </p:spPr>
        <p:txBody>
          <a:bodyPr/>
          <a:lstStyle/>
          <a:p>
            <a:r>
              <a:rPr lang="en-US" dirty="0"/>
              <a:t>The binomial distribution has two parameters, </a:t>
            </a:r>
            <a:r>
              <a:rPr lang="en-US" b="1" dirty="0"/>
              <a:t>N</a:t>
            </a:r>
            <a:r>
              <a:rPr lang="en-US" dirty="0"/>
              <a:t> and </a:t>
            </a:r>
            <a:r>
              <a:rPr lang="en-US" b="1" dirty="0"/>
              <a:t>p</a:t>
            </a:r>
            <a:r>
              <a:rPr lang="en-US" dirty="0"/>
              <a:t>.</a:t>
            </a:r>
            <a:br>
              <a:rPr lang="en-US" dirty="0"/>
            </a:br>
            <a:br>
              <a:rPr lang="en-US" dirty="0"/>
            </a:br>
            <a:r>
              <a:rPr lang="en-US" b="1" dirty="0"/>
              <a:t>N</a:t>
            </a:r>
            <a:r>
              <a:rPr lang="en-US" dirty="0"/>
              <a:t> is the number of trials (e.g. number of tires ordered). It seems easy to see how we could set that.</a:t>
            </a:r>
            <a:br>
              <a:rPr lang="en-US" dirty="0"/>
            </a:br>
            <a:br>
              <a:rPr lang="en-US" dirty="0"/>
            </a:br>
            <a:r>
              <a:rPr lang="en-US" b="1" dirty="0"/>
              <a:t>p</a:t>
            </a:r>
            <a:r>
              <a:rPr lang="en-US" dirty="0"/>
              <a:t> is the probability of success. Binomial assumes we know this, but usually we don't set it directly.</a:t>
            </a:r>
            <a:br>
              <a:rPr lang="en-US" dirty="0"/>
            </a:br>
            <a:br>
              <a:rPr lang="en-US" dirty="0"/>
            </a:br>
            <a:r>
              <a:rPr lang="en-US" b="1" dirty="0"/>
              <a:t>Solution:</a:t>
            </a:r>
            <a:r>
              <a:rPr lang="en-US" dirty="0"/>
              <a:t> For large sample, use the sample Mean ~ Np. If the sample is large, this equation is approximately true. We have use the sample to </a:t>
            </a:r>
            <a:r>
              <a:rPr lang="en-US" b="1" dirty="0"/>
              <a:t>infer</a:t>
            </a:r>
            <a:r>
              <a:rPr lang="en-US" dirty="0"/>
              <a:t> the value of the parameter.            p ~ (Sample Mean of successes) / (Number in sample)</a:t>
            </a:r>
          </a:p>
        </p:txBody>
      </p:sp>
      <p:sp>
        <p:nvSpPr>
          <p:cNvPr id="3" name="Title 2">
            <a:extLst>
              <a:ext uri="{FF2B5EF4-FFF2-40B4-BE49-F238E27FC236}">
                <a16:creationId xmlns:a16="http://schemas.microsoft.com/office/drawing/2014/main" id="{9A8DCC81-BD27-5C42-A663-D60F5E86F31F}"/>
              </a:ext>
            </a:extLst>
          </p:cNvPr>
          <p:cNvSpPr>
            <a:spLocks noGrp="1"/>
          </p:cNvSpPr>
          <p:nvPr>
            <p:ph type="title"/>
          </p:nvPr>
        </p:nvSpPr>
        <p:spPr/>
        <p:txBody>
          <a:bodyPr>
            <a:normAutofit fontScale="90000"/>
          </a:bodyPr>
          <a:lstStyle/>
          <a:p>
            <a:r>
              <a:rPr lang="en-US" dirty="0"/>
              <a:t>Inference</a:t>
            </a:r>
          </a:p>
        </p:txBody>
      </p:sp>
    </p:spTree>
    <p:extLst>
      <p:ext uri="{BB962C8B-B14F-4D97-AF65-F5344CB8AC3E}">
        <p14:creationId xmlns:p14="http://schemas.microsoft.com/office/powerpoint/2010/main" val="20413739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B700-37D6-E74C-B364-9F185F5C6D85}"/>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4D8F8658-68FF-E34A-A46A-D64DBFAFC7FD}"/>
              </a:ext>
            </a:extLst>
          </p:cNvPr>
          <p:cNvSpPr>
            <a:spLocks noGrp="1"/>
          </p:cNvSpPr>
          <p:nvPr>
            <p:ph type="body" idx="1"/>
          </p:nvPr>
        </p:nvSpPr>
        <p:spPr>
          <a:xfrm>
            <a:off x="4778201" y="582125"/>
            <a:ext cx="4060998" cy="3898900"/>
          </a:xfrm>
        </p:spPr>
        <p:txBody>
          <a:bodyPr/>
          <a:lstStyle/>
          <a:p>
            <a:r>
              <a:rPr lang="en-US" sz="1800" dirty="0">
                <a:latin typeface="Avenir Book" panose="02000503020000020003" pitchFamily="2" charset="0"/>
              </a:rPr>
              <a:t>1. Open </a:t>
            </a:r>
            <a:r>
              <a:rPr lang="en-US" sz="1800" dirty="0" err="1">
                <a:latin typeface="Courier" pitchFamily="2" charset="0"/>
              </a:rPr>
              <a:t>tire_binomial.xlsx</a:t>
            </a:r>
            <a:endParaRPr lang="en-US" sz="1800" dirty="0">
              <a:latin typeface="Courier" pitchFamily="2" charset="0"/>
            </a:endParaRPr>
          </a:p>
          <a:p>
            <a:r>
              <a:rPr lang="en-US" sz="1800" dirty="0">
                <a:latin typeface="Avenir Book" panose="02000503020000020003" pitchFamily="2" charset="0"/>
              </a:rPr>
              <a:t>2. Go to sheet </a:t>
            </a:r>
            <a:r>
              <a:rPr lang="en-US" sz="1800" dirty="0">
                <a:latin typeface="Courier" pitchFamily="2" charset="0"/>
              </a:rPr>
              <a:t>TireDefects_Ex2</a:t>
            </a:r>
          </a:p>
          <a:p>
            <a:r>
              <a:rPr lang="en-US" sz="1800" dirty="0">
                <a:latin typeface="Avenir Book" panose="02000503020000020003" pitchFamily="2" charset="0"/>
              </a:rPr>
              <a:t>3. Find the </a:t>
            </a:r>
            <a:r>
              <a:rPr lang="en-US" sz="1800" i="1" dirty="0">
                <a:latin typeface="Avenir Book" panose="02000503020000020003" pitchFamily="2" charset="0"/>
              </a:rPr>
              <a:t>total</a:t>
            </a:r>
            <a:r>
              <a:rPr lang="en-US" sz="1800" dirty="0">
                <a:latin typeface="Avenir Book" panose="02000503020000020003" pitchFamily="2" charset="0"/>
              </a:rPr>
              <a:t> number of defects </a:t>
            </a:r>
            <a:br>
              <a:rPr lang="en-US" sz="1800" dirty="0">
                <a:latin typeface="Avenir Book" panose="02000503020000020003" pitchFamily="2" charset="0"/>
              </a:rPr>
            </a:br>
            <a:r>
              <a:rPr lang="en-US" sz="1800" dirty="0">
                <a:latin typeface="Avenir Book" panose="02000503020000020003" pitchFamily="2" charset="0"/>
              </a:rPr>
              <a:t>    over the 60 weeks</a:t>
            </a:r>
          </a:p>
          <a:p>
            <a:r>
              <a:rPr lang="en-US" sz="1800" dirty="0">
                <a:latin typeface="Avenir Book" panose="02000503020000020003" pitchFamily="2" charset="0"/>
              </a:rPr>
              <a:t>4. Calculate the </a:t>
            </a:r>
            <a:r>
              <a:rPr lang="en-US" sz="1800" i="1" dirty="0">
                <a:latin typeface="Avenir Book" panose="02000503020000020003" pitchFamily="2" charset="0"/>
              </a:rPr>
              <a:t>total</a:t>
            </a:r>
            <a:r>
              <a:rPr lang="en-US" sz="1800" dirty="0">
                <a:latin typeface="Avenir Book" panose="02000503020000020003" pitchFamily="2" charset="0"/>
              </a:rPr>
              <a:t> number of tires</a:t>
            </a:r>
            <a:br>
              <a:rPr lang="en-US" sz="1800" dirty="0">
                <a:latin typeface="Avenir Book" panose="02000503020000020003" pitchFamily="2" charset="0"/>
              </a:rPr>
            </a:br>
            <a:r>
              <a:rPr lang="en-US" sz="1800" dirty="0">
                <a:latin typeface="Avenir Book" panose="02000503020000020003" pitchFamily="2" charset="0"/>
              </a:rPr>
              <a:t>    ordered over the 60 weeks</a:t>
            </a:r>
          </a:p>
          <a:p>
            <a:r>
              <a:rPr lang="en-US" sz="1800" dirty="0">
                <a:latin typeface="Avenir Book" panose="02000503020000020003" pitchFamily="2" charset="0"/>
              </a:rPr>
              <a:t>5. Infer p by taking the total number</a:t>
            </a:r>
            <a:br>
              <a:rPr lang="en-US" sz="1800" dirty="0">
                <a:latin typeface="Avenir Book" panose="02000503020000020003" pitchFamily="2" charset="0"/>
              </a:rPr>
            </a:br>
            <a:r>
              <a:rPr lang="en-US" sz="1800" dirty="0">
                <a:latin typeface="Avenir Book" panose="02000503020000020003" pitchFamily="2" charset="0"/>
              </a:rPr>
              <a:t>    of defects and dividing it by the </a:t>
            </a:r>
            <a:br>
              <a:rPr lang="en-US" sz="1800" dirty="0">
                <a:latin typeface="Avenir Book" panose="02000503020000020003" pitchFamily="2" charset="0"/>
              </a:rPr>
            </a:br>
            <a:r>
              <a:rPr lang="en-US" sz="1800" dirty="0">
                <a:latin typeface="Avenir Book" panose="02000503020000020003" pitchFamily="2" charset="0"/>
              </a:rPr>
              <a:t>    total number of tires ordered.</a:t>
            </a:r>
            <a:br>
              <a:rPr lang="en-US" sz="1800" dirty="0">
                <a:latin typeface="Avenir Book" panose="02000503020000020003" pitchFamily="2" charset="0"/>
              </a:rPr>
            </a:br>
            <a:r>
              <a:rPr lang="en-US" sz="1800" dirty="0">
                <a:latin typeface="Avenir Book" panose="02000503020000020003" pitchFamily="2" charset="0"/>
              </a:rPr>
              <a:t>    </a:t>
            </a:r>
            <a:r>
              <a:rPr lang="en-US" sz="1800" i="1" dirty="0">
                <a:latin typeface="Avenir Book" panose="02000503020000020003" pitchFamily="2" charset="0"/>
              </a:rPr>
              <a:t>Warning: number is different from </a:t>
            </a:r>
            <a:br>
              <a:rPr lang="en-US" sz="1800" i="1" dirty="0">
                <a:latin typeface="Avenir Book" panose="02000503020000020003" pitchFamily="2" charset="0"/>
              </a:rPr>
            </a:br>
            <a:r>
              <a:rPr lang="en-US" sz="1800" i="1" dirty="0">
                <a:latin typeface="Avenir Book" panose="02000503020000020003" pitchFamily="2" charset="0"/>
              </a:rPr>
              <a:t>    4% used in example!</a:t>
            </a:r>
            <a:endParaRPr lang="en-US" sz="1800" dirty="0">
              <a:latin typeface="Avenir Book" panose="02000503020000020003" pitchFamily="2" charset="0"/>
            </a:endParaRPr>
          </a:p>
          <a:p>
            <a:r>
              <a:rPr lang="en-US" sz="1800" dirty="0">
                <a:latin typeface="Avenir Book" panose="02000503020000020003" pitchFamily="2" charset="0"/>
              </a:rPr>
              <a:t>6. If we are ordering 500 tires next week, what is the probability fewer than 30 having defects?</a:t>
            </a:r>
          </a:p>
          <a:p>
            <a:endParaRPr lang="en-US" sz="1800" dirty="0">
              <a:latin typeface="Avenir Book" panose="02000503020000020003" pitchFamily="2" charset="0"/>
            </a:endParaRPr>
          </a:p>
        </p:txBody>
      </p:sp>
    </p:spTree>
    <p:extLst>
      <p:ext uri="{BB962C8B-B14F-4D97-AF65-F5344CB8AC3E}">
        <p14:creationId xmlns:p14="http://schemas.microsoft.com/office/powerpoint/2010/main" val="34049681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37D53-DB68-0148-9F03-92C92DA82FCE}"/>
              </a:ext>
            </a:extLst>
          </p:cNvPr>
          <p:cNvSpPr>
            <a:spLocks noGrp="1"/>
          </p:cNvSpPr>
          <p:nvPr>
            <p:ph type="body" idx="1"/>
          </p:nvPr>
        </p:nvSpPr>
        <p:spPr/>
        <p:txBody>
          <a:bodyPr/>
          <a:lstStyle/>
          <a:p>
            <a:pPr marL="342900" indent="-342900">
              <a:buFont typeface="+mj-lt"/>
              <a:buAutoNum type="arabicPeriod"/>
            </a:pPr>
            <a:r>
              <a:rPr lang="en-US" sz="1600" dirty="0"/>
              <a:t>Pool historical data: find total number of trials </a:t>
            </a:r>
            <a:r>
              <a:rPr lang="en-US" sz="1600" dirty="0" err="1"/>
              <a:t>N</a:t>
            </a:r>
            <a:r>
              <a:rPr lang="en-US" sz="1600" baseline="-25000" dirty="0" err="1"/>
              <a:t>tot</a:t>
            </a:r>
            <a:r>
              <a:rPr lang="en-US" sz="1600" dirty="0"/>
              <a:t> and total number of successes </a:t>
            </a:r>
            <a:r>
              <a:rPr lang="en-US" sz="1600" dirty="0" err="1"/>
              <a:t>S</a:t>
            </a:r>
            <a:r>
              <a:rPr lang="en-US" sz="1600" baseline="-25000" dirty="0" err="1"/>
              <a:t>tot</a:t>
            </a:r>
            <a:endParaRPr lang="en-US" sz="1600" baseline="-25000" dirty="0"/>
          </a:p>
          <a:p>
            <a:pPr marL="342900" indent="-342900">
              <a:buFont typeface="+mj-lt"/>
              <a:buAutoNum type="arabicPeriod"/>
            </a:pPr>
            <a:r>
              <a:rPr lang="en-US" sz="1600" dirty="0"/>
              <a:t>Estimate p with </a:t>
            </a:r>
            <a:r>
              <a:rPr lang="en-US" sz="1600" dirty="0" err="1"/>
              <a:t>S</a:t>
            </a:r>
            <a:r>
              <a:rPr lang="en-US" sz="1600" baseline="-25000" dirty="0" err="1"/>
              <a:t>tot</a:t>
            </a:r>
            <a:r>
              <a:rPr lang="en-US" sz="1600" dirty="0"/>
              <a:t>/</a:t>
            </a:r>
            <a:r>
              <a:rPr lang="en-US" sz="1600" dirty="0" err="1"/>
              <a:t>N</a:t>
            </a:r>
            <a:r>
              <a:rPr lang="en-US" sz="1600" baseline="-25000" dirty="0" err="1"/>
              <a:t>tot</a:t>
            </a:r>
            <a:endParaRPr lang="en-US" sz="1600" baseline="-25000" dirty="0"/>
          </a:p>
          <a:p>
            <a:pPr marL="342900" indent="-342900">
              <a:buFont typeface="+mj-lt"/>
              <a:buAutoNum type="arabicPeriod"/>
            </a:pPr>
            <a:r>
              <a:rPr lang="en-US" sz="1600" dirty="0"/>
              <a:t>For next experiment (e.g. next weeks order) we know N. Use the p found in step 2.</a:t>
            </a:r>
            <a:br>
              <a:rPr lang="en-US" sz="1600" dirty="0"/>
            </a:br>
            <a:br>
              <a:rPr lang="en-US" sz="1600" dirty="0"/>
            </a:br>
            <a:r>
              <a:rPr lang="en-US" sz="1600" b="1" dirty="0"/>
              <a:t>Warning:</a:t>
            </a:r>
            <a:r>
              <a:rPr lang="en-US" sz="1600" dirty="0"/>
              <a:t> If you suspect p has changed over time, you want to restrict step one to only sum where p is (assumed) the same. </a:t>
            </a:r>
            <a:br>
              <a:rPr lang="en-US" sz="1600" dirty="0"/>
            </a:br>
            <a:br>
              <a:rPr lang="en-US" sz="1600" dirty="0"/>
            </a:br>
            <a:br>
              <a:rPr lang="en-US" sz="1600" dirty="0"/>
            </a:br>
            <a:r>
              <a:rPr lang="en-US" sz="1600" b="1" dirty="0"/>
              <a:t>Hardest parts of inference:</a:t>
            </a:r>
            <a:r>
              <a:rPr lang="en-US" sz="1600" dirty="0"/>
              <a:t> </a:t>
            </a:r>
            <a:br>
              <a:rPr lang="en-US" sz="1600" dirty="0"/>
            </a:br>
            <a:r>
              <a:rPr lang="en-US" sz="1600" dirty="0"/>
              <a:t>    Has p changed? (Hypothesis testing) </a:t>
            </a:r>
            <a:br>
              <a:rPr lang="en-US" sz="1600" dirty="0"/>
            </a:br>
            <a:r>
              <a:rPr lang="en-US" sz="1600" dirty="0"/>
              <a:t>    How confident are we in step 2? (Confidence Intervals)</a:t>
            </a:r>
            <a:br>
              <a:rPr lang="en-US" sz="1600" dirty="0"/>
            </a:br>
            <a:r>
              <a:rPr lang="en-US" sz="1600" dirty="0"/>
              <a:t>             </a:t>
            </a:r>
          </a:p>
        </p:txBody>
      </p:sp>
      <p:sp>
        <p:nvSpPr>
          <p:cNvPr id="3" name="Title 2">
            <a:extLst>
              <a:ext uri="{FF2B5EF4-FFF2-40B4-BE49-F238E27FC236}">
                <a16:creationId xmlns:a16="http://schemas.microsoft.com/office/drawing/2014/main" id="{8986B519-FC2C-7D4A-9871-513E18E49533}"/>
              </a:ext>
            </a:extLst>
          </p:cNvPr>
          <p:cNvSpPr>
            <a:spLocks noGrp="1"/>
          </p:cNvSpPr>
          <p:nvPr>
            <p:ph type="title"/>
          </p:nvPr>
        </p:nvSpPr>
        <p:spPr/>
        <p:txBody>
          <a:bodyPr>
            <a:normAutofit fontScale="90000"/>
          </a:bodyPr>
          <a:lstStyle/>
          <a:p>
            <a:r>
              <a:rPr lang="en-US" dirty="0"/>
              <a:t>Summary of Inference For Binomial Problems</a:t>
            </a:r>
          </a:p>
        </p:txBody>
      </p:sp>
    </p:spTree>
    <p:extLst>
      <p:ext uri="{BB962C8B-B14F-4D97-AF65-F5344CB8AC3E}">
        <p14:creationId xmlns:p14="http://schemas.microsoft.com/office/powerpoint/2010/main" val="34347751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Poisson Distribution</a:t>
            </a:r>
          </a:p>
        </p:txBody>
      </p:sp>
    </p:spTree>
    <p:extLst>
      <p:ext uri="{BB962C8B-B14F-4D97-AF65-F5344CB8AC3E}">
        <p14:creationId xmlns:p14="http://schemas.microsoft.com/office/powerpoint/2010/main" val="378862480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8EC3B4-B8EB-AD4E-9115-748112BDD117}"/>
              </a:ext>
            </a:extLst>
          </p:cNvPr>
          <p:cNvSpPr>
            <a:spLocks noGrp="1"/>
          </p:cNvSpPr>
          <p:nvPr>
            <p:ph type="body" idx="1"/>
          </p:nvPr>
        </p:nvSpPr>
        <p:spPr>
          <a:xfrm>
            <a:off x="311699" y="1152475"/>
            <a:ext cx="8520602" cy="1578025"/>
          </a:xfrm>
        </p:spPr>
        <p:txBody>
          <a:bodyPr/>
          <a:lstStyle/>
          <a:p>
            <a:r>
              <a:rPr lang="en-US" dirty="0"/>
              <a:t>We are trying to predict the number of calls coming into a call center in an hour. </a:t>
            </a:r>
            <a:br>
              <a:rPr lang="en-US" dirty="0"/>
            </a:br>
            <a:br>
              <a:rPr lang="en-US" dirty="0"/>
            </a:br>
            <a:r>
              <a:rPr lang="en-US" dirty="0"/>
              <a:t>Could we model this with a binomial distribution? i.e. a "success" is a call that arrives.</a:t>
            </a:r>
          </a:p>
        </p:txBody>
      </p:sp>
      <p:sp>
        <p:nvSpPr>
          <p:cNvPr id="3" name="Title 2">
            <a:extLst>
              <a:ext uri="{FF2B5EF4-FFF2-40B4-BE49-F238E27FC236}">
                <a16:creationId xmlns:a16="http://schemas.microsoft.com/office/drawing/2014/main" id="{F55ED2DE-FBF9-A44F-BC4B-B18A89D4A94C}"/>
              </a:ext>
            </a:extLst>
          </p:cNvPr>
          <p:cNvSpPr>
            <a:spLocks noGrp="1"/>
          </p:cNvSpPr>
          <p:nvPr>
            <p:ph type="title"/>
          </p:nvPr>
        </p:nvSpPr>
        <p:spPr/>
        <p:txBody>
          <a:bodyPr>
            <a:normAutofit fontScale="90000"/>
          </a:bodyPr>
          <a:lstStyle/>
          <a:p>
            <a:r>
              <a:rPr lang="en-US" dirty="0"/>
              <a:t>Motivating Example</a:t>
            </a:r>
          </a:p>
        </p:txBody>
      </p:sp>
      <p:sp>
        <p:nvSpPr>
          <p:cNvPr id="4" name="Text Placeholder 1">
            <a:extLst>
              <a:ext uri="{FF2B5EF4-FFF2-40B4-BE49-F238E27FC236}">
                <a16:creationId xmlns:a16="http://schemas.microsoft.com/office/drawing/2014/main" id="{81F0622E-CEAF-534C-9BD3-DC740895EB2B}"/>
              </a:ext>
            </a:extLst>
          </p:cNvPr>
          <p:cNvSpPr txBox="1">
            <a:spLocks/>
          </p:cNvSpPr>
          <p:nvPr/>
        </p:nvSpPr>
        <p:spPr>
          <a:xfrm>
            <a:off x="311699" y="2730500"/>
            <a:ext cx="8520602" cy="1578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b="1" dirty="0"/>
              <a:t>No</a:t>
            </a:r>
          </a:p>
          <a:p>
            <a:pPr marL="285750" indent="-285750">
              <a:buFont typeface="Arial" panose="020B0604020202020204" pitchFamily="34" charset="0"/>
              <a:buChar char="•"/>
            </a:pPr>
            <a:r>
              <a:rPr lang="en-US" dirty="0"/>
              <a:t>Don't have a fixed number of trials, could get any number of calls (no upper limit N)</a:t>
            </a:r>
          </a:p>
          <a:p>
            <a:pPr marL="285750" indent="-285750">
              <a:buFont typeface="Arial" panose="020B0604020202020204" pitchFamily="34" charset="0"/>
              <a:buChar char="•"/>
            </a:pPr>
            <a:r>
              <a:rPr lang="en-US" dirty="0"/>
              <a:t>Don't have single trials with probability p</a:t>
            </a:r>
          </a:p>
          <a:p>
            <a:r>
              <a:rPr lang="en-US" dirty="0"/>
              <a:t>Need another distribution / model!</a:t>
            </a:r>
          </a:p>
        </p:txBody>
      </p:sp>
    </p:spTree>
    <p:extLst>
      <p:ext uri="{BB962C8B-B14F-4D97-AF65-F5344CB8AC3E}">
        <p14:creationId xmlns:p14="http://schemas.microsoft.com/office/powerpoint/2010/main" val="1793691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D74598-864B-BD47-B853-EB91DEEC9D5D}"/>
              </a:ext>
            </a:extLst>
          </p:cNvPr>
          <p:cNvSpPr>
            <a:spLocks noGrp="1"/>
          </p:cNvSpPr>
          <p:nvPr>
            <p:ph type="body" idx="1"/>
          </p:nvPr>
        </p:nvSpPr>
        <p:spPr>
          <a:xfrm>
            <a:off x="311699" y="987375"/>
            <a:ext cx="8520602" cy="3416400"/>
          </a:xfrm>
        </p:spPr>
        <p:txBody>
          <a:bodyPr/>
          <a:lstStyle/>
          <a:p>
            <a:r>
              <a:rPr lang="en-US" dirty="0"/>
              <a:t>The Poisson Distribution gives the probability of getting S events ("successes") in a time </a:t>
            </a:r>
            <a:r>
              <a:rPr lang="en-US" i="1" dirty="0"/>
              <a:t>t</a:t>
            </a:r>
            <a:r>
              <a:rPr lang="en-US" dirty="0"/>
              <a:t> under the following assumptions:</a:t>
            </a:r>
          </a:p>
          <a:p>
            <a:pPr marL="285750" indent="-285750">
              <a:buFont typeface="Arial" panose="020B0604020202020204" pitchFamily="34" charset="0"/>
              <a:buChar char="•"/>
            </a:pPr>
            <a:r>
              <a:rPr lang="en-US" dirty="0"/>
              <a:t>Successes are independent (a call coming in doesn't affect if other customers try and call)</a:t>
            </a:r>
          </a:p>
          <a:p>
            <a:pPr marL="285750" indent="-285750">
              <a:buFont typeface="Arial" panose="020B0604020202020204" pitchFamily="34" charset="0"/>
              <a:buChar char="•"/>
            </a:pPr>
            <a:r>
              <a:rPr lang="en-US" dirty="0"/>
              <a:t>Successes occur at random (e.g. people are not only calling at the quarter hour marks)</a:t>
            </a:r>
          </a:p>
          <a:p>
            <a:pPr marL="285750" indent="-285750">
              <a:buFont typeface="Arial" panose="020B0604020202020204" pitchFamily="34" charset="0"/>
              <a:buChar char="•"/>
            </a:pPr>
            <a:r>
              <a:rPr lang="en-US" dirty="0"/>
              <a:t>The </a:t>
            </a:r>
            <a:r>
              <a:rPr lang="en-US" i="1" dirty="0"/>
              <a:t>rate</a:t>
            </a:r>
            <a:r>
              <a:rPr lang="en-US" dirty="0"/>
              <a:t> of successes isn’t changing (e.g. if we double the amount of time, we expect the number of calls received to approximately double as well)</a:t>
            </a:r>
          </a:p>
          <a:p>
            <a:r>
              <a:rPr lang="en-US" dirty="0"/>
              <a:t>In a call center, the last bullet isn't true over long intervals (different times of day have different "business") but it is approximately true over ~ 1 hour intervals</a:t>
            </a:r>
          </a:p>
        </p:txBody>
      </p:sp>
      <p:sp>
        <p:nvSpPr>
          <p:cNvPr id="3" name="Title 2">
            <a:extLst>
              <a:ext uri="{FF2B5EF4-FFF2-40B4-BE49-F238E27FC236}">
                <a16:creationId xmlns:a16="http://schemas.microsoft.com/office/drawing/2014/main" id="{0388B2E4-F6EB-CF4E-8A7D-07DB360721F7}"/>
              </a:ext>
            </a:extLst>
          </p:cNvPr>
          <p:cNvSpPr>
            <a:spLocks noGrp="1"/>
          </p:cNvSpPr>
          <p:nvPr>
            <p:ph type="title"/>
          </p:nvPr>
        </p:nvSpPr>
        <p:spPr/>
        <p:txBody>
          <a:bodyPr>
            <a:normAutofit fontScale="90000"/>
          </a:bodyPr>
          <a:lstStyle/>
          <a:p>
            <a:r>
              <a:rPr lang="en-US" dirty="0"/>
              <a:t>Poisson Distribution</a:t>
            </a:r>
          </a:p>
        </p:txBody>
      </p:sp>
    </p:spTree>
    <p:extLst>
      <p:ext uri="{BB962C8B-B14F-4D97-AF65-F5344CB8AC3E}">
        <p14:creationId xmlns:p14="http://schemas.microsoft.com/office/powerpoint/2010/main" val="42668779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E99859-A6B6-644B-9E1D-91DFAD7D0F86}"/>
              </a:ext>
            </a:extLst>
          </p:cNvPr>
          <p:cNvSpPr>
            <a:spLocks noGrp="1"/>
          </p:cNvSpPr>
          <p:nvPr>
            <p:ph type="body" idx="1"/>
          </p:nvPr>
        </p:nvSpPr>
        <p:spPr>
          <a:xfrm>
            <a:off x="311699" y="1152475"/>
            <a:ext cx="8520602" cy="1070025"/>
          </a:xfrm>
        </p:spPr>
        <p:txBody>
          <a:bodyPr/>
          <a:lstStyle/>
          <a:p>
            <a:r>
              <a:rPr lang="en-US" dirty="0"/>
              <a:t>The Poisson distribution has one parameter: r, the rate of successes per interval.</a:t>
            </a:r>
          </a:p>
          <a:p>
            <a:r>
              <a:rPr lang="en-US" dirty="0"/>
              <a:t>The formula the probability of having </a:t>
            </a:r>
            <a:r>
              <a:rPr lang="en-US" i="1" dirty="0"/>
              <a:t>S</a:t>
            </a:r>
            <a:r>
              <a:rPr lang="en-US" dirty="0"/>
              <a:t> successes in an interval is</a:t>
            </a:r>
          </a:p>
        </p:txBody>
      </p:sp>
      <p:sp>
        <p:nvSpPr>
          <p:cNvPr id="3" name="Title 2">
            <a:extLst>
              <a:ext uri="{FF2B5EF4-FFF2-40B4-BE49-F238E27FC236}">
                <a16:creationId xmlns:a16="http://schemas.microsoft.com/office/drawing/2014/main" id="{B64B13E5-4011-7643-9A0A-2CD425900F5D}"/>
              </a:ext>
            </a:extLst>
          </p:cNvPr>
          <p:cNvSpPr>
            <a:spLocks noGrp="1"/>
          </p:cNvSpPr>
          <p:nvPr>
            <p:ph type="title"/>
          </p:nvPr>
        </p:nvSpPr>
        <p:spPr/>
        <p:txBody>
          <a:bodyPr>
            <a:normAutofit fontScale="90000"/>
          </a:bodyPr>
          <a:lstStyle/>
          <a:p>
            <a:r>
              <a:rPr lang="en-US" dirty="0"/>
              <a:t>Poisson distribution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823291-152D-AD48-A070-029EC369A4F4}"/>
                  </a:ext>
                </a:extLst>
              </p:cNvPr>
              <p:cNvSpPr txBox="1"/>
              <p:nvPr/>
            </p:nvSpPr>
            <p:spPr>
              <a:xfrm>
                <a:off x="3755975" y="2260812"/>
                <a:ext cx="1632050" cy="6195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𝑃</m:t>
                      </m:r>
                      <m:d>
                        <m:dPr>
                          <m:ctrlP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dPr>
                        <m:e>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𝑆</m:t>
                          </m:r>
                        </m:e>
                      </m:d>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 </m:t>
                      </m:r>
                      <m:f>
                        <m:fPr>
                          <m:ctrlP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fPr>
                        <m:num>
                          <m:sSup>
                            <m:sSupPr>
                              <m:ctrlP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sSupPr>
                            <m:e>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𝑒</m:t>
                              </m:r>
                            </m:e>
                            <m:sup>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m:t>
                              </m:r>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𝑟</m:t>
                              </m:r>
                            </m:sup>
                          </m:sSup>
                          <m:sSup>
                            <m:sSupPr>
                              <m:ctrlP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sSupPr>
                            <m:e>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𝑟</m:t>
                              </m:r>
                            </m:e>
                            <m:sup>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𝑆</m:t>
                              </m:r>
                            </m:sup>
                          </m:sSup>
                        </m:num>
                        <m:den>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𝑆</m:t>
                          </m:r>
                          <m:r>
                            <a:rPr kumimoji="0" lang="en-US" sz="20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m:t>
                          </m:r>
                        </m:den>
                      </m:f>
                    </m:oMath>
                  </m:oMathPara>
                </a14:m>
                <a:endParaRPr kumimoji="0" lang="en-US" sz="20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mc:Choice>
        <mc:Fallback>
          <p:sp>
            <p:nvSpPr>
              <p:cNvPr id="4" name="TextBox 3">
                <a:extLst>
                  <a:ext uri="{FF2B5EF4-FFF2-40B4-BE49-F238E27FC236}">
                    <a16:creationId xmlns:a16="http://schemas.microsoft.com/office/drawing/2014/main" id="{5A823291-152D-AD48-A070-029EC369A4F4}"/>
                  </a:ext>
                </a:extLst>
              </p:cNvPr>
              <p:cNvSpPr txBox="1">
                <a:spLocks noRot="1" noChangeAspect="1" noMove="1" noResize="1" noEditPoints="1" noAdjustHandles="1" noChangeArrowheads="1" noChangeShapeType="1" noTextEdit="1"/>
              </p:cNvSpPr>
              <p:nvPr/>
            </p:nvSpPr>
            <p:spPr>
              <a:xfrm>
                <a:off x="3755975" y="2260812"/>
                <a:ext cx="1632050" cy="619593"/>
              </a:xfrm>
              <a:prstGeom prst="rect">
                <a:avLst/>
              </a:prstGeom>
              <a:blipFill>
                <a:blip r:embed="rId3"/>
                <a:stretch>
                  <a:fillRect l="-2326" b="-12000"/>
                </a:stretch>
              </a:blipFill>
              <a:ln w="12700" cap="flat">
                <a:noFill/>
                <a:miter lim="400000"/>
              </a:ln>
              <a:effectLst/>
            </p:spPr>
            <p:txBody>
              <a:bodyPr/>
              <a:lstStyle/>
              <a:p>
                <a:r>
                  <a:rPr lang="en-US">
                    <a:noFill/>
                  </a:rPr>
                  <a:t> </a:t>
                </a:r>
              </a:p>
            </p:txBody>
          </p:sp>
        </mc:Fallback>
      </mc:AlternateContent>
      <p:sp>
        <p:nvSpPr>
          <p:cNvPr id="5" name="Text Placeholder 1">
            <a:extLst>
              <a:ext uri="{FF2B5EF4-FFF2-40B4-BE49-F238E27FC236}">
                <a16:creationId xmlns:a16="http://schemas.microsoft.com/office/drawing/2014/main" id="{7DF63AD4-570C-8047-9408-0169F77927C7}"/>
              </a:ext>
            </a:extLst>
          </p:cNvPr>
          <p:cNvSpPr txBox="1">
            <a:spLocks/>
          </p:cNvSpPr>
          <p:nvPr/>
        </p:nvSpPr>
        <p:spPr>
          <a:xfrm>
            <a:off x="311699" y="3202012"/>
            <a:ext cx="8520602" cy="1578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In Excel, we can calculate this using </a:t>
            </a:r>
            <a:r>
              <a:rPr lang="en-US" dirty="0">
                <a:latin typeface="Courier" pitchFamily="2" charset="0"/>
              </a:rPr>
              <a:t>=POISSON.DIST(S, r, False)</a:t>
            </a:r>
            <a:br>
              <a:rPr lang="en-US" dirty="0"/>
            </a:br>
            <a:br>
              <a:rPr lang="en-US" dirty="0"/>
            </a:br>
            <a:r>
              <a:rPr lang="en-US" dirty="0"/>
              <a:t>We can also calculate the probability of S </a:t>
            </a:r>
            <a:r>
              <a:rPr lang="en-US" i="1" dirty="0"/>
              <a:t>or fewer</a:t>
            </a:r>
            <a:r>
              <a:rPr lang="en-US" dirty="0"/>
              <a:t> successes in the interval with </a:t>
            </a:r>
            <a:br>
              <a:rPr lang="en-US" dirty="0"/>
            </a:br>
            <a:r>
              <a:rPr lang="en-US" dirty="0">
                <a:latin typeface="Courier" pitchFamily="2" charset="0"/>
              </a:rPr>
              <a:t>=POISSION.DIST(S, r, True)</a:t>
            </a:r>
          </a:p>
        </p:txBody>
      </p:sp>
    </p:spTree>
    <p:extLst>
      <p:ext uri="{BB962C8B-B14F-4D97-AF65-F5344CB8AC3E}">
        <p14:creationId xmlns:p14="http://schemas.microsoft.com/office/powerpoint/2010/main" val="91332439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572000" y="647700"/>
            <a:ext cx="4572000" cy="4356512"/>
          </a:xfrm>
        </p:spPr>
        <p:txBody>
          <a:bodyPr/>
          <a:lstStyle/>
          <a:p>
            <a:pPr marL="342900" indent="-342900">
              <a:buAutoNum type="arabicPeriod"/>
            </a:pPr>
            <a:r>
              <a:rPr lang="en-US" sz="1600" dirty="0">
                <a:solidFill>
                  <a:schemeClr val="bg1"/>
                </a:solidFill>
                <a:latin typeface="Avenir Book" panose="02000503020000020003" pitchFamily="2" charset="0"/>
              </a:rPr>
              <a:t>Open spreadsheet "</a:t>
            </a:r>
            <a:r>
              <a:rPr lang="en-US" sz="1600" dirty="0" err="1">
                <a:solidFill>
                  <a:schemeClr val="bg1"/>
                </a:solidFill>
                <a:latin typeface="Courier" pitchFamily="2" charset="0"/>
              </a:rPr>
              <a:t>call_poisson.xlsx</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Make sure you are on sheet "</a:t>
            </a:r>
            <a:r>
              <a:rPr lang="en-US" sz="1600" dirty="0">
                <a:solidFill>
                  <a:schemeClr val="bg1"/>
                </a:solidFill>
                <a:latin typeface="Courier" pitchFamily="2" charset="0"/>
              </a:rPr>
              <a:t>CallCenter_Ex1</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Time to do some inference! What are the average number of calls per hour (note: same time every day)</a:t>
            </a:r>
          </a:p>
          <a:p>
            <a:pPr marL="342900" indent="-342900">
              <a:buAutoNum type="arabicPeriod"/>
            </a:pPr>
            <a:r>
              <a:rPr lang="en-US" sz="1600" dirty="0">
                <a:solidFill>
                  <a:schemeClr val="bg1"/>
                </a:solidFill>
                <a:latin typeface="Avenir Book" panose="02000503020000020003" pitchFamily="2" charset="0"/>
              </a:rPr>
              <a:t>What is the average number of calls per 15 minutes?</a:t>
            </a:r>
          </a:p>
          <a:p>
            <a:pPr marL="342900" indent="-342900">
              <a:buAutoNum type="arabicPeriod"/>
            </a:pPr>
            <a:r>
              <a:rPr lang="en-US" sz="1600" dirty="0">
                <a:solidFill>
                  <a:schemeClr val="bg1"/>
                </a:solidFill>
                <a:latin typeface="Avenir Book" panose="02000503020000020003" pitchFamily="2" charset="0"/>
              </a:rPr>
              <a:t>Fill in the probabilities of getting S calls in the next 15 minutes (assume between 2 and 3 PM). </a:t>
            </a:r>
            <a:br>
              <a:rPr lang="en-US" sz="1600" dirty="0">
                <a:solidFill>
                  <a:schemeClr val="bg1"/>
                </a:solidFill>
                <a:latin typeface="Avenir Book" panose="02000503020000020003" pitchFamily="2" charset="0"/>
              </a:rPr>
            </a:br>
            <a:r>
              <a:rPr lang="en-US" sz="1600" b="1" dirty="0">
                <a:solidFill>
                  <a:schemeClr val="bg1"/>
                </a:solidFill>
                <a:latin typeface="Avenir Book" panose="02000503020000020003" pitchFamily="2" charset="0"/>
              </a:rPr>
              <a:t>Hint:</a:t>
            </a:r>
            <a:r>
              <a:rPr lang="en-US" sz="1600" dirty="0">
                <a:solidFill>
                  <a:schemeClr val="bg1"/>
                </a:solidFill>
                <a:latin typeface="Avenir Book" panose="02000503020000020003" pitchFamily="2" charset="0"/>
              </a:rPr>
              <a:t> use the rate inferred in parts 3 and 4!</a:t>
            </a:r>
          </a:p>
        </p:txBody>
      </p:sp>
    </p:spTree>
    <p:extLst>
      <p:ext uri="{BB962C8B-B14F-4D97-AF65-F5344CB8AC3E}">
        <p14:creationId xmlns:p14="http://schemas.microsoft.com/office/powerpoint/2010/main" val="174562766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53F136-8A6F-C744-B1D1-81763E0528A9}"/>
              </a:ext>
            </a:extLst>
          </p:cNvPr>
          <p:cNvSpPr>
            <a:spLocks noGrp="1"/>
          </p:cNvSpPr>
          <p:nvPr>
            <p:ph type="body" idx="1"/>
          </p:nvPr>
        </p:nvSpPr>
        <p:spPr/>
        <p:txBody>
          <a:bodyPr/>
          <a:lstStyle/>
          <a:p>
            <a:r>
              <a:rPr lang="en-US" dirty="0"/>
              <a:t>The formula for the mean and variance of the Poisson distribution is very simple:</a:t>
            </a:r>
            <a:br>
              <a:rPr lang="en-US" dirty="0"/>
            </a:br>
            <a:br>
              <a:rPr lang="en-US" dirty="0"/>
            </a:br>
            <a:r>
              <a:rPr lang="en-US" dirty="0"/>
              <a:t>                              Mean successes per unit time = r</a:t>
            </a:r>
          </a:p>
          <a:p>
            <a:r>
              <a:rPr lang="en-US" dirty="0"/>
              <a:t>                          Variance in successes per unit time = r</a:t>
            </a:r>
            <a:br>
              <a:rPr lang="en-US" dirty="0"/>
            </a:br>
            <a:br>
              <a:rPr lang="en-US" dirty="0"/>
            </a:br>
            <a:r>
              <a:rPr lang="en-US" dirty="0"/>
              <a:t>i.e. the mean and variance are both equal, and they are equal to the only parameter!</a:t>
            </a:r>
            <a:br>
              <a:rPr lang="en-US" dirty="0"/>
            </a:br>
            <a:br>
              <a:rPr lang="en-US" dirty="0"/>
            </a:br>
            <a:r>
              <a:rPr lang="en-US" dirty="0"/>
              <a:t>The standard deviation is square root of the variance</a:t>
            </a:r>
          </a:p>
        </p:txBody>
      </p:sp>
      <p:sp>
        <p:nvSpPr>
          <p:cNvPr id="3" name="Title 2">
            <a:extLst>
              <a:ext uri="{FF2B5EF4-FFF2-40B4-BE49-F238E27FC236}">
                <a16:creationId xmlns:a16="http://schemas.microsoft.com/office/drawing/2014/main" id="{5CA32A6F-9320-BC4D-A767-2D6BADBE8EBC}"/>
              </a:ext>
            </a:extLst>
          </p:cNvPr>
          <p:cNvSpPr>
            <a:spLocks noGrp="1"/>
          </p:cNvSpPr>
          <p:nvPr>
            <p:ph type="title"/>
          </p:nvPr>
        </p:nvSpPr>
        <p:spPr/>
        <p:txBody>
          <a:bodyPr>
            <a:normAutofit fontScale="90000"/>
          </a:bodyPr>
          <a:lstStyle/>
          <a:p>
            <a:r>
              <a:rPr lang="en-US" dirty="0"/>
              <a:t>Mean and Standard Deviation for Poisson</a:t>
            </a:r>
          </a:p>
        </p:txBody>
      </p:sp>
    </p:spTree>
    <p:extLst>
      <p:ext uri="{BB962C8B-B14F-4D97-AF65-F5344CB8AC3E}">
        <p14:creationId xmlns:p14="http://schemas.microsoft.com/office/powerpoint/2010/main" val="20647497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87"/>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128" name="Shape 89"/>
          <p:cNvSpPr txBox="1">
            <a:spLocks noGrp="1"/>
          </p:cNvSpPr>
          <p:nvPr>
            <p:ph type="body" idx="1"/>
          </p:nvPr>
        </p:nvSpPr>
        <p:spPr>
          <a:prstGeom prst="rect">
            <a:avLst/>
          </a:prstGeom>
        </p:spPr>
        <p:txBody>
          <a:bodyPr/>
          <a:lstStyle>
            <a:lvl1pPr marL="457200" indent="-381000">
              <a:lnSpc>
                <a:spcPct val="130000"/>
              </a:lnSpc>
              <a:spcBef>
                <a:spcPts val="0"/>
              </a:spcBef>
              <a:buClr>
                <a:srgbClr val="434343"/>
              </a:buClr>
              <a:buSzPct val="100000"/>
              <a:buFont typeface="Helvetica"/>
              <a:buChar char="●"/>
              <a:defRPr sz="2400">
                <a:solidFill>
                  <a:srgbClr val="434343"/>
                </a:solidFill>
                <a:latin typeface="Proxima Nova"/>
                <a:ea typeface="Proxima Nova"/>
                <a:cs typeface="Proxima Nova"/>
                <a:sym typeface="Proxima Nova"/>
              </a:defRPr>
            </a:lvl1pPr>
          </a:lstStyle>
          <a:p>
            <a:pPr marL="76200" indent="0">
              <a:buNone/>
              <a:defRPr>
                <a:latin typeface="Avenir Book"/>
                <a:ea typeface="Avenir Book"/>
                <a:cs typeface="Avenir Book"/>
                <a:sym typeface="Avenir Book"/>
              </a:defRPr>
            </a:pPr>
            <a:r>
              <a:rPr lang="en-US" dirty="0">
                <a:solidFill>
                  <a:schemeClr val="bg1"/>
                </a:solidFill>
              </a:rPr>
              <a:t>Be able to</a:t>
            </a:r>
          </a:p>
          <a:p>
            <a:pPr>
              <a:defRPr>
                <a:latin typeface="Avenir Book"/>
                <a:ea typeface="Avenir Book"/>
                <a:cs typeface="Avenir Book"/>
                <a:sym typeface="Avenir Book"/>
              </a:defRPr>
            </a:pPr>
            <a:r>
              <a:rPr lang="en-US" dirty="0">
                <a:solidFill>
                  <a:schemeClr val="bg1"/>
                </a:solidFill>
              </a:rPr>
              <a:t>Identify an appropriate distribution for a variety of problems</a:t>
            </a:r>
          </a:p>
          <a:p>
            <a:pPr>
              <a:defRPr>
                <a:latin typeface="Avenir Book"/>
                <a:ea typeface="Avenir Book"/>
                <a:cs typeface="Avenir Book"/>
                <a:sym typeface="Avenir Book"/>
              </a:defRPr>
            </a:pPr>
            <a:r>
              <a:rPr lang="en-US" dirty="0">
                <a:solidFill>
                  <a:schemeClr val="bg1"/>
                </a:solidFill>
              </a:rPr>
              <a:t>Distinguish between a statistic and a parameter</a:t>
            </a:r>
          </a:p>
          <a:p>
            <a:pPr>
              <a:defRPr>
                <a:latin typeface="Avenir Book"/>
                <a:ea typeface="Avenir Book"/>
                <a:cs typeface="Avenir Book"/>
                <a:sym typeface="Avenir Book"/>
              </a:defRPr>
            </a:pPr>
            <a:r>
              <a:rPr lang="en-US" dirty="0">
                <a:solidFill>
                  <a:schemeClr val="bg1"/>
                </a:solidFill>
              </a:rPr>
              <a:t>Estimate parameters for Binomial and Poisson distributions</a:t>
            </a:r>
          </a:p>
          <a:p>
            <a:pPr>
              <a:defRPr>
                <a:latin typeface="Avenir Book"/>
                <a:ea typeface="Avenir Book"/>
                <a:cs typeface="Avenir Book"/>
                <a:sym typeface="Avenir Book"/>
              </a:defRPr>
            </a:pPr>
            <a:r>
              <a:rPr lang="en-US" dirty="0">
                <a:solidFill>
                  <a:schemeClr val="bg1"/>
                </a:solidFill>
              </a:rPr>
              <a:t>Calculate probabilities and cumulative probabilities from Binomial and Poisson distributions</a:t>
            </a:r>
          </a:p>
          <a:p>
            <a:pPr marL="76200" indent="0">
              <a:buNone/>
              <a:defRPr>
                <a:latin typeface="Avenir Book"/>
                <a:ea typeface="Avenir Book"/>
                <a:cs typeface="Avenir Book"/>
                <a:sym typeface="Avenir Book"/>
              </a:defRPr>
            </a:pPr>
            <a:endParaRPr lang="en-US" dirty="0">
              <a:solidFill>
                <a:schemeClr val="bg1"/>
              </a:solidFill>
            </a:endParaRPr>
          </a:p>
        </p:txBody>
      </p:sp>
      <p:sp>
        <p:nvSpPr>
          <p:cNvPr id="127" name="Shape 88"/>
          <p:cNvSpPr txBox="1">
            <a:spLocks noGrp="1"/>
          </p:cNvSpPr>
          <p:nvPr>
            <p:ph type="title"/>
          </p:nvPr>
        </p:nvSpPr>
        <p:spPr>
          <a:prstGeom prst="rect">
            <a:avLst/>
          </a:prstGeom>
        </p:spPr>
        <p:txBody>
          <a:bodyPr/>
          <a:lstStyle>
            <a:lvl1pPr defTabSz="822959">
              <a:defRPr sz="2520" b="1">
                <a:latin typeface="Proxima Nova"/>
                <a:ea typeface="Proxima Nova"/>
                <a:cs typeface="Proxima Nova"/>
                <a:sym typeface="Proxima Nova"/>
              </a:defRPr>
            </a:lvl1pPr>
          </a:lstStyle>
          <a:p>
            <a:r>
              <a:rPr lang="en-US" dirty="0"/>
              <a:t>What You'll Be able to do</a:t>
            </a:r>
            <a:endParaRPr dirty="0"/>
          </a:p>
        </p:txBody>
      </p:sp>
      <p:pic>
        <p:nvPicPr>
          <p:cNvPr id="129" name="Shape 90" descr="Shape 90"/>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426214314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7" name="Shape 63"/>
          <p:cNvSpPr txBox="1">
            <a:spLocks noGrp="1"/>
          </p:cNvSpPr>
          <p:nvPr>
            <p:ph type="title"/>
          </p:nvPr>
        </p:nvSpPr>
        <p:spPr>
          <a:prstGeom prst="rect">
            <a:avLst/>
          </a:prstGeom>
        </p:spPr>
        <p:txBody>
          <a:bodyPr anchor="ctr"/>
          <a:lstStyle>
            <a:lvl1pPr algn="ctr">
              <a:defRPr sz="6000" b="1"/>
            </a:lvl1pPr>
          </a:lstStyle>
          <a:p>
            <a:r>
              <a:rPr lang="en-US" dirty="0"/>
              <a:t>Recap</a:t>
            </a:r>
            <a:endParaRPr dirty="0"/>
          </a:p>
        </p:txBody>
      </p:sp>
      <p:pic>
        <p:nvPicPr>
          <p:cNvPr id="140"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05"/>
          <p:cNvSpPr txBox="1">
            <a:spLocks noGrp="1"/>
          </p:cNvSpPr>
          <p:nvPr>
            <p:ph type="body" idx="1"/>
          </p:nvPr>
        </p:nvSpPr>
        <p:spPr>
          <a:xfrm>
            <a:off x="311699" y="987375"/>
            <a:ext cx="8520602" cy="3416400"/>
          </a:xfrm>
          <a:prstGeom prst="rect">
            <a:avLst/>
          </a:prstGeom>
        </p:spPr>
        <p:txBody>
          <a:bodyPr/>
          <a:lstStyle/>
          <a:p>
            <a:pPr marL="285750" indent="-285750">
              <a:buFont typeface="Arial" panose="020B0604020202020204" pitchFamily="34" charset="0"/>
              <a:buChar char="•"/>
            </a:pPr>
            <a:r>
              <a:rPr lang="en-US" sz="1400" dirty="0"/>
              <a:t>Binomial distribution: </a:t>
            </a:r>
            <a:br>
              <a:rPr lang="en-US" sz="1400" dirty="0"/>
            </a:br>
            <a:r>
              <a:rPr lang="en-US" sz="1400" dirty="0"/>
              <a:t>- fixed trials N, and success probability p</a:t>
            </a:r>
            <a:br>
              <a:rPr lang="en-US" sz="1400" dirty="0"/>
            </a:br>
            <a:r>
              <a:rPr lang="en-US" sz="1400" dirty="0"/>
              <a:t>- Mean = Np, Variance = Np(1-p)</a:t>
            </a:r>
            <a:br>
              <a:rPr lang="en-US" sz="1400" dirty="0"/>
            </a:br>
            <a:r>
              <a:rPr lang="en-US" sz="1400" dirty="0"/>
              <a:t>- BINOMIAL.DIST(…., N, p, False) to get probability</a:t>
            </a:r>
          </a:p>
          <a:p>
            <a:pPr marL="285750" indent="-285750">
              <a:buFont typeface="Arial" panose="020B0604020202020204" pitchFamily="34" charset="0"/>
              <a:buChar char="•"/>
            </a:pPr>
            <a:r>
              <a:rPr lang="en-US" sz="1400" dirty="0"/>
              <a:t>Poisson distribution:</a:t>
            </a:r>
            <a:br>
              <a:rPr lang="en-US" sz="1400" dirty="0"/>
            </a:br>
            <a:r>
              <a:rPr lang="en-US" sz="1400" dirty="0"/>
              <a:t>- fixed rate </a:t>
            </a:r>
            <a:r>
              <a:rPr lang="en-US" sz="1400" i="1" dirty="0"/>
              <a:t>r</a:t>
            </a:r>
            <a:br>
              <a:rPr lang="en-US" sz="1400" dirty="0"/>
            </a:br>
            <a:r>
              <a:rPr lang="en-US" sz="1400" dirty="0"/>
              <a:t>- counts successes, but could have 0, 1, 2, ….. successes</a:t>
            </a:r>
            <a:br>
              <a:rPr lang="en-US" sz="1400" dirty="0"/>
            </a:br>
            <a:r>
              <a:rPr lang="en-US" sz="1400" dirty="0"/>
              <a:t>- Mean = r, Variance = r</a:t>
            </a:r>
            <a:br>
              <a:rPr lang="en-US" sz="1400" dirty="0"/>
            </a:br>
            <a:r>
              <a:rPr lang="en-US" sz="1400" dirty="0"/>
              <a:t>- POISSON.DIST(…., r, False) to get probability</a:t>
            </a:r>
          </a:p>
          <a:p>
            <a:pPr marL="285750" indent="-285750">
              <a:buFont typeface="Arial" panose="020B0604020202020204" pitchFamily="34" charset="0"/>
              <a:buChar char="•"/>
            </a:pPr>
            <a:r>
              <a:rPr lang="en-US" sz="1400" dirty="0"/>
              <a:t>Cumulative probability: useful for getting probability that successes are lower (or higher) than a cutoff</a:t>
            </a:r>
          </a:p>
          <a:p>
            <a:pPr marL="285750" indent="-285750">
              <a:buFont typeface="Arial" panose="020B0604020202020204" pitchFamily="34" charset="0"/>
              <a:buChar char="•"/>
            </a:pPr>
            <a:r>
              <a:rPr lang="en-US" sz="1400" dirty="0"/>
              <a:t>Used Inference: using </a:t>
            </a:r>
            <a:r>
              <a:rPr lang="en-US" sz="1400" i="1" dirty="0"/>
              <a:t>sample</a:t>
            </a:r>
            <a:r>
              <a:rPr lang="en-US" sz="1400" dirty="0"/>
              <a:t> mean for a large sample to estimate a population parameter (p for binomial, r for Poisson)</a:t>
            </a:r>
          </a:p>
        </p:txBody>
      </p:sp>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Takeaways</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148408477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F1D425-87D4-8C4B-89DA-0FFDA227564C}"/>
              </a:ext>
            </a:extLst>
          </p:cNvPr>
          <p:cNvSpPr>
            <a:spLocks noGrp="1"/>
          </p:cNvSpPr>
          <p:nvPr>
            <p:ph type="body" idx="1"/>
          </p:nvPr>
        </p:nvSpPr>
        <p:spPr/>
        <p:txBody>
          <a:bodyPr/>
          <a:lstStyle/>
          <a:p>
            <a:pPr marL="285750" indent="-285750">
              <a:buFont typeface="Arial" panose="020B0604020202020204" pitchFamily="34" charset="0"/>
              <a:buChar char="•"/>
            </a:pPr>
            <a:r>
              <a:rPr lang="en-US" dirty="0"/>
              <a:t>How do we know how good our inference is? Or at least, what our uncertainty is? This is tackled by </a:t>
            </a:r>
            <a:r>
              <a:rPr lang="en-US" b="1" dirty="0"/>
              <a:t>confidence intervals</a:t>
            </a:r>
            <a:r>
              <a:rPr lang="en-US" dirty="0"/>
              <a:t>.</a:t>
            </a:r>
          </a:p>
          <a:p>
            <a:pPr marL="285750" indent="-285750">
              <a:buFont typeface="Arial" panose="020B0604020202020204" pitchFamily="34" charset="0"/>
              <a:buChar char="•"/>
            </a:pPr>
            <a:r>
              <a:rPr lang="en-US" dirty="0"/>
              <a:t>How do we know if a population parameter is changing? For example, we might be interested to know if a new treatment decreased defects, or if two plants have the same defect rate. This is </a:t>
            </a:r>
            <a:r>
              <a:rPr lang="en-US" b="1" dirty="0"/>
              <a:t>hypothesis testing</a:t>
            </a:r>
            <a:r>
              <a:rPr lang="en-US" dirty="0"/>
              <a:t>.</a:t>
            </a:r>
          </a:p>
          <a:p>
            <a:r>
              <a:rPr lang="en-US" dirty="0"/>
              <a:t>These are both interesting questions, but before addressing them we will need to look at some continuous distributions – in particular the </a:t>
            </a:r>
            <a:r>
              <a:rPr lang="en-US" b="1" dirty="0"/>
              <a:t>normal distribution</a:t>
            </a:r>
            <a:r>
              <a:rPr lang="en-US"/>
              <a:t>. </a:t>
            </a:r>
            <a:endParaRPr lang="en-US" dirty="0"/>
          </a:p>
        </p:txBody>
      </p:sp>
      <p:sp>
        <p:nvSpPr>
          <p:cNvPr id="3" name="Title 2">
            <a:extLst>
              <a:ext uri="{FF2B5EF4-FFF2-40B4-BE49-F238E27FC236}">
                <a16:creationId xmlns:a16="http://schemas.microsoft.com/office/drawing/2014/main" id="{F98C0ACD-8188-B748-B07F-AAB176439FD8}"/>
              </a:ext>
            </a:extLst>
          </p:cNvPr>
          <p:cNvSpPr>
            <a:spLocks noGrp="1"/>
          </p:cNvSpPr>
          <p:nvPr>
            <p:ph type="title"/>
          </p:nvPr>
        </p:nvSpPr>
        <p:spPr/>
        <p:txBody>
          <a:bodyPr>
            <a:normAutofit fontScale="90000"/>
          </a:bodyPr>
          <a:lstStyle/>
          <a:p>
            <a:r>
              <a:rPr lang="en-US" dirty="0"/>
              <a:t>To come</a:t>
            </a:r>
          </a:p>
        </p:txBody>
      </p:sp>
    </p:spTree>
    <p:extLst>
      <p:ext uri="{BB962C8B-B14F-4D97-AF65-F5344CB8AC3E}">
        <p14:creationId xmlns:p14="http://schemas.microsoft.com/office/powerpoint/2010/main" val="321827598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2" name="Shape 260"/>
          <p:cNvSpPr txBox="1">
            <a:spLocks noGrp="1"/>
          </p:cNvSpPr>
          <p:nvPr>
            <p:ph type="title"/>
          </p:nvPr>
        </p:nvSpPr>
        <p:spPr>
          <a:prstGeom prst="rect">
            <a:avLst/>
          </a:prstGeom>
        </p:spPr>
        <p:txBody>
          <a:bodyPr/>
          <a:lstStyle>
            <a:lvl1pPr algn="ctr">
              <a:defRPr sz="6000" b="1">
                <a:latin typeface="Proxima Nova"/>
                <a:ea typeface="Proxima Nova"/>
                <a:cs typeface="Proxima Nova"/>
                <a:sym typeface="Proxima Nova"/>
              </a:defRPr>
            </a:lvl1pPr>
          </a:lstStyle>
          <a:p>
            <a:r>
              <a:t>QUESTIONS?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Motivating Example</a:t>
            </a:r>
          </a:p>
        </p:txBody>
      </p:sp>
    </p:spTree>
    <p:extLst>
      <p:ext uri="{BB962C8B-B14F-4D97-AF65-F5344CB8AC3E}">
        <p14:creationId xmlns:p14="http://schemas.microsoft.com/office/powerpoint/2010/main" val="4030290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We have a log of the number of defects found in a particular store</a:t>
            </a:r>
          </a:p>
        </p:txBody>
      </p:sp>
      <p:graphicFrame>
        <p:nvGraphicFramePr>
          <p:cNvPr id="18" name="Table 17">
            <a:extLst>
              <a:ext uri="{FF2B5EF4-FFF2-40B4-BE49-F238E27FC236}">
                <a16:creationId xmlns:a16="http://schemas.microsoft.com/office/drawing/2014/main" id="{DEEF4DAC-F8A8-8044-9E5A-1AE047E66318}"/>
              </a:ext>
            </a:extLst>
          </p:cNvPr>
          <p:cNvGraphicFramePr>
            <a:graphicFrameLocks noGrp="1"/>
          </p:cNvGraphicFramePr>
          <p:nvPr>
            <p:extLst>
              <p:ext uri="{D42A27DB-BD31-4B8C-83A1-F6EECF244321}">
                <p14:modId xmlns:p14="http://schemas.microsoft.com/office/powerpoint/2010/main" val="182899188"/>
              </p:ext>
            </p:extLst>
          </p:nvPr>
        </p:nvGraphicFramePr>
        <p:xfrm>
          <a:off x="1854200" y="1779270"/>
          <a:ext cx="5435600" cy="1981200"/>
        </p:xfrm>
        <a:graphic>
          <a:graphicData uri="http://schemas.openxmlformats.org/drawingml/2006/table">
            <a:tbl>
              <a:tblPr firstRow="1" bandRow="1">
                <a:tableStyleId>{72833802-FEF1-4C79-8D5D-14CF1EAF98D9}</a:tableStyleId>
              </a:tblPr>
              <a:tblGrid>
                <a:gridCol w="2717800">
                  <a:extLst>
                    <a:ext uri="{9D8B030D-6E8A-4147-A177-3AD203B41FA5}">
                      <a16:colId xmlns:a16="http://schemas.microsoft.com/office/drawing/2014/main" val="2387956643"/>
                    </a:ext>
                  </a:extLst>
                </a:gridCol>
                <a:gridCol w="2717800">
                  <a:extLst>
                    <a:ext uri="{9D8B030D-6E8A-4147-A177-3AD203B41FA5}">
                      <a16:colId xmlns:a16="http://schemas.microsoft.com/office/drawing/2014/main" val="225734541"/>
                    </a:ext>
                  </a:extLst>
                </a:gridCol>
              </a:tblGrid>
              <a:tr h="370840">
                <a:tc>
                  <a:txBody>
                    <a:bodyPr/>
                    <a:lstStyle/>
                    <a:p>
                      <a:pPr algn="l"/>
                      <a:r>
                        <a:rPr lang="en-US" sz="2000" dirty="0">
                          <a:solidFill>
                            <a:schemeClr val="bg1"/>
                          </a:solidFill>
                          <a:latin typeface="Avenir Book" panose="02000503020000020003" pitchFamily="2" charset="0"/>
                        </a:rPr>
                        <a:t>Sales</a:t>
                      </a:r>
                    </a:p>
                  </a:txBody>
                  <a:tcPr>
                    <a:solidFill>
                      <a:srgbClr val="EF3969"/>
                    </a:solidFill>
                  </a:tcPr>
                </a:tc>
                <a:tc>
                  <a:txBody>
                    <a:bodyPr/>
                    <a:lstStyle/>
                    <a:p>
                      <a:pPr algn="l"/>
                      <a:r>
                        <a:rPr lang="en-US" sz="2000" dirty="0">
                          <a:solidFill>
                            <a:schemeClr val="bg1"/>
                          </a:solidFill>
                          <a:latin typeface="Avenir Book" panose="02000503020000020003" pitchFamily="2" charset="0"/>
                        </a:rPr>
                        <a:t>Defects Found</a:t>
                      </a:r>
                    </a:p>
                  </a:txBody>
                  <a:tcPr>
                    <a:solidFill>
                      <a:srgbClr val="EF3969"/>
                    </a:solidFill>
                  </a:tcPr>
                </a:tc>
                <a:extLst>
                  <a:ext uri="{0D108BD9-81ED-4DB2-BD59-A6C34878D82A}">
                    <a16:rowId xmlns:a16="http://schemas.microsoft.com/office/drawing/2014/main" val="3856020295"/>
                  </a:ext>
                </a:extLst>
              </a:tr>
              <a:tr h="370840">
                <a:tc>
                  <a:txBody>
                    <a:bodyPr/>
                    <a:lstStyle/>
                    <a:p>
                      <a:pPr algn="l"/>
                      <a:r>
                        <a:rPr lang="en-US" sz="2000" dirty="0">
                          <a:solidFill>
                            <a:schemeClr val="bg1"/>
                          </a:solidFill>
                          <a:latin typeface="Avenir Book" panose="02000503020000020003" pitchFamily="2" charset="0"/>
                        </a:rPr>
                        <a:t>01/01</a:t>
                      </a:r>
                    </a:p>
                  </a:txBody>
                  <a:tcPr/>
                </a:tc>
                <a:tc>
                  <a:txBody>
                    <a:bodyPr/>
                    <a:lstStyle/>
                    <a:p>
                      <a:pPr algn="l"/>
                      <a:r>
                        <a:rPr lang="en-US" sz="2000" dirty="0">
                          <a:solidFill>
                            <a:schemeClr val="bg1"/>
                          </a:solidFill>
                          <a:latin typeface="Avenir Book" panose="02000503020000020003" pitchFamily="2" charset="0"/>
                        </a:rPr>
                        <a:t>2</a:t>
                      </a:r>
                    </a:p>
                  </a:txBody>
                  <a:tcPr/>
                </a:tc>
                <a:extLst>
                  <a:ext uri="{0D108BD9-81ED-4DB2-BD59-A6C34878D82A}">
                    <a16:rowId xmlns:a16="http://schemas.microsoft.com/office/drawing/2014/main" val="1025311185"/>
                  </a:ext>
                </a:extLst>
              </a:tr>
              <a:tr h="370840">
                <a:tc>
                  <a:txBody>
                    <a:bodyPr/>
                    <a:lstStyle/>
                    <a:p>
                      <a:pPr algn="l"/>
                      <a:r>
                        <a:rPr lang="en-US" sz="2000" dirty="0">
                          <a:solidFill>
                            <a:schemeClr val="bg1"/>
                          </a:solidFill>
                          <a:latin typeface="Avenir Book" panose="02000503020000020003" pitchFamily="2" charset="0"/>
                        </a:rPr>
                        <a:t>01/08</a:t>
                      </a:r>
                    </a:p>
                  </a:txBody>
                  <a:tcPr/>
                </a:tc>
                <a:tc>
                  <a:txBody>
                    <a:bodyPr/>
                    <a:lstStyle/>
                    <a:p>
                      <a:pPr algn="l"/>
                      <a:r>
                        <a:rPr lang="en-US" sz="2000" dirty="0">
                          <a:solidFill>
                            <a:schemeClr val="bg1"/>
                          </a:solidFill>
                          <a:latin typeface="Avenir Book" panose="02000503020000020003" pitchFamily="2" charset="0"/>
                        </a:rPr>
                        <a:t>6</a:t>
                      </a:r>
                    </a:p>
                  </a:txBody>
                  <a:tcPr/>
                </a:tc>
                <a:extLst>
                  <a:ext uri="{0D108BD9-81ED-4DB2-BD59-A6C34878D82A}">
                    <a16:rowId xmlns:a16="http://schemas.microsoft.com/office/drawing/2014/main" val="2374544259"/>
                  </a:ext>
                </a:extLst>
              </a:tr>
              <a:tr h="370840">
                <a:tc>
                  <a:txBody>
                    <a:bodyPr/>
                    <a:lstStyle/>
                    <a:p>
                      <a:pPr algn="l"/>
                      <a:r>
                        <a:rPr lang="en-US" sz="2000" dirty="0">
                          <a:solidFill>
                            <a:schemeClr val="bg1"/>
                          </a:solidFill>
                          <a:latin typeface="Avenir Book" panose="02000503020000020003" pitchFamily="2" charset="0"/>
                        </a:rPr>
                        <a:t>01/15</a:t>
                      </a:r>
                    </a:p>
                  </a:txBody>
                  <a:tcPr/>
                </a:tc>
                <a:tc>
                  <a:txBody>
                    <a:bodyPr/>
                    <a:lstStyle/>
                    <a:p>
                      <a:pPr algn="l"/>
                      <a:r>
                        <a:rPr lang="en-US" sz="2000" dirty="0">
                          <a:solidFill>
                            <a:schemeClr val="bg1"/>
                          </a:solidFill>
                          <a:latin typeface="Avenir Book" panose="02000503020000020003" pitchFamily="2" charset="0"/>
                        </a:rPr>
                        <a:t>3</a:t>
                      </a:r>
                    </a:p>
                  </a:txBody>
                  <a:tcPr/>
                </a:tc>
                <a:extLst>
                  <a:ext uri="{0D108BD9-81ED-4DB2-BD59-A6C34878D82A}">
                    <a16:rowId xmlns:a16="http://schemas.microsoft.com/office/drawing/2014/main" val="283465483"/>
                  </a:ext>
                </a:extLst>
              </a:tr>
              <a:tr h="370840">
                <a:tc>
                  <a:txBody>
                    <a:bodyPr/>
                    <a:lstStyle/>
                    <a:p>
                      <a:pPr algn="l"/>
                      <a:r>
                        <a:rPr lang="en-US" sz="2000" dirty="0">
                          <a:solidFill>
                            <a:schemeClr val="bg1"/>
                          </a:solidFill>
                          <a:latin typeface="Avenir Book" panose="02000503020000020003" pitchFamily="2" charset="0"/>
                        </a:rPr>
                        <a:t>…….</a:t>
                      </a:r>
                    </a:p>
                  </a:txBody>
                  <a:tcPr/>
                </a:tc>
                <a:tc>
                  <a:txBody>
                    <a:bodyPr/>
                    <a:lstStyle/>
                    <a:p>
                      <a:pPr algn="l"/>
                      <a:r>
                        <a:rPr lang="en-US" sz="2000" dirty="0">
                          <a:solidFill>
                            <a:schemeClr val="bg1"/>
                          </a:solidFill>
                          <a:latin typeface="Avenir Book" panose="02000503020000020003" pitchFamily="2" charset="0"/>
                        </a:rPr>
                        <a:t>……..</a:t>
                      </a:r>
                    </a:p>
                  </a:txBody>
                  <a:tcPr/>
                </a:tc>
                <a:extLst>
                  <a:ext uri="{0D108BD9-81ED-4DB2-BD59-A6C34878D82A}">
                    <a16:rowId xmlns:a16="http://schemas.microsoft.com/office/drawing/2014/main" val="2528897223"/>
                  </a:ext>
                </a:extLst>
              </a:tr>
            </a:tbl>
          </a:graphicData>
        </a:graphic>
      </p:graphicFrame>
      <p:sp>
        <p:nvSpPr>
          <p:cNvPr id="19" name="TextBox 18">
            <a:extLst>
              <a:ext uri="{FF2B5EF4-FFF2-40B4-BE49-F238E27FC236}">
                <a16:creationId xmlns:a16="http://schemas.microsoft.com/office/drawing/2014/main" id="{41AE4487-B472-4A46-B156-A6C49DDB6BB6}"/>
              </a:ext>
            </a:extLst>
          </p:cNvPr>
          <p:cNvSpPr txBox="1"/>
          <p:nvPr/>
        </p:nvSpPr>
        <p:spPr>
          <a:xfrm>
            <a:off x="311699" y="4018401"/>
            <a:ext cx="7399632"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How would you estimate the number of defects </a:t>
            </a:r>
            <a:r>
              <a:rPr lang="en-US" sz="2000" i="1" dirty="0">
                <a:solidFill>
                  <a:schemeClr val="bg1"/>
                </a:solidFill>
                <a:latin typeface="Avenir Book" panose="02000503020000020003" pitchFamily="2" charset="0"/>
              </a:rPr>
              <a:t>next</a:t>
            </a:r>
            <a:r>
              <a:rPr lang="en-US" sz="2000" dirty="0">
                <a:solidFill>
                  <a:schemeClr val="bg1"/>
                </a:solidFill>
                <a:latin typeface="Avenir Book" panose="02000503020000020003" pitchFamily="2" charset="0"/>
              </a:rPr>
              <a:t> week?</a:t>
            </a:r>
          </a:p>
        </p:txBody>
      </p:sp>
    </p:spTree>
    <p:extLst>
      <p:ext uri="{BB962C8B-B14F-4D97-AF65-F5344CB8AC3E}">
        <p14:creationId xmlns:p14="http://schemas.microsoft.com/office/powerpoint/2010/main" val="3301966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Here are some ideas:</a:t>
            </a:r>
          </a:p>
        </p:txBody>
      </p:sp>
      <p:sp>
        <p:nvSpPr>
          <p:cNvPr id="19" name="TextBox 18">
            <a:extLst>
              <a:ext uri="{FF2B5EF4-FFF2-40B4-BE49-F238E27FC236}">
                <a16:creationId xmlns:a16="http://schemas.microsoft.com/office/drawing/2014/main" id="{A820E4BE-8A2E-CE48-AFD7-20BE288378B3}"/>
              </a:ext>
            </a:extLst>
          </p:cNvPr>
          <p:cNvSpPr txBox="1"/>
          <p:nvPr/>
        </p:nvSpPr>
        <p:spPr>
          <a:xfrm>
            <a:off x="311699" y="1521339"/>
            <a:ext cx="8402932"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Calculate the average of previous weeks defects</a:t>
            </a:r>
            <a:br>
              <a:rPr lang="en-US" sz="2000" dirty="0">
                <a:solidFill>
                  <a:schemeClr val="bg1"/>
                </a:solidFill>
                <a:latin typeface="Avenir Book" panose="02000503020000020003" pitchFamily="2" charset="0"/>
              </a:rPr>
            </a:br>
            <a:endParaRPr lang="en-US" sz="2000" dirty="0">
              <a:solidFill>
                <a:schemeClr val="bg1"/>
              </a:solidFill>
              <a:latin typeface="Avenir Book" panose="02000503020000020003" pitchFamily="2" charset="0"/>
            </a:endParaRP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Calculate the 95</a:t>
            </a:r>
            <a:r>
              <a:rPr lang="en-US" sz="2000" baseline="30000" dirty="0">
                <a:solidFill>
                  <a:schemeClr val="bg1"/>
                </a:solidFill>
                <a:latin typeface="Avenir Book" panose="02000503020000020003" pitchFamily="2" charset="0"/>
              </a:rPr>
              <a:t>th</a:t>
            </a:r>
            <a:r>
              <a:rPr lang="en-US" sz="2000" dirty="0">
                <a:solidFill>
                  <a:schemeClr val="bg1"/>
                </a:solidFill>
                <a:latin typeface="Avenir Book" panose="02000503020000020003" pitchFamily="2" charset="0"/>
              </a:rPr>
              <a:t> percentile of previous defects, and claim the number will be smaller than that with 95% probability (conservative estimate of how many won't be available to customers)</a:t>
            </a:r>
          </a:p>
        </p:txBody>
      </p:sp>
      <p:sp>
        <p:nvSpPr>
          <p:cNvPr id="20" name="TextBox 19">
            <a:extLst>
              <a:ext uri="{FF2B5EF4-FFF2-40B4-BE49-F238E27FC236}">
                <a16:creationId xmlns:a16="http://schemas.microsoft.com/office/drawing/2014/main" id="{B612D746-103E-DF43-936B-4429EFD865FD}"/>
              </a:ext>
            </a:extLst>
          </p:cNvPr>
          <p:cNvSpPr txBox="1"/>
          <p:nvPr/>
        </p:nvSpPr>
        <p:spPr>
          <a:xfrm>
            <a:off x="311699" y="3247396"/>
            <a:ext cx="8402932" cy="1015663"/>
          </a:xfrm>
          <a:prstGeom prst="rect">
            <a:avLst/>
          </a:prstGeom>
          <a:noFill/>
        </p:spPr>
        <p:txBody>
          <a:bodyPr wrap="square" rtlCol="0">
            <a:spAutoFit/>
          </a:bodyPr>
          <a:lstStyle/>
          <a:p>
            <a:r>
              <a:rPr lang="en-US" sz="2000" dirty="0">
                <a:solidFill>
                  <a:schemeClr val="bg1"/>
                </a:solidFill>
                <a:latin typeface="Avenir Book" panose="02000503020000020003" pitchFamily="2" charset="0"/>
              </a:rPr>
              <a:t>Would these answers hold if we were ordering a varying number of tires a week (e.g. if we ordered 25 more tires every week than previous weeks, is the second calculation still reasonable?)</a:t>
            </a:r>
          </a:p>
        </p:txBody>
      </p:sp>
      <p:sp>
        <p:nvSpPr>
          <p:cNvPr id="21" name="TextBox 20">
            <a:extLst>
              <a:ext uri="{FF2B5EF4-FFF2-40B4-BE49-F238E27FC236}">
                <a16:creationId xmlns:a16="http://schemas.microsoft.com/office/drawing/2014/main" id="{6E83FD01-C08A-C24D-AB2D-A3BE0E88CF95}"/>
              </a:ext>
            </a:extLst>
          </p:cNvPr>
          <p:cNvSpPr txBox="1"/>
          <p:nvPr/>
        </p:nvSpPr>
        <p:spPr>
          <a:xfrm>
            <a:off x="311699" y="4357900"/>
            <a:ext cx="8402932" cy="707886"/>
          </a:xfrm>
          <a:prstGeom prst="rect">
            <a:avLst/>
          </a:prstGeom>
          <a:noFill/>
        </p:spPr>
        <p:txBody>
          <a:bodyPr wrap="square" rtlCol="0">
            <a:spAutoFit/>
          </a:bodyPr>
          <a:lstStyle/>
          <a:p>
            <a:r>
              <a:rPr lang="en-US" sz="2000" dirty="0">
                <a:solidFill>
                  <a:schemeClr val="bg1"/>
                </a:solidFill>
                <a:latin typeface="Avenir Book" panose="02000503020000020003" pitchFamily="2" charset="0"/>
              </a:rPr>
              <a:t>If we are willing to </a:t>
            </a:r>
            <a:r>
              <a:rPr lang="en-US" sz="2000" i="1" dirty="0">
                <a:solidFill>
                  <a:schemeClr val="bg1"/>
                </a:solidFill>
                <a:latin typeface="Avenir Book" panose="02000503020000020003" pitchFamily="2" charset="0"/>
              </a:rPr>
              <a:t>model</a:t>
            </a:r>
            <a:r>
              <a:rPr lang="en-US" sz="2000" dirty="0">
                <a:solidFill>
                  <a:schemeClr val="bg1"/>
                </a:solidFill>
                <a:latin typeface="Avenir Book" panose="02000503020000020003" pitchFamily="2" charset="0"/>
              </a:rPr>
              <a:t> this process, we can answer this question even if fluctuation order number</a:t>
            </a:r>
          </a:p>
        </p:txBody>
      </p:sp>
    </p:spTree>
    <p:extLst>
      <p:ext uri="{BB962C8B-B14F-4D97-AF65-F5344CB8AC3E}">
        <p14:creationId xmlns:p14="http://schemas.microsoft.com/office/powerpoint/2010/main" val="8750770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pic>
        <p:nvPicPr>
          <p:cNvPr id="3074" name="Picture 2">
            <a:extLst>
              <a:ext uri="{FF2B5EF4-FFF2-40B4-BE49-F238E27FC236}">
                <a16:creationId xmlns:a16="http://schemas.microsoft.com/office/drawing/2014/main" id="{6087AEE4-2516-174E-A227-4FA2C1C0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751" y="1459215"/>
            <a:ext cx="5200650" cy="32156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EC8B6A-4223-7E46-B4AD-DB604AB81CB2}"/>
              </a:ext>
            </a:extLst>
          </p:cNvPr>
          <p:cNvSpPr txBox="1"/>
          <p:nvPr/>
        </p:nvSpPr>
        <p:spPr>
          <a:xfrm>
            <a:off x="1677963" y="1104903"/>
            <a:ext cx="53742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Ordering more tires each week: 95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lang="en-US" dirty="0">
                <a:solidFill>
                  <a:schemeClr val="bg1"/>
                </a:solidFill>
                <a:latin typeface="+mj-lt"/>
                <a:cs typeface="Arial" panose="020B0604020202020204" pitchFamily="34" charset="0"/>
              </a:rPr>
              <a:t> percentile not very informative</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Tree>
    <p:extLst>
      <p:ext uri="{BB962C8B-B14F-4D97-AF65-F5344CB8AC3E}">
        <p14:creationId xmlns:p14="http://schemas.microsoft.com/office/powerpoint/2010/main" val="36522237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2" name="TextBox 1">
            <a:extLst>
              <a:ext uri="{FF2B5EF4-FFF2-40B4-BE49-F238E27FC236}">
                <a16:creationId xmlns:a16="http://schemas.microsoft.com/office/drawing/2014/main" id="{42EC8B6A-4223-7E46-B4AD-DB604AB81CB2}"/>
              </a:ext>
            </a:extLst>
          </p:cNvPr>
          <p:cNvSpPr txBox="1"/>
          <p:nvPr/>
        </p:nvSpPr>
        <p:spPr>
          <a:xfrm>
            <a:off x="781050" y="1001817"/>
            <a:ext cx="78613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As we increase the number of tires ordered, we see an increase in the number of defects</a:t>
            </a:r>
          </a:p>
        </p:txBody>
      </p:sp>
      <p:graphicFrame>
        <p:nvGraphicFramePr>
          <p:cNvPr id="7" name="Chart 6">
            <a:extLst>
              <a:ext uri="{FF2B5EF4-FFF2-40B4-BE49-F238E27FC236}">
                <a16:creationId xmlns:a16="http://schemas.microsoft.com/office/drawing/2014/main" id="{E5DBAC2A-9C36-8348-A7C5-63B9B994BB7A}"/>
              </a:ext>
            </a:extLst>
          </p:cNvPr>
          <p:cNvGraphicFramePr>
            <a:graphicFrameLocks/>
          </p:cNvGraphicFramePr>
          <p:nvPr>
            <p:extLst>
              <p:ext uri="{D42A27DB-BD31-4B8C-83A1-F6EECF244321}">
                <p14:modId xmlns:p14="http://schemas.microsoft.com/office/powerpoint/2010/main" val="2634099756"/>
              </p:ext>
            </p:extLst>
          </p:nvPr>
        </p:nvGraphicFramePr>
        <p:xfrm>
          <a:off x="1231900" y="1309592"/>
          <a:ext cx="6680200" cy="347404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8490B3F-49FE-8F41-A9D0-155C4D215ABB}"/>
              </a:ext>
            </a:extLst>
          </p:cNvPr>
          <p:cNvSpPr txBox="1"/>
          <p:nvPr/>
        </p:nvSpPr>
        <p:spPr>
          <a:xfrm>
            <a:off x="882101" y="4835725"/>
            <a:ext cx="78613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We would say the number of defects in a batch and number ordered in a batch are </a:t>
            </a:r>
            <a:r>
              <a:rPr kumimoji="0" lang="en-US" sz="1400" b="0" i="1" u="none" strike="noStrike" cap="none" spc="0" normalizeH="0" baseline="0" dirty="0">
                <a:ln>
                  <a:noFill/>
                </a:ln>
                <a:solidFill>
                  <a:schemeClr val="bg1"/>
                </a:solidFill>
                <a:effectLst/>
                <a:uFillTx/>
                <a:latin typeface="+mj-lt"/>
                <a:cs typeface="Arial" panose="020B0604020202020204" pitchFamily="34" charset="0"/>
                <a:sym typeface="Arial"/>
              </a:rPr>
              <a:t>correlated</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Tree>
    <p:extLst>
      <p:ext uri="{BB962C8B-B14F-4D97-AF65-F5344CB8AC3E}">
        <p14:creationId xmlns:p14="http://schemas.microsoft.com/office/powerpoint/2010/main" val="13818115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E17A-7A03-1C4B-93CA-85FCB4ED103F}"/>
              </a:ext>
            </a:extLst>
          </p:cNvPr>
          <p:cNvSpPr>
            <a:spLocks noGrp="1"/>
          </p:cNvSpPr>
          <p:nvPr>
            <p:ph type="title"/>
          </p:nvPr>
        </p:nvSpPr>
        <p:spPr/>
        <p:txBody>
          <a:bodyPr/>
          <a:lstStyle/>
          <a:p>
            <a:r>
              <a:rPr lang="en-US" dirty="0"/>
              <a:t>Binomial Distribution</a:t>
            </a:r>
          </a:p>
        </p:txBody>
      </p:sp>
    </p:spTree>
    <p:extLst>
      <p:ext uri="{BB962C8B-B14F-4D97-AF65-F5344CB8AC3E}">
        <p14:creationId xmlns:p14="http://schemas.microsoft.com/office/powerpoint/2010/main" val="1582349262"/>
      </p:ext>
    </p:extLst>
  </p:cSld>
  <p:clrMapOvr>
    <a:masterClrMapping/>
  </p:clrMapOvr>
  <p:transition spd="med"/>
</p:sld>
</file>

<file path=ppt/theme/theme1.xml><?xml version="1.0" encoding="utf-8"?>
<a:theme xmlns:a="http://schemas.openxmlformats.org/drawingml/2006/main" name="Metis_CT">
  <a:themeElements>
    <a:clrScheme name="Custom 2">
      <a:dk1>
        <a:srgbClr val="212121"/>
      </a:dk1>
      <a:lt1>
        <a:srgbClr val="FFFFFF"/>
      </a:lt1>
      <a:dk2>
        <a:srgbClr val="A7A7A7"/>
      </a:dk2>
      <a:lt2>
        <a:srgbClr val="535353"/>
      </a:lt2>
      <a:accent1>
        <a:srgbClr val="328EC4"/>
      </a:accent1>
      <a:accent2>
        <a:srgbClr val="D23199"/>
      </a:accent2>
      <a:accent3>
        <a:srgbClr val="78909C"/>
      </a:accent3>
      <a:accent4>
        <a:srgbClr val="FFAB40"/>
      </a:accent4>
      <a:accent5>
        <a:srgbClr val="4DD0E1"/>
      </a:accent5>
      <a:accent6>
        <a:srgbClr val="EEFF41"/>
      </a:accent6>
      <a:hlink>
        <a:srgbClr val="0000FF"/>
      </a:hlink>
      <a:folHlink>
        <a:srgbClr val="FF00F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dirty="0">
            <a:ln>
              <a:noFill/>
            </a:ln>
            <a:solidFill>
              <a:schemeClr val="bg1"/>
            </a:solidFill>
            <a:effectLst/>
            <a:uFillTx/>
            <a:latin typeface="+mj-lt"/>
            <a:cs typeface="Arial" panose="020B0604020202020204" pitchFamily="34" charset="0"/>
            <a:sym typeface="Arial"/>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tis_CT" id="{97739FD9-778E-3849-BFAE-EA3FF0BBACA5}" vid="{4995C8F1-E9A5-014D-8D2A-D945E4818636}"/>
    </a:ext>
  </a:extLst>
</a:theme>
</file>

<file path=ppt/theme/theme2.xml><?xml version="1.0" encoding="utf-8"?>
<a:theme xmlns:a="http://schemas.openxmlformats.org/drawingml/2006/main" name="simple-dark-2">
  <a:themeElements>
    <a:clrScheme name="simple-dark-2">
      <a:dk1>
        <a:srgbClr val="000000"/>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Metis_CT</Template>
  <TotalTime>85472</TotalTime>
  <Words>2426</Words>
  <Application>Microsoft Macintosh PowerPoint</Application>
  <PresentationFormat>On-screen Show (16:9)</PresentationFormat>
  <Paragraphs>229</Paragraphs>
  <Slides>33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Avenir Book</vt:lpstr>
      <vt:lpstr>Calibri</vt:lpstr>
      <vt:lpstr>Cambria Math</vt:lpstr>
      <vt:lpstr>Courier</vt:lpstr>
      <vt:lpstr>Helvetica</vt:lpstr>
      <vt:lpstr>Helvetica Neue</vt:lpstr>
      <vt:lpstr>Proxima Nova</vt:lpstr>
      <vt:lpstr>Metis_CT</vt:lpstr>
      <vt:lpstr>Statistics Discrete Distributions</vt:lpstr>
      <vt:lpstr>Learning Objectives &amp; Agenda</vt:lpstr>
      <vt:lpstr>What You'll Be able to do</vt:lpstr>
      <vt:lpstr>Motivating Example</vt:lpstr>
      <vt:lpstr>Tire Defects</vt:lpstr>
      <vt:lpstr>Tire Defects</vt:lpstr>
      <vt:lpstr>Tire Defects</vt:lpstr>
      <vt:lpstr>Tire Defects</vt:lpstr>
      <vt:lpstr>Binomial Distribution</vt:lpstr>
      <vt:lpstr>Introduction to the Binomial Distribution</vt:lpstr>
      <vt:lpstr>Our example</vt:lpstr>
      <vt:lpstr>Probability of Zero Defective Tires</vt:lpstr>
      <vt:lpstr>Probability of One Defective Tire</vt:lpstr>
      <vt:lpstr>Probability of S Defective Tires</vt:lpstr>
      <vt:lpstr>Exercise</vt:lpstr>
      <vt:lpstr>Getting Probability of Fewer than 5 Defective Tires</vt:lpstr>
      <vt:lpstr>Distributions and Inference</vt:lpstr>
      <vt:lpstr>Distributions and Expected Values</vt:lpstr>
      <vt:lpstr>Mean and Standard Deviation of Distribution</vt:lpstr>
      <vt:lpstr>For Binomial Only</vt:lpstr>
      <vt:lpstr>Inference</vt:lpstr>
      <vt:lpstr>Exercise</vt:lpstr>
      <vt:lpstr>Summary of Inference For Binomial Problems</vt:lpstr>
      <vt:lpstr>Poisson Distribution</vt:lpstr>
      <vt:lpstr>Motivating Example</vt:lpstr>
      <vt:lpstr>Poisson Distribution</vt:lpstr>
      <vt:lpstr>Poisson distribution</vt:lpstr>
      <vt:lpstr>Exercise</vt:lpstr>
      <vt:lpstr>Mean and Standard Deviation for Poisson</vt:lpstr>
      <vt:lpstr>Recap</vt:lpstr>
      <vt:lpstr>Takeaways</vt:lpstr>
      <vt:lpstr>To come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TITLE</dc:title>
  <cp:lastModifiedBy>Damien Martin</cp:lastModifiedBy>
  <cp:revision>193</cp:revision>
  <dcterms:modified xsi:type="dcterms:W3CDTF">2019-07-01T08:28:14Z</dcterms:modified>
</cp:coreProperties>
</file>