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9"/>
  </p:notesMasterIdLst>
  <p:handoutMasterIdLst>
    <p:handoutMasterId r:id="rId10"/>
  </p:handoutMasterIdLst>
  <p:sldIdLst>
    <p:sldId id="256" r:id="rId2"/>
    <p:sldId id="685" r:id="rId3"/>
    <p:sldId id="287" r:id="rId4"/>
    <p:sldId id="686" r:id="rId5"/>
    <p:sldId id="687" r:id="rId6"/>
    <p:sldId id="353" r:id="rId7"/>
    <p:sldId id="27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15E"/>
    <a:srgbClr val="EF3969"/>
    <a:srgbClr val="328E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CADCD9"/>
          </a:solidFill>
        </a:fill>
      </a:tcStyle>
    </a:wholeTbl>
    <a:band2H>
      <a:tcTxStyle/>
      <a:tcStyle>
        <a:tcBdr/>
        <a:fill>
          <a:solidFill>
            <a:srgbClr val="E6EEED"/>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212121"/>
          </a:solidFill>
        </a:fill>
      </a:tcStyle>
    </a:band2H>
    <a:firstCol>
      <a:tcTxStyle b="on" i="off">
        <a:font>
          <a:latin typeface="Arial"/>
          <a:ea typeface="Arial"/>
          <a:cs typeface="Arial"/>
        </a:font>
        <a:srgbClr val="2121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212121"/>
          </a:solidFill>
        </a:fill>
      </a:tcStyle>
    </a:lastRow>
    <a:firstRow>
      <a:tcTxStyle b="on" i="off">
        <a:font>
          <a:latin typeface="Arial"/>
          <a:ea typeface="Arial"/>
          <a:cs typeface="Arial"/>
        </a:font>
        <a:srgbClr val="21212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04"/>
    <p:restoredTop sz="78495"/>
  </p:normalViewPr>
  <p:slideViewPr>
    <p:cSldViewPr snapToGrid="0" snapToObjects="1">
      <p:cViewPr>
        <p:scale>
          <a:sx n="113" d="100"/>
          <a:sy n="113" d="100"/>
        </p:scale>
        <p:origin x="1208" y="2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2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C6094-505D-EC46-ADA8-8BFB6DC4D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A11BC8-3B37-D44A-BD69-60D6DA5730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27DF94-ED2D-D145-990C-486748C442E3}" type="datetimeFigureOut">
              <a:rPr lang="en-US" smtClean="0"/>
              <a:t>7/1/19</a:t>
            </a:fld>
            <a:endParaRPr lang="en-US"/>
          </a:p>
        </p:txBody>
      </p:sp>
      <p:sp>
        <p:nvSpPr>
          <p:cNvPr id="4" name="Footer Placeholder 3">
            <a:extLst>
              <a:ext uri="{FF2B5EF4-FFF2-40B4-BE49-F238E27FC236}">
                <a16:creationId xmlns:a16="http://schemas.microsoft.com/office/drawing/2014/main" id="{4F33E826-7B6F-DC48-BDA5-BE1A0F0BF4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46AD1E-FC59-164F-BD0B-8332E1CEB9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E117E-D05C-1A4F-AC91-1682924F90E2}" type="slidenum">
              <a:rPr lang="en-US" smtClean="0"/>
              <a:t>‹#›</a:t>
            </a:fld>
            <a:endParaRPr lang="en-US"/>
          </a:p>
        </p:txBody>
      </p:sp>
    </p:spTree>
    <p:extLst>
      <p:ext uri="{BB962C8B-B14F-4D97-AF65-F5344CB8AC3E}">
        <p14:creationId xmlns:p14="http://schemas.microsoft.com/office/powerpoint/2010/main" val="368142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774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not a  point-by-point recap of the learning outcomes. Instead, it is written for the audience attending to give them an idea of what they should walk away with. For example neither , correlation, nor Law of Large Numbers are explicitly mentioned, but those are more tools to aid understanding to "do things" rather than things participants would want to do.</a:t>
            </a:r>
          </a:p>
        </p:txBody>
      </p:sp>
    </p:spTree>
    <p:extLst>
      <p:ext uri="{BB962C8B-B14F-4D97-AF65-F5344CB8AC3E}">
        <p14:creationId xmlns:p14="http://schemas.microsoft.com/office/powerpoint/2010/main" val="377678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things you might want to show them:</a:t>
            </a:r>
          </a:p>
          <a:p>
            <a:pPr marL="285750" indent="-285750">
              <a:buFontTx/>
              <a:buChar char="-"/>
            </a:pPr>
            <a:r>
              <a:rPr lang="en-US" dirty="0"/>
              <a:t>If you want a formula to appear, place ' (the apostrophe) before the = sign so Excel interprets it as text</a:t>
            </a:r>
          </a:p>
          <a:p>
            <a:pPr marL="285750" indent="-285750">
              <a:buFontTx/>
              <a:buChar char="-"/>
            </a:pPr>
            <a:r>
              <a:rPr lang="en-US" dirty="0"/>
              <a:t>Copy and pasting cells, and how the formula references get updated (i.e. it using relative positioning)</a:t>
            </a:r>
          </a:p>
          <a:p>
            <a:pPr marL="285750" indent="-285750">
              <a:buFontTx/>
              <a:buChar char="-"/>
            </a:pPr>
            <a:r>
              <a:rPr lang="en-US" dirty="0"/>
              <a:t>The Anchor ($) to keep cell references fixed. This gets covered in the first lecture and we prompt them to explain it. You can either leave it out and have them learn it there, or use that question as a checkpoint for understanding if </a:t>
            </a:r>
            <a:r>
              <a:rPr lang="en-US"/>
              <a:t>they learn it here</a:t>
            </a:r>
            <a:endParaRPr lang="en-US" dirty="0"/>
          </a:p>
        </p:txBody>
      </p:sp>
    </p:spTree>
    <p:extLst>
      <p:ext uri="{BB962C8B-B14F-4D97-AF65-F5344CB8AC3E}">
        <p14:creationId xmlns:p14="http://schemas.microsoft.com/office/powerpoint/2010/main" val="302534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1100"/>
            </a:lvl1pPr>
          </a:lstStyle>
          <a:p>
            <a:r>
              <a:t>2</a:t>
            </a:r>
          </a:p>
        </p:txBody>
      </p:sp>
    </p:spTree>
    <p:extLst>
      <p:ext uri="{BB962C8B-B14F-4D97-AF65-F5344CB8AC3E}">
        <p14:creationId xmlns:p14="http://schemas.microsoft.com/office/powerpoint/2010/main" val="1449667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rgbClr val="3088BC"/>
        </a:solidFill>
        <a:effectLst/>
      </p:bgPr>
    </p:bg>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62" descr="Shape 62">
            <a:extLst>
              <a:ext uri="{FF2B5EF4-FFF2-40B4-BE49-F238E27FC236}">
                <a16:creationId xmlns:a16="http://schemas.microsoft.com/office/drawing/2014/main" id="{C329F1DD-BD45-CA42-990C-0D31E804C0F5}"/>
              </a:ext>
            </a:extLst>
          </p:cNvPr>
          <p:cNvPicPr>
            <a:picLocks noChangeAspect="1"/>
          </p:cNvPicPr>
          <p:nvPr/>
        </p:nvPicPr>
        <p:blipFill>
          <a:blip r:embed="rId2">
            <a:alphaModFix amt="8000"/>
            <a:extLst/>
          </a:blip>
          <a:stretch>
            <a:fillRect/>
          </a:stretch>
        </p:blipFill>
        <p:spPr>
          <a:xfrm>
            <a:off x="2539558" y="0"/>
            <a:ext cx="4064882" cy="5143500"/>
          </a:xfrm>
          <a:prstGeom prst="rect">
            <a:avLst/>
          </a:prstGeom>
          <a:ln w="12700">
            <a:miter lim="400000"/>
          </a:ln>
        </p:spPr>
      </p:pic>
      <p:sp>
        <p:nvSpPr>
          <p:cNvPr id="6" name="Shape 64">
            <a:extLst>
              <a:ext uri="{FF2B5EF4-FFF2-40B4-BE49-F238E27FC236}">
                <a16:creationId xmlns:a16="http://schemas.microsoft.com/office/drawing/2014/main" id="{E94F0749-6D04-224B-B4D2-68959D5D11D6}"/>
              </a:ext>
            </a:extLst>
          </p:cNvPr>
          <p:cNvSpPr/>
          <p:nvPr/>
        </p:nvSpPr>
        <p:spPr>
          <a:xfrm>
            <a:off x="1213949" y="3467249"/>
            <a:ext cx="6716102" cy="1"/>
          </a:xfrm>
          <a:prstGeom prst="line">
            <a:avLst/>
          </a:prstGeom>
          <a:ln w="19050">
            <a:solidFill>
              <a:srgbClr val="FFFFFF"/>
            </a:solidFill>
          </a:ln>
        </p:spPr>
        <p:txBody>
          <a:bodyPr lIns="45719" rIns="45719"/>
          <a:lstStyle/>
          <a:p>
            <a:endParaRPr/>
          </a:p>
        </p:txBody>
      </p:sp>
      <p:sp>
        <p:nvSpPr>
          <p:cNvPr id="7" name="Shape 65">
            <a:extLst>
              <a:ext uri="{FF2B5EF4-FFF2-40B4-BE49-F238E27FC236}">
                <a16:creationId xmlns:a16="http://schemas.microsoft.com/office/drawing/2014/main" id="{0796D25E-5142-534E-9C75-382E2B32E7D6}"/>
              </a:ext>
            </a:extLst>
          </p:cNvPr>
          <p:cNvSpPr/>
          <p:nvPr/>
        </p:nvSpPr>
        <p:spPr>
          <a:xfrm>
            <a:off x="1213949" y="1454599"/>
            <a:ext cx="6716102" cy="1"/>
          </a:xfrm>
          <a:prstGeom prst="line">
            <a:avLst/>
          </a:prstGeom>
          <a:ln w="19050">
            <a:solidFill>
              <a:srgbClr val="FFFFFF"/>
            </a:solidFill>
          </a:ln>
        </p:spPr>
        <p:txBody>
          <a:bodyPr lIns="45719" rIns="45719"/>
          <a:lstStyle/>
          <a:p>
            <a:endParaRPr/>
          </a:p>
        </p:txBody>
      </p:sp>
      <p:sp>
        <p:nvSpPr>
          <p:cNvPr id="10" name="Shape 63">
            <a:extLst>
              <a:ext uri="{FF2B5EF4-FFF2-40B4-BE49-F238E27FC236}">
                <a16:creationId xmlns:a16="http://schemas.microsoft.com/office/drawing/2014/main" id="{9699427B-0B99-974C-9B52-DD92F0829E27}"/>
              </a:ext>
            </a:extLst>
          </p:cNvPr>
          <p:cNvSpPr txBox="1">
            <a:spLocks noGrp="1"/>
          </p:cNvSpPr>
          <p:nvPr>
            <p:ph type="title"/>
          </p:nvPr>
        </p:nvSpPr>
        <p:spPr>
          <a:xfrm>
            <a:off x="311699" y="1650962"/>
            <a:ext cx="8520602" cy="1645131"/>
          </a:xfrm>
          <a:prstGeom prst="rect">
            <a:avLst/>
          </a:prstGeom>
        </p:spPr>
        <p:txBody>
          <a:bodyPr anchor="ctr"/>
          <a:lstStyle>
            <a:lvl1pPr algn="ctr">
              <a:defRPr sz="6000" b="1">
                <a:latin typeface="+mj-lt"/>
              </a:defRPr>
            </a:lvl1pPr>
          </a:lstStyle>
          <a:p>
            <a:r>
              <a:rPr lang="en-US"/>
              <a:t>Click to edit Master title style</a:t>
            </a:r>
            <a:endParaRPr dirty="0"/>
          </a:p>
        </p:txBody>
      </p:sp>
      <p:pic>
        <p:nvPicPr>
          <p:cNvPr id="14" name="Shape 66" descr="Shape 66">
            <a:extLst>
              <a:ext uri="{FF2B5EF4-FFF2-40B4-BE49-F238E27FC236}">
                <a16:creationId xmlns:a16="http://schemas.microsoft.com/office/drawing/2014/main" id="{D08C5CC0-F574-F04B-911A-16BD99B5CBF5}"/>
              </a:ext>
            </a:extLst>
          </p:cNvPr>
          <p:cNvPicPr>
            <a:picLocks noChangeAspect="1"/>
          </p:cNvPicPr>
          <p:nvPr/>
        </p:nvPicPr>
        <p:blipFill>
          <a:blip r:embed="rId3">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90618440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110222828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28945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bg>
      <p:bgRef idx="1001">
        <a:schemeClr val="bg1"/>
      </p:bgRef>
    </p:bg>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2856049" y="1667444"/>
            <a:ext cx="5175001" cy="1807271"/>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sz="3600"/>
            </a:lvl1pPr>
          </a:lstStyle>
          <a:p>
            <a:r>
              <a:rPr kumimoji="0" lang="en-US" sz="4600" b="0" i="0" u="none" strike="noStrike" kern="0" cap="none" spc="0" normalizeH="0" baseline="0" noProof="0" dirty="0">
                <a:ln>
                  <a:noFill/>
                </a:ln>
                <a:solidFill>
                  <a:srgbClr val="FFFFFF"/>
                </a:solidFill>
                <a:effectLst/>
                <a:uLnTx/>
                <a:uFillTx/>
                <a:latin typeface="Proxima Nova"/>
                <a:sym typeface="Proxima Nova"/>
              </a:rPr>
              <a:t>Intro to</a:t>
            </a:r>
            <a:br>
              <a:rPr lang="en-US" dirty="0"/>
            </a:br>
            <a:r>
              <a:rPr kumimoji="0" lang="en-US" sz="4600" b="1" i="0" u="none" strike="noStrike" kern="0" cap="none" spc="0" normalizeH="0" baseline="0" noProof="0" dirty="0">
                <a:ln>
                  <a:noFill/>
                </a:ln>
                <a:solidFill>
                  <a:srgbClr val="EF3969"/>
                </a:solidFill>
                <a:effectLst/>
                <a:uLnTx/>
                <a:uFillTx/>
                <a:latin typeface="Proxima Nova"/>
                <a:sym typeface="Proxima Nova"/>
              </a:rPr>
              <a:t>TITLE</a:t>
            </a:r>
            <a:endParaRPr dirty="0"/>
          </a:p>
        </p:txBody>
      </p:sp>
      <p:sp>
        <p:nvSpPr>
          <p:cNvPr id="21"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4" name="Shape 56">
            <a:extLst>
              <a:ext uri="{FF2B5EF4-FFF2-40B4-BE49-F238E27FC236}">
                <a16:creationId xmlns:a16="http://schemas.microsoft.com/office/drawing/2014/main" id="{36B9C5F9-FF51-A749-BC1C-E1F1BA212A66}"/>
              </a:ext>
            </a:extLst>
          </p:cNvPr>
          <p:cNvSpPr/>
          <p:nvPr/>
        </p:nvSpPr>
        <p:spPr>
          <a:xfrm>
            <a:off x="2856050" y="3621999"/>
            <a:ext cx="5175001" cy="1"/>
          </a:xfrm>
          <a:prstGeom prst="line">
            <a:avLst/>
          </a:prstGeom>
          <a:ln w="19050">
            <a:solidFill>
              <a:srgbClr val="EF3969"/>
            </a:solidFill>
          </a:ln>
        </p:spPr>
        <p:txBody>
          <a:bodyPr lIns="45719" rIns="45719"/>
          <a:lstStyle/>
          <a:p>
            <a:endParaRPr/>
          </a:p>
        </p:txBody>
      </p:sp>
      <p:sp>
        <p:nvSpPr>
          <p:cNvPr id="5" name="Shape 57">
            <a:extLst>
              <a:ext uri="{FF2B5EF4-FFF2-40B4-BE49-F238E27FC236}">
                <a16:creationId xmlns:a16="http://schemas.microsoft.com/office/drawing/2014/main" id="{5D3E4BC1-38DA-0049-9DEC-2623EA126E35}"/>
              </a:ext>
            </a:extLst>
          </p:cNvPr>
          <p:cNvSpPr/>
          <p:nvPr/>
        </p:nvSpPr>
        <p:spPr>
          <a:xfrm>
            <a:off x="2856050" y="1521474"/>
            <a:ext cx="5175001" cy="1"/>
          </a:xfrm>
          <a:prstGeom prst="line">
            <a:avLst/>
          </a:prstGeom>
          <a:ln w="19050">
            <a:solidFill>
              <a:srgbClr val="EF3969"/>
            </a:solidFill>
          </a:ln>
        </p:spPr>
        <p:txBody>
          <a:bodyPr lIns="45719" rIns="45719"/>
          <a:lstStyle/>
          <a:p>
            <a:endParaRPr/>
          </a:p>
        </p:txBody>
      </p:sp>
      <p:pic>
        <p:nvPicPr>
          <p:cNvPr id="6" name="Shape 55" descr="Shape 55">
            <a:extLst>
              <a:ext uri="{FF2B5EF4-FFF2-40B4-BE49-F238E27FC236}">
                <a16:creationId xmlns:a16="http://schemas.microsoft.com/office/drawing/2014/main" id="{55C00466-9612-7642-8D5E-E54E2C8CF3D1}"/>
              </a:ext>
            </a:extLst>
          </p:cNvPr>
          <p:cNvPicPr>
            <a:picLocks noChangeAspect="1"/>
          </p:cNvPicPr>
          <p:nvPr/>
        </p:nvPicPr>
        <p:blipFill>
          <a:blip r:embed="rId2">
            <a:extLst/>
          </a:blip>
          <a:stretch>
            <a:fillRect/>
          </a:stretch>
        </p:blipFill>
        <p:spPr>
          <a:xfrm>
            <a:off x="896273" y="1521486"/>
            <a:ext cx="1312851" cy="2100525"/>
          </a:xfrm>
          <a:prstGeom prst="rect">
            <a:avLst/>
          </a:prstGeom>
          <a:ln w="12700">
            <a:miter lim="400000"/>
          </a:ln>
        </p:spPr>
      </p:pic>
    </p:spTree>
    <p:extLst>
      <p:ext uri="{BB962C8B-B14F-4D97-AF65-F5344CB8AC3E}">
        <p14:creationId xmlns:p14="http://schemas.microsoft.com/office/powerpoint/2010/main" val="274897880"/>
      </p:ext>
    </p:extLst>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prstGeom prst="rect">
            <a:avLst/>
          </a:prstGeom>
        </p:spPr>
        <p:txBody>
          <a:bodyPr>
            <a:noAutofit/>
          </a:bodyPr>
          <a:lstStyle>
            <a:lvl1pPr marL="0" indent="0">
              <a:buFont typeface="Arial" panose="020B0604020202020204" pitchFamily="34" charset="0"/>
              <a:buNone/>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87">
            <a:extLst>
              <a:ext uri="{FF2B5EF4-FFF2-40B4-BE49-F238E27FC236}">
                <a16:creationId xmlns:a16="http://schemas.microsoft.com/office/drawing/2014/main" id="{01810CA7-23CF-2B4E-B07C-FE65F5DAE3B0}"/>
              </a:ext>
            </a:extLst>
          </p:cNvPr>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28"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67013839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lang="en-US"/>
              <a:t>Click to edit Master title style</a:t>
            </a:r>
            <a:endParaRPr dirty="0"/>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222930011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p:nvSpPr>
        <p:spPr>
          <a:xfrm>
            <a:off x="341447" y="804366"/>
            <a:ext cx="8511304" cy="0"/>
          </a:xfrm>
          <a:prstGeom prst="line">
            <a:avLst/>
          </a:prstGeom>
          <a:ln w="31750">
            <a:solidFill>
              <a:srgbClr val="328EC5"/>
            </a:solidFill>
          </a:ln>
        </p:spPr>
        <p:txBody>
          <a:bodyPr lIns="45719" rIns="45719"/>
          <a:lstStyle/>
          <a:p>
            <a:endParaRPr/>
          </a:p>
        </p:txBody>
      </p:sp>
      <p:sp>
        <p:nvSpPr>
          <p:cNvPr id="8" name="Shape 57">
            <a:extLst>
              <a:ext uri="{FF2B5EF4-FFF2-40B4-BE49-F238E27FC236}">
                <a16:creationId xmlns:a16="http://schemas.microsoft.com/office/drawing/2014/main" id="{2163EA2D-4A53-BD4F-AAA0-82FC08437402}"/>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22786461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solidFill>
                  <a:schemeClr val="bg1"/>
                </a:solidFill>
              </a:defRPr>
            </a:lvl1pPr>
          </a:lstStyle>
          <a:p>
            <a:r>
              <a:rPr lang="en-US"/>
              <a:t>Click to edit Master title style</a:t>
            </a:r>
            <a:endParaRPr dirty="0"/>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36">
            <a:extLst>
              <a:ext uri="{FF2B5EF4-FFF2-40B4-BE49-F238E27FC236}">
                <a16:creationId xmlns:a16="http://schemas.microsoft.com/office/drawing/2014/main" id="{F31E65F2-18F0-E348-85B6-D614CB249195}"/>
              </a:ext>
            </a:extLst>
          </p:cNvPr>
          <p:cNvSpPr/>
          <p:nvPr/>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6" name="Shape 36">
            <a:extLst>
              <a:ext uri="{FF2B5EF4-FFF2-40B4-BE49-F238E27FC236}">
                <a16:creationId xmlns:a16="http://schemas.microsoft.com/office/drawing/2014/main" id="{99EDF3DE-4FBF-4C41-9FF4-173492BE874C}"/>
              </a:ext>
            </a:extLst>
          </p:cNvPr>
          <p:cNvSpPr/>
          <p:nvPr userDrawn="1"/>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Tree>
    <p:extLst>
      <p:ext uri="{BB962C8B-B14F-4D97-AF65-F5344CB8AC3E}">
        <p14:creationId xmlns:p14="http://schemas.microsoft.com/office/powerpoint/2010/main" val="134621573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bg>
      <p:bgPr>
        <a:solidFill>
          <a:srgbClr val="328EC5"/>
        </a:solidFill>
        <a:effectLst/>
      </p:bgPr>
    </p:bg>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rPr lang="en-US"/>
              <a:t>Click to edit Master title style</a:t>
            </a:r>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3927636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dirty="0"/>
              <a:t>QUIZ</a:t>
            </a:r>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46952291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two columns">
    <p:spTree>
      <p:nvGrpSpPr>
        <p:cNvPr id="1" name=""/>
        <p:cNvGrpSpPr/>
        <p:nvPr/>
      </p:nvGrpSpPr>
      <p:grpSpPr>
        <a:xfrm>
          <a:off x="0" y="0"/>
          <a:ext cx="0" cy="0"/>
          <a:chOff x="0" y="0"/>
          <a:chExt cx="0" cy="0"/>
        </a:xfrm>
      </p:grpSpPr>
      <p:sp>
        <p:nvSpPr>
          <p:cNvPr id="38" name="Body Level One…"/>
          <p:cNvSpPr txBox="1">
            <a:spLocks noGrp="1"/>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9" name="Shape 23"/>
          <p:cNvSpPr txBox="1">
            <a:spLocks noGrp="1"/>
          </p:cNvSpPr>
          <p:nvPr>
            <p:ph type="body" sz="half" idx="13"/>
          </p:nvPr>
        </p:nvSpPr>
        <p:spPr>
          <a:xfrm>
            <a:off x="4832399" y="1152475"/>
            <a:ext cx="3999902" cy="3416400"/>
          </a:xfrm>
          <a:prstGeom prst="rect">
            <a:avLst/>
          </a:prstGeom>
        </p:spPr>
        <p:txBody>
          <a:bodyPr/>
          <a:lstStyle/>
          <a:p>
            <a:pPr lvl="0">
              <a:defRPr sz="1400"/>
            </a:pPr>
            <a:r>
              <a:rPr lang="en-US"/>
              <a:t>Edit Master text styles</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6" name="Shape 87">
            <a:extLst>
              <a:ext uri="{FF2B5EF4-FFF2-40B4-BE49-F238E27FC236}">
                <a16:creationId xmlns:a16="http://schemas.microsoft.com/office/drawing/2014/main" id="{134FF76F-98EE-9143-B293-A196A2CE30D9}"/>
              </a:ext>
            </a:extLst>
          </p:cNvPr>
          <p:cNvSpPr/>
          <p:nvPr userDrawn="1"/>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 name="Title Text">
            <a:extLst>
              <a:ext uri="{FF2B5EF4-FFF2-40B4-BE49-F238E27FC236}">
                <a16:creationId xmlns:a16="http://schemas.microsoft.com/office/drawing/2014/main" id="{659410BE-C7B7-FD47-845B-DA52BD77D911}"/>
              </a:ext>
            </a:extLst>
          </p:cNvPr>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spTree>
    <p:extLst>
      <p:ext uri="{BB962C8B-B14F-4D97-AF65-F5344CB8AC3E}">
        <p14:creationId xmlns:p14="http://schemas.microsoft.com/office/powerpoint/2010/main" val="4772446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338700"/>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rPr dirty="0"/>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rgbClr val="ADADAD"/>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964500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1" r:id="rId5"/>
    <p:sldLayoutId id="2147483692" r:id="rId6"/>
    <p:sldLayoutId id="2147483693" r:id="rId7"/>
    <p:sldLayoutId id="2147483670" r:id="rId8"/>
    <p:sldLayoutId id="2147483664" r:id="rId9"/>
    <p:sldLayoutId id="2147483669" r:id="rId10"/>
    <p:sldLayoutId id="2147483671" r:id="rId11"/>
  </p:sldLayoutIdLst>
  <p:transition spd="med"/>
  <p:txStyles>
    <p:titleStyle>
      <a:lvl1pPr marL="0" marR="0" indent="0" algn="l" defTabSz="9144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bg1"/>
          </a:solidFill>
          <a:uFillTx/>
          <a:latin typeface="+mj-lt"/>
          <a:ea typeface="Avenir Book" panose="02000503020000020003" pitchFamily="2" charset="0"/>
          <a:cs typeface="Arial"/>
          <a:sym typeface="Arial"/>
        </a:defRPr>
      </a:lvl1pPr>
      <a:lvl2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2pPr>
      <a:lvl3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3pPr>
      <a:lvl4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4pPr>
      <a:lvl5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5pPr>
      <a:lvl6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6pPr>
      <a:lvl7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7pPr>
      <a:lvl8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8pPr>
      <a:lvl9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9pPr>
    </p:titleStyle>
    <p:bodyStyle>
      <a:lvl1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Shape 54"/>
          <p:cNvSpPr txBox="1">
            <a:spLocks noGrp="1"/>
          </p:cNvSpPr>
          <p:nvPr>
            <p:ph type="title"/>
          </p:nvPr>
        </p:nvSpPr>
        <p:spPr>
          <a:prstGeom prst="rect">
            <a:avLst/>
          </a:prstGeom>
        </p:spPr>
        <p:txBody>
          <a:bodyPr>
            <a:normAutofit/>
          </a:bodyPr>
          <a:lstStyle/>
          <a:p>
            <a:pPr algn="l" defTabSz="841247">
              <a:defRPr sz="4600">
                <a:latin typeface="Proxima Nova"/>
                <a:ea typeface="Proxima Nova"/>
                <a:cs typeface="Proxima Nova"/>
                <a:sym typeface="Proxima Nova"/>
              </a:defRPr>
            </a:pPr>
            <a:r>
              <a:rPr lang="en-US" dirty="0">
                <a:solidFill>
                  <a:schemeClr val="tx1"/>
                </a:solidFill>
              </a:rPr>
              <a:t>Course Overview</a:t>
            </a:r>
            <a:endParaRPr dirty="0">
              <a:solidFill>
                <a:schemeClr val="tx1"/>
              </a:solidFill>
            </a:endParaRPr>
          </a:p>
          <a:p>
            <a:pPr algn="l" defTabSz="841247">
              <a:defRPr sz="4600" b="1">
                <a:solidFill>
                  <a:srgbClr val="EF3969"/>
                </a:solidFill>
                <a:latin typeface="Proxima Nova"/>
                <a:ea typeface="Proxima Nova"/>
                <a:cs typeface="Proxima Nova"/>
                <a:sym typeface="Proxima Nova"/>
              </a:defRPr>
            </a:pPr>
            <a:r>
              <a:rPr lang="en-US" dirty="0"/>
              <a:t>Statistics</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4DA362-61FA-8448-9FF0-BB9A79E6E0C8}"/>
              </a:ext>
            </a:extLst>
          </p:cNvPr>
          <p:cNvSpPr>
            <a:spLocks noGrp="1"/>
          </p:cNvSpPr>
          <p:nvPr>
            <p:ph type="body" idx="1"/>
          </p:nvPr>
        </p:nvSpPr>
        <p:spPr/>
        <p:txBody>
          <a:bodyPr/>
          <a:lstStyle/>
          <a:p>
            <a:r>
              <a:rPr lang="en-US" dirty="0"/>
              <a:t>&lt;INSERT PICTURE OF INSTRUCTOR HERE&gt;</a:t>
            </a:r>
          </a:p>
        </p:txBody>
      </p:sp>
      <p:sp>
        <p:nvSpPr>
          <p:cNvPr id="3" name="Title 2">
            <a:extLst>
              <a:ext uri="{FF2B5EF4-FFF2-40B4-BE49-F238E27FC236}">
                <a16:creationId xmlns:a16="http://schemas.microsoft.com/office/drawing/2014/main" id="{625D70A7-A065-2A4B-83D7-06B53914B1A7}"/>
              </a:ext>
            </a:extLst>
          </p:cNvPr>
          <p:cNvSpPr>
            <a:spLocks noGrp="1"/>
          </p:cNvSpPr>
          <p:nvPr>
            <p:ph type="title"/>
          </p:nvPr>
        </p:nvSpPr>
        <p:spPr/>
        <p:txBody>
          <a:bodyPr>
            <a:normAutofit fontScale="90000"/>
          </a:bodyPr>
          <a:lstStyle/>
          <a:p>
            <a:r>
              <a:rPr lang="en-US" dirty="0"/>
              <a:t>Your Instructor</a:t>
            </a:r>
          </a:p>
        </p:txBody>
      </p:sp>
    </p:spTree>
    <p:extLst>
      <p:ext uri="{BB962C8B-B14F-4D97-AF65-F5344CB8AC3E}">
        <p14:creationId xmlns:p14="http://schemas.microsoft.com/office/powerpoint/2010/main" val="31024351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87"/>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128" name="Shape 89"/>
          <p:cNvSpPr txBox="1">
            <a:spLocks noGrp="1"/>
          </p:cNvSpPr>
          <p:nvPr>
            <p:ph type="body" idx="1"/>
          </p:nvPr>
        </p:nvSpPr>
        <p:spPr>
          <a:prstGeom prst="rect">
            <a:avLst/>
          </a:prstGeom>
        </p:spPr>
        <p:txBody>
          <a:bodyPr/>
          <a:lstStyle>
            <a:lvl1pPr marL="457200" indent="-381000">
              <a:lnSpc>
                <a:spcPct val="130000"/>
              </a:lnSpc>
              <a:spcBef>
                <a:spcPts val="0"/>
              </a:spcBef>
              <a:buClr>
                <a:srgbClr val="434343"/>
              </a:buClr>
              <a:buSzPct val="100000"/>
              <a:buFont typeface="Helvetica"/>
              <a:buChar char="●"/>
              <a:defRPr sz="2400">
                <a:solidFill>
                  <a:srgbClr val="434343"/>
                </a:solidFill>
                <a:latin typeface="Proxima Nova"/>
                <a:ea typeface="Proxima Nova"/>
                <a:cs typeface="Proxima Nova"/>
                <a:sym typeface="Proxima Nova"/>
              </a:defRPr>
            </a:lvl1pPr>
          </a:lstStyle>
          <a:p>
            <a:pPr marL="76200" indent="0">
              <a:buNone/>
              <a:defRPr>
                <a:latin typeface="Avenir Book"/>
                <a:ea typeface="Avenir Book"/>
                <a:cs typeface="Avenir Book"/>
                <a:sym typeface="Avenir Book"/>
              </a:defRPr>
            </a:pPr>
            <a:r>
              <a:rPr lang="en-US" sz="2000" dirty="0">
                <a:solidFill>
                  <a:schemeClr val="bg1"/>
                </a:solidFill>
              </a:rPr>
              <a:t>This course covers </a:t>
            </a:r>
          </a:p>
          <a:p>
            <a:pPr>
              <a:lnSpc>
                <a:spcPct val="150000"/>
              </a:lnSpc>
              <a:defRPr>
                <a:latin typeface="Avenir Book"/>
                <a:ea typeface="Avenir Book"/>
                <a:cs typeface="Avenir Book"/>
                <a:sym typeface="Avenir Book"/>
              </a:defRPr>
            </a:pPr>
            <a:r>
              <a:rPr lang="en-US" sz="2000" dirty="0">
                <a:solidFill>
                  <a:schemeClr val="bg1"/>
                </a:solidFill>
              </a:rPr>
              <a:t>Using statistics to summarize the data that you have</a:t>
            </a:r>
          </a:p>
          <a:p>
            <a:pPr>
              <a:lnSpc>
                <a:spcPct val="150000"/>
              </a:lnSpc>
              <a:defRPr>
                <a:latin typeface="Avenir Book"/>
                <a:ea typeface="Avenir Book"/>
                <a:cs typeface="Avenir Book"/>
                <a:sym typeface="Avenir Book"/>
              </a:defRPr>
            </a:pPr>
            <a:r>
              <a:rPr lang="en-US" sz="2000" dirty="0">
                <a:solidFill>
                  <a:schemeClr val="bg1"/>
                </a:solidFill>
              </a:rPr>
              <a:t>Using inference to estimate parameters, in order to generalize the data you have</a:t>
            </a:r>
          </a:p>
          <a:p>
            <a:pPr>
              <a:lnSpc>
                <a:spcPct val="150000"/>
              </a:lnSpc>
              <a:defRPr>
                <a:latin typeface="Avenir Book"/>
                <a:ea typeface="Avenir Book"/>
                <a:cs typeface="Avenir Book"/>
                <a:sym typeface="Avenir Book"/>
              </a:defRPr>
            </a:pPr>
            <a:r>
              <a:rPr lang="en-US" sz="2000" dirty="0">
                <a:solidFill>
                  <a:schemeClr val="bg1"/>
                </a:solidFill>
              </a:rPr>
              <a:t>Estimating the uncertainty you have in estimating parameters using confidence intervals</a:t>
            </a:r>
          </a:p>
          <a:p>
            <a:pPr>
              <a:lnSpc>
                <a:spcPct val="150000"/>
              </a:lnSpc>
              <a:defRPr>
                <a:latin typeface="Avenir Book"/>
                <a:ea typeface="Avenir Book"/>
                <a:cs typeface="Avenir Book"/>
                <a:sym typeface="Avenir Book"/>
              </a:defRPr>
            </a:pPr>
            <a:r>
              <a:rPr lang="en-US" sz="2000" dirty="0">
                <a:solidFill>
                  <a:schemeClr val="bg1"/>
                </a:solidFill>
              </a:rPr>
              <a:t>Testing if two populations are different with Hypothesis testing</a:t>
            </a:r>
          </a:p>
        </p:txBody>
      </p:sp>
      <p:sp>
        <p:nvSpPr>
          <p:cNvPr id="127" name="Shape 88"/>
          <p:cNvSpPr txBox="1">
            <a:spLocks noGrp="1"/>
          </p:cNvSpPr>
          <p:nvPr>
            <p:ph type="title"/>
          </p:nvPr>
        </p:nvSpPr>
        <p:spPr>
          <a:prstGeom prst="rect">
            <a:avLst/>
          </a:prstGeom>
        </p:spPr>
        <p:txBody>
          <a:bodyPr/>
          <a:lstStyle>
            <a:lvl1pPr defTabSz="822959">
              <a:defRPr sz="2520" b="1">
                <a:latin typeface="Proxima Nova"/>
                <a:ea typeface="Proxima Nova"/>
                <a:cs typeface="Proxima Nova"/>
                <a:sym typeface="Proxima Nova"/>
              </a:defRPr>
            </a:lvl1pPr>
          </a:lstStyle>
          <a:p>
            <a:r>
              <a:rPr lang="en-US" dirty="0"/>
              <a:t>What You'll Be able to do</a:t>
            </a:r>
            <a:endParaRPr dirty="0"/>
          </a:p>
        </p:txBody>
      </p:sp>
      <p:pic>
        <p:nvPicPr>
          <p:cNvPr id="129" name="Shape 90" descr="Shape 90"/>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426214314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3084E2-8E81-904E-8FF2-10B762DE42C8}"/>
              </a:ext>
            </a:extLst>
          </p:cNvPr>
          <p:cNvSpPr>
            <a:spLocks noGrp="1"/>
          </p:cNvSpPr>
          <p:nvPr>
            <p:ph type="body" idx="1"/>
          </p:nvPr>
        </p:nvSpPr>
        <p:spPr/>
        <p:txBody>
          <a:bodyPr/>
          <a:lstStyle/>
          <a:p>
            <a:pPr marL="285750" indent="-285750">
              <a:buFont typeface="Arial" panose="020B0604020202020204" pitchFamily="34" charset="0"/>
              <a:buChar char="•"/>
            </a:pPr>
            <a:r>
              <a:rPr lang="en-US" b="1" dirty="0"/>
              <a:t>Excel</a:t>
            </a:r>
            <a:br>
              <a:rPr lang="en-US" dirty="0"/>
            </a:br>
            <a:r>
              <a:rPr lang="en-US" dirty="0"/>
              <a:t>The focus of this training will be showing you how to use Excel for analysis</a:t>
            </a:r>
            <a:br>
              <a:rPr lang="en-US" dirty="0"/>
            </a:br>
            <a:r>
              <a:rPr lang="en-US" dirty="0"/>
              <a:t>You will need Excel installed</a:t>
            </a:r>
            <a:br>
              <a:rPr lang="en-US" dirty="0"/>
            </a:br>
            <a:r>
              <a:rPr lang="en-US" dirty="0"/>
              <a:t>The data analysis plugin is useful, but not required.</a:t>
            </a:r>
            <a:br>
              <a:rPr lang="en-US" dirty="0"/>
            </a:br>
            <a:r>
              <a:rPr lang="en-US" dirty="0"/>
              <a:t>(It can be found via </a:t>
            </a:r>
            <a:r>
              <a:rPr lang="en-US" b="1" dirty="0"/>
              <a:t>Data </a:t>
            </a:r>
            <a:r>
              <a:rPr lang="en-US" b="1" dirty="0">
                <a:sym typeface="Wingdings" pitchFamily="2" charset="2"/>
              </a:rPr>
              <a:t> Data Analysis</a:t>
            </a:r>
            <a:r>
              <a:rPr lang="en-US" dirty="0">
                <a:sym typeface="Wingdings" pitchFamily="2" charset="2"/>
              </a:rPr>
              <a:t> on the far right)</a:t>
            </a:r>
          </a:p>
          <a:p>
            <a:pPr marL="285750" indent="-285750">
              <a:buFont typeface="Arial" panose="020B0604020202020204" pitchFamily="34" charset="0"/>
              <a:buChar char="•"/>
            </a:pPr>
            <a:r>
              <a:rPr lang="en-US" b="1" dirty="0">
                <a:sym typeface="Wingdings" pitchFamily="2" charset="2"/>
              </a:rPr>
              <a:t>Python notebooks</a:t>
            </a:r>
            <a:br>
              <a:rPr lang="en-US" dirty="0">
                <a:sym typeface="Wingdings" pitchFamily="2" charset="2"/>
              </a:rPr>
            </a:br>
            <a:r>
              <a:rPr lang="en-US" dirty="0">
                <a:sym typeface="Wingdings" pitchFamily="2" charset="2"/>
              </a:rPr>
              <a:t>Python notebooks are used for generating data and demonstrating concepts</a:t>
            </a:r>
            <a:br>
              <a:rPr lang="en-US" dirty="0">
                <a:sym typeface="Wingdings" pitchFamily="2" charset="2"/>
              </a:rPr>
            </a:br>
            <a:r>
              <a:rPr lang="en-US" dirty="0">
                <a:sym typeface="Wingdings" pitchFamily="2" charset="2"/>
              </a:rPr>
              <a:t>You </a:t>
            </a:r>
            <a:r>
              <a:rPr lang="en-US" b="1" dirty="0">
                <a:sym typeface="Wingdings" pitchFamily="2" charset="2"/>
              </a:rPr>
              <a:t>don't</a:t>
            </a:r>
            <a:r>
              <a:rPr lang="en-US" dirty="0">
                <a:sym typeface="Wingdings" pitchFamily="2" charset="2"/>
              </a:rPr>
              <a:t> need to have Python installed for this course</a:t>
            </a:r>
            <a:br>
              <a:rPr lang="en-US" dirty="0">
                <a:sym typeface="Wingdings" pitchFamily="2" charset="2"/>
              </a:rPr>
            </a:br>
            <a:r>
              <a:rPr lang="en-US" dirty="0">
                <a:sym typeface="Wingdings" pitchFamily="2" charset="2"/>
              </a:rPr>
              <a:t>The Python material will be demonstration only</a:t>
            </a:r>
            <a:endParaRPr lang="en-US" dirty="0"/>
          </a:p>
        </p:txBody>
      </p:sp>
      <p:sp>
        <p:nvSpPr>
          <p:cNvPr id="3" name="Title 2">
            <a:extLst>
              <a:ext uri="{FF2B5EF4-FFF2-40B4-BE49-F238E27FC236}">
                <a16:creationId xmlns:a16="http://schemas.microsoft.com/office/drawing/2014/main" id="{4B0B1BDE-5DD2-714D-9149-9126468B8653}"/>
              </a:ext>
            </a:extLst>
          </p:cNvPr>
          <p:cNvSpPr>
            <a:spLocks noGrp="1"/>
          </p:cNvSpPr>
          <p:nvPr>
            <p:ph type="title"/>
          </p:nvPr>
        </p:nvSpPr>
        <p:spPr/>
        <p:txBody>
          <a:bodyPr>
            <a:normAutofit fontScale="90000"/>
          </a:bodyPr>
          <a:lstStyle/>
          <a:p>
            <a:r>
              <a:rPr lang="en-US" dirty="0"/>
              <a:t>Tools Used</a:t>
            </a:r>
          </a:p>
        </p:txBody>
      </p:sp>
    </p:spTree>
    <p:extLst>
      <p:ext uri="{BB962C8B-B14F-4D97-AF65-F5344CB8AC3E}">
        <p14:creationId xmlns:p14="http://schemas.microsoft.com/office/powerpoint/2010/main" val="22942109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E56A3-15E7-2140-84EF-A97289CE7D80}"/>
              </a:ext>
            </a:extLst>
          </p:cNvPr>
          <p:cNvSpPr>
            <a:spLocks noGrp="1"/>
          </p:cNvSpPr>
          <p:nvPr>
            <p:ph type="body" idx="1"/>
          </p:nvPr>
        </p:nvSpPr>
        <p:spPr>
          <a:xfrm>
            <a:off x="311699" y="1039586"/>
            <a:ext cx="7940480" cy="3416400"/>
          </a:xfrm>
        </p:spPr>
        <p:txBody>
          <a:bodyPr/>
          <a:lstStyle/>
          <a:p>
            <a:pPr marL="285750" indent="-285750">
              <a:buFont typeface="Arial" panose="020B0604020202020204" pitchFamily="34" charset="0"/>
              <a:buChar char="•"/>
            </a:pPr>
            <a:r>
              <a:rPr lang="en-US" dirty="0"/>
              <a:t>Each cell has an address </a:t>
            </a:r>
            <a:br>
              <a:rPr lang="en-US" dirty="0"/>
            </a:br>
            <a:r>
              <a:rPr lang="en-US" dirty="0"/>
              <a:t>e.g. the cell being entered is B5</a:t>
            </a:r>
          </a:p>
          <a:p>
            <a:pPr marL="285750" indent="-285750">
              <a:buFont typeface="Arial" panose="020B0604020202020204" pitchFamily="34" charset="0"/>
              <a:buChar char="•"/>
            </a:pPr>
            <a:r>
              <a:rPr lang="en-US" dirty="0"/>
              <a:t>Cell contents in Excel use </a:t>
            </a:r>
            <a:r>
              <a:rPr lang="en-US" dirty="0">
                <a:latin typeface="Courier" pitchFamily="2" charset="0"/>
              </a:rPr>
              <a:t>this font</a:t>
            </a:r>
          </a:p>
          <a:p>
            <a:pPr marL="285750" indent="-285750">
              <a:buFont typeface="Arial" panose="020B0604020202020204" pitchFamily="34" charset="0"/>
              <a:buChar char="•"/>
            </a:pPr>
            <a:r>
              <a:rPr lang="en-US" dirty="0"/>
              <a:t>An </a:t>
            </a:r>
            <a:r>
              <a:rPr lang="en-US" i="1" dirty="0"/>
              <a:t>array</a:t>
            </a:r>
            <a:r>
              <a:rPr lang="en-US" dirty="0"/>
              <a:t> of cells is </a:t>
            </a:r>
            <a:r>
              <a:rPr lang="en-US" dirty="0" err="1">
                <a:latin typeface="Courier" pitchFamily="2" charset="0"/>
              </a:rPr>
              <a:t>start:stop</a:t>
            </a:r>
            <a:r>
              <a:rPr lang="en-US" dirty="0"/>
              <a:t>.</a:t>
            </a:r>
            <a:br>
              <a:rPr lang="en-US" dirty="0"/>
            </a:br>
            <a:r>
              <a:rPr lang="en-US" dirty="0"/>
              <a:t>e.g. </a:t>
            </a:r>
            <a:r>
              <a:rPr lang="en-US" dirty="0">
                <a:latin typeface="Courier" pitchFamily="2" charset="0"/>
              </a:rPr>
              <a:t>B2:B4</a:t>
            </a:r>
            <a:r>
              <a:rPr lang="en-US" dirty="0"/>
              <a:t> are the cells highlighted in blue</a:t>
            </a:r>
          </a:p>
          <a:p>
            <a:pPr marL="285750" indent="-285750">
              <a:buFont typeface="Arial" panose="020B0604020202020204" pitchFamily="34" charset="0"/>
              <a:buChar char="•"/>
            </a:pPr>
            <a:r>
              <a:rPr lang="en-US" dirty="0"/>
              <a:t>An Excel formula starts with "=", to distinguish it from text.</a:t>
            </a:r>
            <a:br>
              <a:rPr lang="en-US" dirty="0"/>
            </a:br>
            <a:r>
              <a:rPr lang="en-US" dirty="0"/>
              <a:t>e.g. </a:t>
            </a:r>
            <a:r>
              <a:rPr lang="en-US" dirty="0">
                <a:latin typeface="Courier" pitchFamily="2" charset="0"/>
              </a:rPr>
              <a:t>=SUM(B2:B4)</a:t>
            </a:r>
            <a:r>
              <a:rPr lang="en-US" dirty="0"/>
              <a:t> says fill this cell with the result of SUM on B2:B4</a:t>
            </a:r>
          </a:p>
          <a:p>
            <a:pPr marL="285750" indent="-285750">
              <a:buFont typeface="Arial" panose="020B0604020202020204" pitchFamily="34" charset="0"/>
              <a:buChar char="•"/>
            </a:pPr>
            <a:r>
              <a:rPr lang="en-US" dirty="0"/>
              <a:t>Excel is case-insensitive</a:t>
            </a:r>
          </a:p>
          <a:p>
            <a:pPr marL="285750" indent="-285750">
              <a:buFont typeface="Arial" panose="020B0604020202020204" pitchFamily="34" charset="0"/>
              <a:buChar char="•"/>
            </a:pPr>
            <a:r>
              <a:rPr lang="en-US" dirty="0"/>
              <a:t>We will indicate cells you should edit with a yellow background</a:t>
            </a:r>
          </a:p>
        </p:txBody>
      </p:sp>
      <p:sp>
        <p:nvSpPr>
          <p:cNvPr id="3" name="Title 2">
            <a:extLst>
              <a:ext uri="{FF2B5EF4-FFF2-40B4-BE49-F238E27FC236}">
                <a16:creationId xmlns:a16="http://schemas.microsoft.com/office/drawing/2014/main" id="{1D1A0902-D3D1-2D49-BB34-2D2D8F993BD7}"/>
              </a:ext>
            </a:extLst>
          </p:cNvPr>
          <p:cNvSpPr>
            <a:spLocks noGrp="1"/>
          </p:cNvSpPr>
          <p:nvPr>
            <p:ph type="title"/>
          </p:nvPr>
        </p:nvSpPr>
        <p:spPr/>
        <p:txBody>
          <a:bodyPr>
            <a:normAutofit fontScale="90000"/>
          </a:bodyPr>
          <a:lstStyle/>
          <a:p>
            <a:r>
              <a:rPr lang="en-US" dirty="0"/>
              <a:t>Excel Conventions</a:t>
            </a:r>
          </a:p>
        </p:txBody>
      </p:sp>
      <p:pic>
        <p:nvPicPr>
          <p:cNvPr id="5" name="Picture 4">
            <a:extLst>
              <a:ext uri="{FF2B5EF4-FFF2-40B4-BE49-F238E27FC236}">
                <a16:creationId xmlns:a16="http://schemas.microsoft.com/office/drawing/2014/main" id="{5FCDDA14-0D00-F74A-8621-CFA4FDBE3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114" y="1152476"/>
            <a:ext cx="3086975" cy="1500414"/>
          </a:xfrm>
          <a:prstGeom prst="rect">
            <a:avLst/>
          </a:prstGeom>
        </p:spPr>
      </p:pic>
    </p:spTree>
    <p:extLst>
      <p:ext uri="{BB962C8B-B14F-4D97-AF65-F5344CB8AC3E}">
        <p14:creationId xmlns:p14="http://schemas.microsoft.com/office/powerpoint/2010/main" val="169793631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1ED735-D060-3640-84C8-FAC22C3D9416}"/>
              </a:ext>
            </a:extLst>
          </p:cNvPr>
          <p:cNvSpPr>
            <a:spLocks noGrp="1"/>
          </p:cNvSpPr>
          <p:nvPr>
            <p:ph type="title"/>
          </p:nvPr>
        </p:nvSpPr>
        <p:spPr/>
        <p:txBody>
          <a:bodyPr>
            <a:normAutofit fontScale="90000"/>
          </a:bodyPr>
          <a:lstStyle/>
          <a:p>
            <a:r>
              <a:rPr lang="en-US" dirty="0"/>
              <a:t>Agenda</a:t>
            </a:r>
          </a:p>
        </p:txBody>
      </p:sp>
      <p:pic>
        <p:nvPicPr>
          <p:cNvPr id="192" name="Shape 106" descr="Shape 106"/>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
        <p:nvSpPr>
          <p:cNvPr id="3" name="Text Placeholder 2">
            <a:extLst>
              <a:ext uri="{FF2B5EF4-FFF2-40B4-BE49-F238E27FC236}">
                <a16:creationId xmlns:a16="http://schemas.microsoft.com/office/drawing/2014/main" id="{2FA4E1CF-23F5-414D-8F90-0B9539DCD3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85665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2" name="Shape 260"/>
          <p:cNvSpPr txBox="1">
            <a:spLocks noGrp="1"/>
          </p:cNvSpPr>
          <p:nvPr>
            <p:ph type="title"/>
          </p:nvPr>
        </p:nvSpPr>
        <p:spPr>
          <a:prstGeom prst="rect">
            <a:avLst/>
          </a:prstGeom>
        </p:spPr>
        <p:txBody>
          <a:bodyPr/>
          <a:lstStyle>
            <a:lvl1pPr algn="ctr">
              <a:defRPr sz="6000" b="1">
                <a:latin typeface="Proxima Nova"/>
                <a:ea typeface="Proxima Nova"/>
                <a:cs typeface="Proxima Nova"/>
                <a:sym typeface="Proxima Nova"/>
              </a:defRPr>
            </a:lvl1pPr>
          </a:lstStyle>
          <a:p>
            <a:r>
              <a:t>QUESTIONS?</a:t>
            </a:r>
          </a:p>
        </p:txBody>
      </p:sp>
    </p:spTree>
  </p:cSld>
  <p:clrMapOvr>
    <a:masterClrMapping/>
  </p:clrMapOvr>
  <p:transition spd="med"/>
</p:sld>
</file>

<file path=ppt/theme/theme1.xml><?xml version="1.0" encoding="utf-8"?>
<a:theme xmlns:a="http://schemas.openxmlformats.org/drawingml/2006/main" name="Metis_CT">
  <a:themeElements>
    <a:clrScheme name="Custom 2">
      <a:dk1>
        <a:srgbClr val="212121"/>
      </a:dk1>
      <a:lt1>
        <a:srgbClr val="FFFFFF"/>
      </a:lt1>
      <a:dk2>
        <a:srgbClr val="A7A7A7"/>
      </a:dk2>
      <a:lt2>
        <a:srgbClr val="535353"/>
      </a:lt2>
      <a:accent1>
        <a:srgbClr val="328EC4"/>
      </a:accent1>
      <a:accent2>
        <a:srgbClr val="D23199"/>
      </a:accent2>
      <a:accent3>
        <a:srgbClr val="78909C"/>
      </a:accent3>
      <a:accent4>
        <a:srgbClr val="FFAB40"/>
      </a:accent4>
      <a:accent5>
        <a:srgbClr val="4DD0E1"/>
      </a:accent5>
      <a:accent6>
        <a:srgbClr val="EEFF41"/>
      </a:accent6>
      <a:hlink>
        <a:srgbClr val="0000FF"/>
      </a:hlink>
      <a:folHlink>
        <a:srgbClr val="FF00F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dirty="0">
            <a:ln>
              <a:noFill/>
            </a:ln>
            <a:solidFill>
              <a:schemeClr val="bg1"/>
            </a:solidFill>
            <a:effectLst/>
            <a:uFillTx/>
            <a:latin typeface="+mj-lt"/>
            <a:cs typeface="Arial" panose="020B0604020202020204" pitchFamily="34" charset="0"/>
            <a:sym typeface="Arial"/>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tis_CT" id="{97739FD9-778E-3849-BFAE-EA3FF0BBACA5}" vid="{4995C8F1-E9A5-014D-8D2A-D945E4818636}"/>
    </a:ext>
  </a:extLst>
</a:theme>
</file>

<file path=ppt/theme/theme2.xml><?xml version="1.0" encoding="utf-8"?>
<a:theme xmlns:a="http://schemas.openxmlformats.org/drawingml/2006/main" name="simple-dark-2">
  <a:themeElements>
    <a:clrScheme name="simple-dark-2">
      <a:dk1>
        <a:srgbClr val="000000"/>
      </a:dk1>
      <a:lt1>
        <a:srgbClr val="FFFFFF"/>
      </a:lt1>
      <a:dk2>
        <a:srgbClr val="A7A7A7"/>
      </a:dk2>
      <a:lt2>
        <a:srgbClr val="535353"/>
      </a:lt2>
      <a:accent1>
        <a:srgbClr val="009688"/>
      </a:accent1>
      <a:accent2>
        <a:srgbClr val="EEEEEE"/>
      </a:accent2>
      <a:accent3>
        <a:srgbClr val="78909C"/>
      </a:accent3>
      <a:accent4>
        <a:srgbClr val="FFAB40"/>
      </a:accent4>
      <a:accent5>
        <a:srgbClr val="4DD0E1"/>
      </a:accent5>
      <a:accent6>
        <a:srgbClr val="EEFF41"/>
      </a:accent6>
      <a:hlink>
        <a:srgbClr val="0000FF"/>
      </a:hlink>
      <a:folHlink>
        <a:srgbClr val="FF00FF"/>
      </a:folHlink>
    </a:clrScheme>
    <a:fontScheme name="simple-dark-2">
      <a:majorFont>
        <a:latin typeface="Helvetica"/>
        <a:ea typeface="Helvetica"/>
        <a:cs typeface="Helvetica"/>
      </a:majorFont>
      <a:minorFont>
        <a:latin typeface="Helvetica Neue"/>
        <a:ea typeface="Helvetica Neue"/>
        <a:cs typeface="Helvetica Neue"/>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Metis_CT</Template>
  <TotalTime>80418</TotalTime>
  <Words>254</Words>
  <Application>Microsoft Macintosh PowerPoint</Application>
  <PresentationFormat>On-screen Show (16:9)</PresentationFormat>
  <Paragraphs>28</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Book</vt:lpstr>
      <vt:lpstr>Courier</vt:lpstr>
      <vt:lpstr>Helvetica</vt:lpstr>
      <vt:lpstr>Helvetica Neue</vt:lpstr>
      <vt:lpstr>Proxima Nova</vt:lpstr>
      <vt:lpstr>Metis_CT</vt:lpstr>
      <vt:lpstr>Course Overview Statistics</vt:lpstr>
      <vt:lpstr>Your Instructor</vt:lpstr>
      <vt:lpstr>What You'll Be able to do</vt:lpstr>
      <vt:lpstr>Tools Used</vt:lpstr>
      <vt:lpstr>Excel Conventions</vt:lpstr>
      <vt:lpstr>Agenda</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TITLE</dc:title>
  <cp:lastModifiedBy>Damien Martin</cp:lastModifiedBy>
  <cp:revision>145</cp:revision>
  <dcterms:modified xsi:type="dcterms:W3CDTF">2019-07-01T14:45:30Z</dcterms:modified>
</cp:coreProperties>
</file>