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6" r:id="rId3"/>
    <p:sldId id="287" r:id="rId4"/>
    <p:sldId id="353" r:id="rId5"/>
    <p:sldId id="645" r:id="rId6"/>
    <p:sldId id="632" r:id="rId7"/>
    <p:sldId id="671" r:id="rId8"/>
    <p:sldId id="653" r:id="rId9"/>
    <p:sldId id="672" r:id="rId10"/>
    <p:sldId id="673" r:id="rId11"/>
    <p:sldId id="674" r:id="rId12"/>
    <p:sldId id="675" r:id="rId13"/>
    <p:sldId id="676" r:id="rId14"/>
    <p:sldId id="677" r:id="rId15"/>
    <p:sldId id="678" r:id="rId16"/>
    <p:sldId id="665" r:id="rId17"/>
    <p:sldId id="633" r:id="rId18"/>
    <p:sldId id="615" r:id="rId19"/>
    <p:sldId id="679" r:id="rId20"/>
    <p:sldId id="680" r:id="rId21"/>
    <p:sldId id="643" r:id="rId22"/>
    <p:sldId id="668" r:id="rId23"/>
    <p:sldId id="650" r:id="rId24"/>
    <p:sldId id="669" r:id="rId25"/>
    <p:sldId id="681" r:id="rId26"/>
    <p:sldId id="682" r:id="rId27"/>
    <p:sldId id="683" r:id="rId28"/>
    <p:sldId id="684" r:id="rId29"/>
    <p:sldId id="261" r:id="rId30"/>
    <p:sldId id="670" r:id="rId31"/>
    <p:sldId id="356" r:id="rId32"/>
    <p:sldId id="272" r:id="rId33"/>
    <p:sldId id="666" r:id="rId34"/>
    <p:sldId id="634" r:id="rId35"/>
    <p:sldId id="667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15E"/>
    <a:srgbClr val="EF3969"/>
    <a:srgbClr val="328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/>
      <a:tcStyle>
        <a:tcBdr/>
        <a:fill>
          <a:solidFill>
            <a:srgbClr val="E6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21212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9"/>
    <p:restoredTop sz="78525"/>
  </p:normalViewPr>
  <p:slideViewPr>
    <p:cSldViewPr snapToGrid="0" snapToObjects="1">
      <p:cViewPr>
        <p:scale>
          <a:sx n="101" d="100"/>
          <a:sy n="101" d="100"/>
        </p:scale>
        <p:origin x="4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CC6094-505D-EC46-ADA8-8BFB6DC4D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11BC8-3B37-D44A-BD69-60D6DA5730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7DF94-ED2D-D145-990C-486748C442E3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E826-7B6F-DC48-BDA5-BE1A0F0BF4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6AD1E-FC59-164F-BD0B-8332E1CEB9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E117E-D05C-1A4F-AC91-1682924F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0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4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changes are only highlighted on </a:t>
            </a:r>
            <a:r>
              <a:rPr lang="en-US" dirty="0" err="1"/>
              <a:t>Github</a:t>
            </a:r>
            <a:r>
              <a:rPr lang="en-US" dirty="0"/>
              <a:t> (the remote's) contents because Git doesn't compare Janice's and Bob's repos directly.</a:t>
            </a:r>
          </a:p>
          <a:p>
            <a:endParaRPr lang="en-US" dirty="0"/>
          </a:p>
          <a:p>
            <a:r>
              <a:rPr lang="en-US" dirty="0"/>
              <a:t>There is a possible point of confusion here (that </a:t>
            </a:r>
            <a:r>
              <a:rPr lang="en-US" dirty="0" err="1"/>
              <a:t>Github</a:t>
            </a:r>
            <a:r>
              <a:rPr lang="en-US" dirty="0"/>
              <a:t> doesn't allow you to change things). It is worth questioning the room at this point.</a:t>
            </a:r>
          </a:p>
          <a:p>
            <a:r>
              <a:rPr lang="en-US" dirty="0"/>
              <a:t>The conflict occurs because changes have been made (Janice's commit) that were not in Bob's history. </a:t>
            </a:r>
          </a:p>
          <a:p>
            <a:endParaRPr lang="en-US" dirty="0"/>
          </a:p>
          <a:p>
            <a:r>
              <a:rPr lang="en-US" dirty="0"/>
              <a:t>I would worry a little that student's might get the impression that Git won't allow deletion. The next slide is </a:t>
            </a:r>
          </a:p>
        </p:txBody>
      </p:sp>
    </p:spTree>
    <p:extLst>
      <p:ext uri="{BB962C8B-B14F-4D97-AF65-F5344CB8AC3E}">
        <p14:creationId xmlns:p14="http://schemas.microsoft.com/office/powerpoint/2010/main" val="183823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git IS smart enough to automatically merge commits if people haven't touched the SAME files.</a:t>
            </a:r>
          </a:p>
          <a:p>
            <a:endParaRPr lang="en-US" dirty="0"/>
          </a:p>
          <a:p>
            <a:r>
              <a:rPr lang="en-US" dirty="0"/>
              <a:t>Even if people changed the SAME file on DIFFERENT LINES (e.g. if Bob added Q1 and Q2 of 2019, but hadn't changed 2018 Q4 it would work)</a:t>
            </a:r>
          </a:p>
          <a:p>
            <a:endParaRPr lang="en-US" dirty="0"/>
          </a:p>
          <a:p>
            <a:r>
              <a:rPr lang="en-US" dirty="0"/>
              <a:t>The problem occurs if people change the SAME lines in the SAME file, git doesn't know how to do it!</a:t>
            </a:r>
          </a:p>
        </p:txBody>
      </p:sp>
    </p:spTree>
    <p:extLst>
      <p:ext uri="{BB962C8B-B14F-4D97-AF65-F5344CB8AC3E}">
        <p14:creationId xmlns:p14="http://schemas.microsoft.com/office/powerpoint/2010/main" val="122256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9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15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79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78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50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Note: the first time they do a push on this new branch, git will actually given them an error because the remote branch hasn't been set up yet. I generally don't spend a lot of time on this, because git tells them what to:</a:t>
            </a:r>
          </a:p>
          <a:p>
            <a:pPr marL="0" indent="0">
              <a:buFontTx/>
              <a:buNone/>
            </a:pPr>
            <a:r>
              <a:rPr lang="en-US" dirty="0"/>
              <a:t>  git push –set-upstream origin </a:t>
            </a:r>
            <a:r>
              <a:rPr lang="en-US" dirty="0" err="1"/>
              <a:t>add_button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After this, a simple "git push" will have the expected behavior. When they try it, tell participants to follow the suggestion git makes</a:t>
            </a:r>
          </a:p>
        </p:txBody>
      </p:sp>
    </p:spTree>
    <p:extLst>
      <p:ext uri="{BB962C8B-B14F-4D97-AF65-F5344CB8AC3E}">
        <p14:creationId xmlns:p14="http://schemas.microsoft.com/office/powerpoint/2010/main" val="2183936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5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Encourage them to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 check which branch they are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 – check where the changes are. This is also good for them to see that git status tells them which branch they are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Make sure everyone has pushed their changes successfully before moving on. Things to check (if the class is small):</a:t>
            </a:r>
          </a:p>
          <a:p>
            <a:pPr marL="0" indent="0">
              <a:buFontTx/>
              <a:buNone/>
            </a:pPr>
            <a:r>
              <a:rPr lang="en-US" dirty="0"/>
              <a:t>Git status indicates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The branch is their branch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There are no changes to be pushed (the branch is up-to-date)</a:t>
            </a:r>
          </a:p>
        </p:txBody>
      </p:sp>
    </p:spTree>
    <p:extLst>
      <p:ext uri="{BB962C8B-B14F-4D97-AF65-F5344CB8AC3E}">
        <p14:creationId xmlns:p14="http://schemas.microsoft.com/office/powerpoint/2010/main" val="238784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89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42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quick slide, have them go through the </a:t>
            </a:r>
          </a:p>
        </p:txBody>
      </p:sp>
    </p:spTree>
    <p:extLst>
      <p:ext uri="{BB962C8B-B14F-4D97-AF65-F5344CB8AC3E}">
        <p14:creationId xmlns:p14="http://schemas.microsoft.com/office/powerpoint/2010/main" val="3109328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8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44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4091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53352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9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966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6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9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7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8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3088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Shape 62" descr="Shape 62">
            <a:extLst>
              <a:ext uri="{FF2B5EF4-FFF2-40B4-BE49-F238E27FC236}">
                <a16:creationId xmlns:a16="http://schemas.microsoft.com/office/drawing/2014/main" id="{C329F1DD-BD45-CA42-990C-0D31E804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/>
          </a:blip>
          <a:stretch>
            <a:fillRect/>
          </a:stretch>
        </p:blipFill>
        <p:spPr>
          <a:xfrm>
            <a:off x="2539558" y="0"/>
            <a:ext cx="4064882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4">
            <a:extLst>
              <a:ext uri="{FF2B5EF4-FFF2-40B4-BE49-F238E27FC236}">
                <a16:creationId xmlns:a16="http://schemas.microsoft.com/office/drawing/2014/main" id="{E94F0749-6D04-224B-B4D2-68959D5D11D6}"/>
              </a:ext>
            </a:extLst>
          </p:cNvPr>
          <p:cNvSpPr/>
          <p:nvPr/>
        </p:nvSpPr>
        <p:spPr>
          <a:xfrm>
            <a:off x="1213949" y="346724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0796D25E-5142-534E-9C75-382E2B32E7D6}"/>
              </a:ext>
            </a:extLst>
          </p:cNvPr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9699427B-0B99-974C-9B52-DD92F0829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50962"/>
            <a:ext cx="8520602" cy="1645131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Shape 66" descr="Shape 66">
            <a:extLst>
              <a:ext uri="{FF2B5EF4-FFF2-40B4-BE49-F238E27FC236}">
                <a16:creationId xmlns:a16="http://schemas.microsoft.com/office/drawing/2014/main" id="{D08C5CC0-F574-F04B-911A-16BD99B5C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618440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3473" y="1152475"/>
            <a:ext cx="7618827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4">
            <a:extLst>
              <a:ext uri="{FF2B5EF4-FFF2-40B4-BE49-F238E27FC236}">
                <a16:creationId xmlns:a16="http://schemas.microsoft.com/office/drawing/2014/main" id="{AE77361A-51AF-444B-939C-07A2D97A9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474" y="196349"/>
            <a:ext cx="5704802" cy="572702"/>
          </a:xfrm>
          <a:prstGeom prst="rect">
            <a:avLst/>
          </a:prstGeom>
        </p:spPr>
        <p:txBody>
          <a:bodyPr/>
          <a:lstStyle>
            <a:lvl1pPr defTabSz="822959">
              <a:defRPr sz="2520" b="1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QUIZ</a:t>
            </a: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850270B-C431-EA48-8DFC-3963072D4A21}"/>
              </a:ext>
            </a:extLst>
          </p:cNvPr>
          <p:cNvSpPr/>
          <p:nvPr/>
        </p:nvSpPr>
        <p:spPr>
          <a:xfrm>
            <a:off x="-2" y="0"/>
            <a:ext cx="999904" cy="965401"/>
          </a:xfrm>
          <a:prstGeom prst="rect">
            <a:avLst/>
          </a:prstGeom>
          <a:solidFill>
            <a:srgbClr val="EF396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16B1BEF3-61DC-2942-AF47-638480B7F1EB}"/>
              </a:ext>
            </a:extLst>
          </p:cNvPr>
          <p:cNvSpPr txBox="1"/>
          <p:nvPr/>
        </p:nvSpPr>
        <p:spPr>
          <a:xfrm>
            <a:off x="-2" y="162674"/>
            <a:ext cx="999904" cy="640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 sz="3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95229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9" name="Shape 23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lvl="0">
              <a:defRPr sz="1400"/>
            </a:pPr>
            <a:r>
              <a:rPr lang="en-US"/>
              <a:t>Edit Master text styles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hape 87">
            <a:extLst>
              <a:ext uri="{FF2B5EF4-FFF2-40B4-BE49-F238E27FC236}">
                <a16:creationId xmlns:a16="http://schemas.microsoft.com/office/drawing/2014/main" id="{134FF76F-98EE-9143-B293-A196A2CE30D9}"/>
              </a:ext>
            </a:extLst>
          </p:cNvPr>
          <p:cNvSpPr/>
          <p:nvPr userDrawn="1"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659410BE-C7B7-FD47-845B-DA52BD77D91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46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328EC5"/>
                </a:solidFill>
              </a:defRPr>
            </a:lvl1pPr>
          </a:lstStyle>
          <a:p>
            <a:r>
              <a:rPr lang="en-US" dirty="0"/>
              <a:t>Header</a:t>
            </a:r>
            <a:endParaRPr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64424CD2-6466-E140-BB1C-42649A90C6D6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Shape 57">
            <a:extLst>
              <a:ext uri="{FF2B5EF4-FFF2-40B4-BE49-F238E27FC236}">
                <a16:creationId xmlns:a16="http://schemas.microsoft.com/office/drawing/2014/main" id="{89C666BB-36C4-AF40-A6E0-0A9D79CDCE66}"/>
              </a:ext>
            </a:extLst>
          </p:cNvPr>
          <p:cNvSpPr/>
          <p:nvPr userDrawn="1"/>
        </p:nvSpPr>
        <p:spPr>
          <a:xfrm>
            <a:off x="341447" y="804366"/>
            <a:ext cx="8511304" cy="0"/>
          </a:xfrm>
          <a:prstGeom prst="line">
            <a:avLst/>
          </a:prstGeom>
          <a:ln w="31750">
            <a:solidFill>
              <a:srgbClr val="328EC5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22282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body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45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856049" y="1667444"/>
            <a:ext cx="5175001" cy="180727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lvl1pPr>
          </a:lstStyle>
          <a:p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sym typeface="Proxima Nova"/>
              </a:rPr>
              <a:t>Intro to</a:t>
            </a:r>
            <a:br>
              <a:rPr lang="en-US" dirty="0"/>
            </a:br>
            <a:r>
              <a:rPr kumimoji="0" lang="en-US" sz="4600" b="1" i="0" u="none" strike="noStrike" kern="0" cap="none" spc="0" normalizeH="0" baseline="0" noProof="0" dirty="0">
                <a:ln>
                  <a:noFill/>
                </a:ln>
                <a:solidFill>
                  <a:srgbClr val="EF3969"/>
                </a:solidFill>
                <a:effectLst/>
                <a:uLnTx/>
                <a:uFillTx/>
                <a:latin typeface="Proxima Nova"/>
                <a:sym typeface="Proxima Nova"/>
              </a:rPr>
              <a:t>TITLE</a:t>
            </a:r>
            <a:endParaRPr dirty="0"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36B9C5F9-FF51-A749-BC1C-E1F1BA212A66}"/>
              </a:ext>
            </a:extLst>
          </p:cNvPr>
          <p:cNvSpPr/>
          <p:nvPr/>
        </p:nvSpPr>
        <p:spPr>
          <a:xfrm>
            <a:off x="2856050" y="3621999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id="{5D3E4BC1-38DA-0049-9DEC-2623EA126E35}"/>
              </a:ext>
            </a:extLst>
          </p:cNvPr>
          <p:cNvSpPr/>
          <p:nvPr/>
        </p:nvSpPr>
        <p:spPr>
          <a:xfrm>
            <a:off x="2856050" y="1521474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Shape 55" descr="Shape 55">
            <a:extLst>
              <a:ext uri="{FF2B5EF4-FFF2-40B4-BE49-F238E27FC236}">
                <a16:creationId xmlns:a16="http://schemas.microsoft.com/office/drawing/2014/main" id="{55C00466-9612-7642-8D5E-E54E2C8CF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273" y="1521486"/>
            <a:ext cx="1312851" cy="21005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897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87">
            <a:extLst>
              <a:ext uri="{FF2B5EF4-FFF2-40B4-BE49-F238E27FC236}">
                <a16:creationId xmlns:a16="http://schemas.microsoft.com/office/drawing/2014/main" id="{01810CA7-23CF-2B4E-B07C-FE65F5DAE3B0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01383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3473" y="1152475"/>
            <a:ext cx="7618827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4">
            <a:extLst>
              <a:ext uri="{FF2B5EF4-FFF2-40B4-BE49-F238E27FC236}">
                <a16:creationId xmlns:a16="http://schemas.microsoft.com/office/drawing/2014/main" id="{AE77361A-51AF-444B-939C-07A2D97A9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474" y="196349"/>
            <a:ext cx="5704802" cy="572702"/>
          </a:xfrm>
          <a:prstGeom prst="rect">
            <a:avLst/>
          </a:prstGeom>
        </p:spPr>
        <p:txBody>
          <a:bodyPr/>
          <a:lstStyle>
            <a:lvl1pPr defTabSz="822959">
              <a:defRPr sz="2520" b="1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850270B-C431-EA48-8DFC-3963072D4A21}"/>
              </a:ext>
            </a:extLst>
          </p:cNvPr>
          <p:cNvSpPr/>
          <p:nvPr/>
        </p:nvSpPr>
        <p:spPr>
          <a:xfrm>
            <a:off x="-2" y="0"/>
            <a:ext cx="999904" cy="965401"/>
          </a:xfrm>
          <a:prstGeom prst="rect">
            <a:avLst/>
          </a:prstGeom>
          <a:solidFill>
            <a:srgbClr val="EF396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16B1BEF3-61DC-2942-AF47-638480B7F1EB}"/>
              </a:ext>
            </a:extLst>
          </p:cNvPr>
          <p:cNvSpPr txBox="1"/>
          <p:nvPr/>
        </p:nvSpPr>
        <p:spPr>
          <a:xfrm>
            <a:off x="-2" y="162674"/>
            <a:ext cx="999904" cy="640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 sz="3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930011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87">
            <a:extLst>
              <a:ext uri="{FF2B5EF4-FFF2-40B4-BE49-F238E27FC236}">
                <a16:creationId xmlns:a16="http://schemas.microsoft.com/office/drawing/2014/main" id="{C219A7A6-46B5-C64C-8E3A-C4BD9DFB78CB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2571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328EC5"/>
                </a:solidFill>
              </a:defRPr>
            </a:lvl1pPr>
          </a:lstStyle>
          <a:p>
            <a:r>
              <a:rPr lang="en-US" dirty="0"/>
              <a:t>Header</a:t>
            </a:r>
            <a:endParaRPr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64424CD2-6466-E140-BB1C-42649A90C6D6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Shape 57">
            <a:extLst>
              <a:ext uri="{FF2B5EF4-FFF2-40B4-BE49-F238E27FC236}">
                <a16:creationId xmlns:a16="http://schemas.microsoft.com/office/drawing/2014/main" id="{89C666BB-36C4-AF40-A6E0-0A9D79CDCE66}"/>
              </a:ext>
            </a:extLst>
          </p:cNvPr>
          <p:cNvSpPr/>
          <p:nvPr/>
        </p:nvSpPr>
        <p:spPr>
          <a:xfrm>
            <a:off x="341447" y="804366"/>
            <a:ext cx="8511304" cy="0"/>
          </a:xfrm>
          <a:prstGeom prst="line">
            <a:avLst/>
          </a:prstGeom>
          <a:ln w="31750">
            <a:solidFill>
              <a:srgbClr val="328EC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hape 57">
            <a:extLst>
              <a:ext uri="{FF2B5EF4-FFF2-40B4-BE49-F238E27FC236}">
                <a16:creationId xmlns:a16="http://schemas.microsoft.com/office/drawing/2014/main" id="{2163EA2D-4A53-BD4F-AAA0-82FC08437402}"/>
              </a:ext>
            </a:extLst>
          </p:cNvPr>
          <p:cNvSpPr/>
          <p:nvPr userDrawn="1"/>
        </p:nvSpPr>
        <p:spPr>
          <a:xfrm>
            <a:off x="341447" y="804366"/>
            <a:ext cx="8511304" cy="0"/>
          </a:xfrm>
          <a:prstGeom prst="line">
            <a:avLst/>
          </a:prstGeom>
          <a:ln w="31750">
            <a:solidFill>
              <a:srgbClr val="328EC5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8646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36">
            <a:extLst>
              <a:ext uri="{FF2B5EF4-FFF2-40B4-BE49-F238E27FC236}">
                <a16:creationId xmlns:a16="http://schemas.microsoft.com/office/drawing/2014/main" id="{F31E65F2-18F0-E348-85B6-D614CB249195}"/>
              </a:ext>
            </a:extLst>
          </p:cNvPr>
          <p:cNvSpPr/>
          <p:nvPr/>
        </p:nvSpPr>
        <p:spPr>
          <a:xfrm>
            <a:off x="3472249" y="0"/>
            <a:ext cx="5671751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Shape 36">
            <a:extLst>
              <a:ext uri="{FF2B5EF4-FFF2-40B4-BE49-F238E27FC236}">
                <a16:creationId xmlns:a16="http://schemas.microsoft.com/office/drawing/2014/main" id="{99EDF3DE-4FBF-4C41-9FF4-173492BE874C}"/>
              </a:ext>
            </a:extLst>
          </p:cNvPr>
          <p:cNvSpPr/>
          <p:nvPr userDrawn="1"/>
        </p:nvSpPr>
        <p:spPr>
          <a:xfrm>
            <a:off x="3472249" y="0"/>
            <a:ext cx="5671751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2157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328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636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0" y="0"/>
            <a:ext cx="4572000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Shape 196" descr="Shape 196">
            <a:extLst>
              <a:ext uri="{FF2B5EF4-FFF2-40B4-BE49-F238E27FC236}">
                <a16:creationId xmlns:a16="http://schemas.microsoft.com/office/drawing/2014/main" id="{4530111B-CE4A-F442-98D0-AAB34ACF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-221801" y="0"/>
            <a:ext cx="4793801" cy="599537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97">
            <a:extLst>
              <a:ext uri="{FF2B5EF4-FFF2-40B4-BE49-F238E27FC236}">
                <a16:creationId xmlns:a16="http://schemas.microsoft.com/office/drawing/2014/main" id="{B4DB966D-8F49-4242-A4A1-0067A764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199" y="1047475"/>
            <a:ext cx="3840602" cy="2968201"/>
          </a:xfrm>
          <a:prstGeom prst="rect">
            <a:avLst/>
          </a:prstGeom>
        </p:spPr>
        <p:txBody>
          <a:bodyPr/>
          <a:lstStyle>
            <a:lvl1pPr>
              <a:defRPr sz="5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6243DCF3-5FDD-0745-A3E5-59A5AB94C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124" y="999999"/>
            <a:ext cx="2995201" cy="31695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Shape 199" descr="Shape 199">
            <a:extLst>
              <a:ext uri="{FF2B5EF4-FFF2-40B4-BE49-F238E27FC236}">
                <a16:creationId xmlns:a16="http://schemas.microsoft.com/office/drawing/2014/main" id="{EEEBEDB7-EB0F-9749-AA38-2A4EE602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1589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33870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0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70" r:id="rId10"/>
    <p:sldLayoutId id="2147483664" r:id="rId11"/>
    <p:sldLayoutId id="2147483669" r:id="rId12"/>
    <p:sldLayoutId id="2147483671" r:id="rId13"/>
  </p:sldLayoutIdLst>
  <p:transition spd="med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 defTabSz="841247">
              <a:defRPr sz="46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rPr lang="en-US" dirty="0">
                <a:solidFill>
                  <a:schemeClr val="tx1"/>
                </a:solidFill>
              </a:rPr>
              <a:t>Course Overview</a:t>
            </a:r>
            <a:endParaRPr dirty="0">
              <a:solidFill>
                <a:schemeClr val="tx1"/>
              </a:solidFill>
            </a:endParaRPr>
          </a:p>
          <a:p>
            <a:pPr algn="l" defTabSz="841247">
              <a:defRPr sz="4600" b="1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rPr lang="en-US" dirty="0"/>
              <a:t>Statistics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2B4-CEE1-9545-8F72-8780086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Commit Histories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D5E225-13E4-7741-81E2-2C1D5A7C3174}"/>
              </a:ext>
            </a:extLst>
          </p:cNvPr>
          <p:cNvGrpSpPr/>
          <p:nvPr/>
        </p:nvGrpSpPr>
        <p:grpSpPr>
          <a:xfrm>
            <a:off x="847619" y="1250967"/>
            <a:ext cx="5287763" cy="3547064"/>
            <a:chOff x="847619" y="1250967"/>
            <a:chExt cx="5287763" cy="3547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1B77AEE-2DE7-C64C-916F-3616657A4B4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495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BCE144B-2BDD-7D40-A5D1-1E22A445B6F2}"/>
                </a:ext>
              </a:extLst>
            </p:cNvPr>
            <p:cNvSpPr/>
            <p:nvPr/>
          </p:nvSpPr>
          <p:spPr>
            <a:xfrm>
              <a:off x="847619" y="1258781"/>
              <a:ext cx="1489753" cy="64727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Janice's repo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3F9E0B-0F44-934C-A471-70E9F79AB88A}"/>
                </a:ext>
              </a:extLst>
            </p:cNvPr>
            <p:cNvCxnSpPr>
              <a:cxnSpLocks/>
            </p:cNvCxnSpPr>
            <p:nvPr/>
          </p:nvCxnSpPr>
          <p:spPr>
            <a:xfrm>
              <a:off x="3491501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854D123-26FA-B345-9255-FB6B46C55F1B}"/>
                </a:ext>
              </a:extLst>
            </p:cNvPr>
            <p:cNvSpPr/>
            <p:nvPr/>
          </p:nvSpPr>
          <p:spPr>
            <a:xfrm>
              <a:off x="2746624" y="1250967"/>
              <a:ext cx="1489753" cy="64727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Remote Repo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Github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8BF222-4554-7547-AAE0-DF35793C8D32}"/>
                </a:ext>
              </a:extLst>
            </p:cNvPr>
            <p:cNvCxnSpPr>
              <a:cxnSpLocks/>
            </p:cNvCxnSpPr>
            <p:nvPr/>
          </p:nvCxnSpPr>
          <p:spPr>
            <a:xfrm>
              <a:off x="5390506" y="2116477"/>
              <a:ext cx="1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7532D62-8954-1E41-972C-6A0F195B80A5}"/>
                </a:ext>
              </a:extLst>
            </p:cNvPr>
            <p:cNvSpPr/>
            <p:nvPr/>
          </p:nvSpPr>
          <p:spPr>
            <a:xfrm>
              <a:off x="4645629" y="1258781"/>
              <a:ext cx="1489753" cy="64727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Bob's repo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9351975-40E8-2145-8968-C28881D85474}"/>
              </a:ext>
            </a:extLst>
          </p:cNvPr>
          <p:cNvSpPr/>
          <p:nvPr/>
        </p:nvSpPr>
        <p:spPr>
          <a:xfrm>
            <a:off x="3312272" y="2116477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7F79B3-DCEA-B14C-BE82-4610A0860FF5}"/>
              </a:ext>
            </a:extLst>
          </p:cNvPr>
          <p:cNvGrpSpPr/>
          <p:nvPr/>
        </p:nvGrpSpPr>
        <p:grpSpPr>
          <a:xfrm>
            <a:off x="1369318" y="2295705"/>
            <a:ext cx="1942954" cy="532696"/>
            <a:chOff x="1369318" y="2295705"/>
            <a:chExt cx="1942954" cy="5326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8BB71D-63F0-9C41-AB09-71BB027C745B}"/>
                </a:ext>
              </a:extLst>
            </p:cNvPr>
            <p:cNvSpPr/>
            <p:nvPr/>
          </p:nvSpPr>
          <p:spPr>
            <a:xfrm>
              <a:off x="1369318" y="2437555"/>
              <a:ext cx="390846" cy="3908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FFB4D2-442A-5F43-97B6-E3A7E4D66655}"/>
                </a:ext>
              </a:extLst>
            </p:cNvPr>
            <p:cNvCxnSpPr>
              <a:cxnSpLocks/>
              <a:stCxn id="10" idx="2"/>
              <a:endCxn id="11" idx="6"/>
            </p:cNvCxnSpPr>
            <p:nvPr/>
          </p:nvCxnSpPr>
          <p:spPr>
            <a:xfrm flipH="1">
              <a:off x="1760164" y="2295705"/>
              <a:ext cx="1552108" cy="337273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9CD98-EE9C-D340-948F-BFC201F9BA45}"/>
              </a:ext>
            </a:extLst>
          </p:cNvPr>
          <p:cNvGrpSpPr/>
          <p:nvPr/>
        </p:nvGrpSpPr>
        <p:grpSpPr>
          <a:xfrm>
            <a:off x="3659166" y="2307249"/>
            <a:ext cx="1910567" cy="666891"/>
            <a:chOff x="3670728" y="2295705"/>
            <a:chExt cx="1910567" cy="6668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C45F4B-6797-D243-B30E-B63DC55A5A81}"/>
                </a:ext>
              </a:extLst>
            </p:cNvPr>
            <p:cNvSpPr/>
            <p:nvPr/>
          </p:nvSpPr>
          <p:spPr>
            <a:xfrm>
              <a:off x="5190449" y="2571750"/>
              <a:ext cx="390846" cy="390846"/>
            </a:xfrm>
            <a:prstGeom prst="ellipse">
              <a:avLst/>
            </a:prstGeom>
            <a:solidFill>
              <a:schemeClr val="accent4"/>
            </a:solidFill>
            <a:ln w="25400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A2A584-01A7-5B40-B6A6-C8BC2CDE341A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670728" y="2295705"/>
              <a:ext cx="1519721" cy="471468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00EA7F9-D6EA-1545-B0E9-16512E8E0348}"/>
              </a:ext>
            </a:extLst>
          </p:cNvPr>
          <p:cNvSpPr/>
          <p:nvPr/>
        </p:nvSpPr>
        <p:spPr>
          <a:xfrm>
            <a:off x="1397072" y="3261831"/>
            <a:ext cx="390846" cy="3908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2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332816-253B-3A49-BB9A-44E79F0A765C}"/>
              </a:ext>
            </a:extLst>
          </p:cNvPr>
          <p:cNvSpPr/>
          <p:nvPr/>
        </p:nvSpPr>
        <p:spPr>
          <a:xfrm>
            <a:off x="3312272" y="3481173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41D3ED-D16E-9940-B635-481C86DC997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787918" y="3502356"/>
            <a:ext cx="1524354" cy="1580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D53ECB-5144-0845-8D9C-3CEDBBCF5662}"/>
              </a:ext>
            </a:extLst>
          </p:cNvPr>
          <p:cNvSpPr txBox="1"/>
          <p:nvPr/>
        </p:nvSpPr>
        <p:spPr>
          <a:xfrm>
            <a:off x="81270" y="2474933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pulls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224D2A-1CCE-2F4B-A3B5-586B55DC7A17}"/>
              </a:ext>
            </a:extLst>
          </p:cNvPr>
          <p:cNvSpPr txBox="1"/>
          <p:nvPr/>
        </p:nvSpPr>
        <p:spPr>
          <a:xfrm>
            <a:off x="5706013" y="2587946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pulls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CAAF3-1973-4A4B-B4E9-7141D6D66649}"/>
              </a:ext>
            </a:extLst>
          </p:cNvPr>
          <p:cNvSpPr txBox="1"/>
          <p:nvPr/>
        </p:nvSpPr>
        <p:spPr>
          <a:xfrm>
            <a:off x="6544634" y="1574603"/>
            <a:ext cx="22876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…and then pushes to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Github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17EB3E-4AF4-A343-BB25-A05BF2262EFD}"/>
              </a:ext>
            </a:extLst>
          </p:cNvPr>
          <p:cNvSpPr txBox="1"/>
          <p:nvPr/>
        </p:nvSpPr>
        <p:spPr>
          <a:xfrm>
            <a:off x="6487923" y="2041053"/>
            <a:ext cx="2401087" cy="95410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Q1 are 40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Q2 are 58 M Sales for 2018 Q3 are 50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Q4 are 55 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65C39-4CF7-8145-8BF7-F129B79F1CFC}"/>
              </a:ext>
            </a:extLst>
          </p:cNvPr>
          <p:cNvSpPr txBox="1"/>
          <p:nvPr/>
        </p:nvSpPr>
        <p:spPr>
          <a:xfrm>
            <a:off x="81914" y="3111842"/>
            <a:ext cx="120421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commit changes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2E051D-A93C-364F-AADC-90D5E3FBD224}"/>
              </a:ext>
            </a:extLst>
          </p:cNvPr>
          <p:cNvSpPr txBox="1"/>
          <p:nvPr/>
        </p:nvSpPr>
        <p:spPr>
          <a:xfrm>
            <a:off x="6487921" y="3965156"/>
            <a:ext cx="2401087" cy="523218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C53776-9BF9-B340-A457-17246CED105E}"/>
              </a:ext>
            </a:extLst>
          </p:cNvPr>
          <p:cNvSpPr txBox="1"/>
          <p:nvPr/>
        </p:nvSpPr>
        <p:spPr>
          <a:xfrm>
            <a:off x="6487922" y="3000222"/>
            <a:ext cx="2401087" cy="95410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Q1 are 40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Q2 are 58 M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</p:spTree>
    <p:extLst>
      <p:ext uri="{BB962C8B-B14F-4D97-AF65-F5344CB8AC3E}">
        <p14:creationId xmlns:p14="http://schemas.microsoft.com/office/powerpoint/2010/main" val="41555050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2B4-CEE1-9545-8F72-8780086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Commit Histories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D5E225-13E4-7741-81E2-2C1D5A7C3174}"/>
              </a:ext>
            </a:extLst>
          </p:cNvPr>
          <p:cNvGrpSpPr/>
          <p:nvPr/>
        </p:nvGrpSpPr>
        <p:grpSpPr>
          <a:xfrm>
            <a:off x="847619" y="1250967"/>
            <a:ext cx="5287763" cy="3547064"/>
            <a:chOff x="847619" y="1250967"/>
            <a:chExt cx="5287763" cy="3547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1B77AEE-2DE7-C64C-916F-3616657A4B4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495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BCE144B-2BDD-7D40-A5D1-1E22A445B6F2}"/>
                </a:ext>
              </a:extLst>
            </p:cNvPr>
            <p:cNvSpPr/>
            <p:nvPr/>
          </p:nvSpPr>
          <p:spPr>
            <a:xfrm>
              <a:off x="847619" y="1258781"/>
              <a:ext cx="1489753" cy="64727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Janice's repo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3F9E0B-0F44-934C-A471-70E9F79AB88A}"/>
                </a:ext>
              </a:extLst>
            </p:cNvPr>
            <p:cNvCxnSpPr>
              <a:cxnSpLocks/>
            </p:cNvCxnSpPr>
            <p:nvPr/>
          </p:nvCxnSpPr>
          <p:spPr>
            <a:xfrm>
              <a:off x="3491501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854D123-26FA-B345-9255-FB6B46C55F1B}"/>
                </a:ext>
              </a:extLst>
            </p:cNvPr>
            <p:cNvSpPr/>
            <p:nvPr/>
          </p:nvSpPr>
          <p:spPr>
            <a:xfrm>
              <a:off x="2746624" y="1250967"/>
              <a:ext cx="1489753" cy="64727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Remote Repo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Github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8BF222-4554-7547-AAE0-DF35793C8D32}"/>
                </a:ext>
              </a:extLst>
            </p:cNvPr>
            <p:cNvCxnSpPr>
              <a:cxnSpLocks/>
            </p:cNvCxnSpPr>
            <p:nvPr/>
          </p:nvCxnSpPr>
          <p:spPr>
            <a:xfrm>
              <a:off x="5390506" y="2116477"/>
              <a:ext cx="1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7532D62-8954-1E41-972C-6A0F195B80A5}"/>
                </a:ext>
              </a:extLst>
            </p:cNvPr>
            <p:cNvSpPr/>
            <p:nvPr/>
          </p:nvSpPr>
          <p:spPr>
            <a:xfrm>
              <a:off x="4645629" y="1258781"/>
              <a:ext cx="1489753" cy="64727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Bob's repo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9351975-40E8-2145-8968-C28881D85474}"/>
              </a:ext>
            </a:extLst>
          </p:cNvPr>
          <p:cNvSpPr/>
          <p:nvPr/>
        </p:nvSpPr>
        <p:spPr>
          <a:xfrm>
            <a:off x="3312272" y="2116477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7F79B3-DCEA-B14C-BE82-4610A0860FF5}"/>
              </a:ext>
            </a:extLst>
          </p:cNvPr>
          <p:cNvGrpSpPr/>
          <p:nvPr/>
        </p:nvGrpSpPr>
        <p:grpSpPr>
          <a:xfrm>
            <a:off x="1369318" y="2295705"/>
            <a:ext cx="1942954" cy="532696"/>
            <a:chOff x="1369318" y="2295705"/>
            <a:chExt cx="1942954" cy="5326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8BB71D-63F0-9C41-AB09-71BB027C745B}"/>
                </a:ext>
              </a:extLst>
            </p:cNvPr>
            <p:cNvSpPr/>
            <p:nvPr/>
          </p:nvSpPr>
          <p:spPr>
            <a:xfrm>
              <a:off x="1369318" y="2437555"/>
              <a:ext cx="390846" cy="3908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FFB4D2-442A-5F43-97B6-E3A7E4D66655}"/>
                </a:ext>
              </a:extLst>
            </p:cNvPr>
            <p:cNvCxnSpPr>
              <a:cxnSpLocks/>
              <a:stCxn id="10" idx="2"/>
              <a:endCxn id="11" idx="6"/>
            </p:cNvCxnSpPr>
            <p:nvPr/>
          </p:nvCxnSpPr>
          <p:spPr>
            <a:xfrm flipH="1">
              <a:off x="1760164" y="2295705"/>
              <a:ext cx="1552108" cy="337273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9CD98-EE9C-D340-948F-BFC201F9BA45}"/>
              </a:ext>
            </a:extLst>
          </p:cNvPr>
          <p:cNvGrpSpPr/>
          <p:nvPr/>
        </p:nvGrpSpPr>
        <p:grpSpPr>
          <a:xfrm>
            <a:off x="3659166" y="2307249"/>
            <a:ext cx="1910567" cy="666891"/>
            <a:chOff x="3670728" y="2295705"/>
            <a:chExt cx="1910567" cy="6668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C45F4B-6797-D243-B30E-B63DC55A5A81}"/>
                </a:ext>
              </a:extLst>
            </p:cNvPr>
            <p:cNvSpPr/>
            <p:nvPr/>
          </p:nvSpPr>
          <p:spPr>
            <a:xfrm>
              <a:off x="5190449" y="2571750"/>
              <a:ext cx="390846" cy="390846"/>
            </a:xfrm>
            <a:prstGeom prst="ellipse">
              <a:avLst/>
            </a:prstGeom>
            <a:solidFill>
              <a:schemeClr val="accent4"/>
            </a:solidFill>
            <a:ln w="25400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A2A584-01A7-5B40-B6A6-C8BC2CDE341A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670728" y="2295705"/>
              <a:ext cx="1519721" cy="471468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00EA7F9-D6EA-1545-B0E9-16512E8E0348}"/>
              </a:ext>
            </a:extLst>
          </p:cNvPr>
          <p:cNvSpPr/>
          <p:nvPr/>
        </p:nvSpPr>
        <p:spPr>
          <a:xfrm>
            <a:off x="1397072" y="3261831"/>
            <a:ext cx="390846" cy="3908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2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332816-253B-3A49-BB9A-44E79F0A765C}"/>
              </a:ext>
            </a:extLst>
          </p:cNvPr>
          <p:cNvSpPr/>
          <p:nvPr/>
        </p:nvSpPr>
        <p:spPr>
          <a:xfrm>
            <a:off x="3312272" y="3481173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76AD73-528D-B145-A3B4-E2D34DED3797}"/>
              </a:ext>
            </a:extLst>
          </p:cNvPr>
          <p:cNvSpPr/>
          <p:nvPr/>
        </p:nvSpPr>
        <p:spPr>
          <a:xfrm>
            <a:off x="5206642" y="3587010"/>
            <a:ext cx="390846" cy="390846"/>
          </a:xfrm>
          <a:prstGeom prst="ellipse">
            <a:avLst/>
          </a:prstGeom>
          <a:solidFill>
            <a:schemeClr val="accent4"/>
          </a:solidFill>
          <a:ln w="2540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41D3ED-D16E-9940-B635-481C86DC997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787918" y="3502356"/>
            <a:ext cx="1524354" cy="1580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D53ECB-5144-0845-8D9C-3CEDBBCF5662}"/>
              </a:ext>
            </a:extLst>
          </p:cNvPr>
          <p:cNvSpPr txBox="1"/>
          <p:nvPr/>
        </p:nvSpPr>
        <p:spPr>
          <a:xfrm>
            <a:off x="81270" y="2474933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pulls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224D2A-1CCE-2F4B-A3B5-586B55DC7A17}"/>
              </a:ext>
            </a:extLst>
          </p:cNvPr>
          <p:cNvSpPr txBox="1"/>
          <p:nvPr/>
        </p:nvSpPr>
        <p:spPr>
          <a:xfrm>
            <a:off x="5706013" y="2587946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pulls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CAAF3-1973-4A4B-B4E9-7141D6D66649}"/>
              </a:ext>
            </a:extLst>
          </p:cNvPr>
          <p:cNvSpPr txBox="1"/>
          <p:nvPr/>
        </p:nvSpPr>
        <p:spPr>
          <a:xfrm>
            <a:off x="6544634" y="1384429"/>
            <a:ext cx="22876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commits his changes.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He UPDATES 2018 Q4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65C39-4CF7-8145-8BF7-F129B79F1CFC}"/>
              </a:ext>
            </a:extLst>
          </p:cNvPr>
          <p:cNvSpPr txBox="1"/>
          <p:nvPr/>
        </p:nvSpPr>
        <p:spPr>
          <a:xfrm>
            <a:off x="81914" y="3111842"/>
            <a:ext cx="120421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commit changes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2E051D-A93C-364F-AADC-90D5E3FBD224}"/>
              </a:ext>
            </a:extLst>
          </p:cNvPr>
          <p:cNvSpPr txBox="1"/>
          <p:nvPr/>
        </p:nvSpPr>
        <p:spPr>
          <a:xfrm>
            <a:off x="6487921" y="3965156"/>
            <a:ext cx="2401087" cy="95410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56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2019 Q1 are 47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2019 Q2 are 53 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2D916-B17D-FF4C-A6BF-251E25D87DC9}"/>
              </a:ext>
            </a:extLst>
          </p:cNvPr>
          <p:cNvSpPr txBox="1"/>
          <p:nvPr/>
        </p:nvSpPr>
        <p:spPr>
          <a:xfrm>
            <a:off x="6487923" y="2041053"/>
            <a:ext cx="2401087" cy="95410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Q1 are 40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Q2 are 58 M Sales for 2018 Q3 are 50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Q4 are 55 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C69796-5E42-C04D-B5CC-1A118D904B64}"/>
              </a:ext>
            </a:extLst>
          </p:cNvPr>
          <p:cNvSpPr txBox="1"/>
          <p:nvPr/>
        </p:nvSpPr>
        <p:spPr>
          <a:xfrm>
            <a:off x="6487922" y="3000222"/>
            <a:ext cx="2401087" cy="95410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Q1 are 40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Q2 are 58 M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E8F92D-F3C6-E544-92C0-D8E4214B99C5}"/>
              </a:ext>
            </a:extLst>
          </p:cNvPr>
          <p:cNvSpPr txBox="1"/>
          <p:nvPr/>
        </p:nvSpPr>
        <p:spPr>
          <a:xfrm>
            <a:off x="5678834" y="3552345"/>
            <a:ext cx="8090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commits</a:t>
            </a:r>
          </a:p>
        </p:txBody>
      </p:sp>
    </p:spTree>
    <p:extLst>
      <p:ext uri="{BB962C8B-B14F-4D97-AF65-F5344CB8AC3E}">
        <p14:creationId xmlns:p14="http://schemas.microsoft.com/office/powerpoint/2010/main" val="1004658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2B4-CEE1-9545-8F72-8780086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Commit Histories: Conflict!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D5E225-13E4-7741-81E2-2C1D5A7C3174}"/>
              </a:ext>
            </a:extLst>
          </p:cNvPr>
          <p:cNvGrpSpPr/>
          <p:nvPr/>
        </p:nvGrpSpPr>
        <p:grpSpPr>
          <a:xfrm>
            <a:off x="847619" y="1250967"/>
            <a:ext cx="5287763" cy="3547064"/>
            <a:chOff x="847619" y="1250967"/>
            <a:chExt cx="5287763" cy="3547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1B77AEE-2DE7-C64C-916F-3616657A4B4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495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BCE144B-2BDD-7D40-A5D1-1E22A445B6F2}"/>
                </a:ext>
              </a:extLst>
            </p:cNvPr>
            <p:cNvSpPr/>
            <p:nvPr/>
          </p:nvSpPr>
          <p:spPr>
            <a:xfrm>
              <a:off x="847619" y="1258781"/>
              <a:ext cx="1489753" cy="64727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Janice's repo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3F9E0B-0F44-934C-A471-70E9F79AB88A}"/>
                </a:ext>
              </a:extLst>
            </p:cNvPr>
            <p:cNvCxnSpPr>
              <a:cxnSpLocks/>
            </p:cNvCxnSpPr>
            <p:nvPr/>
          </p:nvCxnSpPr>
          <p:spPr>
            <a:xfrm>
              <a:off x="3491501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854D123-26FA-B345-9255-FB6B46C55F1B}"/>
                </a:ext>
              </a:extLst>
            </p:cNvPr>
            <p:cNvSpPr/>
            <p:nvPr/>
          </p:nvSpPr>
          <p:spPr>
            <a:xfrm>
              <a:off x="2746624" y="1250967"/>
              <a:ext cx="1489753" cy="64727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Remote Repo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Github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8BF222-4554-7547-AAE0-DF35793C8D32}"/>
                </a:ext>
              </a:extLst>
            </p:cNvPr>
            <p:cNvCxnSpPr>
              <a:cxnSpLocks/>
            </p:cNvCxnSpPr>
            <p:nvPr/>
          </p:nvCxnSpPr>
          <p:spPr>
            <a:xfrm>
              <a:off x="5390506" y="2116477"/>
              <a:ext cx="1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7532D62-8954-1E41-972C-6A0F195B80A5}"/>
                </a:ext>
              </a:extLst>
            </p:cNvPr>
            <p:cNvSpPr/>
            <p:nvPr/>
          </p:nvSpPr>
          <p:spPr>
            <a:xfrm>
              <a:off x="4645629" y="1258781"/>
              <a:ext cx="1489753" cy="64727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Bob's repo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9351975-40E8-2145-8968-C28881D85474}"/>
              </a:ext>
            </a:extLst>
          </p:cNvPr>
          <p:cNvSpPr/>
          <p:nvPr/>
        </p:nvSpPr>
        <p:spPr>
          <a:xfrm>
            <a:off x="3312272" y="2116477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7F79B3-DCEA-B14C-BE82-4610A0860FF5}"/>
              </a:ext>
            </a:extLst>
          </p:cNvPr>
          <p:cNvGrpSpPr/>
          <p:nvPr/>
        </p:nvGrpSpPr>
        <p:grpSpPr>
          <a:xfrm>
            <a:off x="1369318" y="2295705"/>
            <a:ext cx="1942954" cy="532696"/>
            <a:chOff x="1369318" y="2295705"/>
            <a:chExt cx="1942954" cy="5326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8BB71D-63F0-9C41-AB09-71BB027C745B}"/>
                </a:ext>
              </a:extLst>
            </p:cNvPr>
            <p:cNvSpPr/>
            <p:nvPr/>
          </p:nvSpPr>
          <p:spPr>
            <a:xfrm>
              <a:off x="1369318" y="2437555"/>
              <a:ext cx="390846" cy="3908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FFB4D2-442A-5F43-97B6-E3A7E4D66655}"/>
                </a:ext>
              </a:extLst>
            </p:cNvPr>
            <p:cNvCxnSpPr>
              <a:cxnSpLocks/>
              <a:stCxn id="10" idx="2"/>
              <a:endCxn id="11" idx="6"/>
            </p:cNvCxnSpPr>
            <p:nvPr/>
          </p:nvCxnSpPr>
          <p:spPr>
            <a:xfrm flipH="1">
              <a:off x="1760164" y="2295705"/>
              <a:ext cx="1552108" cy="337273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9CD98-EE9C-D340-948F-BFC201F9BA45}"/>
              </a:ext>
            </a:extLst>
          </p:cNvPr>
          <p:cNvGrpSpPr/>
          <p:nvPr/>
        </p:nvGrpSpPr>
        <p:grpSpPr>
          <a:xfrm>
            <a:off x="3659166" y="2307249"/>
            <a:ext cx="1910567" cy="666891"/>
            <a:chOff x="3670728" y="2295705"/>
            <a:chExt cx="1910567" cy="6668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C45F4B-6797-D243-B30E-B63DC55A5A81}"/>
                </a:ext>
              </a:extLst>
            </p:cNvPr>
            <p:cNvSpPr/>
            <p:nvPr/>
          </p:nvSpPr>
          <p:spPr>
            <a:xfrm>
              <a:off x="5190449" y="2571750"/>
              <a:ext cx="390846" cy="390846"/>
            </a:xfrm>
            <a:prstGeom prst="ellipse">
              <a:avLst/>
            </a:prstGeom>
            <a:solidFill>
              <a:schemeClr val="accent4"/>
            </a:solidFill>
            <a:ln w="25400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A2A584-01A7-5B40-B6A6-C8BC2CDE341A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670728" y="2295705"/>
              <a:ext cx="1519721" cy="471468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00EA7F9-D6EA-1545-B0E9-16512E8E0348}"/>
              </a:ext>
            </a:extLst>
          </p:cNvPr>
          <p:cNvSpPr/>
          <p:nvPr/>
        </p:nvSpPr>
        <p:spPr>
          <a:xfrm>
            <a:off x="1397072" y="3261831"/>
            <a:ext cx="390846" cy="3908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2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332816-253B-3A49-BB9A-44E79F0A765C}"/>
              </a:ext>
            </a:extLst>
          </p:cNvPr>
          <p:cNvSpPr/>
          <p:nvPr/>
        </p:nvSpPr>
        <p:spPr>
          <a:xfrm>
            <a:off x="3312272" y="3481173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76AD73-528D-B145-A3B4-E2D34DED3797}"/>
              </a:ext>
            </a:extLst>
          </p:cNvPr>
          <p:cNvSpPr/>
          <p:nvPr/>
        </p:nvSpPr>
        <p:spPr>
          <a:xfrm>
            <a:off x="5206642" y="3587010"/>
            <a:ext cx="390846" cy="390846"/>
          </a:xfrm>
          <a:prstGeom prst="ellipse">
            <a:avLst/>
          </a:prstGeom>
          <a:solidFill>
            <a:schemeClr val="accent4"/>
          </a:solidFill>
          <a:ln w="2540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41D3ED-D16E-9940-B635-481C86DC997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787918" y="3502356"/>
            <a:ext cx="1524354" cy="1580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D53ECB-5144-0845-8D9C-3CEDBBCF5662}"/>
              </a:ext>
            </a:extLst>
          </p:cNvPr>
          <p:cNvSpPr txBox="1"/>
          <p:nvPr/>
        </p:nvSpPr>
        <p:spPr>
          <a:xfrm>
            <a:off x="81270" y="2474933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pulls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224D2A-1CCE-2F4B-A3B5-586B55DC7A17}"/>
              </a:ext>
            </a:extLst>
          </p:cNvPr>
          <p:cNvSpPr txBox="1"/>
          <p:nvPr/>
        </p:nvSpPr>
        <p:spPr>
          <a:xfrm>
            <a:off x="5706013" y="2587946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pulls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CAAF3-1973-4A4B-B4E9-7141D6D66649}"/>
              </a:ext>
            </a:extLst>
          </p:cNvPr>
          <p:cNvSpPr txBox="1"/>
          <p:nvPr/>
        </p:nvSpPr>
        <p:spPr>
          <a:xfrm>
            <a:off x="6483208" y="931416"/>
            <a:ext cx="2287667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Bob's attempt to push to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Github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 fails – his version would </a:t>
            </a: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Janice's lines (which was </a:t>
            </a:r>
            <a:r>
              <a:rPr lang="en-US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commited</a:t>
            </a:r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since he pulled!)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65C39-4CF7-8145-8BF7-F129B79F1CFC}"/>
              </a:ext>
            </a:extLst>
          </p:cNvPr>
          <p:cNvSpPr txBox="1"/>
          <p:nvPr/>
        </p:nvSpPr>
        <p:spPr>
          <a:xfrm>
            <a:off x="81914" y="3111842"/>
            <a:ext cx="120421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commit changes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2E051D-A93C-364F-AADC-90D5E3FBD224}"/>
              </a:ext>
            </a:extLst>
          </p:cNvPr>
          <p:cNvSpPr txBox="1"/>
          <p:nvPr/>
        </p:nvSpPr>
        <p:spPr>
          <a:xfrm>
            <a:off x="6487921" y="3965156"/>
            <a:ext cx="2401087" cy="95410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56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2019 Q1 are 47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2019 Q2 are 53 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2D916-B17D-FF4C-A6BF-251E25D87DC9}"/>
              </a:ext>
            </a:extLst>
          </p:cNvPr>
          <p:cNvSpPr txBox="1"/>
          <p:nvPr/>
        </p:nvSpPr>
        <p:spPr>
          <a:xfrm>
            <a:off x="6487923" y="2041053"/>
            <a:ext cx="2401087" cy="95410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Q1 are 40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Q2 are 58 M Sales for 2018 Q3 are 50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Q4 are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55 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C69796-5E42-C04D-B5CC-1A118D904B64}"/>
              </a:ext>
            </a:extLst>
          </p:cNvPr>
          <p:cNvSpPr txBox="1"/>
          <p:nvPr/>
        </p:nvSpPr>
        <p:spPr>
          <a:xfrm>
            <a:off x="6487922" y="3000222"/>
            <a:ext cx="2401087" cy="95410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Q1 are 40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Q2 are 58 M</a:t>
            </a:r>
            <a:r>
              <a:rPr lang="en-US" dirty="0">
                <a:solidFill>
                  <a:schemeClr val="accent6"/>
                </a:solidFill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D2E817-EBED-E14F-8AB7-F6D2F23C2704}"/>
              </a:ext>
            </a:extLst>
          </p:cNvPr>
          <p:cNvCxnSpPr>
            <a:cxnSpLocks/>
          </p:cNvCxnSpPr>
          <p:nvPr/>
        </p:nvCxnSpPr>
        <p:spPr>
          <a:xfrm flipH="1">
            <a:off x="3654533" y="3856407"/>
            <a:ext cx="1552108" cy="3372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ysDot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4B47AE5-B251-7643-96A1-6B43492F1809}"/>
              </a:ext>
            </a:extLst>
          </p:cNvPr>
          <p:cNvSpPr/>
          <p:nvPr/>
        </p:nvSpPr>
        <p:spPr>
          <a:xfrm>
            <a:off x="3308776" y="4040762"/>
            <a:ext cx="358456" cy="3584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667BD4-593C-6147-9702-60056D31391A}"/>
              </a:ext>
            </a:extLst>
          </p:cNvPr>
          <p:cNvSpPr txBox="1"/>
          <p:nvPr/>
        </p:nvSpPr>
        <p:spPr>
          <a:xfrm>
            <a:off x="4276681" y="3676478"/>
            <a:ext cx="32316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C0D6E-E41A-484B-A1C4-AA4EF2C21468}"/>
              </a:ext>
            </a:extLst>
          </p:cNvPr>
          <p:cNvSpPr txBox="1"/>
          <p:nvPr/>
        </p:nvSpPr>
        <p:spPr>
          <a:xfrm>
            <a:off x="3289394" y="3710675"/>
            <a:ext cx="43858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6528F1-749D-2741-8EB4-2CDDFF978EC5}"/>
              </a:ext>
            </a:extLst>
          </p:cNvPr>
          <p:cNvSpPr txBox="1"/>
          <p:nvPr/>
        </p:nvSpPr>
        <p:spPr>
          <a:xfrm>
            <a:off x="5678834" y="3552345"/>
            <a:ext cx="8090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commits</a:t>
            </a:r>
          </a:p>
        </p:txBody>
      </p:sp>
    </p:spTree>
    <p:extLst>
      <p:ext uri="{BB962C8B-B14F-4D97-AF65-F5344CB8AC3E}">
        <p14:creationId xmlns:p14="http://schemas.microsoft.com/office/powerpoint/2010/main" val="16237022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2B4-CEE1-9545-8F72-8780086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Commit Histories: No conflict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D5E225-13E4-7741-81E2-2C1D5A7C3174}"/>
              </a:ext>
            </a:extLst>
          </p:cNvPr>
          <p:cNvGrpSpPr/>
          <p:nvPr/>
        </p:nvGrpSpPr>
        <p:grpSpPr>
          <a:xfrm>
            <a:off x="847619" y="1250967"/>
            <a:ext cx="5287763" cy="3547064"/>
            <a:chOff x="847619" y="1250967"/>
            <a:chExt cx="5287763" cy="3547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1B77AEE-2DE7-C64C-916F-3616657A4B4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495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BCE144B-2BDD-7D40-A5D1-1E22A445B6F2}"/>
                </a:ext>
              </a:extLst>
            </p:cNvPr>
            <p:cNvSpPr/>
            <p:nvPr/>
          </p:nvSpPr>
          <p:spPr>
            <a:xfrm>
              <a:off x="847619" y="1258781"/>
              <a:ext cx="1489753" cy="64727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Janice's repo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3F9E0B-0F44-934C-A471-70E9F79AB88A}"/>
                </a:ext>
              </a:extLst>
            </p:cNvPr>
            <p:cNvCxnSpPr>
              <a:cxnSpLocks/>
            </p:cNvCxnSpPr>
            <p:nvPr/>
          </p:nvCxnSpPr>
          <p:spPr>
            <a:xfrm>
              <a:off x="3491501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854D123-26FA-B345-9255-FB6B46C55F1B}"/>
                </a:ext>
              </a:extLst>
            </p:cNvPr>
            <p:cNvSpPr/>
            <p:nvPr/>
          </p:nvSpPr>
          <p:spPr>
            <a:xfrm>
              <a:off x="2746624" y="1250967"/>
              <a:ext cx="1489753" cy="64727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Remote Repo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Github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8BF222-4554-7547-AAE0-DF35793C8D32}"/>
                </a:ext>
              </a:extLst>
            </p:cNvPr>
            <p:cNvCxnSpPr>
              <a:cxnSpLocks/>
            </p:cNvCxnSpPr>
            <p:nvPr/>
          </p:nvCxnSpPr>
          <p:spPr>
            <a:xfrm>
              <a:off x="5390506" y="2116477"/>
              <a:ext cx="1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7532D62-8954-1E41-972C-6A0F195B80A5}"/>
                </a:ext>
              </a:extLst>
            </p:cNvPr>
            <p:cNvSpPr/>
            <p:nvPr/>
          </p:nvSpPr>
          <p:spPr>
            <a:xfrm>
              <a:off x="4645629" y="1258781"/>
              <a:ext cx="1489753" cy="64727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Bob's repo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9351975-40E8-2145-8968-C28881D85474}"/>
              </a:ext>
            </a:extLst>
          </p:cNvPr>
          <p:cNvSpPr/>
          <p:nvPr/>
        </p:nvSpPr>
        <p:spPr>
          <a:xfrm>
            <a:off x="3312272" y="2116477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7F79B3-DCEA-B14C-BE82-4610A0860FF5}"/>
              </a:ext>
            </a:extLst>
          </p:cNvPr>
          <p:cNvGrpSpPr/>
          <p:nvPr/>
        </p:nvGrpSpPr>
        <p:grpSpPr>
          <a:xfrm>
            <a:off x="1369318" y="2295705"/>
            <a:ext cx="1942954" cy="532696"/>
            <a:chOff x="1369318" y="2295705"/>
            <a:chExt cx="1942954" cy="5326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8BB71D-63F0-9C41-AB09-71BB027C745B}"/>
                </a:ext>
              </a:extLst>
            </p:cNvPr>
            <p:cNvSpPr/>
            <p:nvPr/>
          </p:nvSpPr>
          <p:spPr>
            <a:xfrm>
              <a:off x="1369318" y="2437555"/>
              <a:ext cx="390846" cy="3908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FFB4D2-442A-5F43-97B6-E3A7E4D66655}"/>
                </a:ext>
              </a:extLst>
            </p:cNvPr>
            <p:cNvCxnSpPr>
              <a:cxnSpLocks/>
              <a:stCxn id="10" idx="2"/>
              <a:endCxn id="11" idx="6"/>
            </p:cNvCxnSpPr>
            <p:nvPr/>
          </p:nvCxnSpPr>
          <p:spPr>
            <a:xfrm flipH="1">
              <a:off x="1760164" y="2295705"/>
              <a:ext cx="1552108" cy="337273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00EA7F9-D6EA-1545-B0E9-16512E8E0348}"/>
              </a:ext>
            </a:extLst>
          </p:cNvPr>
          <p:cNvSpPr/>
          <p:nvPr/>
        </p:nvSpPr>
        <p:spPr>
          <a:xfrm>
            <a:off x="1397072" y="3261831"/>
            <a:ext cx="390846" cy="3908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2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8332816-253B-3A49-BB9A-44E79F0A765C}"/>
              </a:ext>
            </a:extLst>
          </p:cNvPr>
          <p:cNvSpPr/>
          <p:nvPr/>
        </p:nvSpPr>
        <p:spPr>
          <a:xfrm>
            <a:off x="3312272" y="3481173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76AD73-528D-B145-A3B4-E2D34DED3797}"/>
              </a:ext>
            </a:extLst>
          </p:cNvPr>
          <p:cNvSpPr/>
          <p:nvPr/>
        </p:nvSpPr>
        <p:spPr>
          <a:xfrm>
            <a:off x="5206642" y="3587010"/>
            <a:ext cx="390846" cy="390846"/>
          </a:xfrm>
          <a:prstGeom prst="ellipse">
            <a:avLst/>
          </a:prstGeom>
          <a:solidFill>
            <a:schemeClr val="accent4"/>
          </a:solidFill>
          <a:ln w="2540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41D3ED-D16E-9940-B635-481C86DC997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787918" y="3502356"/>
            <a:ext cx="1524354" cy="1580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D53ECB-5144-0845-8D9C-3CEDBBCF5662}"/>
              </a:ext>
            </a:extLst>
          </p:cNvPr>
          <p:cNvSpPr txBox="1"/>
          <p:nvPr/>
        </p:nvSpPr>
        <p:spPr>
          <a:xfrm>
            <a:off x="81270" y="2474933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pulls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224D2A-1CCE-2F4B-A3B5-586B55DC7A17}"/>
              </a:ext>
            </a:extLst>
          </p:cNvPr>
          <p:cNvSpPr txBox="1"/>
          <p:nvPr/>
        </p:nvSpPr>
        <p:spPr>
          <a:xfrm>
            <a:off x="5674121" y="3628545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pulls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CAAF3-1973-4A4B-B4E9-7141D6D66649}"/>
              </a:ext>
            </a:extLst>
          </p:cNvPr>
          <p:cNvSpPr txBox="1"/>
          <p:nvPr/>
        </p:nvSpPr>
        <p:spPr>
          <a:xfrm>
            <a:off x="6483208" y="1175042"/>
            <a:ext cx="2287667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If this were the situation, there would be no conflict,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even if</a:t>
            </a: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 Bob deleted all the work Janice did.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Git would know Bob saw the changes, and decided to remove them.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You get conflicts where there have been changes that were not there when you pulled.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Git doesn't know whether to use Bob's correction, or Janice's uncorrected version.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65C39-4CF7-8145-8BF7-F129B79F1CFC}"/>
              </a:ext>
            </a:extLst>
          </p:cNvPr>
          <p:cNvSpPr txBox="1"/>
          <p:nvPr/>
        </p:nvSpPr>
        <p:spPr>
          <a:xfrm>
            <a:off x="81914" y="3111842"/>
            <a:ext cx="120421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commit changes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6528F1-749D-2741-8EB4-2CDDFF978EC5}"/>
              </a:ext>
            </a:extLst>
          </p:cNvPr>
          <p:cNvSpPr txBox="1"/>
          <p:nvPr/>
        </p:nvSpPr>
        <p:spPr>
          <a:xfrm>
            <a:off x="5674121" y="4156083"/>
            <a:ext cx="8090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commits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2D203A-69A5-A94D-A912-DE398D250E8C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3683425" y="3648985"/>
            <a:ext cx="1523217" cy="1334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2DB4D42-7BD6-CA41-9857-19FE2195172B}"/>
              </a:ext>
            </a:extLst>
          </p:cNvPr>
          <p:cNvSpPr/>
          <p:nvPr/>
        </p:nvSpPr>
        <p:spPr>
          <a:xfrm>
            <a:off x="5206642" y="4188280"/>
            <a:ext cx="390846" cy="390846"/>
          </a:xfrm>
          <a:prstGeom prst="ellipse">
            <a:avLst/>
          </a:prstGeom>
          <a:solidFill>
            <a:schemeClr val="accent4"/>
          </a:solidFill>
          <a:ln w="25400" cap="flat">
            <a:solidFill>
              <a:schemeClr val="accent4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A48A47-C75D-1048-AFA7-B3EC1FC79EA9}"/>
              </a:ext>
            </a:extLst>
          </p:cNvPr>
          <p:cNvSpPr/>
          <p:nvPr/>
        </p:nvSpPr>
        <p:spPr>
          <a:xfrm>
            <a:off x="3312272" y="4473378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261C55-032F-F346-B7D5-2E8107AD395D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3670728" y="4454769"/>
            <a:ext cx="1533558" cy="197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70380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C51E-93DF-B049-B31D-0F016AB0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"Merge Conflicts"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F1B63-09A4-7F45-B4F4-520314E94D17}"/>
              </a:ext>
            </a:extLst>
          </p:cNvPr>
          <p:cNvSpPr txBox="1"/>
          <p:nvPr/>
        </p:nvSpPr>
        <p:spPr>
          <a:xfrm>
            <a:off x="311699" y="1557009"/>
            <a:ext cx="4260301" cy="246221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&lt;&lt;&lt;&lt;&lt;&lt;&lt; HEAD</a:t>
            </a:r>
          </a:p>
          <a:p>
            <a:r>
              <a:rPr lang="en-US" dirty="0"/>
              <a:t>Sales for 2018 Q3 are 50 M</a:t>
            </a:r>
          </a:p>
          <a:p>
            <a:r>
              <a:rPr lang="en-US" dirty="0"/>
              <a:t>Sales for 2018 Q4 are 56 M</a:t>
            </a:r>
          </a:p>
          <a:p>
            <a:r>
              <a:rPr lang="en-US" dirty="0"/>
              <a:t>Sales for 2019 Q1 are 47 M</a:t>
            </a:r>
          </a:p>
          <a:p>
            <a:r>
              <a:rPr lang="en-US" dirty="0"/>
              <a:t>Sales for 2019 Q2 are 53 M</a:t>
            </a:r>
          </a:p>
          <a:p>
            <a:r>
              <a:rPr lang="en-US" dirty="0"/>
              <a:t>=======</a:t>
            </a:r>
          </a:p>
          <a:p>
            <a:r>
              <a:rPr lang="en-US" dirty="0"/>
              <a:t>Sales for 2018 Q1 are 40 M</a:t>
            </a:r>
          </a:p>
          <a:p>
            <a:r>
              <a:rPr lang="en-US" dirty="0"/>
              <a:t>Sales for 2018 Q2 are 58 M</a:t>
            </a:r>
          </a:p>
          <a:p>
            <a:r>
              <a:rPr lang="en-US" dirty="0"/>
              <a:t>Sales for 2018 Q3 are 50 M</a:t>
            </a:r>
          </a:p>
          <a:p>
            <a:r>
              <a:rPr lang="en-US" dirty="0"/>
              <a:t>Sales for 2018 Q4 are 55 M</a:t>
            </a:r>
          </a:p>
          <a:p>
            <a:r>
              <a:rPr lang="en-US" dirty="0"/>
              <a:t>&gt;&gt;&gt;&gt;&gt;&gt;&gt; </a:t>
            </a:r>
            <a:r>
              <a:rPr lang="en-US" dirty="0" err="1"/>
              <a:t>janice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32BF-27BD-EE42-8389-5E7F64D2A05E}"/>
              </a:ext>
            </a:extLst>
          </p:cNvPr>
          <p:cNvSpPr txBox="1"/>
          <p:nvPr/>
        </p:nvSpPr>
        <p:spPr>
          <a:xfrm>
            <a:off x="2235200" y="1040803"/>
            <a:ext cx="55118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This is what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" pitchFamily="2" charset="0"/>
                <a:cs typeface="Arial" panose="020B0604020202020204" pitchFamily="34" charset="0"/>
                <a:sym typeface="Arial"/>
              </a:rPr>
              <a:t>important.txt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looks like now</a:t>
            </a:r>
            <a:endParaRPr lang="en-US" sz="18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63CA8-B06A-AC46-A858-F2373D116278}"/>
              </a:ext>
            </a:extLst>
          </p:cNvPr>
          <p:cNvSpPr txBox="1"/>
          <p:nvPr/>
        </p:nvSpPr>
        <p:spPr>
          <a:xfrm>
            <a:off x="4991100" y="2079711"/>
            <a:ext cx="20828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Bob's changes</a:t>
            </a:r>
            <a:endParaRPr lang="en-US" sz="18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E34CF-9018-4C45-94AF-97F3A147FF16}"/>
              </a:ext>
            </a:extLst>
          </p:cNvPr>
          <p:cNvSpPr txBox="1"/>
          <p:nvPr/>
        </p:nvSpPr>
        <p:spPr>
          <a:xfrm>
            <a:off x="4991100" y="3146511"/>
            <a:ext cx="20828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Janice's changes</a:t>
            </a:r>
            <a:endParaRPr lang="en-US" sz="18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F997F-C1C2-4144-BB47-F6CB9C3DE1FD}"/>
              </a:ext>
            </a:extLst>
          </p:cNvPr>
          <p:cNvSpPr txBox="1"/>
          <p:nvPr/>
        </p:nvSpPr>
        <p:spPr>
          <a:xfrm>
            <a:off x="5029200" y="2603449"/>
            <a:ext cx="20828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======= (divider)</a:t>
            </a:r>
            <a:endParaRPr lang="en-US" sz="18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B3FFF-4264-4E4B-8471-67C9F78BA14F}"/>
              </a:ext>
            </a:extLst>
          </p:cNvPr>
          <p:cNvSpPr txBox="1"/>
          <p:nvPr/>
        </p:nvSpPr>
        <p:spPr>
          <a:xfrm>
            <a:off x="4991100" y="1500800"/>
            <a:ext cx="20828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&lt;&lt;&lt;&lt;&lt;&lt;&lt; HEAD</a:t>
            </a:r>
            <a:endParaRPr lang="en-US" sz="18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9B373-80E1-354D-BA84-09C0D9C19F4F}"/>
              </a:ext>
            </a:extLst>
          </p:cNvPr>
          <p:cNvSpPr txBox="1"/>
          <p:nvPr/>
        </p:nvSpPr>
        <p:spPr>
          <a:xfrm>
            <a:off x="4991100" y="3653671"/>
            <a:ext cx="20828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&gt;&gt;&gt;&gt;&gt;&gt;&gt;&gt;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janice</a:t>
            </a:r>
            <a:endParaRPr lang="en-US" sz="18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70A0B-717C-FF40-AC04-FAD2D145A9F7}"/>
              </a:ext>
            </a:extLst>
          </p:cNvPr>
          <p:cNvSpPr txBox="1"/>
          <p:nvPr/>
        </p:nvSpPr>
        <p:spPr>
          <a:xfrm>
            <a:off x="1270000" y="4266103"/>
            <a:ext cx="70358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We need to edit the document to choose how to combine sections between &lt;&lt;&lt;&lt;&lt;&lt; and &gt;&gt;&gt;&gt;&gt;&gt; markers, then commit result</a:t>
            </a:r>
            <a:endParaRPr lang="en-US" sz="18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619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308603-FC01-224E-96D3-D270BBD0C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conflicts are annoying (and the first few are stressful!)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work on </a:t>
            </a:r>
            <a:r>
              <a:rPr lang="en-US" i="1" dirty="0"/>
              <a:t>branches</a:t>
            </a:r>
            <a:r>
              <a:rPr lang="en-US" dirty="0"/>
              <a:t> where our own work lives, and show how to manage potential conflicts there (instead of worrying about messing up other people's work!)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Branches also have the benefit of allowing code review at critical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terms:</a:t>
            </a:r>
            <a:br>
              <a:rPr lang="en-US" dirty="0"/>
            </a:br>
            <a:r>
              <a:rPr lang="en-US" dirty="0"/>
              <a:t>Branches, merging, pull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817081-77C7-DD40-82D8-89BD08E1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22890471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CDE6-CD40-E445-8616-BF0BA79C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29183604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B1F0-3A51-904A-BF33-AD6C3017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branches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44131-BED8-AE4A-AE5F-86259BC6AF76}"/>
              </a:ext>
            </a:extLst>
          </p:cNvPr>
          <p:cNvSpPr txBox="1"/>
          <p:nvPr/>
        </p:nvSpPr>
        <p:spPr>
          <a:xfrm>
            <a:off x="311699" y="1333500"/>
            <a:ext cx="8204200" cy="329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We wil</a:t>
            </a: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l isolate work on 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branches</a:t>
            </a:r>
            <a:endParaRPr lang="en-US" sz="16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The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master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branch is created by default. We have seen 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master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a few times already. This is where the production code will live.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b="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b="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dev</a:t>
            </a: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(development) branch. We need to create this. It is a not-quite-production ready branch.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Our work will be done on 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feature branches</a:t>
            </a: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. This isolates our work from other work during development.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Simplified workflow</a:t>
            </a:r>
            <a:b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Take 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feature branches</a:t>
            </a: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-&gt; 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dev</a:t>
            </a: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branch, ensure dev is stable, then 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dev</a:t>
            </a: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-&gt; 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master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2002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0BFC-C458-A94F-980A-CE8E60BE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5953177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about branches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2750502-1AA0-6B49-8DFD-6077AC042A50}"/>
              </a:ext>
            </a:extLst>
          </p:cNvPr>
          <p:cNvSpPr/>
          <p:nvPr/>
        </p:nvSpPr>
        <p:spPr>
          <a:xfrm>
            <a:off x="2455630" y="974538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Janice's repo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F1BF54-EEF5-7346-90D7-CA80094E76BD}"/>
              </a:ext>
            </a:extLst>
          </p:cNvPr>
          <p:cNvCxnSpPr/>
          <p:nvPr/>
        </p:nvCxnSpPr>
        <p:spPr>
          <a:xfrm>
            <a:off x="1435099" y="1841500"/>
            <a:ext cx="0" cy="3302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32FE4A8-FE23-6E4A-9A7A-8916D3C5B0AE}"/>
              </a:ext>
            </a:extLst>
          </p:cNvPr>
          <p:cNvSpPr/>
          <p:nvPr/>
        </p:nvSpPr>
        <p:spPr>
          <a:xfrm>
            <a:off x="690222" y="1474790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CB7385F-E687-F343-B849-414EB3A007C0}"/>
              </a:ext>
            </a:extLst>
          </p:cNvPr>
          <p:cNvSpPr/>
          <p:nvPr/>
        </p:nvSpPr>
        <p:spPr>
          <a:xfrm>
            <a:off x="2372973" y="1474790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AB08029-A05B-6047-B570-6AB8BC2709F1}"/>
              </a:ext>
            </a:extLst>
          </p:cNvPr>
          <p:cNvSpPr/>
          <p:nvPr/>
        </p:nvSpPr>
        <p:spPr>
          <a:xfrm>
            <a:off x="4055724" y="1474790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add_button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B30C8-B346-404C-B7F1-8BFAAC18869F}"/>
              </a:ext>
            </a:extLst>
          </p:cNvPr>
          <p:cNvCxnSpPr/>
          <p:nvPr/>
        </p:nvCxnSpPr>
        <p:spPr>
          <a:xfrm>
            <a:off x="3080948" y="1848442"/>
            <a:ext cx="0" cy="3302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3DCC12F-0D83-E749-BDAF-7455CCB8339C}"/>
              </a:ext>
            </a:extLst>
          </p:cNvPr>
          <p:cNvSpPr/>
          <p:nvPr/>
        </p:nvSpPr>
        <p:spPr>
          <a:xfrm>
            <a:off x="3078289" y="2602485"/>
            <a:ext cx="1736215" cy="572701"/>
          </a:xfrm>
          <a:custGeom>
            <a:avLst/>
            <a:gdLst>
              <a:gd name="connsiteX0" fmla="*/ 157645 w 2100745"/>
              <a:gd name="connsiteY0" fmla="*/ 0 h 1168400"/>
              <a:gd name="connsiteX1" fmla="*/ 157645 w 2100745"/>
              <a:gd name="connsiteY1" fmla="*/ 508000 h 1168400"/>
              <a:gd name="connsiteX2" fmla="*/ 1795945 w 2100745"/>
              <a:gd name="connsiteY2" fmla="*/ 635000 h 1168400"/>
              <a:gd name="connsiteX3" fmla="*/ 2100745 w 2100745"/>
              <a:gd name="connsiteY3" fmla="*/ 1168400 h 1168400"/>
              <a:gd name="connsiteX0" fmla="*/ 120654 w 2063754"/>
              <a:gd name="connsiteY0" fmla="*/ 0 h 1168400"/>
              <a:gd name="connsiteX1" fmla="*/ 120654 w 2063754"/>
              <a:gd name="connsiteY1" fmla="*/ 508000 h 1168400"/>
              <a:gd name="connsiteX2" fmla="*/ 1758954 w 2063754"/>
              <a:gd name="connsiteY2" fmla="*/ 635000 h 1168400"/>
              <a:gd name="connsiteX3" fmla="*/ 2063754 w 2063754"/>
              <a:gd name="connsiteY3" fmla="*/ 1168400 h 1168400"/>
              <a:gd name="connsiteX0" fmla="*/ 0 w 1943100"/>
              <a:gd name="connsiteY0" fmla="*/ 0 h 1168400"/>
              <a:gd name="connsiteX1" fmla="*/ 342900 w 1943100"/>
              <a:gd name="connsiteY1" fmla="*/ 673100 h 1168400"/>
              <a:gd name="connsiteX2" fmla="*/ 1638300 w 1943100"/>
              <a:gd name="connsiteY2" fmla="*/ 635000 h 1168400"/>
              <a:gd name="connsiteX3" fmla="*/ 1943100 w 1943100"/>
              <a:gd name="connsiteY3" fmla="*/ 1168400 h 1168400"/>
              <a:gd name="connsiteX0" fmla="*/ 0 w 1943100"/>
              <a:gd name="connsiteY0" fmla="*/ 0 h 1168400"/>
              <a:gd name="connsiteX1" fmla="*/ 406400 w 1943100"/>
              <a:gd name="connsiteY1" fmla="*/ 495300 h 1168400"/>
              <a:gd name="connsiteX2" fmla="*/ 1638300 w 1943100"/>
              <a:gd name="connsiteY2" fmla="*/ 635000 h 1168400"/>
              <a:gd name="connsiteX3" fmla="*/ 1943100 w 1943100"/>
              <a:gd name="connsiteY3" fmla="*/ 1168400 h 1168400"/>
              <a:gd name="connsiteX0" fmla="*/ 4566 w 1947666"/>
              <a:gd name="connsiteY0" fmla="*/ 0 h 1168400"/>
              <a:gd name="connsiteX1" fmla="*/ 410966 w 1947666"/>
              <a:gd name="connsiteY1" fmla="*/ 495300 h 1168400"/>
              <a:gd name="connsiteX2" fmla="*/ 1642866 w 1947666"/>
              <a:gd name="connsiteY2" fmla="*/ 635000 h 1168400"/>
              <a:gd name="connsiteX3" fmla="*/ 1947666 w 1947666"/>
              <a:gd name="connsiteY3" fmla="*/ 1168400 h 1168400"/>
              <a:gd name="connsiteX0" fmla="*/ 7068 w 1950168"/>
              <a:gd name="connsiteY0" fmla="*/ 0 h 1168400"/>
              <a:gd name="connsiteX1" fmla="*/ 337268 w 1950168"/>
              <a:gd name="connsiteY1" fmla="*/ 571500 h 1168400"/>
              <a:gd name="connsiteX2" fmla="*/ 1645368 w 1950168"/>
              <a:gd name="connsiteY2" fmla="*/ 635000 h 1168400"/>
              <a:gd name="connsiteX3" fmla="*/ 1950168 w 1950168"/>
              <a:gd name="connsiteY3" fmla="*/ 1168400 h 1168400"/>
              <a:gd name="connsiteX0" fmla="*/ 7068 w 1950168"/>
              <a:gd name="connsiteY0" fmla="*/ 0 h 1168400"/>
              <a:gd name="connsiteX1" fmla="*/ 337268 w 1950168"/>
              <a:gd name="connsiteY1" fmla="*/ 571500 h 1168400"/>
              <a:gd name="connsiteX2" fmla="*/ 1645368 w 1950168"/>
              <a:gd name="connsiteY2" fmla="*/ 635000 h 1168400"/>
              <a:gd name="connsiteX3" fmla="*/ 1950168 w 1950168"/>
              <a:gd name="connsiteY3" fmla="*/ 1168400 h 1168400"/>
              <a:gd name="connsiteX0" fmla="*/ 17719 w 1960819"/>
              <a:gd name="connsiteY0" fmla="*/ 0 h 1168400"/>
              <a:gd name="connsiteX1" fmla="*/ 246319 w 1960819"/>
              <a:gd name="connsiteY1" fmla="*/ 584200 h 1168400"/>
              <a:gd name="connsiteX2" fmla="*/ 1656019 w 1960819"/>
              <a:gd name="connsiteY2" fmla="*/ 635000 h 1168400"/>
              <a:gd name="connsiteX3" fmla="*/ 1960819 w 1960819"/>
              <a:gd name="connsiteY3" fmla="*/ 1168400 h 1168400"/>
              <a:gd name="connsiteX0" fmla="*/ 9834 w 1952934"/>
              <a:gd name="connsiteY0" fmla="*/ 0 h 1168400"/>
              <a:gd name="connsiteX1" fmla="*/ 238434 w 1952934"/>
              <a:gd name="connsiteY1" fmla="*/ 584200 h 1168400"/>
              <a:gd name="connsiteX2" fmla="*/ 1648134 w 1952934"/>
              <a:gd name="connsiteY2" fmla="*/ 635000 h 1168400"/>
              <a:gd name="connsiteX3" fmla="*/ 1952934 w 1952934"/>
              <a:gd name="connsiteY3" fmla="*/ 1168400 h 1168400"/>
              <a:gd name="connsiteX0" fmla="*/ 5750 w 1948850"/>
              <a:gd name="connsiteY0" fmla="*/ 0 h 1168400"/>
              <a:gd name="connsiteX1" fmla="*/ 234350 w 1948850"/>
              <a:gd name="connsiteY1" fmla="*/ 584200 h 1168400"/>
              <a:gd name="connsiteX2" fmla="*/ 1644050 w 1948850"/>
              <a:gd name="connsiteY2" fmla="*/ 635000 h 1168400"/>
              <a:gd name="connsiteX3" fmla="*/ 1948850 w 1948850"/>
              <a:gd name="connsiteY3" fmla="*/ 1168400 h 1168400"/>
              <a:gd name="connsiteX0" fmla="*/ 10380 w 1953480"/>
              <a:gd name="connsiteY0" fmla="*/ 0 h 1168400"/>
              <a:gd name="connsiteX1" fmla="*/ 238980 w 1953480"/>
              <a:gd name="connsiteY1" fmla="*/ 584200 h 1168400"/>
              <a:gd name="connsiteX2" fmla="*/ 1305780 w 1953480"/>
              <a:gd name="connsiteY2" fmla="*/ 673100 h 1168400"/>
              <a:gd name="connsiteX3" fmla="*/ 1953480 w 1953480"/>
              <a:gd name="connsiteY3" fmla="*/ 1168400 h 1168400"/>
              <a:gd name="connsiteX0" fmla="*/ 10380 w 1953480"/>
              <a:gd name="connsiteY0" fmla="*/ 0 h 1168400"/>
              <a:gd name="connsiteX1" fmla="*/ 238980 w 1953480"/>
              <a:gd name="connsiteY1" fmla="*/ 584200 h 1168400"/>
              <a:gd name="connsiteX2" fmla="*/ 1305780 w 1953480"/>
              <a:gd name="connsiteY2" fmla="*/ 673100 h 1168400"/>
              <a:gd name="connsiteX3" fmla="*/ 1953480 w 1953480"/>
              <a:gd name="connsiteY3" fmla="*/ 1168400 h 1168400"/>
              <a:gd name="connsiteX0" fmla="*/ 10380 w 1737580"/>
              <a:gd name="connsiteY0" fmla="*/ 0 h 1117600"/>
              <a:gd name="connsiteX1" fmla="*/ 238980 w 1737580"/>
              <a:gd name="connsiteY1" fmla="*/ 584200 h 1117600"/>
              <a:gd name="connsiteX2" fmla="*/ 1305780 w 1737580"/>
              <a:gd name="connsiteY2" fmla="*/ 673100 h 1117600"/>
              <a:gd name="connsiteX3" fmla="*/ 1737580 w 1737580"/>
              <a:gd name="connsiteY3" fmla="*/ 1117600 h 1117600"/>
              <a:gd name="connsiteX0" fmla="*/ 8299 w 1735499"/>
              <a:gd name="connsiteY0" fmla="*/ 0 h 1117600"/>
              <a:gd name="connsiteX1" fmla="*/ 236899 w 1735499"/>
              <a:gd name="connsiteY1" fmla="*/ 584200 h 1117600"/>
              <a:gd name="connsiteX2" fmla="*/ 1138599 w 1735499"/>
              <a:gd name="connsiteY2" fmla="*/ 673100 h 1117600"/>
              <a:gd name="connsiteX3" fmla="*/ 1735499 w 1735499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4464 w 1731664"/>
              <a:gd name="connsiteY0" fmla="*/ 0 h 1117600"/>
              <a:gd name="connsiteX1" fmla="*/ 233064 w 1731664"/>
              <a:gd name="connsiteY1" fmla="*/ 584200 h 1117600"/>
              <a:gd name="connsiteX2" fmla="*/ 1045864 w 1731664"/>
              <a:gd name="connsiteY2" fmla="*/ 673100 h 1117600"/>
              <a:gd name="connsiteX3" fmla="*/ 1731664 w 1731664"/>
              <a:gd name="connsiteY3" fmla="*/ 1117600 h 1117600"/>
              <a:gd name="connsiteX0" fmla="*/ 47330 w 1774530"/>
              <a:gd name="connsiteY0" fmla="*/ 0 h 1117600"/>
              <a:gd name="connsiteX1" fmla="*/ 275930 w 1774530"/>
              <a:gd name="connsiteY1" fmla="*/ 584200 h 1117600"/>
              <a:gd name="connsiteX2" fmla="*/ 1088730 w 1774530"/>
              <a:gd name="connsiteY2" fmla="*/ 673100 h 1117600"/>
              <a:gd name="connsiteX3" fmla="*/ 1774530 w 1774530"/>
              <a:gd name="connsiteY3" fmla="*/ 1117600 h 1117600"/>
              <a:gd name="connsiteX0" fmla="*/ 35826 w 1763026"/>
              <a:gd name="connsiteY0" fmla="*/ 0 h 1117600"/>
              <a:gd name="connsiteX1" fmla="*/ 264426 w 1763026"/>
              <a:gd name="connsiteY1" fmla="*/ 584200 h 1117600"/>
              <a:gd name="connsiteX2" fmla="*/ 1077226 w 1763026"/>
              <a:gd name="connsiteY2" fmla="*/ 673100 h 1117600"/>
              <a:gd name="connsiteX3" fmla="*/ 1763026 w 1763026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9015 w 1736215"/>
              <a:gd name="connsiteY0" fmla="*/ 0 h 1117600"/>
              <a:gd name="connsiteX1" fmla="*/ 237615 w 1736215"/>
              <a:gd name="connsiteY1" fmla="*/ 584200 h 1117600"/>
              <a:gd name="connsiteX2" fmla="*/ 1050415 w 1736215"/>
              <a:gd name="connsiteY2" fmla="*/ 673100 h 1117600"/>
              <a:gd name="connsiteX3" fmla="*/ 1736215 w 1736215"/>
              <a:gd name="connsiteY3" fmla="*/ 1117600 h 1117600"/>
              <a:gd name="connsiteX0" fmla="*/ 9015 w 1736215"/>
              <a:gd name="connsiteY0" fmla="*/ 0 h 1117600"/>
              <a:gd name="connsiteX1" fmla="*/ 237615 w 1736215"/>
              <a:gd name="connsiteY1" fmla="*/ 584200 h 1117600"/>
              <a:gd name="connsiteX2" fmla="*/ 1050415 w 1736215"/>
              <a:gd name="connsiteY2" fmla="*/ 673100 h 1117600"/>
              <a:gd name="connsiteX3" fmla="*/ 1736215 w 1736215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215" h="1117600">
                <a:moveTo>
                  <a:pt x="9015" y="0"/>
                </a:moveTo>
                <a:cubicBezTo>
                  <a:pt x="-25910" y="683683"/>
                  <a:pt x="38648" y="497417"/>
                  <a:pt x="237615" y="584200"/>
                </a:cubicBezTo>
                <a:cubicBezTo>
                  <a:pt x="436582" y="670983"/>
                  <a:pt x="762548" y="635000"/>
                  <a:pt x="1050415" y="673100"/>
                </a:cubicBezTo>
                <a:cubicBezTo>
                  <a:pt x="1338282" y="711200"/>
                  <a:pt x="1712932" y="609600"/>
                  <a:pt x="1736215" y="111760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1A63DF-BB6C-D44D-9AAF-C5D6A435BF7D}"/>
              </a:ext>
            </a:extLst>
          </p:cNvPr>
          <p:cNvCxnSpPr>
            <a:cxnSpLocks/>
          </p:cNvCxnSpPr>
          <p:nvPr/>
        </p:nvCxnSpPr>
        <p:spPr>
          <a:xfrm>
            <a:off x="4814504" y="3175186"/>
            <a:ext cx="0" cy="191513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B1D486C-4214-1A4A-90F6-479CFFC319FB}"/>
              </a:ext>
            </a:extLst>
          </p:cNvPr>
          <p:cNvSpPr/>
          <p:nvPr/>
        </p:nvSpPr>
        <p:spPr>
          <a:xfrm>
            <a:off x="1187450" y="1976418"/>
            <a:ext cx="495300" cy="514350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1E1378-17D2-C84A-B759-CD9CFF9A0DF1}"/>
              </a:ext>
            </a:extLst>
          </p:cNvPr>
          <p:cNvSpPr/>
          <p:nvPr/>
        </p:nvSpPr>
        <p:spPr>
          <a:xfrm>
            <a:off x="2833298" y="2376468"/>
            <a:ext cx="495300" cy="514350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FC5DEE-24C9-6944-9AA4-317847F3293F}"/>
              </a:ext>
            </a:extLst>
          </p:cNvPr>
          <p:cNvSpPr/>
          <p:nvPr/>
        </p:nvSpPr>
        <p:spPr>
          <a:xfrm>
            <a:off x="4555358" y="3095625"/>
            <a:ext cx="495300" cy="514350"/>
          </a:xfrm>
          <a:prstGeom prst="ellipse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C3AB108-F13D-5942-A203-7346933F17BC}"/>
              </a:ext>
            </a:extLst>
          </p:cNvPr>
          <p:cNvSpPr/>
          <p:nvPr/>
        </p:nvSpPr>
        <p:spPr>
          <a:xfrm>
            <a:off x="4566854" y="4457108"/>
            <a:ext cx="495300" cy="514350"/>
          </a:xfrm>
          <a:prstGeom prst="ellipse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77FF4F-18D4-9542-8927-2350DF3F9FFB}"/>
              </a:ext>
            </a:extLst>
          </p:cNvPr>
          <p:cNvSpPr/>
          <p:nvPr/>
        </p:nvSpPr>
        <p:spPr>
          <a:xfrm>
            <a:off x="4566854" y="3781618"/>
            <a:ext cx="495300" cy="514350"/>
          </a:xfrm>
          <a:prstGeom prst="ellipse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C49DE3-7270-B149-9BC4-B1BC7370B9E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682750" y="2233593"/>
            <a:ext cx="1147890" cy="338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52BF7A-9933-7D40-B490-11A4A252B8B5}"/>
              </a:ext>
            </a:extLst>
          </p:cNvPr>
          <p:cNvSpPr txBox="1"/>
          <p:nvPr/>
        </p:nvSpPr>
        <p:spPr>
          <a:xfrm>
            <a:off x="6264876" y="1524000"/>
            <a:ext cx="2637824" cy="329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Different branches are like having "mini-repos" within one repo.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Yo</a:t>
            </a: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ur local repo has branches.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Github's</a:t>
            </a: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repo (the remote) has branches.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Here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  <a:cs typeface="Arial" panose="020B0604020202020204" pitchFamily="34" charset="0"/>
              </a:rPr>
              <a:t>add_button</a:t>
            </a: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is a feature branch Janice is working on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8798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0BFC-C458-A94F-980A-CE8E60BE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5953177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about branches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2750502-1AA0-6B49-8DFD-6077AC042A50}"/>
              </a:ext>
            </a:extLst>
          </p:cNvPr>
          <p:cNvSpPr/>
          <p:nvPr/>
        </p:nvSpPr>
        <p:spPr>
          <a:xfrm>
            <a:off x="2455630" y="974538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Janice's repo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F1BF54-EEF5-7346-90D7-CA80094E76BD}"/>
              </a:ext>
            </a:extLst>
          </p:cNvPr>
          <p:cNvCxnSpPr/>
          <p:nvPr/>
        </p:nvCxnSpPr>
        <p:spPr>
          <a:xfrm>
            <a:off x="1435099" y="1841500"/>
            <a:ext cx="0" cy="3302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32FE4A8-FE23-6E4A-9A7A-8916D3C5B0AE}"/>
              </a:ext>
            </a:extLst>
          </p:cNvPr>
          <p:cNvSpPr/>
          <p:nvPr/>
        </p:nvSpPr>
        <p:spPr>
          <a:xfrm>
            <a:off x="690222" y="1474790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CB7385F-E687-F343-B849-414EB3A007C0}"/>
              </a:ext>
            </a:extLst>
          </p:cNvPr>
          <p:cNvSpPr/>
          <p:nvPr/>
        </p:nvSpPr>
        <p:spPr>
          <a:xfrm>
            <a:off x="2372973" y="1474790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AB08029-A05B-6047-B570-6AB8BC2709F1}"/>
              </a:ext>
            </a:extLst>
          </p:cNvPr>
          <p:cNvSpPr/>
          <p:nvPr/>
        </p:nvSpPr>
        <p:spPr>
          <a:xfrm>
            <a:off x="4055724" y="1474790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add_button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B30C8-B346-404C-B7F1-8BFAAC18869F}"/>
              </a:ext>
            </a:extLst>
          </p:cNvPr>
          <p:cNvCxnSpPr/>
          <p:nvPr/>
        </p:nvCxnSpPr>
        <p:spPr>
          <a:xfrm>
            <a:off x="3080948" y="1848442"/>
            <a:ext cx="0" cy="3302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3DCC12F-0D83-E749-BDAF-7455CCB8339C}"/>
              </a:ext>
            </a:extLst>
          </p:cNvPr>
          <p:cNvSpPr/>
          <p:nvPr/>
        </p:nvSpPr>
        <p:spPr>
          <a:xfrm>
            <a:off x="3078289" y="2602485"/>
            <a:ext cx="1736215" cy="572701"/>
          </a:xfrm>
          <a:custGeom>
            <a:avLst/>
            <a:gdLst>
              <a:gd name="connsiteX0" fmla="*/ 157645 w 2100745"/>
              <a:gd name="connsiteY0" fmla="*/ 0 h 1168400"/>
              <a:gd name="connsiteX1" fmla="*/ 157645 w 2100745"/>
              <a:gd name="connsiteY1" fmla="*/ 508000 h 1168400"/>
              <a:gd name="connsiteX2" fmla="*/ 1795945 w 2100745"/>
              <a:gd name="connsiteY2" fmla="*/ 635000 h 1168400"/>
              <a:gd name="connsiteX3" fmla="*/ 2100745 w 2100745"/>
              <a:gd name="connsiteY3" fmla="*/ 1168400 h 1168400"/>
              <a:gd name="connsiteX0" fmla="*/ 120654 w 2063754"/>
              <a:gd name="connsiteY0" fmla="*/ 0 h 1168400"/>
              <a:gd name="connsiteX1" fmla="*/ 120654 w 2063754"/>
              <a:gd name="connsiteY1" fmla="*/ 508000 h 1168400"/>
              <a:gd name="connsiteX2" fmla="*/ 1758954 w 2063754"/>
              <a:gd name="connsiteY2" fmla="*/ 635000 h 1168400"/>
              <a:gd name="connsiteX3" fmla="*/ 2063754 w 2063754"/>
              <a:gd name="connsiteY3" fmla="*/ 1168400 h 1168400"/>
              <a:gd name="connsiteX0" fmla="*/ 0 w 1943100"/>
              <a:gd name="connsiteY0" fmla="*/ 0 h 1168400"/>
              <a:gd name="connsiteX1" fmla="*/ 342900 w 1943100"/>
              <a:gd name="connsiteY1" fmla="*/ 673100 h 1168400"/>
              <a:gd name="connsiteX2" fmla="*/ 1638300 w 1943100"/>
              <a:gd name="connsiteY2" fmla="*/ 635000 h 1168400"/>
              <a:gd name="connsiteX3" fmla="*/ 1943100 w 1943100"/>
              <a:gd name="connsiteY3" fmla="*/ 1168400 h 1168400"/>
              <a:gd name="connsiteX0" fmla="*/ 0 w 1943100"/>
              <a:gd name="connsiteY0" fmla="*/ 0 h 1168400"/>
              <a:gd name="connsiteX1" fmla="*/ 406400 w 1943100"/>
              <a:gd name="connsiteY1" fmla="*/ 495300 h 1168400"/>
              <a:gd name="connsiteX2" fmla="*/ 1638300 w 1943100"/>
              <a:gd name="connsiteY2" fmla="*/ 635000 h 1168400"/>
              <a:gd name="connsiteX3" fmla="*/ 1943100 w 1943100"/>
              <a:gd name="connsiteY3" fmla="*/ 1168400 h 1168400"/>
              <a:gd name="connsiteX0" fmla="*/ 4566 w 1947666"/>
              <a:gd name="connsiteY0" fmla="*/ 0 h 1168400"/>
              <a:gd name="connsiteX1" fmla="*/ 410966 w 1947666"/>
              <a:gd name="connsiteY1" fmla="*/ 495300 h 1168400"/>
              <a:gd name="connsiteX2" fmla="*/ 1642866 w 1947666"/>
              <a:gd name="connsiteY2" fmla="*/ 635000 h 1168400"/>
              <a:gd name="connsiteX3" fmla="*/ 1947666 w 1947666"/>
              <a:gd name="connsiteY3" fmla="*/ 1168400 h 1168400"/>
              <a:gd name="connsiteX0" fmla="*/ 7068 w 1950168"/>
              <a:gd name="connsiteY0" fmla="*/ 0 h 1168400"/>
              <a:gd name="connsiteX1" fmla="*/ 337268 w 1950168"/>
              <a:gd name="connsiteY1" fmla="*/ 571500 h 1168400"/>
              <a:gd name="connsiteX2" fmla="*/ 1645368 w 1950168"/>
              <a:gd name="connsiteY2" fmla="*/ 635000 h 1168400"/>
              <a:gd name="connsiteX3" fmla="*/ 1950168 w 1950168"/>
              <a:gd name="connsiteY3" fmla="*/ 1168400 h 1168400"/>
              <a:gd name="connsiteX0" fmla="*/ 7068 w 1950168"/>
              <a:gd name="connsiteY0" fmla="*/ 0 h 1168400"/>
              <a:gd name="connsiteX1" fmla="*/ 337268 w 1950168"/>
              <a:gd name="connsiteY1" fmla="*/ 571500 h 1168400"/>
              <a:gd name="connsiteX2" fmla="*/ 1645368 w 1950168"/>
              <a:gd name="connsiteY2" fmla="*/ 635000 h 1168400"/>
              <a:gd name="connsiteX3" fmla="*/ 1950168 w 1950168"/>
              <a:gd name="connsiteY3" fmla="*/ 1168400 h 1168400"/>
              <a:gd name="connsiteX0" fmla="*/ 17719 w 1960819"/>
              <a:gd name="connsiteY0" fmla="*/ 0 h 1168400"/>
              <a:gd name="connsiteX1" fmla="*/ 246319 w 1960819"/>
              <a:gd name="connsiteY1" fmla="*/ 584200 h 1168400"/>
              <a:gd name="connsiteX2" fmla="*/ 1656019 w 1960819"/>
              <a:gd name="connsiteY2" fmla="*/ 635000 h 1168400"/>
              <a:gd name="connsiteX3" fmla="*/ 1960819 w 1960819"/>
              <a:gd name="connsiteY3" fmla="*/ 1168400 h 1168400"/>
              <a:gd name="connsiteX0" fmla="*/ 9834 w 1952934"/>
              <a:gd name="connsiteY0" fmla="*/ 0 h 1168400"/>
              <a:gd name="connsiteX1" fmla="*/ 238434 w 1952934"/>
              <a:gd name="connsiteY1" fmla="*/ 584200 h 1168400"/>
              <a:gd name="connsiteX2" fmla="*/ 1648134 w 1952934"/>
              <a:gd name="connsiteY2" fmla="*/ 635000 h 1168400"/>
              <a:gd name="connsiteX3" fmla="*/ 1952934 w 1952934"/>
              <a:gd name="connsiteY3" fmla="*/ 1168400 h 1168400"/>
              <a:gd name="connsiteX0" fmla="*/ 5750 w 1948850"/>
              <a:gd name="connsiteY0" fmla="*/ 0 h 1168400"/>
              <a:gd name="connsiteX1" fmla="*/ 234350 w 1948850"/>
              <a:gd name="connsiteY1" fmla="*/ 584200 h 1168400"/>
              <a:gd name="connsiteX2" fmla="*/ 1644050 w 1948850"/>
              <a:gd name="connsiteY2" fmla="*/ 635000 h 1168400"/>
              <a:gd name="connsiteX3" fmla="*/ 1948850 w 1948850"/>
              <a:gd name="connsiteY3" fmla="*/ 1168400 h 1168400"/>
              <a:gd name="connsiteX0" fmla="*/ 10380 w 1953480"/>
              <a:gd name="connsiteY0" fmla="*/ 0 h 1168400"/>
              <a:gd name="connsiteX1" fmla="*/ 238980 w 1953480"/>
              <a:gd name="connsiteY1" fmla="*/ 584200 h 1168400"/>
              <a:gd name="connsiteX2" fmla="*/ 1305780 w 1953480"/>
              <a:gd name="connsiteY2" fmla="*/ 673100 h 1168400"/>
              <a:gd name="connsiteX3" fmla="*/ 1953480 w 1953480"/>
              <a:gd name="connsiteY3" fmla="*/ 1168400 h 1168400"/>
              <a:gd name="connsiteX0" fmla="*/ 10380 w 1953480"/>
              <a:gd name="connsiteY0" fmla="*/ 0 h 1168400"/>
              <a:gd name="connsiteX1" fmla="*/ 238980 w 1953480"/>
              <a:gd name="connsiteY1" fmla="*/ 584200 h 1168400"/>
              <a:gd name="connsiteX2" fmla="*/ 1305780 w 1953480"/>
              <a:gd name="connsiteY2" fmla="*/ 673100 h 1168400"/>
              <a:gd name="connsiteX3" fmla="*/ 1953480 w 1953480"/>
              <a:gd name="connsiteY3" fmla="*/ 1168400 h 1168400"/>
              <a:gd name="connsiteX0" fmla="*/ 10380 w 1737580"/>
              <a:gd name="connsiteY0" fmla="*/ 0 h 1117600"/>
              <a:gd name="connsiteX1" fmla="*/ 238980 w 1737580"/>
              <a:gd name="connsiteY1" fmla="*/ 584200 h 1117600"/>
              <a:gd name="connsiteX2" fmla="*/ 1305780 w 1737580"/>
              <a:gd name="connsiteY2" fmla="*/ 673100 h 1117600"/>
              <a:gd name="connsiteX3" fmla="*/ 1737580 w 1737580"/>
              <a:gd name="connsiteY3" fmla="*/ 1117600 h 1117600"/>
              <a:gd name="connsiteX0" fmla="*/ 8299 w 1735499"/>
              <a:gd name="connsiteY0" fmla="*/ 0 h 1117600"/>
              <a:gd name="connsiteX1" fmla="*/ 236899 w 1735499"/>
              <a:gd name="connsiteY1" fmla="*/ 584200 h 1117600"/>
              <a:gd name="connsiteX2" fmla="*/ 1138599 w 1735499"/>
              <a:gd name="connsiteY2" fmla="*/ 673100 h 1117600"/>
              <a:gd name="connsiteX3" fmla="*/ 1735499 w 1735499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4464 w 1731664"/>
              <a:gd name="connsiteY0" fmla="*/ 0 h 1117600"/>
              <a:gd name="connsiteX1" fmla="*/ 233064 w 1731664"/>
              <a:gd name="connsiteY1" fmla="*/ 584200 h 1117600"/>
              <a:gd name="connsiteX2" fmla="*/ 1045864 w 1731664"/>
              <a:gd name="connsiteY2" fmla="*/ 673100 h 1117600"/>
              <a:gd name="connsiteX3" fmla="*/ 1731664 w 1731664"/>
              <a:gd name="connsiteY3" fmla="*/ 1117600 h 1117600"/>
              <a:gd name="connsiteX0" fmla="*/ 47330 w 1774530"/>
              <a:gd name="connsiteY0" fmla="*/ 0 h 1117600"/>
              <a:gd name="connsiteX1" fmla="*/ 275930 w 1774530"/>
              <a:gd name="connsiteY1" fmla="*/ 584200 h 1117600"/>
              <a:gd name="connsiteX2" fmla="*/ 1088730 w 1774530"/>
              <a:gd name="connsiteY2" fmla="*/ 673100 h 1117600"/>
              <a:gd name="connsiteX3" fmla="*/ 1774530 w 1774530"/>
              <a:gd name="connsiteY3" fmla="*/ 1117600 h 1117600"/>
              <a:gd name="connsiteX0" fmla="*/ 35826 w 1763026"/>
              <a:gd name="connsiteY0" fmla="*/ 0 h 1117600"/>
              <a:gd name="connsiteX1" fmla="*/ 264426 w 1763026"/>
              <a:gd name="connsiteY1" fmla="*/ 584200 h 1117600"/>
              <a:gd name="connsiteX2" fmla="*/ 1077226 w 1763026"/>
              <a:gd name="connsiteY2" fmla="*/ 673100 h 1117600"/>
              <a:gd name="connsiteX3" fmla="*/ 1763026 w 1763026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9015 w 1736215"/>
              <a:gd name="connsiteY0" fmla="*/ 0 h 1117600"/>
              <a:gd name="connsiteX1" fmla="*/ 237615 w 1736215"/>
              <a:gd name="connsiteY1" fmla="*/ 584200 h 1117600"/>
              <a:gd name="connsiteX2" fmla="*/ 1050415 w 1736215"/>
              <a:gd name="connsiteY2" fmla="*/ 673100 h 1117600"/>
              <a:gd name="connsiteX3" fmla="*/ 1736215 w 1736215"/>
              <a:gd name="connsiteY3" fmla="*/ 1117600 h 1117600"/>
              <a:gd name="connsiteX0" fmla="*/ 9015 w 1736215"/>
              <a:gd name="connsiteY0" fmla="*/ 0 h 1117600"/>
              <a:gd name="connsiteX1" fmla="*/ 237615 w 1736215"/>
              <a:gd name="connsiteY1" fmla="*/ 584200 h 1117600"/>
              <a:gd name="connsiteX2" fmla="*/ 1050415 w 1736215"/>
              <a:gd name="connsiteY2" fmla="*/ 673100 h 1117600"/>
              <a:gd name="connsiteX3" fmla="*/ 1736215 w 1736215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215" h="1117600">
                <a:moveTo>
                  <a:pt x="9015" y="0"/>
                </a:moveTo>
                <a:cubicBezTo>
                  <a:pt x="-25910" y="683683"/>
                  <a:pt x="38648" y="497417"/>
                  <a:pt x="237615" y="584200"/>
                </a:cubicBezTo>
                <a:cubicBezTo>
                  <a:pt x="436582" y="670983"/>
                  <a:pt x="762548" y="635000"/>
                  <a:pt x="1050415" y="673100"/>
                </a:cubicBezTo>
                <a:cubicBezTo>
                  <a:pt x="1338282" y="711200"/>
                  <a:pt x="1712932" y="609600"/>
                  <a:pt x="1736215" y="111760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1A63DF-BB6C-D44D-9AAF-C5D6A435BF7D}"/>
              </a:ext>
            </a:extLst>
          </p:cNvPr>
          <p:cNvCxnSpPr>
            <a:cxnSpLocks/>
          </p:cNvCxnSpPr>
          <p:nvPr/>
        </p:nvCxnSpPr>
        <p:spPr>
          <a:xfrm>
            <a:off x="4814504" y="3175186"/>
            <a:ext cx="0" cy="191513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B1D486C-4214-1A4A-90F6-479CFFC319FB}"/>
              </a:ext>
            </a:extLst>
          </p:cNvPr>
          <p:cNvSpPr/>
          <p:nvPr/>
        </p:nvSpPr>
        <p:spPr>
          <a:xfrm>
            <a:off x="1187450" y="1976418"/>
            <a:ext cx="495300" cy="514350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1E1378-17D2-C84A-B759-CD9CFF9A0DF1}"/>
              </a:ext>
            </a:extLst>
          </p:cNvPr>
          <p:cNvSpPr/>
          <p:nvPr/>
        </p:nvSpPr>
        <p:spPr>
          <a:xfrm>
            <a:off x="2833298" y="2376468"/>
            <a:ext cx="495300" cy="514350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C49DE3-7270-B149-9BC4-B1BC7370B9E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682750" y="2233593"/>
            <a:ext cx="1147890" cy="338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789CD-8326-7645-88AF-BC6883DFD74D}"/>
              </a:ext>
            </a:extLst>
          </p:cNvPr>
          <p:cNvSpPr txBox="1"/>
          <p:nvPr/>
        </p:nvSpPr>
        <p:spPr>
          <a:xfrm>
            <a:off x="6045200" y="1348190"/>
            <a:ext cx="285750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We merge feature branches back into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dev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using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pull requests</a:t>
            </a: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(PRs)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800" b="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A </a:t>
            </a:r>
            <a:r>
              <a:rPr lang="en-US" sz="18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PR requires someone to do a code review, and check that the changes make sense.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We should 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merge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sz="18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dev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into </a:t>
            </a:r>
            <a:r>
              <a:rPr kumimoji="0" lang="en-US" sz="1800" b="1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add_button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before doing the PR, to ensure </a:t>
            </a:r>
            <a:r>
              <a:rPr kumimoji="0" lang="en-US" sz="1800" b="1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add_button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is up-to-date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6E938A-71C1-704F-86A8-ACDB06E66E5E}"/>
              </a:ext>
            </a:extLst>
          </p:cNvPr>
          <p:cNvSpPr/>
          <p:nvPr/>
        </p:nvSpPr>
        <p:spPr>
          <a:xfrm>
            <a:off x="4555358" y="3095625"/>
            <a:ext cx="495300" cy="514350"/>
          </a:xfrm>
          <a:prstGeom prst="ellipse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750F1E-5A16-7949-B48A-104CEAAE3014}"/>
              </a:ext>
            </a:extLst>
          </p:cNvPr>
          <p:cNvSpPr/>
          <p:nvPr/>
        </p:nvSpPr>
        <p:spPr>
          <a:xfrm>
            <a:off x="4566854" y="4457108"/>
            <a:ext cx="495300" cy="514350"/>
          </a:xfrm>
          <a:prstGeom prst="ellipse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E42BD0-7CA8-4342-8B15-17C1BBBD2E33}"/>
              </a:ext>
            </a:extLst>
          </p:cNvPr>
          <p:cNvSpPr/>
          <p:nvPr/>
        </p:nvSpPr>
        <p:spPr>
          <a:xfrm>
            <a:off x="4566854" y="3781618"/>
            <a:ext cx="495300" cy="514350"/>
          </a:xfrm>
          <a:prstGeom prst="ellipse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954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sz="6000" b="1"/>
            </a:lvl1pPr>
          </a:lstStyle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&amp; Agenda</a:t>
            </a:r>
            <a:endParaRPr dirty="0"/>
          </a:p>
        </p:txBody>
      </p:sp>
      <p:pic>
        <p:nvPicPr>
          <p:cNvPr id="124" name="Shape 66" descr="Shape 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956758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0BFC-C458-A94F-980A-CE8E60BE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5953177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about branches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2750502-1AA0-6B49-8DFD-6077AC042A50}"/>
              </a:ext>
            </a:extLst>
          </p:cNvPr>
          <p:cNvSpPr/>
          <p:nvPr/>
        </p:nvSpPr>
        <p:spPr>
          <a:xfrm>
            <a:off x="2455630" y="974538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Janice's repo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F1BF54-EEF5-7346-90D7-CA80094E76BD}"/>
              </a:ext>
            </a:extLst>
          </p:cNvPr>
          <p:cNvCxnSpPr/>
          <p:nvPr/>
        </p:nvCxnSpPr>
        <p:spPr>
          <a:xfrm>
            <a:off x="1435099" y="1841500"/>
            <a:ext cx="0" cy="3302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32FE4A8-FE23-6E4A-9A7A-8916D3C5B0AE}"/>
              </a:ext>
            </a:extLst>
          </p:cNvPr>
          <p:cNvSpPr/>
          <p:nvPr/>
        </p:nvSpPr>
        <p:spPr>
          <a:xfrm>
            <a:off x="690222" y="1474790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CB7385F-E687-F343-B849-414EB3A007C0}"/>
              </a:ext>
            </a:extLst>
          </p:cNvPr>
          <p:cNvSpPr/>
          <p:nvPr/>
        </p:nvSpPr>
        <p:spPr>
          <a:xfrm>
            <a:off x="2372973" y="1474790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AB08029-A05B-6047-B570-6AB8BC2709F1}"/>
              </a:ext>
            </a:extLst>
          </p:cNvPr>
          <p:cNvSpPr/>
          <p:nvPr/>
        </p:nvSpPr>
        <p:spPr>
          <a:xfrm>
            <a:off x="4055724" y="1474790"/>
            <a:ext cx="1489753" cy="3736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add_button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B30C8-B346-404C-B7F1-8BFAAC18869F}"/>
              </a:ext>
            </a:extLst>
          </p:cNvPr>
          <p:cNvCxnSpPr/>
          <p:nvPr/>
        </p:nvCxnSpPr>
        <p:spPr>
          <a:xfrm>
            <a:off x="3080948" y="1848442"/>
            <a:ext cx="0" cy="33020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B3DCC12F-0D83-E749-BDAF-7455CCB8339C}"/>
              </a:ext>
            </a:extLst>
          </p:cNvPr>
          <p:cNvSpPr/>
          <p:nvPr/>
        </p:nvSpPr>
        <p:spPr>
          <a:xfrm>
            <a:off x="3078289" y="2602485"/>
            <a:ext cx="1736215" cy="572701"/>
          </a:xfrm>
          <a:custGeom>
            <a:avLst/>
            <a:gdLst>
              <a:gd name="connsiteX0" fmla="*/ 157645 w 2100745"/>
              <a:gd name="connsiteY0" fmla="*/ 0 h 1168400"/>
              <a:gd name="connsiteX1" fmla="*/ 157645 w 2100745"/>
              <a:gd name="connsiteY1" fmla="*/ 508000 h 1168400"/>
              <a:gd name="connsiteX2" fmla="*/ 1795945 w 2100745"/>
              <a:gd name="connsiteY2" fmla="*/ 635000 h 1168400"/>
              <a:gd name="connsiteX3" fmla="*/ 2100745 w 2100745"/>
              <a:gd name="connsiteY3" fmla="*/ 1168400 h 1168400"/>
              <a:gd name="connsiteX0" fmla="*/ 120654 w 2063754"/>
              <a:gd name="connsiteY0" fmla="*/ 0 h 1168400"/>
              <a:gd name="connsiteX1" fmla="*/ 120654 w 2063754"/>
              <a:gd name="connsiteY1" fmla="*/ 508000 h 1168400"/>
              <a:gd name="connsiteX2" fmla="*/ 1758954 w 2063754"/>
              <a:gd name="connsiteY2" fmla="*/ 635000 h 1168400"/>
              <a:gd name="connsiteX3" fmla="*/ 2063754 w 2063754"/>
              <a:gd name="connsiteY3" fmla="*/ 1168400 h 1168400"/>
              <a:gd name="connsiteX0" fmla="*/ 0 w 1943100"/>
              <a:gd name="connsiteY0" fmla="*/ 0 h 1168400"/>
              <a:gd name="connsiteX1" fmla="*/ 342900 w 1943100"/>
              <a:gd name="connsiteY1" fmla="*/ 673100 h 1168400"/>
              <a:gd name="connsiteX2" fmla="*/ 1638300 w 1943100"/>
              <a:gd name="connsiteY2" fmla="*/ 635000 h 1168400"/>
              <a:gd name="connsiteX3" fmla="*/ 1943100 w 1943100"/>
              <a:gd name="connsiteY3" fmla="*/ 1168400 h 1168400"/>
              <a:gd name="connsiteX0" fmla="*/ 0 w 1943100"/>
              <a:gd name="connsiteY0" fmla="*/ 0 h 1168400"/>
              <a:gd name="connsiteX1" fmla="*/ 406400 w 1943100"/>
              <a:gd name="connsiteY1" fmla="*/ 495300 h 1168400"/>
              <a:gd name="connsiteX2" fmla="*/ 1638300 w 1943100"/>
              <a:gd name="connsiteY2" fmla="*/ 635000 h 1168400"/>
              <a:gd name="connsiteX3" fmla="*/ 1943100 w 1943100"/>
              <a:gd name="connsiteY3" fmla="*/ 1168400 h 1168400"/>
              <a:gd name="connsiteX0" fmla="*/ 4566 w 1947666"/>
              <a:gd name="connsiteY0" fmla="*/ 0 h 1168400"/>
              <a:gd name="connsiteX1" fmla="*/ 410966 w 1947666"/>
              <a:gd name="connsiteY1" fmla="*/ 495300 h 1168400"/>
              <a:gd name="connsiteX2" fmla="*/ 1642866 w 1947666"/>
              <a:gd name="connsiteY2" fmla="*/ 635000 h 1168400"/>
              <a:gd name="connsiteX3" fmla="*/ 1947666 w 1947666"/>
              <a:gd name="connsiteY3" fmla="*/ 1168400 h 1168400"/>
              <a:gd name="connsiteX0" fmla="*/ 7068 w 1950168"/>
              <a:gd name="connsiteY0" fmla="*/ 0 h 1168400"/>
              <a:gd name="connsiteX1" fmla="*/ 337268 w 1950168"/>
              <a:gd name="connsiteY1" fmla="*/ 571500 h 1168400"/>
              <a:gd name="connsiteX2" fmla="*/ 1645368 w 1950168"/>
              <a:gd name="connsiteY2" fmla="*/ 635000 h 1168400"/>
              <a:gd name="connsiteX3" fmla="*/ 1950168 w 1950168"/>
              <a:gd name="connsiteY3" fmla="*/ 1168400 h 1168400"/>
              <a:gd name="connsiteX0" fmla="*/ 7068 w 1950168"/>
              <a:gd name="connsiteY0" fmla="*/ 0 h 1168400"/>
              <a:gd name="connsiteX1" fmla="*/ 337268 w 1950168"/>
              <a:gd name="connsiteY1" fmla="*/ 571500 h 1168400"/>
              <a:gd name="connsiteX2" fmla="*/ 1645368 w 1950168"/>
              <a:gd name="connsiteY2" fmla="*/ 635000 h 1168400"/>
              <a:gd name="connsiteX3" fmla="*/ 1950168 w 1950168"/>
              <a:gd name="connsiteY3" fmla="*/ 1168400 h 1168400"/>
              <a:gd name="connsiteX0" fmla="*/ 17719 w 1960819"/>
              <a:gd name="connsiteY0" fmla="*/ 0 h 1168400"/>
              <a:gd name="connsiteX1" fmla="*/ 246319 w 1960819"/>
              <a:gd name="connsiteY1" fmla="*/ 584200 h 1168400"/>
              <a:gd name="connsiteX2" fmla="*/ 1656019 w 1960819"/>
              <a:gd name="connsiteY2" fmla="*/ 635000 h 1168400"/>
              <a:gd name="connsiteX3" fmla="*/ 1960819 w 1960819"/>
              <a:gd name="connsiteY3" fmla="*/ 1168400 h 1168400"/>
              <a:gd name="connsiteX0" fmla="*/ 9834 w 1952934"/>
              <a:gd name="connsiteY0" fmla="*/ 0 h 1168400"/>
              <a:gd name="connsiteX1" fmla="*/ 238434 w 1952934"/>
              <a:gd name="connsiteY1" fmla="*/ 584200 h 1168400"/>
              <a:gd name="connsiteX2" fmla="*/ 1648134 w 1952934"/>
              <a:gd name="connsiteY2" fmla="*/ 635000 h 1168400"/>
              <a:gd name="connsiteX3" fmla="*/ 1952934 w 1952934"/>
              <a:gd name="connsiteY3" fmla="*/ 1168400 h 1168400"/>
              <a:gd name="connsiteX0" fmla="*/ 5750 w 1948850"/>
              <a:gd name="connsiteY0" fmla="*/ 0 h 1168400"/>
              <a:gd name="connsiteX1" fmla="*/ 234350 w 1948850"/>
              <a:gd name="connsiteY1" fmla="*/ 584200 h 1168400"/>
              <a:gd name="connsiteX2" fmla="*/ 1644050 w 1948850"/>
              <a:gd name="connsiteY2" fmla="*/ 635000 h 1168400"/>
              <a:gd name="connsiteX3" fmla="*/ 1948850 w 1948850"/>
              <a:gd name="connsiteY3" fmla="*/ 1168400 h 1168400"/>
              <a:gd name="connsiteX0" fmla="*/ 10380 w 1953480"/>
              <a:gd name="connsiteY0" fmla="*/ 0 h 1168400"/>
              <a:gd name="connsiteX1" fmla="*/ 238980 w 1953480"/>
              <a:gd name="connsiteY1" fmla="*/ 584200 h 1168400"/>
              <a:gd name="connsiteX2" fmla="*/ 1305780 w 1953480"/>
              <a:gd name="connsiteY2" fmla="*/ 673100 h 1168400"/>
              <a:gd name="connsiteX3" fmla="*/ 1953480 w 1953480"/>
              <a:gd name="connsiteY3" fmla="*/ 1168400 h 1168400"/>
              <a:gd name="connsiteX0" fmla="*/ 10380 w 1953480"/>
              <a:gd name="connsiteY0" fmla="*/ 0 h 1168400"/>
              <a:gd name="connsiteX1" fmla="*/ 238980 w 1953480"/>
              <a:gd name="connsiteY1" fmla="*/ 584200 h 1168400"/>
              <a:gd name="connsiteX2" fmla="*/ 1305780 w 1953480"/>
              <a:gd name="connsiteY2" fmla="*/ 673100 h 1168400"/>
              <a:gd name="connsiteX3" fmla="*/ 1953480 w 1953480"/>
              <a:gd name="connsiteY3" fmla="*/ 1168400 h 1168400"/>
              <a:gd name="connsiteX0" fmla="*/ 10380 w 1737580"/>
              <a:gd name="connsiteY0" fmla="*/ 0 h 1117600"/>
              <a:gd name="connsiteX1" fmla="*/ 238980 w 1737580"/>
              <a:gd name="connsiteY1" fmla="*/ 584200 h 1117600"/>
              <a:gd name="connsiteX2" fmla="*/ 1305780 w 1737580"/>
              <a:gd name="connsiteY2" fmla="*/ 673100 h 1117600"/>
              <a:gd name="connsiteX3" fmla="*/ 1737580 w 1737580"/>
              <a:gd name="connsiteY3" fmla="*/ 1117600 h 1117600"/>
              <a:gd name="connsiteX0" fmla="*/ 8299 w 1735499"/>
              <a:gd name="connsiteY0" fmla="*/ 0 h 1117600"/>
              <a:gd name="connsiteX1" fmla="*/ 236899 w 1735499"/>
              <a:gd name="connsiteY1" fmla="*/ 584200 h 1117600"/>
              <a:gd name="connsiteX2" fmla="*/ 1138599 w 1735499"/>
              <a:gd name="connsiteY2" fmla="*/ 673100 h 1117600"/>
              <a:gd name="connsiteX3" fmla="*/ 1735499 w 1735499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4464 w 1731664"/>
              <a:gd name="connsiteY0" fmla="*/ 0 h 1117600"/>
              <a:gd name="connsiteX1" fmla="*/ 233064 w 1731664"/>
              <a:gd name="connsiteY1" fmla="*/ 584200 h 1117600"/>
              <a:gd name="connsiteX2" fmla="*/ 1045864 w 1731664"/>
              <a:gd name="connsiteY2" fmla="*/ 673100 h 1117600"/>
              <a:gd name="connsiteX3" fmla="*/ 1731664 w 1731664"/>
              <a:gd name="connsiteY3" fmla="*/ 1117600 h 1117600"/>
              <a:gd name="connsiteX0" fmla="*/ 47330 w 1774530"/>
              <a:gd name="connsiteY0" fmla="*/ 0 h 1117600"/>
              <a:gd name="connsiteX1" fmla="*/ 275930 w 1774530"/>
              <a:gd name="connsiteY1" fmla="*/ 584200 h 1117600"/>
              <a:gd name="connsiteX2" fmla="*/ 1088730 w 1774530"/>
              <a:gd name="connsiteY2" fmla="*/ 673100 h 1117600"/>
              <a:gd name="connsiteX3" fmla="*/ 1774530 w 1774530"/>
              <a:gd name="connsiteY3" fmla="*/ 1117600 h 1117600"/>
              <a:gd name="connsiteX0" fmla="*/ 35826 w 1763026"/>
              <a:gd name="connsiteY0" fmla="*/ 0 h 1117600"/>
              <a:gd name="connsiteX1" fmla="*/ 264426 w 1763026"/>
              <a:gd name="connsiteY1" fmla="*/ 584200 h 1117600"/>
              <a:gd name="connsiteX2" fmla="*/ 1077226 w 1763026"/>
              <a:gd name="connsiteY2" fmla="*/ 673100 h 1117600"/>
              <a:gd name="connsiteX3" fmla="*/ 1763026 w 1763026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9015 w 1736215"/>
              <a:gd name="connsiteY0" fmla="*/ 0 h 1117600"/>
              <a:gd name="connsiteX1" fmla="*/ 237615 w 1736215"/>
              <a:gd name="connsiteY1" fmla="*/ 584200 h 1117600"/>
              <a:gd name="connsiteX2" fmla="*/ 1050415 w 1736215"/>
              <a:gd name="connsiteY2" fmla="*/ 673100 h 1117600"/>
              <a:gd name="connsiteX3" fmla="*/ 1736215 w 1736215"/>
              <a:gd name="connsiteY3" fmla="*/ 1117600 h 1117600"/>
              <a:gd name="connsiteX0" fmla="*/ 9015 w 1736215"/>
              <a:gd name="connsiteY0" fmla="*/ 0 h 1117600"/>
              <a:gd name="connsiteX1" fmla="*/ 237615 w 1736215"/>
              <a:gd name="connsiteY1" fmla="*/ 584200 h 1117600"/>
              <a:gd name="connsiteX2" fmla="*/ 1050415 w 1736215"/>
              <a:gd name="connsiteY2" fmla="*/ 673100 h 1117600"/>
              <a:gd name="connsiteX3" fmla="*/ 1736215 w 1736215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215" h="1117600">
                <a:moveTo>
                  <a:pt x="9015" y="0"/>
                </a:moveTo>
                <a:cubicBezTo>
                  <a:pt x="-25910" y="683683"/>
                  <a:pt x="38648" y="497417"/>
                  <a:pt x="237615" y="584200"/>
                </a:cubicBezTo>
                <a:cubicBezTo>
                  <a:pt x="436582" y="670983"/>
                  <a:pt x="762548" y="635000"/>
                  <a:pt x="1050415" y="673100"/>
                </a:cubicBezTo>
                <a:cubicBezTo>
                  <a:pt x="1338282" y="711200"/>
                  <a:pt x="1712932" y="609600"/>
                  <a:pt x="1736215" y="111760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1A63DF-BB6C-D44D-9AAF-C5D6A435BF7D}"/>
              </a:ext>
            </a:extLst>
          </p:cNvPr>
          <p:cNvCxnSpPr>
            <a:cxnSpLocks/>
          </p:cNvCxnSpPr>
          <p:nvPr/>
        </p:nvCxnSpPr>
        <p:spPr>
          <a:xfrm>
            <a:off x="4814504" y="3175186"/>
            <a:ext cx="0" cy="191513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B1D486C-4214-1A4A-90F6-479CFFC319FB}"/>
              </a:ext>
            </a:extLst>
          </p:cNvPr>
          <p:cNvSpPr/>
          <p:nvPr/>
        </p:nvSpPr>
        <p:spPr>
          <a:xfrm>
            <a:off x="1187450" y="1976418"/>
            <a:ext cx="495300" cy="514350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1E1378-17D2-C84A-B759-CD9CFF9A0DF1}"/>
              </a:ext>
            </a:extLst>
          </p:cNvPr>
          <p:cNvSpPr/>
          <p:nvPr/>
        </p:nvSpPr>
        <p:spPr>
          <a:xfrm>
            <a:off x="2833298" y="2376468"/>
            <a:ext cx="495300" cy="514350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C49DE3-7270-B149-9BC4-B1BC7370B9E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682750" y="2233593"/>
            <a:ext cx="1147890" cy="338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789CD-8326-7645-88AF-BC6883DFD74D}"/>
              </a:ext>
            </a:extLst>
          </p:cNvPr>
          <p:cNvSpPr txBox="1"/>
          <p:nvPr/>
        </p:nvSpPr>
        <p:spPr>
          <a:xfrm>
            <a:off x="6032500" y="1673724"/>
            <a:ext cx="285750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After the PR is approved, we create a new commit on Dev.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This requires someone to review the code on th</a:t>
            </a:r>
            <a:r>
              <a:rPr lang="en-US" sz="18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 branch and make sure it makes sense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Let's see how we do this in commands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6E938A-71C1-704F-86A8-ACDB06E66E5E}"/>
              </a:ext>
            </a:extLst>
          </p:cNvPr>
          <p:cNvSpPr/>
          <p:nvPr/>
        </p:nvSpPr>
        <p:spPr>
          <a:xfrm>
            <a:off x="4555358" y="3095625"/>
            <a:ext cx="495300" cy="514350"/>
          </a:xfrm>
          <a:prstGeom prst="ellipse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E42BD0-7CA8-4342-8B15-17C1BBBD2E33}"/>
              </a:ext>
            </a:extLst>
          </p:cNvPr>
          <p:cNvSpPr/>
          <p:nvPr/>
        </p:nvSpPr>
        <p:spPr>
          <a:xfrm>
            <a:off x="4566854" y="3781618"/>
            <a:ext cx="495300" cy="514350"/>
          </a:xfrm>
          <a:prstGeom prst="ellipse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B03168A-443B-7641-AA38-13F6956650FE}"/>
              </a:ext>
            </a:extLst>
          </p:cNvPr>
          <p:cNvSpPr/>
          <p:nvPr/>
        </p:nvSpPr>
        <p:spPr>
          <a:xfrm flipV="1">
            <a:off x="3101114" y="4700769"/>
            <a:ext cx="1736215" cy="378417"/>
          </a:xfrm>
          <a:custGeom>
            <a:avLst/>
            <a:gdLst>
              <a:gd name="connsiteX0" fmla="*/ 157645 w 2100745"/>
              <a:gd name="connsiteY0" fmla="*/ 0 h 1168400"/>
              <a:gd name="connsiteX1" fmla="*/ 157645 w 2100745"/>
              <a:gd name="connsiteY1" fmla="*/ 508000 h 1168400"/>
              <a:gd name="connsiteX2" fmla="*/ 1795945 w 2100745"/>
              <a:gd name="connsiteY2" fmla="*/ 635000 h 1168400"/>
              <a:gd name="connsiteX3" fmla="*/ 2100745 w 2100745"/>
              <a:gd name="connsiteY3" fmla="*/ 1168400 h 1168400"/>
              <a:gd name="connsiteX0" fmla="*/ 120654 w 2063754"/>
              <a:gd name="connsiteY0" fmla="*/ 0 h 1168400"/>
              <a:gd name="connsiteX1" fmla="*/ 120654 w 2063754"/>
              <a:gd name="connsiteY1" fmla="*/ 508000 h 1168400"/>
              <a:gd name="connsiteX2" fmla="*/ 1758954 w 2063754"/>
              <a:gd name="connsiteY2" fmla="*/ 635000 h 1168400"/>
              <a:gd name="connsiteX3" fmla="*/ 2063754 w 2063754"/>
              <a:gd name="connsiteY3" fmla="*/ 1168400 h 1168400"/>
              <a:gd name="connsiteX0" fmla="*/ 0 w 1943100"/>
              <a:gd name="connsiteY0" fmla="*/ 0 h 1168400"/>
              <a:gd name="connsiteX1" fmla="*/ 342900 w 1943100"/>
              <a:gd name="connsiteY1" fmla="*/ 673100 h 1168400"/>
              <a:gd name="connsiteX2" fmla="*/ 1638300 w 1943100"/>
              <a:gd name="connsiteY2" fmla="*/ 635000 h 1168400"/>
              <a:gd name="connsiteX3" fmla="*/ 1943100 w 1943100"/>
              <a:gd name="connsiteY3" fmla="*/ 1168400 h 1168400"/>
              <a:gd name="connsiteX0" fmla="*/ 0 w 1943100"/>
              <a:gd name="connsiteY0" fmla="*/ 0 h 1168400"/>
              <a:gd name="connsiteX1" fmla="*/ 406400 w 1943100"/>
              <a:gd name="connsiteY1" fmla="*/ 495300 h 1168400"/>
              <a:gd name="connsiteX2" fmla="*/ 1638300 w 1943100"/>
              <a:gd name="connsiteY2" fmla="*/ 635000 h 1168400"/>
              <a:gd name="connsiteX3" fmla="*/ 1943100 w 1943100"/>
              <a:gd name="connsiteY3" fmla="*/ 1168400 h 1168400"/>
              <a:gd name="connsiteX0" fmla="*/ 4566 w 1947666"/>
              <a:gd name="connsiteY0" fmla="*/ 0 h 1168400"/>
              <a:gd name="connsiteX1" fmla="*/ 410966 w 1947666"/>
              <a:gd name="connsiteY1" fmla="*/ 495300 h 1168400"/>
              <a:gd name="connsiteX2" fmla="*/ 1642866 w 1947666"/>
              <a:gd name="connsiteY2" fmla="*/ 635000 h 1168400"/>
              <a:gd name="connsiteX3" fmla="*/ 1947666 w 1947666"/>
              <a:gd name="connsiteY3" fmla="*/ 1168400 h 1168400"/>
              <a:gd name="connsiteX0" fmla="*/ 7068 w 1950168"/>
              <a:gd name="connsiteY0" fmla="*/ 0 h 1168400"/>
              <a:gd name="connsiteX1" fmla="*/ 337268 w 1950168"/>
              <a:gd name="connsiteY1" fmla="*/ 571500 h 1168400"/>
              <a:gd name="connsiteX2" fmla="*/ 1645368 w 1950168"/>
              <a:gd name="connsiteY2" fmla="*/ 635000 h 1168400"/>
              <a:gd name="connsiteX3" fmla="*/ 1950168 w 1950168"/>
              <a:gd name="connsiteY3" fmla="*/ 1168400 h 1168400"/>
              <a:gd name="connsiteX0" fmla="*/ 7068 w 1950168"/>
              <a:gd name="connsiteY0" fmla="*/ 0 h 1168400"/>
              <a:gd name="connsiteX1" fmla="*/ 337268 w 1950168"/>
              <a:gd name="connsiteY1" fmla="*/ 571500 h 1168400"/>
              <a:gd name="connsiteX2" fmla="*/ 1645368 w 1950168"/>
              <a:gd name="connsiteY2" fmla="*/ 635000 h 1168400"/>
              <a:gd name="connsiteX3" fmla="*/ 1950168 w 1950168"/>
              <a:gd name="connsiteY3" fmla="*/ 1168400 h 1168400"/>
              <a:gd name="connsiteX0" fmla="*/ 17719 w 1960819"/>
              <a:gd name="connsiteY0" fmla="*/ 0 h 1168400"/>
              <a:gd name="connsiteX1" fmla="*/ 246319 w 1960819"/>
              <a:gd name="connsiteY1" fmla="*/ 584200 h 1168400"/>
              <a:gd name="connsiteX2" fmla="*/ 1656019 w 1960819"/>
              <a:gd name="connsiteY2" fmla="*/ 635000 h 1168400"/>
              <a:gd name="connsiteX3" fmla="*/ 1960819 w 1960819"/>
              <a:gd name="connsiteY3" fmla="*/ 1168400 h 1168400"/>
              <a:gd name="connsiteX0" fmla="*/ 9834 w 1952934"/>
              <a:gd name="connsiteY0" fmla="*/ 0 h 1168400"/>
              <a:gd name="connsiteX1" fmla="*/ 238434 w 1952934"/>
              <a:gd name="connsiteY1" fmla="*/ 584200 h 1168400"/>
              <a:gd name="connsiteX2" fmla="*/ 1648134 w 1952934"/>
              <a:gd name="connsiteY2" fmla="*/ 635000 h 1168400"/>
              <a:gd name="connsiteX3" fmla="*/ 1952934 w 1952934"/>
              <a:gd name="connsiteY3" fmla="*/ 1168400 h 1168400"/>
              <a:gd name="connsiteX0" fmla="*/ 5750 w 1948850"/>
              <a:gd name="connsiteY0" fmla="*/ 0 h 1168400"/>
              <a:gd name="connsiteX1" fmla="*/ 234350 w 1948850"/>
              <a:gd name="connsiteY1" fmla="*/ 584200 h 1168400"/>
              <a:gd name="connsiteX2" fmla="*/ 1644050 w 1948850"/>
              <a:gd name="connsiteY2" fmla="*/ 635000 h 1168400"/>
              <a:gd name="connsiteX3" fmla="*/ 1948850 w 1948850"/>
              <a:gd name="connsiteY3" fmla="*/ 1168400 h 1168400"/>
              <a:gd name="connsiteX0" fmla="*/ 10380 w 1953480"/>
              <a:gd name="connsiteY0" fmla="*/ 0 h 1168400"/>
              <a:gd name="connsiteX1" fmla="*/ 238980 w 1953480"/>
              <a:gd name="connsiteY1" fmla="*/ 584200 h 1168400"/>
              <a:gd name="connsiteX2" fmla="*/ 1305780 w 1953480"/>
              <a:gd name="connsiteY2" fmla="*/ 673100 h 1168400"/>
              <a:gd name="connsiteX3" fmla="*/ 1953480 w 1953480"/>
              <a:gd name="connsiteY3" fmla="*/ 1168400 h 1168400"/>
              <a:gd name="connsiteX0" fmla="*/ 10380 w 1953480"/>
              <a:gd name="connsiteY0" fmla="*/ 0 h 1168400"/>
              <a:gd name="connsiteX1" fmla="*/ 238980 w 1953480"/>
              <a:gd name="connsiteY1" fmla="*/ 584200 h 1168400"/>
              <a:gd name="connsiteX2" fmla="*/ 1305780 w 1953480"/>
              <a:gd name="connsiteY2" fmla="*/ 673100 h 1168400"/>
              <a:gd name="connsiteX3" fmla="*/ 1953480 w 1953480"/>
              <a:gd name="connsiteY3" fmla="*/ 1168400 h 1168400"/>
              <a:gd name="connsiteX0" fmla="*/ 10380 w 1737580"/>
              <a:gd name="connsiteY0" fmla="*/ 0 h 1117600"/>
              <a:gd name="connsiteX1" fmla="*/ 238980 w 1737580"/>
              <a:gd name="connsiteY1" fmla="*/ 584200 h 1117600"/>
              <a:gd name="connsiteX2" fmla="*/ 1305780 w 1737580"/>
              <a:gd name="connsiteY2" fmla="*/ 673100 h 1117600"/>
              <a:gd name="connsiteX3" fmla="*/ 1737580 w 1737580"/>
              <a:gd name="connsiteY3" fmla="*/ 1117600 h 1117600"/>
              <a:gd name="connsiteX0" fmla="*/ 8299 w 1735499"/>
              <a:gd name="connsiteY0" fmla="*/ 0 h 1117600"/>
              <a:gd name="connsiteX1" fmla="*/ 236899 w 1735499"/>
              <a:gd name="connsiteY1" fmla="*/ 584200 h 1117600"/>
              <a:gd name="connsiteX2" fmla="*/ 1138599 w 1735499"/>
              <a:gd name="connsiteY2" fmla="*/ 673100 h 1117600"/>
              <a:gd name="connsiteX3" fmla="*/ 1735499 w 1735499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4464 w 1731664"/>
              <a:gd name="connsiteY0" fmla="*/ 0 h 1117600"/>
              <a:gd name="connsiteX1" fmla="*/ 233064 w 1731664"/>
              <a:gd name="connsiteY1" fmla="*/ 584200 h 1117600"/>
              <a:gd name="connsiteX2" fmla="*/ 1045864 w 1731664"/>
              <a:gd name="connsiteY2" fmla="*/ 673100 h 1117600"/>
              <a:gd name="connsiteX3" fmla="*/ 1731664 w 1731664"/>
              <a:gd name="connsiteY3" fmla="*/ 1117600 h 1117600"/>
              <a:gd name="connsiteX0" fmla="*/ 47330 w 1774530"/>
              <a:gd name="connsiteY0" fmla="*/ 0 h 1117600"/>
              <a:gd name="connsiteX1" fmla="*/ 275930 w 1774530"/>
              <a:gd name="connsiteY1" fmla="*/ 584200 h 1117600"/>
              <a:gd name="connsiteX2" fmla="*/ 1088730 w 1774530"/>
              <a:gd name="connsiteY2" fmla="*/ 673100 h 1117600"/>
              <a:gd name="connsiteX3" fmla="*/ 1774530 w 1774530"/>
              <a:gd name="connsiteY3" fmla="*/ 1117600 h 1117600"/>
              <a:gd name="connsiteX0" fmla="*/ 35826 w 1763026"/>
              <a:gd name="connsiteY0" fmla="*/ 0 h 1117600"/>
              <a:gd name="connsiteX1" fmla="*/ 264426 w 1763026"/>
              <a:gd name="connsiteY1" fmla="*/ 584200 h 1117600"/>
              <a:gd name="connsiteX2" fmla="*/ 1077226 w 1763026"/>
              <a:gd name="connsiteY2" fmla="*/ 673100 h 1117600"/>
              <a:gd name="connsiteX3" fmla="*/ 1763026 w 1763026"/>
              <a:gd name="connsiteY3" fmla="*/ 1117600 h 1117600"/>
              <a:gd name="connsiteX0" fmla="*/ 7443 w 1734643"/>
              <a:gd name="connsiteY0" fmla="*/ 0 h 1117600"/>
              <a:gd name="connsiteX1" fmla="*/ 236043 w 1734643"/>
              <a:gd name="connsiteY1" fmla="*/ 584200 h 1117600"/>
              <a:gd name="connsiteX2" fmla="*/ 1048843 w 1734643"/>
              <a:gd name="connsiteY2" fmla="*/ 673100 h 1117600"/>
              <a:gd name="connsiteX3" fmla="*/ 1734643 w 1734643"/>
              <a:gd name="connsiteY3" fmla="*/ 1117600 h 1117600"/>
              <a:gd name="connsiteX0" fmla="*/ 9015 w 1736215"/>
              <a:gd name="connsiteY0" fmla="*/ 0 h 1117600"/>
              <a:gd name="connsiteX1" fmla="*/ 237615 w 1736215"/>
              <a:gd name="connsiteY1" fmla="*/ 584200 h 1117600"/>
              <a:gd name="connsiteX2" fmla="*/ 1050415 w 1736215"/>
              <a:gd name="connsiteY2" fmla="*/ 673100 h 1117600"/>
              <a:gd name="connsiteX3" fmla="*/ 1736215 w 1736215"/>
              <a:gd name="connsiteY3" fmla="*/ 1117600 h 1117600"/>
              <a:gd name="connsiteX0" fmla="*/ 9015 w 1736215"/>
              <a:gd name="connsiteY0" fmla="*/ 0 h 1117600"/>
              <a:gd name="connsiteX1" fmla="*/ 237615 w 1736215"/>
              <a:gd name="connsiteY1" fmla="*/ 584200 h 1117600"/>
              <a:gd name="connsiteX2" fmla="*/ 1050415 w 1736215"/>
              <a:gd name="connsiteY2" fmla="*/ 673100 h 1117600"/>
              <a:gd name="connsiteX3" fmla="*/ 1736215 w 1736215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215" h="1117600">
                <a:moveTo>
                  <a:pt x="9015" y="0"/>
                </a:moveTo>
                <a:cubicBezTo>
                  <a:pt x="-25910" y="683683"/>
                  <a:pt x="38648" y="497417"/>
                  <a:pt x="237615" y="584200"/>
                </a:cubicBezTo>
                <a:cubicBezTo>
                  <a:pt x="436582" y="670983"/>
                  <a:pt x="762548" y="635000"/>
                  <a:pt x="1050415" y="673100"/>
                </a:cubicBezTo>
                <a:cubicBezTo>
                  <a:pt x="1338282" y="711200"/>
                  <a:pt x="1712932" y="609600"/>
                  <a:pt x="1736215" y="111760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252DE3-54F3-BB40-A86D-88D527445086}"/>
              </a:ext>
            </a:extLst>
          </p:cNvPr>
          <p:cNvSpPr/>
          <p:nvPr/>
        </p:nvSpPr>
        <p:spPr>
          <a:xfrm>
            <a:off x="2816565" y="4676676"/>
            <a:ext cx="495300" cy="514350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750F1E-5A16-7949-B48A-104CEAAE3014}"/>
              </a:ext>
            </a:extLst>
          </p:cNvPr>
          <p:cNvSpPr/>
          <p:nvPr/>
        </p:nvSpPr>
        <p:spPr>
          <a:xfrm>
            <a:off x="4566854" y="4457108"/>
            <a:ext cx="495300" cy="514350"/>
          </a:xfrm>
          <a:prstGeom prst="ellipse">
            <a:avLst/>
          </a:prstGeom>
          <a:solidFill>
            <a:srgbClr val="7030A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0419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5210E2-563D-4145-87AA-BE9F9192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6098366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Workflow: setting up a new branch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48BC59-B844-CC4D-98D2-867DDF6AB849}"/>
              </a:ext>
            </a:extLst>
          </p:cNvPr>
          <p:cNvSpPr/>
          <p:nvPr/>
        </p:nvSpPr>
        <p:spPr>
          <a:xfrm>
            <a:off x="164644" y="1217464"/>
            <a:ext cx="5462839" cy="35673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  <a:latin typeface="Courier" pitchFamily="2" charset="0"/>
              </a:rPr>
              <a:t>Terminal:&gt; git fetch</a:t>
            </a:r>
          </a:p>
          <a:p>
            <a:endParaRPr lang="en-US" sz="13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urier" pitchFamily="2" charset="0"/>
              </a:rPr>
              <a:t>Terminal:&gt; git checkout dev</a:t>
            </a:r>
          </a:p>
          <a:p>
            <a:endParaRPr lang="en-US" sz="13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urier" pitchFamily="2" charset="0"/>
              </a:rPr>
              <a:t>Terminal:&gt; git pull</a:t>
            </a:r>
          </a:p>
          <a:p>
            <a:endParaRPr lang="en-US" sz="13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urier" pitchFamily="2" charset="0"/>
              </a:rPr>
              <a:t>Terminal:&gt; git checkout –b </a:t>
            </a:r>
            <a:r>
              <a:rPr lang="en-US" sz="1300" dirty="0" err="1">
                <a:solidFill>
                  <a:schemeClr val="tx1"/>
                </a:solidFill>
                <a:latin typeface="Courier" pitchFamily="2" charset="0"/>
              </a:rPr>
              <a:t>add_button</a:t>
            </a:r>
            <a:endParaRPr lang="en-US" sz="13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urier" pitchFamily="2" charset="0"/>
              </a:rPr>
              <a:t># Do work</a:t>
            </a:r>
          </a:p>
          <a:p>
            <a:r>
              <a:rPr lang="en-US" sz="1300" dirty="0">
                <a:solidFill>
                  <a:schemeClr val="tx1"/>
                </a:solidFill>
                <a:latin typeface="Courier" pitchFamily="2" charset="0"/>
              </a:rPr>
              <a:t># ….</a:t>
            </a:r>
          </a:p>
          <a:p>
            <a:r>
              <a:rPr lang="en-US" sz="1300" dirty="0">
                <a:solidFill>
                  <a:schemeClr val="tx1"/>
                </a:solidFill>
                <a:latin typeface="Courier" pitchFamily="2" charset="0"/>
              </a:rPr>
              <a:t># ….</a:t>
            </a:r>
          </a:p>
          <a:p>
            <a:endParaRPr lang="en-US" sz="13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urier" pitchFamily="2" charset="0"/>
              </a:rPr>
              <a:t>Terminal:&gt; git add .</a:t>
            </a:r>
            <a:br>
              <a:rPr lang="en-US" sz="1300" dirty="0">
                <a:solidFill>
                  <a:schemeClr val="tx1"/>
                </a:solidFill>
                <a:latin typeface="Courier" pitchFamily="2" charset="0"/>
              </a:rPr>
            </a:br>
            <a:endParaRPr lang="en-US" sz="13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urier" pitchFamily="2" charset="0"/>
              </a:rPr>
              <a:t>Terminal:&gt; git commit –m “made commit on branch”</a:t>
            </a:r>
            <a:endParaRPr lang="en-US" sz="1300" dirty="0">
              <a:latin typeface="Courier" pitchFamily="2" charset="0"/>
            </a:endParaRPr>
          </a:p>
          <a:p>
            <a:endParaRPr lang="en-US" sz="1300" dirty="0">
              <a:latin typeface="Courier" pitchFamily="2" charset="0"/>
            </a:endParaRPr>
          </a:p>
          <a:p>
            <a:r>
              <a:rPr lang="en-US" sz="1300" dirty="0">
                <a:latin typeface="Courier" pitchFamily="2" charset="0"/>
              </a:rPr>
              <a:t>Terminal:&gt; git 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3DB37-DC34-3E48-BDB7-3C0FCF116D77}"/>
              </a:ext>
            </a:extLst>
          </p:cNvPr>
          <p:cNvSpPr/>
          <p:nvPr/>
        </p:nvSpPr>
        <p:spPr>
          <a:xfrm>
            <a:off x="5626556" y="3657647"/>
            <a:ext cx="3626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Adds </a:t>
            </a:r>
            <a:r>
              <a:rPr lang="en-US" spc="-4" dirty="0">
                <a:solidFill>
                  <a:schemeClr val="bg1"/>
                </a:solidFill>
                <a:latin typeface="PT Mono" panose="02060509020205020204" pitchFamily="49" charset="77"/>
                <a:ea typeface="Avenir Book" charset="0"/>
                <a:cs typeface="Avenir Book" charset="0"/>
              </a:rPr>
              <a:t>changes </a:t>
            </a:r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to staging of </a:t>
            </a:r>
            <a:r>
              <a:rPr lang="en-US" spc="-4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add_button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48C8A-0CA9-814C-B9C8-AAF06CFEEB05}"/>
              </a:ext>
            </a:extLst>
          </p:cNvPr>
          <p:cNvSpPr/>
          <p:nvPr/>
        </p:nvSpPr>
        <p:spPr>
          <a:xfrm>
            <a:off x="5626556" y="4055152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Commits the staging area to local repo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842FC-F106-9646-AE5C-A53913E487A2}"/>
              </a:ext>
            </a:extLst>
          </p:cNvPr>
          <p:cNvSpPr/>
          <p:nvPr/>
        </p:nvSpPr>
        <p:spPr>
          <a:xfrm>
            <a:off x="5626556" y="4477058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Pushes commits in local repo </a:t>
            </a:r>
            <a:r>
              <a:rPr lang="en-US" spc="-4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add_button</a:t>
            </a:r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branch to remote </a:t>
            </a:r>
            <a:r>
              <a:rPr lang="en-US" spc="-4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add_button</a:t>
            </a:r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branch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28CA0-29F0-6649-A8C9-12EA9D5FC1EC}"/>
              </a:ext>
            </a:extLst>
          </p:cNvPr>
          <p:cNvSpPr/>
          <p:nvPr/>
        </p:nvSpPr>
        <p:spPr>
          <a:xfrm>
            <a:off x="5626556" y="1585604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Go to the dev branch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A892E-6319-C147-AD75-DBE3F3CCAA85}"/>
              </a:ext>
            </a:extLst>
          </p:cNvPr>
          <p:cNvSpPr/>
          <p:nvPr/>
        </p:nvSpPr>
        <p:spPr>
          <a:xfrm>
            <a:off x="5626556" y="1215896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Update all branches, not overwriting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335CC-FF86-E042-B95A-AA44BF7CFAB5}"/>
              </a:ext>
            </a:extLst>
          </p:cNvPr>
          <p:cNvSpPr/>
          <p:nvPr/>
        </p:nvSpPr>
        <p:spPr>
          <a:xfrm>
            <a:off x="5626556" y="1993120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Update dev from </a:t>
            </a:r>
            <a:r>
              <a:rPr lang="en-US" spc="-4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github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DC272D-E21C-D940-ADA5-40350DDE8BF7}"/>
              </a:ext>
            </a:extLst>
          </p:cNvPr>
          <p:cNvSpPr/>
          <p:nvPr/>
        </p:nvSpPr>
        <p:spPr>
          <a:xfrm>
            <a:off x="5626556" y="2429094"/>
            <a:ext cx="335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Make an </a:t>
            </a:r>
            <a:r>
              <a:rPr lang="en-US" spc="-4" dirty="0" err="1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add_button</a:t>
            </a:r>
            <a:r>
              <a:rPr lang="en-US" spc="-4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21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5210E2-563D-4145-87AA-BE9F9192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8" y="231665"/>
            <a:ext cx="6927301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Status: what branch am I on?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48BC59-B844-CC4D-98D2-867DDF6AB849}"/>
              </a:ext>
            </a:extLst>
          </p:cNvPr>
          <p:cNvSpPr/>
          <p:nvPr/>
        </p:nvSpPr>
        <p:spPr>
          <a:xfrm>
            <a:off x="164644" y="1217464"/>
            <a:ext cx="5462839" cy="35673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Terminal:&gt; git branch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  master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  dev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* </a:t>
            </a:r>
            <a:r>
              <a:rPr lang="en-US" sz="1100" dirty="0" err="1">
                <a:solidFill>
                  <a:srgbClr val="00B050"/>
                </a:solidFill>
                <a:latin typeface="Courier" pitchFamily="2" charset="0"/>
              </a:rPr>
              <a:t>add_button</a:t>
            </a:r>
            <a:endParaRPr lang="en-US" sz="1100" dirty="0">
              <a:solidFill>
                <a:srgbClr val="00B050"/>
              </a:solidFill>
              <a:latin typeface="Courier" pitchFamily="2" charset="0"/>
            </a:endParaRPr>
          </a:p>
          <a:p>
            <a:endParaRPr lang="en-US" sz="1100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842FC-F106-9646-AE5C-A53913E487A2}"/>
              </a:ext>
            </a:extLst>
          </p:cNvPr>
          <p:cNvSpPr/>
          <p:nvPr/>
        </p:nvSpPr>
        <p:spPr>
          <a:xfrm>
            <a:off x="5626556" y="1373336"/>
            <a:ext cx="3517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" dirty="0">
                <a:solidFill>
                  <a:schemeClr val="bg1"/>
                </a:solidFill>
                <a:latin typeface="Avenir Book" charset="0"/>
              </a:rPr>
              <a:t>If you are unsure of which branch you are on, you can use </a:t>
            </a:r>
            <a:r>
              <a:rPr lang="en-US" spc="-4" dirty="0">
                <a:solidFill>
                  <a:schemeClr val="bg1"/>
                </a:solidFill>
                <a:latin typeface="Courier" pitchFamily="2" charset="0"/>
              </a:rPr>
              <a:t>git branch</a:t>
            </a:r>
          </a:p>
          <a:p>
            <a:endParaRPr lang="en-US" spc="-4" dirty="0">
              <a:solidFill>
                <a:schemeClr val="bg1"/>
              </a:solidFill>
              <a:latin typeface="Avenir Book" charset="0"/>
            </a:endParaRPr>
          </a:p>
          <a:p>
            <a:r>
              <a:rPr lang="en-US" spc="-4" dirty="0">
                <a:solidFill>
                  <a:schemeClr val="bg1"/>
                </a:solidFill>
                <a:latin typeface="Avenir Book" charset="0"/>
              </a:rPr>
              <a:t>If you want to be on a different branch, you can use </a:t>
            </a:r>
            <a:br>
              <a:rPr lang="en-US" spc="-4" dirty="0">
                <a:solidFill>
                  <a:schemeClr val="bg1"/>
                </a:solidFill>
                <a:latin typeface="Avenir Book" charset="0"/>
              </a:rPr>
            </a:br>
            <a:r>
              <a:rPr lang="en-US" spc="-4" dirty="0">
                <a:solidFill>
                  <a:schemeClr val="bg1"/>
                </a:solidFill>
                <a:latin typeface="Courier" pitchFamily="2" charset="0"/>
              </a:rPr>
              <a:t>git checkout &lt;branch name&gt;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FE798-D810-C246-A80D-DC00EA30C428}"/>
              </a:ext>
            </a:extLst>
          </p:cNvPr>
          <p:cNvSpPr/>
          <p:nvPr/>
        </p:nvSpPr>
        <p:spPr>
          <a:xfrm>
            <a:off x="164643" y="2362200"/>
            <a:ext cx="5462839" cy="2437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Terminal:&gt; git checkout dev</a:t>
            </a:r>
          </a:p>
          <a:p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Terminal:&gt; git branch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  master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* </a:t>
            </a:r>
            <a:r>
              <a:rPr lang="en-US" sz="1100" dirty="0">
                <a:solidFill>
                  <a:srgbClr val="00B050"/>
                </a:solidFill>
                <a:latin typeface="Courier" pitchFamily="2" charset="0"/>
              </a:rPr>
              <a:t>dev</a:t>
            </a:r>
          </a:p>
          <a:p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urier" pitchFamily="2" charset="0"/>
              </a:rPr>
              <a:t>add_button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044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09D0-6F4A-5344-9594-CD842301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DC518-2549-0449-ABCF-CB33C422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0900" y="139287"/>
            <a:ext cx="4483100" cy="4864925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1600" dirty="0">
                <a:latin typeface="Avenir Book" panose="02000503020000020003" pitchFamily="2" charset="0"/>
              </a:rPr>
              <a:t>Go to the repo with remote</a:t>
            </a:r>
            <a:br>
              <a:rPr lang="en-US" sz="1600" dirty="0">
                <a:latin typeface="Avenir Book" panose="02000503020000020003" pitchFamily="2" charset="0"/>
              </a:rPr>
            </a:br>
            <a:r>
              <a:rPr lang="en-US" sz="1600" dirty="0">
                <a:latin typeface="Avenir Book" panose="02000503020000020003" pitchFamily="2" charset="0"/>
              </a:rPr>
              <a:t>you set up earlier</a:t>
            </a:r>
            <a:br>
              <a:rPr lang="en-US" sz="1600" dirty="0">
                <a:latin typeface="Avenir Book" panose="02000503020000020003" pitchFamily="2" charset="0"/>
              </a:rPr>
            </a:br>
            <a:endParaRPr lang="en-US" sz="1600" dirty="0">
              <a:latin typeface="Avenir Book" panose="02000503020000020003" pitchFamily="2" charset="0"/>
            </a:endParaRPr>
          </a:p>
          <a:p>
            <a:pPr marL="457200" indent="-457200">
              <a:buAutoNum type="arabicParenR"/>
            </a:pP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  <a:t>Create a new branch:</a:t>
            </a:r>
            <a:b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git checkout –b name</a:t>
            </a:r>
            <a:br>
              <a:rPr lang="en-US" sz="1600" dirty="0">
                <a:solidFill>
                  <a:schemeClr val="bg1"/>
                </a:solidFill>
                <a:latin typeface="Courier" pitchFamily="2" charset="0"/>
              </a:rPr>
            </a:br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  <a:p>
            <a:pPr marL="457200" indent="-457200">
              <a:buAutoNum type="arabicParenR"/>
            </a:pP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  <a:t>Add some text to the </a:t>
            </a:r>
            <a:b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firstname_lastname.txt</a:t>
            </a:r>
            <a:b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  <a:t>file you created earlier</a:t>
            </a:r>
            <a:b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endParaRPr lang="en-US" sz="160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 marL="457200" indent="-457200">
              <a:buAutoNum type="arabicParenR"/>
            </a:pP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  <a:t>Add, commit and push to the repo.</a:t>
            </a:r>
            <a:b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b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Avenir Book" panose="02000503020000020003" pitchFamily="2" charset="0"/>
              </a:rPr>
              <a:t>When you do git push, you will get an error message. Type the command it suggests.</a:t>
            </a:r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766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i="1" dirty="0"/>
              <a:t>can</a:t>
            </a:r>
            <a:r>
              <a:rPr lang="en-US" dirty="0"/>
              <a:t> do this on git……..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it is better to use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Pull Requests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Pull Request</a:t>
            </a:r>
            <a:r>
              <a:rPr lang="en-US" dirty="0"/>
              <a:t> allows us to review code, and keep the "dev" branch in a clean state.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Your admin may enforce this by making the dev branch a </a:t>
            </a:r>
            <a:r>
              <a:rPr lang="en-US" b="1" dirty="0">
                <a:solidFill>
                  <a:schemeClr val="bg1"/>
                </a:solidFill>
              </a:rPr>
              <a:t>protected branch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Data To Dev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122995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32DBB-9B9D-C746-9F56-CA249DDC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29284658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8419-F635-F64F-AB9E-6562BB44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Walking Through a PR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C9F0A-16D7-5B4C-A234-97FE8FAEE218}"/>
              </a:ext>
            </a:extLst>
          </p:cNvPr>
          <p:cNvSpPr txBox="1"/>
          <p:nvPr/>
        </p:nvSpPr>
        <p:spPr>
          <a:xfrm>
            <a:off x="311699" y="1143000"/>
            <a:ext cx="6057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Done on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Github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8AE391-4CCB-1D4F-B52C-611E667252E3}"/>
              </a:ext>
            </a:extLst>
          </p:cNvPr>
          <p:cNvGrpSpPr/>
          <p:nvPr/>
        </p:nvGrpSpPr>
        <p:grpSpPr>
          <a:xfrm>
            <a:off x="235331" y="1524177"/>
            <a:ext cx="6210636" cy="3619323"/>
            <a:chOff x="1466682" y="1450775"/>
            <a:chExt cx="6210636" cy="36193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B97493-A85C-4541-AD21-DAB3E7BC4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82" y="1450775"/>
              <a:ext cx="6210636" cy="361932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FD3A2-4F54-F74D-9722-AF7E606D0D22}"/>
                </a:ext>
              </a:extLst>
            </p:cNvPr>
            <p:cNvSpPr/>
            <p:nvPr/>
          </p:nvSpPr>
          <p:spPr>
            <a:xfrm>
              <a:off x="6324601" y="2806700"/>
              <a:ext cx="1308100" cy="215900"/>
            </a:xfrm>
            <a:prstGeom prst="rect">
              <a:avLst/>
            </a:prstGeom>
            <a:noFill/>
            <a:ln w="25400" cap="flat">
              <a:solidFill>
                <a:srgbClr val="C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6FD598-630B-3C4E-B7DF-A06864214D52}"/>
                </a:ext>
              </a:extLst>
            </p:cNvPr>
            <p:cNvSpPr/>
            <p:nvPr/>
          </p:nvSpPr>
          <p:spPr>
            <a:xfrm>
              <a:off x="2578101" y="1517250"/>
              <a:ext cx="1308100" cy="215900"/>
            </a:xfrm>
            <a:prstGeom prst="rect">
              <a:avLst/>
            </a:prstGeom>
            <a:noFill/>
            <a:ln w="25400" cap="flat">
              <a:solidFill>
                <a:srgbClr val="C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FD8E9A-FBFC-C546-9273-7A26F963E412}"/>
              </a:ext>
            </a:extLst>
          </p:cNvPr>
          <p:cNvSpPr txBox="1"/>
          <p:nvPr/>
        </p:nvSpPr>
        <p:spPr>
          <a:xfrm>
            <a:off x="6654800" y="1524177"/>
            <a:ext cx="22860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Create a pull request by either</a:t>
            </a:r>
            <a:endParaRPr lang="en-US" dirty="0">
              <a:solidFill>
                <a:schemeClr val="bg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96F11-B3D7-2042-89F5-CC742CE38611}"/>
              </a:ext>
            </a:extLst>
          </p:cNvPr>
          <p:cNvSpPr txBox="1"/>
          <p:nvPr/>
        </p:nvSpPr>
        <p:spPr>
          <a:xfrm>
            <a:off x="6654800" y="2356884"/>
            <a:ext cx="228600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Clicking on the Pull Request tab</a:t>
            </a: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</a:br>
            <a:b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</a:b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Click the Compare &amp; pull request button (only appears for recent PRs)</a:t>
            </a:r>
          </a:p>
        </p:txBody>
      </p:sp>
    </p:spTree>
    <p:extLst>
      <p:ext uri="{BB962C8B-B14F-4D97-AF65-F5344CB8AC3E}">
        <p14:creationId xmlns:p14="http://schemas.microsoft.com/office/powerpoint/2010/main" val="111879202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C7338D-06BB-A44E-93E4-851DC407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Walking Through a PR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8140D-0653-B14B-90EA-65BD2E61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553"/>
            <a:ext cx="5840704" cy="31277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1BD69C-B5F9-AF47-864E-7EFDFDB84DBE}"/>
              </a:ext>
            </a:extLst>
          </p:cNvPr>
          <p:cNvSpPr/>
          <p:nvPr/>
        </p:nvSpPr>
        <p:spPr>
          <a:xfrm>
            <a:off x="444500" y="2984500"/>
            <a:ext cx="3898900" cy="1097280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EE3ED-490D-1345-934E-8BE00F3862DD}"/>
              </a:ext>
            </a:extLst>
          </p:cNvPr>
          <p:cNvSpPr/>
          <p:nvPr/>
        </p:nvSpPr>
        <p:spPr>
          <a:xfrm>
            <a:off x="4445000" y="2374900"/>
            <a:ext cx="1143000" cy="457200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FE42F-44BE-A348-83E8-EDCD478F1D03}"/>
              </a:ext>
            </a:extLst>
          </p:cNvPr>
          <p:cNvSpPr txBox="1"/>
          <p:nvPr/>
        </p:nvSpPr>
        <p:spPr>
          <a:xfrm>
            <a:off x="5969000" y="3403600"/>
            <a:ext cx="286330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Add additional information about what we have done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82FD2C-2B87-E74C-BD6A-9B1E70559C89}"/>
              </a:ext>
            </a:extLst>
          </p:cNvPr>
          <p:cNvCxnSpPr>
            <a:cxnSpLocks/>
          </p:cNvCxnSpPr>
          <p:nvPr/>
        </p:nvCxnSpPr>
        <p:spPr>
          <a:xfrm flipH="1" flipV="1">
            <a:off x="3924300" y="3619500"/>
            <a:ext cx="1916404" cy="289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669C4-DFB4-274A-B31A-C55E73316605}"/>
              </a:ext>
            </a:extLst>
          </p:cNvPr>
          <p:cNvSpPr txBox="1"/>
          <p:nvPr/>
        </p:nvSpPr>
        <p:spPr>
          <a:xfrm>
            <a:off x="5969000" y="2439045"/>
            <a:ext cx="286330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Request someone to review you code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47F869-A2CF-0341-937E-AB9FC9009A00}"/>
              </a:ext>
            </a:extLst>
          </p:cNvPr>
          <p:cNvCxnSpPr>
            <a:cxnSpLocks/>
          </p:cNvCxnSpPr>
          <p:nvPr/>
        </p:nvCxnSpPr>
        <p:spPr>
          <a:xfrm flipH="1">
            <a:off x="5588000" y="2592933"/>
            <a:ext cx="381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EF945B-3949-C74C-92B3-74F486A0001F}"/>
              </a:ext>
            </a:extLst>
          </p:cNvPr>
          <p:cNvSpPr txBox="1"/>
          <p:nvPr/>
        </p:nvSpPr>
        <p:spPr>
          <a:xfrm>
            <a:off x="5968999" y="4320053"/>
            <a:ext cx="28633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Make the pull request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437F48-02BB-7547-A1DB-FA810B3F077E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4461241"/>
            <a:ext cx="1549400" cy="55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F8EED4-4CD9-C647-B675-18BC28E47D4C}"/>
              </a:ext>
            </a:extLst>
          </p:cNvPr>
          <p:cNvSpPr/>
          <p:nvPr/>
        </p:nvSpPr>
        <p:spPr>
          <a:xfrm>
            <a:off x="3224504" y="4302760"/>
            <a:ext cx="1143000" cy="274320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83181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C7338D-06BB-A44E-93E4-851DC407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Walking Through a 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FE42F-44BE-A348-83E8-EDCD478F1D03}"/>
              </a:ext>
            </a:extLst>
          </p:cNvPr>
          <p:cNvSpPr txBox="1"/>
          <p:nvPr/>
        </p:nvSpPr>
        <p:spPr>
          <a:xfrm>
            <a:off x="5968996" y="3985985"/>
            <a:ext cx="2863301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If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dev</a:t>
            </a: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is protected, you will need a passing code review before this button is unblocked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669C4-DFB4-274A-B31A-C55E73316605}"/>
              </a:ext>
            </a:extLst>
          </p:cNvPr>
          <p:cNvSpPr txBox="1"/>
          <p:nvPr/>
        </p:nvSpPr>
        <p:spPr>
          <a:xfrm>
            <a:off x="5968996" y="2924159"/>
            <a:ext cx="2863301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If the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dev</a:t>
            </a: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 branch isn't protected, you can now merge your pull request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F945B-3949-C74C-92B3-74F486A0001F}"/>
              </a:ext>
            </a:extLst>
          </p:cNvPr>
          <p:cNvSpPr txBox="1"/>
          <p:nvPr/>
        </p:nvSpPr>
        <p:spPr>
          <a:xfrm>
            <a:off x="5968996" y="1646890"/>
            <a:ext cx="286330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Best practice recommendation:</a:t>
            </a:r>
            <a:b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</a:b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Book" panose="02000503020000020003" pitchFamily="2" charset="0"/>
                <a:cs typeface="Arial" panose="020B0604020202020204" pitchFamily="34" charset="0"/>
                <a:sym typeface="Arial"/>
              </a:rPr>
              <a:t>* Set up dev to be protected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* Allow anyone to merge once it passes a review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Book" panose="02000503020000020003" pitchFamily="2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BF467-95A9-474F-8D10-35E64EA0E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580189"/>
            <a:ext cx="4659453" cy="29588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AA70E2-2BF4-934B-81BD-7C8E89A36492}"/>
              </a:ext>
            </a:extLst>
          </p:cNvPr>
          <p:cNvSpPr/>
          <p:nvPr/>
        </p:nvSpPr>
        <p:spPr>
          <a:xfrm>
            <a:off x="711200" y="3770642"/>
            <a:ext cx="1079500" cy="312351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3340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n-US" dirty="0"/>
              <a:t>Recap</a:t>
            </a:r>
            <a:endParaRPr dirty="0"/>
          </a:p>
        </p:txBody>
      </p:sp>
      <p:pic>
        <p:nvPicPr>
          <p:cNvPr id="140" name="Shape 66" descr="Shape 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8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200" indent="-38100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Helvetic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Be able to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Understand the use of branches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Set up branches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Merge conflicting work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Best practices</a:t>
            </a:r>
          </a:p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 dirty="0"/>
              <a:t>What You'll Be able to do</a:t>
            </a:r>
            <a:endParaRPr dirty="0"/>
          </a:p>
        </p:txBody>
      </p:sp>
      <p:pic>
        <p:nvPicPr>
          <p:cNvPr id="129" name="Shape 90" descr="Shape 90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21431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Local vs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the status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Pulling: getting information </a:t>
            </a:r>
            <a:r>
              <a:rPr lang="en-US" i="1" dirty="0"/>
              <a:t>from</a:t>
            </a:r>
            <a:r>
              <a:rPr lang="en-US" dirty="0"/>
              <a:t> the remote </a:t>
            </a:r>
            <a:r>
              <a:rPr lang="en-US" i="1" dirty="0"/>
              <a:t>to</a:t>
            </a:r>
            <a:r>
              <a:rPr lang="en-US" dirty="0"/>
              <a:t> your computer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Pushing: putting information </a:t>
            </a:r>
            <a:r>
              <a:rPr lang="en-US" i="1" dirty="0">
                <a:solidFill>
                  <a:schemeClr val="bg1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the remote </a:t>
            </a:r>
            <a:r>
              <a:rPr lang="en-US" i="1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your computer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4727458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Pull commits from the remote ("origin")</a:t>
            </a:r>
          </a:p>
          <a:p>
            <a:r>
              <a:rPr lang="en-US" dirty="0"/>
              <a:t>Push commits to the remote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create a checkpoint of your work, and push it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git add .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git commit –m "message"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git push</a:t>
            </a:r>
          </a:p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git status</a:t>
            </a:r>
            <a:r>
              <a:rPr lang="en-US" dirty="0"/>
              <a:t> to determine what is staged, committed, and whether we are up-to-date with the remote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408477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9041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084E-65BD-BF4B-B214-F65E02A4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An Already Setup Repo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A2C33-2091-8F46-8047-C61ABFE79255}"/>
              </a:ext>
            </a:extLst>
          </p:cNvPr>
          <p:cNvSpPr/>
          <p:nvPr/>
        </p:nvSpPr>
        <p:spPr>
          <a:xfrm>
            <a:off x="311699" y="1133599"/>
            <a:ext cx="7941365" cy="22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lvl="0" indent="-342900">
              <a:lnSpc>
                <a:spcPct val="15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A repo already exists on </a:t>
            </a:r>
            <a:r>
              <a:rPr lang="en-US" sz="2400" dirty="0" err="1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github</a:t>
            </a: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 with URL</a:t>
            </a:r>
            <a:b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</a:b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e.g. https://</a:t>
            </a:r>
            <a:r>
              <a:rPr lang="en-US" sz="2400" dirty="0" err="1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github.com</a:t>
            </a: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/company/</a:t>
            </a:r>
            <a:r>
              <a:rPr lang="en-US" sz="2400" dirty="0" err="1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the_repo.git</a:t>
            </a:r>
            <a:endParaRPr lang="en-US" sz="2400" dirty="0">
              <a:solidFill>
                <a:srgbClr val="434343"/>
              </a:solidFill>
              <a:latin typeface="Avenir Book" panose="02000503020000020003" pitchFamily="2" charset="0"/>
              <a:sym typeface="Proxima Nova"/>
            </a:endParaRPr>
          </a:p>
          <a:p>
            <a:pPr marL="419100" lvl="0" indent="-342900">
              <a:lnSpc>
                <a:spcPct val="15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34343"/>
                </a:solidFill>
                <a:latin typeface="Courier" pitchFamily="2" charset="0"/>
                <a:sym typeface="Proxima Nova"/>
              </a:rPr>
              <a:t>git clone &lt;</a:t>
            </a:r>
            <a:r>
              <a:rPr lang="en-US" sz="2400" dirty="0" err="1">
                <a:solidFill>
                  <a:srgbClr val="434343"/>
                </a:solidFill>
                <a:latin typeface="Courier" pitchFamily="2" charset="0"/>
                <a:sym typeface="Proxima Nova"/>
              </a:rPr>
              <a:t>url</a:t>
            </a:r>
            <a:r>
              <a:rPr lang="en-US" sz="2400" dirty="0">
                <a:solidFill>
                  <a:srgbClr val="434343"/>
                </a:solidFill>
                <a:latin typeface="Courier" pitchFamily="2" charset="0"/>
                <a:sym typeface="Proxima Nova"/>
              </a:rPr>
              <a:t>&gt; </a:t>
            </a: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creates a directory with the remote set up.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611EE-C014-504A-B7C4-E881256EC112}"/>
              </a:ext>
            </a:extLst>
          </p:cNvPr>
          <p:cNvSpPr/>
          <p:nvPr/>
        </p:nvSpPr>
        <p:spPr>
          <a:xfrm>
            <a:off x="812800" y="3486680"/>
            <a:ext cx="7440264" cy="523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Terminal:&gt; git clone &lt;</a:t>
            </a:r>
            <a:r>
              <a:rPr lang="en-US" sz="18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&gt;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D93E4-1A51-3D4D-815B-657E85D2068A}"/>
              </a:ext>
            </a:extLst>
          </p:cNvPr>
          <p:cNvSpPr/>
          <p:nvPr/>
        </p:nvSpPr>
        <p:spPr>
          <a:xfrm>
            <a:off x="311698" y="4194299"/>
            <a:ext cx="7941365" cy="59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lvl="0" indent="-342900">
              <a:lnSpc>
                <a:spcPct val="15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Remote setup with default name (</a:t>
            </a:r>
            <a:r>
              <a:rPr lang="en-US" sz="2400" dirty="0">
                <a:solidFill>
                  <a:srgbClr val="434343"/>
                </a:solidFill>
                <a:latin typeface="Courier" pitchFamily="2" charset="0"/>
                <a:sym typeface="Proxima Nova"/>
              </a:rPr>
              <a:t>origin</a:t>
            </a: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) is created</a:t>
            </a:r>
          </a:p>
        </p:txBody>
      </p:sp>
    </p:spTree>
    <p:extLst>
      <p:ext uri="{BB962C8B-B14F-4D97-AF65-F5344CB8AC3E}">
        <p14:creationId xmlns:p14="http://schemas.microsoft.com/office/powerpoint/2010/main" val="294311230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084E-65BD-BF4B-B214-F65E02A4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a new repo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A2C33-2091-8F46-8047-C61ABFE79255}"/>
              </a:ext>
            </a:extLst>
          </p:cNvPr>
          <p:cNvSpPr/>
          <p:nvPr/>
        </p:nvSpPr>
        <p:spPr>
          <a:xfrm>
            <a:off x="311698" y="1133599"/>
            <a:ext cx="8832301" cy="143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lvl="0" indent="-342900">
              <a:lnSpc>
                <a:spcPct val="15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Create a repo on </a:t>
            </a:r>
            <a:r>
              <a:rPr lang="en-US" sz="2000" dirty="0" err="1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Github</a:t>
            </a:r>
            <a:endParaRPr lang="en-US" sz="2000" dirty="0">
              <a:solidFill>
                <a:srgbClr val="434343"/>
              </a:solidFill>
              <a:latin typeface="Avenir Book" panose="02000503020000020003" pitchFamily="2" charset="0"/>
              <a:sym typeface="Proxima Nova"/>
            </a:endParaRPr>
          </a:p>
          <a:p>
            <a:pPr marL="419100" lvl="0" indent="-342900">
              <a:lnSpc>
                <a:spcPct val="15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Get the URL (e.g. https://</a:t>
            </a:r>
            <a:r>
              <a:rPr lang="en-US" sz="2000" dirty="0" err="1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github.com</a:t>
            </a:r>
            <a:r>
              <a:rPr lang="en-US" sz="20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/company/</a:t>
            </a:r>
            <a:r>
              <a:rPr lang="en-US" sz="2000" dirty="0" err="1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the_repo.git</a:t>
            </a:r>
            <a:r>
              <a:rPr lang="en-US" sz="20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)</a:t>
            </a:r>
          </a:p>
          <a:p>
            <a:pPr marL="419100" lvl="0" indent="-342900">
              <a:lnSpc>
                <a:spcPct val="15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34343"/>
                </a:solidFill>
                <a:latin typeface="Courier" pitchFamily="2" charset="0"/>
                <a:sym typeface="Proxima Nova"/>
              </a:rPr>
              <a:t>git clone &lt;</a:t>
            </a:r>
            <a:r>
              <a:rPr lang="en-US" sz="2000" dirty="0" err="1">
                <a:solidFill>
                  <a:srgbClr val="434343"/>
                </a:solidFill>
                <a:latin typeface="Courier" pitchFamily="2" charset="0"/>
                <a:sym typeface="Proxima Nova"/>
              </a:rPr>
              <a:t>url</a:t>
            </a:r>
            <a:r>
              <a:rPr lang="en-US" sz="2000" dirty="0">
                <a:solidFill>
                  <a:srgbClr val="434343"/>
                </a:solidFill>
                <a:latin typeface="Courier" pitchFamily="2" charset="0"/>
                <a:sym typeface="Proxima Nova"/>
              </a:rPr>
              <a:t>&gt; </a:t>
            </a:r>
            <a:r>
              <a:rPr lang="en-US" sz="20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creates a directory with the remote set up.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611EE-C014-504A-B7C4-E881256EC112}"/>
              </a:ext>
            </a:extLst>
          </p:cNvPr>
          <p:cNvSpPr/>
          <p:nvPr/>
        </p:nvSpPr>
        <p:spPr>
          <a:xfrm>
            <a:off x="812799" y="2742751"/>
            <a:ext cx="7440264" cy="523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Terminal:&gt; git clone &lt;</a:t>
            </a:r>
            <a:r>
              <a:rPr lang="en-US" sz="18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&gt;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D93E4-1A51-3D4D-815B-657E85D2068A}"/>
              </a:ext>
            </a:extLst>
          </p:cNvPr>
          <p:cNvSpPr/>
          <p:nvPr/>
        </p:nvSpPr>
        <p:spPr>
          <a:xfrm>
            <a:off x="311698" y="3437071"/>
            <a:ext cx="7941365" cy="17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lvl="0" indent="-342900">
              <a:lnSpc>
                <a:spcPct val="15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Remote setup with default name (</a:t>
            </a:r>
            <a:r>
              <a:rPr lang="en-US" sz="2400" dirty="0">
                <a:solidFill>
                  <a:srgbClr val="434343"/>
                </a:solidFill>
                <a:latin typeface="Courier" pitchFamily="2" charset="0"/>
                <a:sym typeface="Proxima Nova"/>
              </a:rPr>
              <a:t>origin</a:t>
            </a: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)</a:t>
            </a:r>
          </a:p>
          <a:p>
            <a:pPr marL="419100" lvl="0" indent="-342900">
              <a:lnSpc>
                <a:spcPct val="150000"/>
              </a:lnSpc>
              <a:buClr>
                <a:srgbClr val="43434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You will get a warning about cloning a remote repo.</a:t>
            </a:r>
            <a:b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</a:br>
            <a:r>
              <a:rPr lang="en-US" sz="2400" dirty="0">
                <a:solidFill>
                  <a:srgbClr val="434343"/>
                </a:solidFill>
                <a:latin typeface="Avenir Book" panose="02000503020000020003" pitchFamily="2" charset="0"/>
                <a:sym typeface="Proxima Nova"/>
              </a:rPr>
              <a:t>This is okay!</a:t>
            </a:r>
          </a:p>
        </p:txBody>
      </p:sp>
    </p:spTree>
    <p:extLst>
      <p:ext uri="{BB962C8B-B14F-4D97-AF65-F5344CB8AC3E}">
        <p14:creationId xmlns:p14="http://schemas.microsoft.com/office/powerpoint/2010/main" val="21655341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Local vs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the status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Pulling: getting information </a:t>
            </a:r>
            <a:r>
              <a:rPr lang="en-US" i="1" dirty="0"/>
              <a:t>from</a:t>
            </a:r>
            <a:r>
              <a:rPr lang="en-US" dirty="0"/>
              <a:t> the remote </a:t>
            </a:r>
            <a:r>
              <a:rPr lang="en-US" i="1" dirty="0"/>
              <a:t>to</a:t>
            </a:r>
            <a:r>
              <a:rPr lang="en-US" dirty="0"/>
              <a:t> your computer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Pushing: putting information </a:t>
            </a:r>
            <a:r>
              <a:rPr lang="en-US" i="1" dirty="0">
                <a:solidFill>
                  <a:schemeClr val="bg1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the remote </a:t>
            </a:r>
            <a:r>
              <a:rPr lang="en-US" i="1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your computer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8566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CDE6-CD40-E445-8616-BF0BA79C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</p:spTree>
    <p:extLst>
      <p:ext uri="{BB962C8B-B14F-4D97-AF65-F5344CB8AC3E}">
        <p14:creationId xmlns:p14="http://schemas.microsoft.com/office/powerpoint/2010/main" val="4030290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2D1FB5-1A03-7042-9085-381558B0B79D}"/>
              </a:ext>
            </a:extLst>
          </p:cNvPr>
          <p:cNvSpPr/>
          <p:nvPr/>
        </p:nvSpPr>
        <p:spPr>
          <a:xfrm>
            <a:off x="5212521" y="1914198"/>
            <a:ext cx="3359867" cy="25689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EFE9B1-0880-F740-89EE-603F524CA52C}"/>
              </a:ext>
            </a:extLst>
          </p:cNvPr>
          <p:cNvSpPr/>
          <p:nvPr/>
        </p:nvSpPr>
        <p:spPr>
          <a:xfrm>
            <a:off x="311700" y="1914199"/>
            <a:ext cx="3225800" cy="25689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A3985C-0C5C-FF43-938A-EDBC23AD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A New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07ACB-4998-044B-81B7-8857D40FE313}"/>
              </a:ext>
            </a:extLst>
          </p:cNvPr>
          <p:cNvSpPr txBox="1"/>
          <p:nvPr/>
        </p:nvSpPr>
        <p:spPr>
          <a:xfrm>
            <a:off x="311700" y="1121229"/>
            <a:ext cx="8402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Janice and Bob both </a:t>
            </a:r>
            <a:r>
              <a:rPr lang="en-US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pull</a:t>
            </a:r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 the file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important.txt</a:t>
            </a:r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 from </a:t>
            </a:r>
            <a:r>
              <a:rPr lang="en-US" sz="2000" dirty="0" err="1">
                <a:solidFill>
                  <a:schemeClr val="bg1"/>
                </a:solidFill>
                <a:latin typeface="Avenir Book" panose="02000503020000020003" pitchFamily="2" charset="0"/>
              </a:rPr>
              <a:t>Github</a:t>
            </a:r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 into their own repos. Both files are the same.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1D2D7-6D43-EC46-8B7B-B3F266279E90}"/>
              </a:ext>
            </a:extLst>
          </p:cNvPr>
          <p:cNvSpPr txBox="1"/>
          <p:nvPr/>
        </p:nvSpPr>
        <p:spPr>
          <a:xfrm>
            <a:off x="350079" y="4572000"/>
            <a:ext cx="318742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" pitchFamily="2" charset="0"/>
                <a:cs typeface="Arial" panose="020B0604020202020204" pitchFamily="34" charset="0"/>
                <a:sym typeface="Arial"/>
              </a:rPr>
              <a:t>important.txt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 in Janice's 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948F8-DD3E-1A40-93D8-2D9338846B4E}"/>
              </a:ext>
            </a:extLst>
          </p:cNvPr>
          <p:cNvSpPr txBox="1"/>
          <p:nvPr/>
        </p:nvSpPr>
        <p:spPr>
          <a:xfrm>
            <a:off x="5301421" y="4572000"/>
            <a:ext cx="327096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" pitchFamily="2" charset="0"/>
                <a:cs typeface="Arial" panose="020B0604020202020204" pitchFamily="34" charset="0"/>
                <a:sym typeface="Arial"/>
              </a:rPr>
              <a:t>important.txt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 in Bob's 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C962D-51FA-C24C-A37E-15EC50862B4E}"/>
              </a:ext>
            </a:extLst>
          </p:cNvPr>
          <p:cNvSpPr txBox="1"/>
          <p:nvPr/>
        </p:nvSpPr>
        <p:spPr>
          <a:xfrm>
            <a:off x="477079" y="2571750"/>
            <a:ext cx="32258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25B8E-CB76-E042-AEDC-71560E8919DB}"/>
              </a:ext>
            </a:extLst>
          </p:cNvPr>
          <p:cNvSpPr txBox="1"/>
          <p:nvPr/>
        </p:nvSpPr>
        <p:spPr>
          <a:xfrm>
            <a:off x="5339521" y="2576998"/>
            <a:ext cx="32258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</p:spTree>
    <p:extLst>
      <p:ext uri="{BB962C8B-B14F-4D97-AF65-F5344CB8AC3E}">
        <p14:creationId xmlns:p14="http://schemas.microsoft.com/office/powerpoint/2010/main" val="33019661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2D1FB5-1A03-7042-9085-381558B0B79D}"/>
              </a:ext>
            </a:extLst>
          </p:cNvPr>
          <p:cNvSpPr/>
          <p:nvPr/>
        </p:nvSpPr>
        <p:spPr>
          <a:xfrm>
            <a:off x="5212521" y="1914198"/>
            <a:ext cx="3359867" cy="25689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EFE9B1-0880-F740-89EE-603F524CA52C}"/>
              </a:ext>
            </a:extLst>
          </p:cNvPr>
          <p:cNvSpPr/>
          <p:nvPr/>
        </p:nvSpPr>
        <p:spPr>
          <a:xfrm>
            <a:off x="311700" y="1914199"/>
            <a:ext cx="3225800" cy="25689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A3985C-0C5C-FF43-938A-EDBC23AD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A New Day: Making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07ACB-4998-044B-81B7-8857D40FE313}"/>
              </a:ext>
            </a:extLst>
          </p:cNvPr>
          <p:cNvSpPr txBox="1"/>
          <p:nvPr/>
        </p:nvSpPr>
        <p:spPr>
          <a:xfrm>
            <a:off x="311700" y="1121229"/>
            <a:ext cx="8402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Janice and Bob both make changes to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important.txt</a:t>
            </a:r>
            <a:endParaRPr lang="en-US" sz="20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Bob made a correction to 2018 Q4 as well as adding 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1D2D7-6D43-EC46-8B7B-B3F266279E90}"/>
              </a:ext>
            </a:extLst>
          </p:cNvPr>
          <p:cNvSpPr txBox="1"/>
          <p:nvPr/>
        </p:nvSpPr>
        <p:spPr>
          <a:xfrm>
            <a:off x="350079" y="4572000"/>
            <a:ext cx="318742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" pitchFamily="2" charset="0"/>
                <a:cs typeface="Arial" panose="020B0604020202020204" pitchFamily="34" charset="0"/>
                <a:sym typeface="Arial"/>
              </a:rPr>
              <a:t>important.txt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 in Janice's 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948F8-DD3E-1A40-93D8-2D9338846B4E}"/>
              </a:ext>
            </a:extLst>
          </p:cNvPr>
          <p:cNvSpPr txBox="1"/>
          <p:nvPr/>
        </p:nvSpPr>
        <p:spPr>
          <a:xfrm>
            <a:off x="5301421" y="4572000"/>
            <a:ext cx="327096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" pitchFamily="2" charset="0"/>
                <a:cs typeface="Arial" panose="020B0604020202020204" pitchFamily="34" charset="0"/>
                <a:sym typeface="Arial"/>
              </a:rPr>
              <a:t>important.txt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 in Bob's 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C962D-51FA-C24C-A37E-15EC50862B4E}"/>
              </a:ext>
            </a:extLst>
          </p:cNvPr>
          <p:cNvSpPr txBox="1"/>
          <p:nvPr/>
        </p:nvSpPr>
        <p:spPr>
          <a:xfrm>
            <a:off x="477079" y="2571750"/>
            <a:ext cx="32258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25B8E-CB76-E042-AEDC-71560E8919DB}"/>
              </a:ext>
            </a:extLst>
          </p:cNvPr>
          <p:cNvSpPr txBox="1"/>
          <p:nvPr/>
        </p:nvSpPr>
        <p:spPr>
          <a:xfrm>
            <a:off x="5339521" y="2576998"/>
            <a:ext cx="32258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56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E6D4D-5BB8-6C47-8B85-359894D1967E}"/>
              </a:ext>
            </a:extLst>
          </p:cNvPr>
          <p:cNvSpPr txBox="1"/>
          <p:nvPr/>
        </p:nvSpPr>
        <p:spPr>
          <a:xfrm>
            <a:off x="489779" y="2153490"/>
            <a:ext cx="32258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Q1 are 40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Q2 are 58 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888D2-C30F-C446-9838-580D0BC26BFF}"/>
              </a:ext>
            </a:extLst>
          </p:cNvPr>
          <p:cNvSpPr txBox="1"/>
          <p:nvPr/>
        </p:nvSpPr>
        <p:spPr>
          <a:xfrm>
            <a:off x="5339521" y="2995684"/>
            <a:ext cx="32258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2019 Q1 are 47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2019 Q2 are 53 M</a:t>
            </a:r>
          </a:p>
        </p:txBody>
      </p:sp>
    </p:spTree>
    <p:extLst>
      <p:ext uri="{BB962C8B-B14F-4D97-AF65-F5344CB8AC3E}">
        <p14:creationId xmlns:p14="http://schemas.microsoft.com/office/powerpoint/2010/main" val="8750770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2B4-CEE1-9545-8F72-8780086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Commit Histories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D5E225-13E4-7741-81E2-2C1D5A7C3174}"/>
              </a:ext>
            </a:extLst>
          </p:cNvPr>
          <p:cNvGrpSpPr/>
          <p:nvPr/>
        </p:nvGrpSpPr>
        <p:grpSpPr>
          <a:xfrm>
            <a:off x="847619" y="1250967"/>
            <a:ext cx="5287763" cy="3547064"/>
            <a:chOff x="847619" y="1250967"/>
            <a:chExt cx="5287763" cy="3547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1B77AEE-2DE7-C64C-916F-3616657A4B4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495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BCE144B-2BDD-7D40-A5D1-1E22A445B6F2}"/>
                </a:ext>
              </a:extLst>
            </p:cNvPr>
            <p:cNvSpPr/>
            <p:nvPr/>
          </p:nvSpPr>
          <p:spPr>
            <a:xfrm>
              <a:off x="847619" y="1258781"/>
              <a:ext cx="1489753" cy="64727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Janice's repo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3F9E0B-0F44-934C-A471-70E9F79AB88A}"/>
                </a:ext>
              </a:extLst>
            </p:cNvPr>
            <p:cNvCxnSpPr>
              <a:cxnSpLocks/>
            </p:cNvCxnSpPr>
            <p:nvPr/>
          </p:nvCxnSpPr>
          <p:spPr>
            <a:xfrm>
              <a:off x="3491501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854D123-26FA-B345-9255-FB6B46C55F1B}"/>
                </a:ext>
              </a:extLst>
            </p:cNvPr>
            <p:cNvSpPr/>
            <p:nvPr/>
          </p:nvSpPr>
          <p:spPr>
            <a:xfrm>
              <a:off x="2746624" y="1250967"/>
              <a:ext cx="1489753" cy="64727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Remote Repo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Github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8BF222-4554-7547-AAE0-DF35793C8D32}"/>
                </a:ext>
              </a:extLst>
            </p:cNvPr>
            <p:cNvCxnSpPr>
              <a:cxnSpLocks/>
            </p:cNvCxnSpPr>
            <p:nvPr/>
          </p:nvCxnSpPr>
          <p:spPr>
            <a:xfrm>
              <a:off x="5390506" y="2116477"/>
              <a:ext cx="1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7532D62-8954-1E41-972C-6A0F195B80A5}"/>
                </a:ext>
              </a:extLst>
            </p:cNvPr>
            <p:cNvSpPr/>
            <p:nvPr/>
          </p:nvSpPr>
          <p:spPr>
            <a:xfrm>
              <a:off x="4645629" y="1258781"/>
              <a:ext cx="1489753" cy="64727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Bob's repo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9351975-40E8-2145-8968-C28881D85474}"/>
              </a:ext>
            </a:extLst>
          </p:cNvPr>
          <p:cNvSpPr/>
          <p:nvPr/>
        </p:nvSpPr>
        <p:spPr>
          <a:xfrm>
            <a:off x="3312272" y="2116477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7F79B3-DCEA-B14C-BE82-4610A0860FF5}"/>
              </a:ext>
            </a:extLst>
          </p:cNvPr>
          <p:cNvGrpSpPr/>
          <p:nvPr/>
        </p:nvGrpSpPr>
        <p:grpSpPr>
          <a:xfrm>
            <a:off x="1369318" y="2295705"/>
            <a:ext cx="1942954" cy="532696"/>
            <a:chOff x="1369318" y="2295705"/>
            <a:chExt cx="1942954" cy="5326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8BB71D-63F0-9C41-AB09-71BB027C745B}"/>
                </a:ext>
              </a:extLst>
            </p:cNvPr>
            <p:cNvSpPr/>
            <p:nvPr/>
          </p:nvSpPr>
          <p:spPr>
            <a:xfrm>
              <a:off x="1369318" y="2437555"/>
              <a:ext cx="390846" cy="3908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FFB4D2-442A-5F43-97B6-E3A7E4D66655}"/>
                </a:ext>
              </a:extLst>
            </p:cNvPr>
            <p:cNvCxnSpPr>
              <a:cxnSpLocks/>
              <a:stCxn id="10" idx="2"/>
              <a:endCxn id="11" idx="6"/>
            </p:cNvCxnSpPr>
            <p:nvPr/>
          </p:nvCxnSpPr>
          <p:spPr>
            <a:xfrm flipH="1">
              <a:off x="1760164" y="2295705"/>
              <a:ext cx="1552108" cy="337273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9CD98-EE9C-D340-948F-BFC201F9BA45}"/>
              </a:ext>
            </a:extLst>
          </p:cNvPr>
          <p:cNvGrpSpPr/>
          <p:nvPr/>
        </p:nvGrpSpPr>
        <p:grpSpPr>
          <a:xfrm>
            <a:off x="3659166" y="2307249"/>
            <a:ext cx="1910567" cy="666891"/>
            <a:chOff x="3670728" y="2295705"/>
            <a:chExt cx="1910567" cy="6668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C45F4B-6797-D243-B30E-B63DC55A5A81}"/>
                </a:ext>
              </a:extLst>
            </p:cNvPr>
            <p:cNvSpPr/>
            <p:nvPr/>
          </p:nvSpPr>
          <p:spPr>
            <a:xfrm>
              <a:off x="5190449" y="2571750"/>
              <a:ext cx="390846" cy="390846"/>
            </a:xfrm>
            <a:prstGeom prst="ellipse">
              <a:avLst/>
            </a:prstGeom>
            <a:solidFill>
              <a:schemeClr val="accent4"/>
            </a:solidFill>
            <a:ln w="25400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A2A584-01A7-5B40-B6A6-C8BC2CDE341A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670728" y="2295705"/>
              <a:ext cx="1519721" cy="471468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DD53ECB-5144-0845-8D9C-3CEDBBCF5662}"/>
              </a:ext>
            </a:extLst>
          </p:cNvPr>
          <p:cNvSpPr txBox="1"/>
          <p:nvPr/>
        </p:nvSpPr>
        <p:spPr>
          <a:xfrm>
            <a:off x="81270" y="2474933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pulls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224D2A-1CCE-2F4B-A3B5-586B55DC7A17}"/>
              </a:ext>
            </a:extLst>
          </p:cNvPr>
          <p:cNvSpPr txBox="1"/>
          <p:nvPr/>
        </p:nvSpPr>
        <p:spPr>
          <a:xfrm>
            <a:off x="5706013" y="2587946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pulls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CAAF3-1973-4A4B-B4E9-7141D6D66649}"/>
              </a:ext>
            </a:extLst>
          </p:cNvPr>
          <p:cNvSpPr txBox="1"/>
          <p:nvPr/>
        </p:nvSpPr>
        <p:spPr>
          <a:xfrm>
            <a:off x="6544634" y="1574603"/>
            <a:ext cx="22876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Currently the same version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17EB3E-4AF4-A343-BB25-A05BF2262EFD}"/>
              </a:ext>
            </a:extLst>
          </p:cNvPr>
          <p:cNvSpPr txBox="1"/>
          <p:nvPr/>
        </p:nvSpPr>
        <p:spPr>
          <a:xfrm>
            <a:off x="6487923" y="2041053"/>
            <a:ext cx="2401087" cy="5232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95DE9C-3DFC-6B4D-9584-9F41F89B6553}"/>
              </a:ext>
            </a:extLst>
          </p:cNvPr>
          <p:cNvSpPr txBox="1"/>
          <p:nvPr/>
        </p:nvSpPr>
        <p:spPr>
          <a:xfrm>
            <a:off x="6487922" y="3000222"/>
            <a:ext cx="2401087" cy="52321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2E051D-A93C-364F-AADC-90D5E3FBD224}"/>
              </a:ext>
            </a:extLst>
          </p:cNvPr>
          <p:cNvSpPr txBox="1"/>
          <p:nvPr/>
        </p:nvSpPr>
        <p:spPr>
          <a:xfrm>
            <a:off x="6487921" y="3965156"/>
            <a:ext cx="2401087" cy="523218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</p:spTree>
    <p:extLst>
      <p:ext uri="{BB962C8B-B14F-4D97-AF65-F5344CB8AC3E}">
        <p14:creationId xmlns:p14="http://schemas.microsoft.com/office/powerpoint/2010/main" val="8958081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2B4-CEE1-9545-8F72-8780086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Commit Histories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D5E225-13E4-7741-81E2-2C1D5A7C3174}"/>
              </a:ext>
            </a:extLst>
          </p:cNvPr>
          <p:cNvGrpSpPr/>
          <p:nvPr/>
        </p:nvGrpSpPr>
        <p:grpSpPr>
          <a:xfrm>
            <a:off x="847619" y="1250967"/>
            <a:ext cx="5287763" cy="3547064"/>
            <a:chOff x="847619" y="1250967"/>
            <a:chExt cx="5287763" cy="35470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1B77AEE-2DE7-C64C-916F-3616657A4B4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495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BCE144B-2BDD-7D40-A5D1-1E22A445B6F2}"/>
                </a:ext>
              </a:extLst>
            </p:cNvPr>
            <p:cNvSpPr/>
            <p:nvPr/>
          </p:nvSpPr>
          <p:spPr>
            <a:xfrm>
              <a:off x="847619" y="1258781"/>
              <a:ext cx="1489753" cy="64727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Janice's repo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3F9E0B-0F44-934C-A471-70E9F79AB88A}"/>
                </a:ext>
              </a:extLst>
            </p:cNvPr>
            <p:cNvCxnSpPr>
              <a:cxnSpLocks/>
            </p:cNvCxnSpPr>
            <p:nvPr/>
          </p:nvCxnSpPr>
          <p:spPr>
            <a:xfrm>
              <a:off x="3491501" y="2116477"/>
              <a:ext cx="0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854D123-26FA-B345-9255-FB6B46C55F1B}"/>
                </a:ext>
              </a:extLst>
            </p:cNvPr>
            <p:cNvSpPr/>
            <p:nvPr/>
          </p:nvSpPr>
          <p:spPr>
            <a:xfrm>
              <a:off x="2746624" y="1250967"/>
              <a:ext cx="1489753" cy="64727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Remote Repo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Github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8BF222-4554-7547-AAE0-DF35793C8D32}"/>
                </a:ext>
              </a:extLst>
            </p:cNvPr>
            <p:cNvCxnSpPr>
              <a:cxnSpLocks/>
            </p:cNvCxnSpPr>
            <p:nvPr/>
          </p:nvCxnSpPr>
          <p:spPr>
            <a:xfrm>
              <a:off x="5390506" y="2116477"/>
              <a:ext cx="1" cy="2681554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7532D62-8954-1E41-972C-6A0F195B80A5}"/>
                </a:ext>
              </a:extLst>
            </p:cNvPr>
            <p:cNvSpPr/>
            <p:nvPr/>
          </p:nvSpPr>
          <p:spPr>
            <a:xfrm>
              <a:off x="4645629" y="1258781"/>
              <a:ext cx="1489753" cy="64727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Bob's repo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9351975-40E8-2145-8968-C28881D85474}"/>
              </a:ext>
            </a:extLst>
          </p:cNvPr>
          <p:cNvSpPr/>
          <p:nvPr/>
        </p:nvSpPr>
        <p:spPr>
          <a:xfrm>
            <a:off x="3312272" y="2116477"/>
            <a:ext cx="358456" cy="358456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7F79B3-DCEA-B14C-BE82-4610A0860FF5}"/>
              </a:ext>
            </a:extLst>
          </p:cNvPr>
          <p:cNvGrpSpPr/>
          <p:nvPr/>
        </p:nvGrpSpPr>
        <p:grpSpPr>
          <a:xfrm>
            <a:off x="1369318" y="2295705"/>
            <a:ext cx="1942954" cy="532696"/>
            <a:chOff x="1369318" y="2295705"/>
            <a:chExt cx="1942954" cy="5326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8BB71D-63F0-9C41-AB09-71BB027C745B}"/>
                </a:ext>
              </a:extLst>
            </p:cNvPr>
            <p:cNvSpPr/>
            <p:nvPr/>
          </p:nvSpPr>
          <p:spPr>
            <a:xfrm>
              <a:off x="1369318" y="2437555"/>
              <a:ext cx="390846" cy="39084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FFB4D2-442A-5F43-97B6-E3A7E4D66655}"/>
                </a:ext>
              </a:extLst>
            </p:cNvPr>
            <p:cNvCxnSpPr>
              <a:cxnSpLocks/>
              <a:stCxn id="10" idx="2"/>
              <a:endCxn id="11" idx="6"/>
            </p:cNvCxnSpPr>
            <p:nvPr/>
          </p:nvCxnSpPr>
          <p:spPr>
            <a:xfrm flipH="1">
              <a:off x="1760164" y="2295705"/>
              <a:ext cx="1552108" cy="337273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9CD98-EE9C-D340-948F-BFC201F9BA45}"/>
              </a:ext>
            </a:extLst>
          </p:cNvPr>
          <p:cNvGrpSpPr/>
          <p:nvPr/>
        </p:nvGrpSpPr>
        <p:grpSpPr>
          <a:xfrm>
            <a:off x="3659166" y="2307249"/>
            <a:ext cx="1910567" cy="666891"/>
            <a:chOff x="3670728" y="2295705"/>
            <a:chExt cx="1910567" cy="6668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C45F4B-6797-D243-B30E-B63DC55A5A81}"/>
                </a:ext>
              </a:extLst>
            </p:cNvPr>
            <p:cNvSpPr/>
            <p:nvPr/>
          </p:nvSpPr>
          <p:spPr>
            <a:xfrm>
              <a:off x="5190449" y="2571750"/>
              <a:ext cx="390846" cy="390846"/>
            </a:xfrm>
            <a:prstGeom prst="ellipse">
              <a:avLst/>
            </a:prstGeom>
            <a:solidFill>
              <a:schemeClr val="accent4"/>
            </a:solidFill>
            <a:ln w="25400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A2A584-01A7-5B40-B6A6-C8BC2CDE341A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670728" y="2295705"/>
              <a:ext cx="1519721" cy="471468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00EA7F9-D6EA-1545-B0E9-16512E8E0348}"/>
              </a:ext>
            </a:extLst>
          </p:cNvPr>
          <p:cNvSpPr/>
          <p:nvPr/>
        </p:nvSpPr>
        <p:spPr>
          <a:xfrm>
            <a:off x="1397072" y="3261831"/>
            <a:ext cx="390846" cy="3908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2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D53ECB-5144-0845-8D9C-3CEDBBCF5662}"/>
              </a:ext>
            </a:extLst>
          </p:cNvPr>
          <p:cNvSpPr txBox="1"/>
          <p:nvPr/>
        </p:nvSpPr>
        <p:spPr>
          <a:xfrm>
            <a:off x="81270" y="2474933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pulls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224D2A-1CCE-2F4B-A3B5-586B55DC7A17}"/>
              </a:ext>
            </a:extLst>
          </p:cNvPr>
          <p:cNvSpPr txBox="1"/>
          <p:nvPr/>
        </p:nvSpPr>
        <p:spPr>
          <a:xfrm>
            <a:off x="5706013" y="2587946"/>
            <a:ext cx="12042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Bob pulls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CAAF3-1973-4A4B-B4E9-7141D6D66649}"/>
              </a:ext>
            </a:extLst>
          </p:cNvPr>
          <p:cNvSpPr txBox="1"/>
          <p:nvPr/>
        </p:nvSpPr>
        <p:spPr>
          <a:xfrm>
            <a:off x="6544634" y="1574603"/>
            <a:ext cx="228766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makes changes to her repo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17EB3E-4AF4-A343-BB25-A05BF2262EFD}"/>
              </a:ext>
            </a:extLst>
          </p:cNvPr>
          <p:cNvSpPr txBox="1"/>
          <p:nvPr/>
        </p:nvSpPr>
        <p:spPr>
          <a:xfrm>
            <a:off x="6487923" y="2041053"/>
            <a:ext cx="2401087" cy="52321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65C39-4CF7-8145-8BF7-F129B79F1CFC}"/>
              </a:ext>
            </a:extLst>
          </p:cNvPr>
          <p:cNvSpPr txBox="1"/>
          <p:nvPr/>
        </p:nvSpPr>
        <p:spPr>
          <a:xfrm>
            <a:off x="81914" y="3111842"/>
            <a:ext cx="1204214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Janice commit changes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95DE9C-3DFC-6B4D-9584-9F41F89B6553}"/>
              </a:ext>
            </a:extLst>
          </p:cNvPr>
          <p:cNvSpPr txBox="1"/>
          <p:nvPr/>
        </p:nvSpPr>
        <p:spPr>
          <a:xfrm>
            <a:off x="6487922" y="3000222"/>
            <a:ext cx="2401087" cy="95410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Q1 are 40 M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Sales for 2018 Q2 are 58 M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2E051D-A93C-364F-AADC-90D5E3FBD224}"/>
              </a:ext>
            </a:extLst>
          </p:cNvPr>
          <p:cNvSpPr txBox="1"/>
          <p:nvPr/>
        </p:nvSpPr>
        <p:spPr>
          <a:xfrm>
            <a:off x="6487921" y="3965156"/>
            <a:ext cx="2401087" cy="523218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Q3 are 50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cs typeface="Arial" panose="020B0604020202020204" pitchFamily="34" charset="0"/>
                <a:sym typeface="Arial"/>
              </a:rPr>
              <a:t>Sales for 2018 Q4 are 55 M</a:t>
            </a:r>
          </a:p>
        </p:txBody>
      </p:sp>
    </p:spTree>
    <p:extLst>
      <p:ext uri="{BB962C8B-B14F-4D97-AF65-F5344CB8AC3E}">
        <p14:creationId xmlns:p14="http://schemas.microsoft.com/office/powerpoint/2010/main" val="3959619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etis_CT">
  <a:themeElements>
    <a:clrScheme name="Custom 2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328EC4"/>
      </a:accent1>
      <a:accent2>
        <a:srgbClr val="D23199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imple-dark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>
            <a:ln>
              <a:noFill/>
            </a:ln>
            <a:solidFill>
              <a:schemeClr val="bg1"/>
            </a:solidFill>
            <a:effectLst/>
            <a:uFillTx/>
            <a:latin typeface="+mj-lt"/>
            <a:cs typeface="Arial" panose="020B0604020202020204" pitchFamily="34" charset="0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etis_CT" id="{97739FD9-778E-3849-BFAE-EA3FF0BBACA5}" vid="{4995C8F1-E9A5-014D-8D2A-D945E4818636}"/>
    </a:ext>
  </a:extLst>
</a:theme>
</file>

<file path=ppt/theme/theme2.xml><?xml version="1.0" encoding="utf-8"?>
<a:theme xmlns:a="http://schemas.openxmlformats.org/drawingml/2006/main" name="simple-dark-2">
  <a:themeElements>
    <a:clrScheme name="simple-dark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-dark-2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-dark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Metis_CT</Template>
  <TotalTime>80046</TotalTime>
  <Words>2003</Words>
  <Application>Microsoft Macintosh PowerPoint</Application>
  <PresentationFormat>On-screen Show (16:9)</PresentationFormat>
  <Paragraphs>325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Avenir Book</vt:lpstr>
      <vt:lpstr>Courier</vt:lpstr>
      <vt:lpstr>Helvetica</vt:lpstr>
      <vt:lpstr>Helvetica Neue</vt:lpstr>
      <vt:lpstr>Proxima Nova</vt:lpstr>
      <vt:lpstr>PT Mono</vt:lpstr>
      <vt:lpstr>Times New Roman</vt:lpstr>
      <vt:lpstr>Metis_CT</vt:lpstr>
      <vt:lpstr>Course Overview Statistics</vt:lpstr>
      <vt:lpstr>Learning Objectives &amp; Agenda</vt:lpstr>
      <vt:lpstr>What You'll Be able to do</vt:lpstr>
      <vt:lpstr>Agenda</vt:lpstr>
      <vt:lpstr>Motivating Example</vt:lpstr>
      <vt:lpstr>Starting A New Day</vt:lpstr>
      <vt:lpstr>Starting A New Day: Making changes</vt:lpstr>
      <vt:lpstr>Git Commit Histories</vt:lpstr>
      <vt:lpstr>Git Commit Histories</vt:lpstr>
      <vt:lpstr>Git Commit Histories</vt:lpstr>
      <vt:lpstr>Git Commit Histories</vt:lpstr>
      <vt:lpstr>Git Commit Histories: Conflict!</vt:lpstr>
      <vt:lpstr>Git Commit Histories: No conflict</vt:lpstr>
      <vt:lpstr>Viewing "Merge Conflicts"</vt:lpstr>
      <vt:lpstr>Managing Merge Conflicts</vt:lpstr>
      <vt:lpstr>Branches</vt:lpstr>
      <vt:lpstr>Our branches </vt:lpstr>
      <vt:lpstr>Thinking about branches</vt:lpstr>
      <vt:lpstr>Thinking about branches</vt:lpstr>
      <vt:lpstr>Thinking about branches</vt:lpstr>
      <vt:lpstr>Workflow: setting up a new branch</vt:lpstr>
      <vt:lpstr>Checking Status: what branch am I on?</vt:lpstr>
      <vt:lpstr>Exercise</vt:lpstr>
      <vt:lpstr>Combining Data To Dev</vt:lpstr>
      <vt:lpstr>Pull Requests</vt:lpstr>
      <vt:lpstr>Walking Through a PR</vt:lpstr>
      <vt:lpstr>Walking Through a PR</vt:lpstr>
      <vt:lpstr>Walking Through a PR</vt:lpstr>
      <vt:lpstr>Recap</vt:lpstr>
      <vt:lpstr>Agenda</vt:lpstr>
      <vt:lpstr>Takeaways</vt:lpstr>
      <vt:lpstr>QUESTIONS?</vt:lpstr>
      <vt:lpstr>APPENDIX</vt:lpstr>
      <vt:lpstr>Getting An Already Setup Repo</vt:lpstr>
      <vt:lpstr>Starting a new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TITLE</dc:title>
  <cp:lastModifiedBy>Damien Martin</cp:lastModifiedBy>
  <cp:revision>142</cp:revision>
  <dcterms:modified xsi:type="dcterms:W3CDTF">2019-06-27T14:01:56Z</dcterms:modified>
</cp:coreProperties>
</file>