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7"/>
  </p:notesMasterIdLst>
  <p:handoutMasterIdLst>
    <p:handoutMasterId r:id="rId18"/>
  </p:handoutMasterIdLst>
  <p:sldIdLst>
    <p:sldId id="256" r:id="rId2"/>
    <p:sldId id="286" r:id="rId3"/>
    <p:sldId id="287" r:id="rId4"/>
    <p:sldId id="353" r:id="rId5"/>
    <p:sldId id="645" r:id="rId6"/>
    <p:sldId id="632" r:id="rId7"/>
    <p:sldId id="671" r:id="rId8"/>
    <p:sldId id="685" r:id="rId9"/>
    <p:sldId id="686" r:id="rId10"/>
    <p:sldId id="650" r:id="rId11"/>
    <p:sldId id="681" r:id="rId12"/>
    <p:sldId id="261" r:id="rId13"/>
    <p:sldId id="670" r:id="rId14"/>
    <p:sldId id="356" r:id="rId15"/>
    <p:sldId id="272"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969"/>
    <a:srgbClr val="ED315E"/>
    <a:srgbClr val="328E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CADCD9"/>
          </a:solidFill>
        </a:fill>
      </a:tcStyle>
    </a:wholeTbl>
    <a:band2H>
      <a:tcTxStyle/>
      <a:tcStyle>
        <a:tcBdr/>
        <a:fill>
          <a:solidFill>
            <a:srgbClr val="E6EEED"/>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212121"/>
          </a:solidFill>
        </a:fill>
      </a:tcStyle>
    </a:band2H>
    <a:firstCol>
      <a:tcTxStyle b="on" i="off">
        <a:font>
          <a:latin typeface="Arial"/>
          <a:ea typeface="Arial"/>
          <a:cs typeface="Arial"/>
        </a:font>
        <a:srgbClr val="21212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212121"/>
          </a:solidFill>
        </a:fill>
      </a:tcStyle>
    </a:lastRow>
    <a:firstRow>
      <a:tcTxStyle b="on" i="off">
        <a:font>
          <a:latin typeface="Arial"/>
          <a:ea typeface="Arial"/>
          <a:cs typeface="Arial"/>
        </a:font>
        <a:srgbClr val="212121"/>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wholeTbl>
    <a:band2H>
      <a:tcTxStyle/>
      <a:tcStyle>
        <a:tcBdr/>
        <a:fill>
          <a:solidFill>
            <a:srgbClr val="FFFFF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Row>
  </a:tblStyle>
  <a:tblStyle styleId="{2708684C-4D16-4618-839F-0558EEFCDFE6}"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9"/>
    <p:restoredTop sz="78525"/>
  </p:normalViewPr>
  <p:slideViewPr>
    <p:cSldViewPr snapToGrid="0" snapToObjects="1">
      <p:cViewPr>
        <p:scale>
          <a:sx n="101" d="100"/>
          <a:sy n="101" d="100"/>
        </p:scale>
        <p:origin x="440" y="41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2" d="100"/>
          <a:sy n="72" d="100"/>
        </p:scale>
        <p:origin x="2784"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CC6094-505D-EC46-ADA8-8BFB6DC4D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A11BC8-3B37-D44A-BD69-60D6DA5730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27DF94-ED2D-D145-990C-486748C442E3}" type="datetimeFigureOut">
              <a:rPr lang="en-US" smtClean="0"/>
              <a:t>5/6/19</a:t>
            </a:fld>
            <a:endParaRPr lang="en-US"/>
          </a:p>
        </p:txBody>
      </p:sp>
      <p:sp>
        <p:nvSpPr>
          <p:cNvPr id="4" name="Footer Placeholder 3">
            <a:extLst>
              <a:ext uri="{FF2B5EF4-FFF2-40B4-BE49-F238E27FC236}">
                <a16:creationId xmlns:a16="http://schemas.microsoft.com/office/drawing/2014/main" id="{4F33E826-7B6F-DC48-BDA5-BE1A0F0BF4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D46AD1E-FC59-164F-BD0B-8332E1CEB9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6E117E-D05C-1A4F-AC91-1682924F90E2}" type="slidenum">
              <a:rPr lang="en-US" smtClean="0"/>
              <a:t>‹#›</a:t>
            </a:fld>
            <a:endParaRPr lang="en-US"/>
          </a:p>
        </p:txBody>
      </p:sp>
    </p:spTree>
    <p:extLst>
      <p:ext uri="{BB962C8B-B14F-4D97-AF65-F5344CB8AC3E}">
        <p14:creationId xmlns:p14="http://schemas.microsoft.com/office/powerpoint/2010/main" val="3681420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774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678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381000" y="685800"/>
            <a:ext cx="6096000" cy="3429000"/>
          </a:xfrm>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lvl1pPr>
              <a:defRPr sz="1100"/>
            </a:lvl1pPr>
          </a:lstStyle>
          <a:p>
            <a:r>
              <a:t>2</a:t>
            </a:r>
          </a:p>
        </p:txBody>
      </p:sp>
    </p:spTree>
    <p:extLst>
      <p:ext uri="{BB962C8B-B14F-4D97-AF65-F5344CB8AC3E}">
        <p14:creationId xmlns:p14="http://schemas.microsoft.com/office/powerpoint/2010/main" val="144966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Give them a few minuets to brainstorm some ideas. This is the first example in the course, so it is worthwhile allowing them to get started</a:t>
            </a:r>
          </a:p>
        </p:txBody>
      </p:sp>
    </p:spTree>
    <p:extLst>
      <p:ext uri="{BB962C8B-B14F-4D97-AF65-F5344CB8AC3E}">
        <p14:creationId xmlns:p14="http://schemas.microsoft.com/office/powerpoint/2010/main" val="2766361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 open about the questions. We don't expect them to hit only the </a:t>
            </a:r>
            <a:r>
              <a:rPr lang="en-US" dirty="0" err="1"/>
              <a:t>questtons</a:t>
            </a:r>
            <a:r>
              <a:rPr lang="en-US" dirty="0"/>
              <a:t> on this slide! </a:t>
            </a:r>
          </a:p>
          <a:p>
            <a:r>
              <a:rPr lang="en-US" dirty="0"/>
              <a:t>They might use the actual technical terms (e.g. average number of defects). Here the goal is to use the more general terms (e.g. central </a:t>
            </a:r>
            <a:r>
              <a:rPr lang="en-US" dirty="0" err="1"/>
              <a:t>tendancy</a:t>
            </a:r>
            <a:r>
              <a:rPr lang="en-US" dirty="0"/>
              <a:t>) before </a:t>
            </a:r>
            <a:r>
              <a:rPr lang="en-US" dirty="0" err="1"/>
              <a:t>commiting</a:t>
            </a:r>
            <a:r>
              <a:rPr lang="en-US" dirty="0"/>
              <a:t> to which one to use (mean, median, </a:t>
            </a:r>
            <a:r>
              <a:rPr lang="en-US" dirty="0" err="1"/>
              <a:t>etc</a:t>
            </a:r>
            <a:r>
              <a:rPr lang="en-US" dirty="0"/>
              <a:t>)</a:t>
            </a:r>
          </a:p>
          <a:p>
            <a:endParaRPr lang="en-US" dirty="0"/>
          </a:p>
          <a:p>
            <a:r>
              <a:rPr lang="en-US" dirty="0"/>
              <a:t>Spread could be standard deviation, or interquartile range, or range for example.</a:t>
            </a:r>
          </a:p>
          <a:p>
            <a:endParaRPr lang="en-US" dirty="0"/>
          </a:p>
          <a:p>
            <a:r>
              <a:rPr lang="en-US" dirty="0"/>
              <a:t>If they brainstorm ideas that come up in the course, let them know if this is something that will be covered today or tomorrow</a:t>
            </a:r>
          </a:p>
        </p:txBody>
      </p:sp>
    </p:spTree>
    <p:extLst>
      <p:ext uri="{BB962C8B-B14F-4D97-AF65-F5344CB8AC3E}">
        <p14:creationId xmlns:p14="http://schemas.microsoft.com/office/powerpoint/2010/main" val="2884807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important thing to emphasize here is that it isn't an either/or situation. You may have some people that want to exclusively focus on descriptive, because that is what we "know". Others may want to focus exclusively on the theoretical distributions.</a:t>
            </a:r>
          </a:p>
          <a:p>
            <a:endParaRPr lang="en-US" dirty="0"/>
          </a:p>
          <a:p>
            <a:r>
              <a:rPr lang="en-US" dirty="0"/>
              <a:t>For the descriptive only camp, exercise 2 is useful in the </a:t>
            </a:r>
            <a:r>
              <a:rPr lang="en-US" dirty="0" err="1"/>
              <a:t>tire_defects</a:t>
            </a:r>
            <a:r>
              <a:rPr lang="en-US" dirty="0"/>
              <a:t> workbook. It has the number of tires ordered fluctuation, and intuitively (i.e. with an underlying distribution in mind) we expect that ordering more tires will lead to more defects, but that the proportion of defects might not change too much. In the very simple cases, descriptive statistics might be enough but the world is often </a:t>
            </a:r>
            <a:r>
              <a:rPr lang="en-US"/>
              <a:t>more complicated!</a:t>
            </a:r>
            <a:endParaRPr lang="en-US" dirty="0"/>
          </a:p>
        </p:txBody>
      </p:sp>
    </p:spTree>
    <p:extLst>
      <p:ext uri="{BB962C8B-B14F-4D97-AF65-F5344CB8AC3E}">
        <p14:creationId xmlns:p14="http://schemas.microsoft.com/office/powerpoint/2010/main" val="2888737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Encourage them to use </a:t>
            </a:r>
          </a:p>
          <a:p>
            <a:pPr marL="285750" indent="-285750">
              <a:buFont typeface="Arial" panose="020B0604020202020204" pitchFamily="34" charset="0"/>
              <a:buChar char="•"/>
            </a:pPr>
            <a:r>
              <a:rPr lang="en-US" dirty="0"/>
              <a:t>git branch – check which branch they are on</a:t>
            </a:r>
          </a:p>
          <a:p>
            <a:pPr marL="285750" indent="-285750">
              <a:buFont typeface="Arial" panose="020B0604020202020204" pitchFamily="34" charset="0"/>
              <a:buChar char="•"/>
            </a:pPr>
            <a:r>
              <a:rPr lang="en-US" dirty="0"/>
              <a:t>git status – check where the changes are. This is also good for them to see that git status tells them which branch they are on</a:t>
            </a:r>
          </a:p>
          <a:p>
            <a:pPr marL="285750" indent="-285750">
              <a:buFont typeface="Arial" panose="020B0604020202020204" pitchFamily="34" charset="0"/>
              <a:buChar char="•"/>
            </a:pPr>
            <a:endParaRPr lang="en-US" dirty="0"/>
          </a:p>
          <a:p>
            <a:pPr marL="0" indent="0">
              <a:buFontTx/>
              <a:buNone/>
            </a:pPr>
            <a:r>
              <a:rPr lang="en-US" dirty="0"/>
              <a:t>Make sure everyone has pushed their changes successfully before moving on. Things to check (if the class is small):</a:t>
            </a:r>
          </a:p>
          <a:p>
            <a:pPr marL="0" indent="0">
              <a:buFontTx/>
              <a:buNone/>
            </a:pPr>
            <a:r>
              <a:rPr lang="en-US" dirty="0"/>
              <a:t>Git status indicates</a:t>
            </a:r>
          </a:p>
          <a:p>
            <a:pPr marL="342900" indent="-342900">
              <a:buFontTx/>
              <a:buAutoNum type="arabicPeriod"/>
            </a:pPr>
            <a:r>
              <a:rPr lang="en-US" dirty="0"/>
              <a:t>The branch is their branch</a:t>
            </a:r>
          </a:p>
          <a:p>
            <a:pPr marL="342900" indent="-342900">
              <a:buFontTx/>
              <a:buAutoNum type="arabicPeriod"/>
            </a:pPr>
            <a:r>
              <a:rPr lang="en-US" dirty="0"/>
              <a:t>There are no changes to be pushed (the branch is up-to-date)</a:t>
            </a:r>
          </a:p>
        </p:txBody>
      </p:sp>
    </p:spTree>
    <p:extLst>
      <p:ext uri="{BB962C8B-B14F-4D97-AF65-F5344CB8AC3E}">
        <p14:creationId xmlns:p14="http://schemas.microsoft.com/office/powerpoint/2010/main" val="2387849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381000" y="685800"/>
            <a:ext cx="6096000" cy="3429000"/>
          </a:xfrm>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lvl1pPr>
              <a:defRPr sz="1100"/>
            </a:lvl1pPr>
          </a:lstStyle>
          <a:p>
            <a:r>
              <a:t>2</a:t>
            </a:r>
          </a:p>
        </p:txBody>
      </p:sp>
    </p:spTree>
    <p:extLst>
      <p:ext uri="{BB962C8B-B14F-4D97-AF65-F5344CB8AC3E}">
        <p14:creationId xmlns:p14="http://schemas.microsoft.com/office/powerpoint/2010/main" val="2394091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381000" y="685800"/>
            <a:ext cx="6096000" cy="3429000"/>
          </a:xfrm>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lvl1pPr>
              <a:defRPr sz="1100"/>
            </a:lvl1pPr>
          </a:lstStyle>
          <a:p>
            <a:r>
              <a:rPr dirty="0"/>
              <a:t>2</a:t>
            </a:r>
          </a:p>
        </p:txBody>
      </p:sp>
    </p:spTree>
    <p:extLst>
      <p:ext uri="{BB962C8B-B14F-4D97-AF65-F5344CB8AC3E}">
        <p14:creationId xmlns:p14="http://schemas.microsoft.com/office/powerpoint/2010/main" val="1853352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solidFill>
          <a:srgbClr val="3088BC"/>
        </a:solidFill>
        <a:effectLst/>
      </p:bgPr>
    </p:bg>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62" descr="Shape 62">
            <a:extLst>
              <a:ext uri="{FF2B5EF4-FFF2-40B4-BE49-F238E27FC236}">
                <a16:creationId xmlns:a16="http://schemas.microsoft.com/office/drawing/2014/main" id="{C329F1DD-BD45-CA42-990C-0D31E804C0F5}"/>
              </a:ext>
            </a:extLst>
          </p:cNvPr>
          <p:cNvPicPr>
            <a:picLocks noChangeAspect="1"/>
          </p:cNvPicPr>
          <p:nvPr/>
        </p:nvPicPr>
        <p:blipFill>
          <a:blip r:embed="rId2">
            <a:alphaModFix amt="8000"/>
            <a:extLst/>
          </a:blip>
          <a:stretch>
            <a:fillRect/>
          </a:stretch>
        </p:blipFill>
        <p:spPr>
          <a:xfrm>
            <a:off x="2539558" y="0"/>
            <a:ext cx="4064882" cy="5143500"/>
          </a:xfrm>
          <a:prstGeom prst="rect">
            <a:avLst/>
          </a:prstGeom>
          <a:ln w="12700">
            <a:miter lim="400000"/>
          </a:ln>
        </p:spPr>
      </p:pic>
      <p:sp>
        <p:nvSpPr>
          <p:cNvPr id="6" name="Shape 64">
            <a:extLst>
              <a:ext uri="{FF2B5EF4-FFF2-40B4-BE49-F238E27FC236}">
                <a16:creationId xmlns:a16="http://schemas.microsoft.com/office/drawing/2014/main" id="{E94F0749-6D04-224B-B4D2-68959D5D11D6}"/>
              </a:ext>
            </a:extLst>
          </p:cNvPr>
          <p:cNvSpPr/>
          <p:nvPr/>
        </p:nvSpPr>
        <p:spPr>
          <a:xfrm>
            <a:off x="1213949" y="3467249"/>
            <a:ext cx="6716102" cy="1"/>
          </a:xfrm>
          <a:prstGeom prst="line">
            <a:avLst/>
          </a:prstGeom>
          <a:ln w="19050">
            <a:solidFill>
              <a:srgbClr val="FFFFFF"/>
            </a:solidFill>
          </a:ln>
        </p:spPr>
        <p:txBody>
          <a:bodyPr lIns="45719" rIns="45719"/>
          <a:lstStyle/>
          <a:p>
            <a:endParaRPr/>
          </a:p>
        </p:txBody>
      </p:sp>
      <p:sp>
        <p:nvSpPr>
          <p:cNvPr id="7" name="Shape 65">
            <a:extLst>
              <a:ext uri="{FF2B5EF4-FFF2-40B4-BE49-F238E27FC236}">
                <a16:creationId xmlns:a16="http://schemas.microsoft.com/office/drawing/2014/main" id="{0796D25E-5142-534E-9C75-382E2B32E7D6}"/>
              </a:ext>
            </a:extLst>
          </p:cNvPr>
          <p:cNvSpPr/>
          <p:nvPr/>
        </p:nvSpPr>
        <p:spPr>
          <a:xfrm>
            <a:off x="1213949" y="1454599"/>
            <a:ext cx="6716102" cy="1"/>
          </a:xfrm>
          <a:prstGeom prst="line">
            <a:avLst/>
          </a:prstGeom>
          <a:ln w="19050">
            <a:solidFill>
              <a:srgbClr val="FFFFFF"/>
            </a:solidFill>
          </a:ln>
        </p:spPr>
        <p:txBody>
          <a:bodyPr lIns="45719" rIns="45719"/>
          <a:lstStyle/>
          <a:p>
            <a:endParaRPr/>
          </a:p>
        </p:txBody>
      </p:sp>
      <p:sp>
        <p:nvSpPr>
          <p:cNvPr id="10" name="Shape 63">
            <a:extLst>
              <a:ext uri="{FF2B5EF4-FFF2-40B4-BE49-F238E27FC236}">
                <a16:creationId xmlns:a16="http://schemas.microsoft.com/office/drawing/2014/main" id="{9699427B-0B99-974C-9B52-DD92F0829E27}"/>
              </a:ext>
            </a:extLst>
          </p:cNvPr>
          <p:cNvSpPr txBox="1">
            <a:spLocks noGrp="1"/>
          </p:cNvSpPr>
          <p:nvPr>
            <p:ph type="title"/>
          </p:nvPr>
        </p:nvSpPr>
        <p:spPr>
          <a:xfrm>
            <a:off x="311699" y="1650962"/>
            <a:ext cx="8520602" cy="1645131"/>
          </a:xfrm>
          <a:prstGeom prst="rect">
            <a:avLst/>
          </a:prstGeom>
        </p:spPr>
        <p:txBody>
          <a:bodyPr anchor="ctr"/>
          <a:lstStyle>
            <a:lvl1pPr algn="ctr">
              <a:defRPr sz="6000" b="1">
                <a:latin typeface="+mj-lt"/>
              </a:defRPr>
            </a:lvl1pPr>
          </a:lstStyle>
          <a:p>
            <a:r>
              <a:rPr lang="en-US"/>
              <a:t>Click to edit Master title style</a:t>
            </a:r>
            <a:endParaRPr dirty="0"/>
          </a:p>
        </p:txBody>
      </p:sp>
      <p:pic>
        <p:nvPicPr>
          <p:cNvPr id="14" name="Shape 66" descr="Shape 66">
            <a:extLst>
              <a:ext uri="{FF2B5EF4-FFF2-40B4-BE49-F238E27FC236}">
                <a16:creationId xmlns:a16="http://schemas.microsoft.com/office/drawing/2014/main" id="{D08C5CC0-F574-F04B-911A-16BD99B5CBF5}"/>
              </a:ext>
            </a:extLst>
          </p:cNvPr>
          <p:cNvPicPr>
            <a:picLocks noChangeAspect="1"/>
          </p:cNvPicPr>
          <p:nvPr/>
        </p:nvPicPr>
        <p:blipFill>
          <a:blip r:embed="rId3">
            <a:extLst/>
          </a:blip>
          <a:stretch>
            <a:fillRect/>
          </a:stretch>
        </p:blipFill>
        <p:spPr>
          <a:xfrm>
            <a:off x="4170962" y="4072649"/>
            <a:ext cx="802076" cy="161226"/>
          </a:xfrm>
          <a:prstGeom prst="rect">
            <a:avLst/>
          </a:prstGeom>
          <a:ln w="12700">
            <a:miter lim="400000"/>
          </a:ln>
        </p:spPr>
      </p:pic>
    </p:spTree>
    <p:extLst>
      <p:ext uri="{BB962C8B-B14F-4D97-AF65-F5344CB8AC3E}">
        <p14:creationId xmlns:p14="http://schemas.microsoft.com/office/powerpoint/2010/main" val="90618440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two columns">
    <p:spTree>
      <p:nvGrpSpPr>
        <p:cNvPr id="1" name=""/>
        <p:cNvGrpSpPr/>
        <p:nvPr/>
      </p:nvGrpSpPr>
      <p:grpSpPr>
        <a:xfrm>
          <a:off x="0" y="0"/>
          <a:ext cx="0" cy="0"/>
          <a:chOff x="0" y="0"/>
          <a:chExt cx="0" cy="0"/>
        </a:xfrm>
      </p:grpSpPr>
      <p:sp>
        <p:nvSpPr>
          <p:cNvPr id="38" name="Body Level One…"/>
          <p:cNvSpPr txBox="1">
            <a:spLocks noGrp="1"/>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9" name="Shape 23"/>
          <p:cNvSpPr txBox="1">
            <a:spLocks noGrp="1"/>
          </p:cNvSpPr>
          <p:nvPr>
            <p:ph type="body" sz="half" idx="13"/>
          </p:nvPr>
        </p:nvSpPr>
        <p:spPr>
          <a:xfrm>
            <a:off x="4832399" y="1152475"/>
            <a:ext cx="3999902" cy="3416400"/>
          </a:xfrm>
          <a:prstGeom prst="rect">
            <a:avLst/>
          </a:prstGeom>
        </p:spPr>
        <p:txBody>
          <a:bodyPr/>
          <a:lstStyle/>
          <a:p>
            <a:pPr lvl="0">
              <a:defRPr sz="1400"/>
            </a:pPr>
            <a:r>
              <a:rPr lang="en-US"/>
              <a:t>Edit Master text styles</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6" name="Shape 87">
            <a:extLst>
              <a:ext uri="{FF2B5EF4-FFF2-40B4-BE49-F238E27FC236}">
                <a16:creationId xmlns:a16="http://schemas.microsoft.com/office/drawing/2014/main" id="{134FF76F-98EE-9143-B293-A196A2CE30D9}"/>
              </a:ext>
            </a:extLst>
          </p:cNvPr>
          <p:cNvSpPr/>
          <p:nvPr userDrawn="1"/>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7" name="Title Text">
            <a:extLst>
              <a:ext uri="{FF2B5EF4-FFF2-40B4-BE49-F238E27FC236}">
                <a16:creationId xmlns:a16="http://schemas.microsoft.com/office/drawing/2014/main" id="{659410BE-C7B7-FD47-845B-DA52BD77D911}"/>
              </a:ext>
            </a:extLst>
          </p:cNvPr>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Arial"/>
                <a:cs typeface="Arial"/>
                <a:sym typeface="Arial"/>
              </a:rPr>
              <a:t>Title</a:t>
            </a:r>
            <a:endParaRPr lang="en-US" dirty="0"/>
          </a:p>
        </p:txBody>
      </p:sp>
    </p:spTree>
    <p:extLst>
      <p:ext uri="{BB962C8B-B14F-4D97-AF65-F5344CB8AC3E}">
        <p14:creationId xmlns:p14="http://schemas.microsoft.com/office/powerpoint/2010/main" val="4772446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90" descr="Shape 90">
            <a:extLst>
              <a:ext uri="{FF2B5EF4-FFF2-40B4-BE49-F238E27FC236}">
                <a16:creationId xmlns:a16="http://schemas.microsoft.com/office/drawing/2014/main" id="{C3BF79A4-0F81-444F-A837-A84000E9F27B}"/>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47"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rgbClr val="328EC5"/>
                </a:solidFill>
              </a:defRPr>
            </a:lvl1pPr>
          </a:lstStyle>
          <a:p>
            <a:r>
              <a:rPr lang="en-US" dirty="0"/>
              <a:t>Header</a:t>
            </a:r>
            <a:endParaRPr dirty="0"/>
          </a:p>
        </p:txBody>
      </p:sp>
      <p:sp>
        <p:nvSpPr>
          <p:cNvPr id="6" name="Body Level One…">
            <a:extLst>
              <a:ext uri="{FF2B5EF4-FFF2-40B4-BE49-F238E27FC236}">
                <a16:creationId xmlns:a16="http://schemas.microsoft.com/office/drawing/2014/main" id="{64424CD2-6466-E140-BB1C-42649A90C6D6}"/>
              </a:ext>
            </a:extLst>
          </p:cNvPr>
          <p:cNvSpPr txBox="1">
            <a:spLocks noGrp="1"/>
          </p:cNvSpPr>
          <p:nvPr>
            <p:ph type="body" idx="1" hasCustomPrompt="1"/>
          </p:nvPr>
        </p:nvSpPr>
        <p:spPr>
          <a:xfrm>
            <a:off x="311699" y="1152475"/>
            <a:ext cx="8520602"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57">
            <a:extLst>
              <a:ext uri="{FF2B5EF4-FFF2-40B4-BE49-F238E27FC236}">
                <a16:creationId xmlns:a16="http://schemas.microsoft.com/office/drawing/2014/main" id="{89C666BB-36C4-AF40-A6E0-0A9D79CDCE66}"/>
              </a:ext>
            </a:extLst>
          </p:cNvPr>
          <p:cNvSpPr/>
          <p:nvPr userDrawn="1"/>
        </p:nvSpPr>
        <p:spPr>
          <a:xfrm>
            <a:off x="341447" y="804366"/>
            <a:ext cx="8511304" cy="0"/>
          </a:xfrm>
          <a:prstGeom prst="line">
            <a:avLst/>
          </a:prstGeom>
          <a:ln w="31750">
            <a:solidFill>
              <a:srgbClr val="328EC5"/>
            </a:solidFill>
          </a:ln>
        </p:spPr>
        <p:txBody>
          <a:bodyPr lIns="45719" rIns="45719"/>
          <a:lstStyle/>
          <a:p>
            <a:endParaRPr/>
          </a:p>
        </p:txBody>
      </p:sp>
    </p:spTree>
    <p:extLst>
      <p:ext uri="{BB962C8B-B14F-4D97-AF65-F5344CB8AC3E}">
        <p14:creationId xmlns:p14="http://schemas.microsoft.com/office/powerpoint/2010/main" val="11022282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28945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bg>
      <p:bgRef idx="1001">
        <a:schemeClr val="bg1"/>
      </p:bgRef>
    </p:bg>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xfrm>
            <a:off x="2856049" y="1667444"/>
            <a:ext cx="5175001" cy="1807271"/>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sz="3600"/>
            </a:lvl1pPr>
          </a:lstStyle>
          <a:p>
            <a:r>
              <a:rPr kumimoji="0" lang="en-US" sz="4600" b="0" i="0" u="none" strike="noStrike" kern="0" cap="none" spc="0" normalizeH="0" baseline="0" noProof="0" dirty="0">
                <a:ln>
                  <a:noFill/>
                </a:ln>
                <a:solidFill>
                  <a:srgbClr val="FFFFFF"/>
                </a:solidFill>
                <a:effectLst/>
                <a:uLnTx/>
                <a:uFillTx/>
                <a:latin typeface="Proxima Nova"/>
                <a:sym typeface="Proxima Nova"/>
              </a:rPr>
              <a:t>Intro to</a:t>
            </a:r>
            <a:br>
              <a:rPr lang="en-US" dirty="0"/>
            </a:br>
            <a:r>
              <a:rPr kumimoji="0" lang="en-US" sz="4600" b="1" i="0" u="none" strike="noStrike" kern="0" cap="none" spc="0" normalizeH="0" baseline="0" noProof="0" dirty="0">
                <a:ln>
                  <a:noFill/>
                </a:ln>
                <a:solidFill>
                  <a:srgbClr val="EF3969"/>
                </a:solidFill>
                <a:effectLst/>
                <a:uLnTx/>
                <a:uFillTx/>
                <a:latin typeface="Proxima Nova"/>
                <a:sym typeface="Proxima Nova"/>
              </a:rPr>
              <a:t>TITLE</a:t>
            </a:r>
            <a:endParaRPr dirty="0"/>
          </a:p>
        </p:txBody>
      </p:sp>
      <p:sp>
        <p:nvSpPr>
          <p:cNvPr id="21"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4" name="Shape 56">
            <a:extLst>
              <a:ext uri="{FF2B5EF4-FFF2-40B4-BE49-F238E27FC236}">
                <a16:creationId xmlns:a16="http://schemas.microsoft.com/office/drawing/2014/main" id="{36B9C5F9-FF51-A749-BC1C-E1F1BA212A66}"/>
              </a:ext>
            </a:extLst>
          </p:cNvPr>
          <p:cNvSpPr/>
          <p:nvPr/>
        </p:nvSpPr>
        <p:spPr>
          <a:xfrm>
            <a:off x="2856050" y="3621999"/>
            <a:ext cx="5175001" cy="1"/>
          </a:xfrm>
          <a:prstGeom prst="line">
            <a:avLst/>
          </a:prstGeom>
          <a:ln w="19050">
            <a:solidFill>
              <a:srgbClr val="EF3969"/>
            </a:solidFill>
          </a:ln>
        </p:spPr>
        <p:txBody>
          <a:bodyPr lIns="45719" rIns="45719"/>
          <a:lstStyle/>
          <a:p>
            <a:endParaRPr/>
          </a:p>
        </p:txBody>
      </p:sp>
      <p:sp>
        <p:nvSpPr>
          <p:cNvPr id="5" name="Shape 57">
            <a:extLst>
              <a:ext uri="{FF2B5EF4-FFF2-40B4-BE49-F238E27FC236}">
                <a16:creationId xmlns:a16="http://schemas.microsoft.com/office/drawing/2014/main" id="{5D3E4BC1-38DA-0049-9DEC-2623EA126E35}"/>
              </a:ext>
            </a:extLst>
          </p:cNvPr>
          <p:cNvSpPr/>
          <p:nvPr/>
        </p:nvSpPr>
        <p:spPr>
          <a:xfrm>
            <a:off x="2856050" y="1521474"/>
            <a:ext cx="5175001" cy="1"/>
          </a:xfrm>
          <a:prstGeom prst="line">
            <a:avLst/>
          </a:prstGeom>
          <a:ln w="19050">
            <a:solidFill>
              <a:srgbClr val="EF3969"/>
            </a:solidFill>
          </a:ln>
        </p:spPr>
        <p:txBody>
          <a:bodyPr lIns="45719" rIns="45719"/>
          <a:lstStyle/>
          <a:p>
            <a:endParaRPr/>
          </a:p>
        </p:txBody>
      </p:sp>
      <p:pic>
        <p:nvPicPr>
          <p:cNvPr id="6" name="Shape 55" descr="Shape 55">
            <a:extLst>
              <a:ext uri="{FF2B5EF4-FFF2-40B4-BE49-F238E27FC236}">
                <a16:creationId xmlns:a16="http://schemas.microsoft.com/office/drawing/2014/main" id="{55C00466-9612-7642-8D5E-E54E2C8CF3D1}"/>
              </a:ext>
            </a:extLst>
          </p:cNvPr>
          <p:cNvPicPr>
            <a:picLocks noChangeAspect="1"/>
          </p:cNvPicPr>
          <p:nvPr/>
        </p:nvPicPr>
        <p:blipFill>
          <a:blip r:embed="rId2">
            <a:extLst/>
          </a:blip>
          <a:stretch>
            <a:fillRect/>
          </a:stretch>
        </p:blipFill>
        <p:spPr>
          <a:xfrm>
            <a:off x="896273" y="1521486"/>
            <a:ext cx="1312851" cy="2100525"/>
          </a:xfrm>
          <a:prstGeom prst="rect">
            <a:avLst/>
          </a:prstGeom>
          <a:ln w="12700">
            <a:miter lim="400000"/>
          </a:ln>
        </p:spPr>
      </p:pic>
    </p:spTree>
    <p:extLst>
      <p:ext uri="{BB962C8B-B14F-4D97-AF65-F5344CB8AC3E}">
        <p14:creationId xmlns:p14="http://schemas.microsoft.com/office/powerpoint/2010/main" val="274897880"/>
      </p:ext>
    </p:extLst>
  </p:cSld>
  <p:clrMapOvr>
    <a:overrideClrMapping bg1="dk1" tx1="lt1" bg2="dk2" tx2="lt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prstGeom prst="rect">
            <a:avLst/>
          </a:prstGeom>
        </p:spPr>
        <p:txBody>
          <a:bodyPr>
            <a:noAutofit/>
          </a:bodyPr>
          <a:lstStyle>
            <a:lvl1pPr marL="0" indent="0">
              <a:buFont typeface="Arial" panose="020B0604020202020204" pitchFamily="34" charset="0"/>
              <a:buNone/>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5" name="Shape 87">
            <a:extLst>
              <a:ext uri="{FF2B5EF4-FFF2-40B4-BE49-F238E27FC236}">
                <a16:creationId xmlns:a16="http://schemas.microsoft.com/office/drawing/2014/main" id="{01810CA7-23CF-2B4E-B07C-FE65F5DAE3B0}"/>
              </a:ext>
            </a:extLst>
          </p:cNvPr>
          <p:cNvSpPr/>
          <p:nvPr/>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28"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Arial"/>
                <a:cs typeface="Arial"/>
                <a:sym typeface="Arial"/>
              </a:rPr>
              <a:t>Title</a:t>
            </a:r>
            <a:endParaRPr lang="en-US" dirty="0"/>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267013839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xfrm>
            <a:off x="1213473" y="1152475"/>
            <a:ext cx="7618827"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8" name="Shape 104">
            <a:extLst>
              <a:ext uri="{FF2B5EF4-FFF2-40B4-BE49-F238E27FC236}">
                <a16:creationId xmlns:a16="http://schemas.microsoft.com/office/drawing/2014/main" id="{AE77361A-51AF-444B-939C-07A2D97A92A3}"/>
              </a:ext>
            </a:extLst>
          </p:cNvPr>
          <p:cNvSpPr txBox="1">
            <a:spLocks noGrp="1"/>
          </p:cNvSpPr>
          <p:nvPr>
            <p:ph type="title"/>
          </p:nvPr>
        </p:nvSpPr>
        <p:spPr>
          <a:xfrm>
            <a:off x="1213474" y="196349"/>
            <a:ext cx="5704802" cy="572702"/>
          </a:xfrm>
          <a:prstGeom prst="rect">
            <a:avLst/>
          </a:prstGeom>
        </p:spPr>
        <p:txBody>
          <a:bodyPr/>
          <a:lstStyle>
            <a:lvl1pPr defTabSz="822959">
              <a:defRPr sz="2520" b="1">
                <a:solidFill>
                  <a:srgbClr val="EF3969"/>
                </a:solidFill>
                <a:latin typeface="Proxima Nova"/>
                <a:ea typeface="Proxima Nova"/>
                <a:cs typeface="Proxima Nova"/>
                <a:sym typeface="Proxima Nova"/>
              </a:defRPr>
            </a:lvl1pPr>
          </a:lstStyle>
          <a:p>
            <a:r>
              <a:rPr lang="en-US"/>
              <a:t>Click to edit Master title style</a:t>
            </a:r>
            <a:endParaRPr dirty="0"/>
          </a:p>
        </p:txBody>
      </p:sp>
      <p:sp>
        <p:nvSpPr>
          <p:cNvPr id="11" name="Rectangle">
            <a:extLst>
              <a:ext uri="{FF2B5EF4-FFF2-40B4-BE49-F238E27FC236}">
                <a16:creationId xmlns:a16="http://schemas.microsoft.com/office/drawing/2014/main" id="{0850270B-C431-EA48-8DFC-3963072D4A21}"/>
              </a:ext>
            </a:extLst>
          </p:cNvPr>
          <p:cNvSpPr/>
          <p:nvPr/>
        </p:nvSpPr>
        <p:spPr>
          <a:xfrm>
            <a:off x="-2" y="0"/>
            <a:ext cx="999904" cy="965401"/>
          </a:xfrm>
          <a:prstGeom prst="rect">
            <a:avLst/>
          </a:prstGeom>
          <a:solidFill>
            <a:srgbClr val="EF3969"/>
          </a:solidFill>
          <a:ln w="12700" cap="flat">
            <a:noFill/>
            <a:miter lim="400000"/>
          </a:ln>
          <a:effectLst/>
        </p:spPr>
        <p:txBody>
          <a:bodyPr wrap="square" lIns="45719" tIns="45719" rIns="45719" bIns="45719" numCol="1" anchor="ctr">
            <a:noAutofit/>
          </a:bodyPr>
          <a:lstStyle/>
          <a:p>
            <a:pPr algn="ctr">
              <a:defRPr>
                <a:solidFill>
                  <a:srgbClr val="000000"/>
                </a:solidFill>
              </a:defRPr>
            </a:pPr>
            <a:endParaRPr/>
          </a:p>
        </p:txBody>
      </p:sp>
      <p:sp>
        <p:nvSpPr>
          <p:cNvPr id="12" name="1">
            <a:extLst>
              <a:ext uri="{FF2B5EF4-FFF2-40B4-BE49-F238E27FC236}">
                <a16:creationId xmlns:a16="http://schemas.microsoft.com/office/drawing/2014/main" id="{16B1BEF3-61DC-2942-AF47-638480B7F1EB}"/>
              </a:ext>
            </a:extLst>
          </p:cNvPr>
          <p:cNvSpPr txBox="1"/>
          <p:nvPr/>
        </p:nvSpPr>
        <p:spPr>
          <a:xfrm>
            <a:off x="-2" y="162674"/>
            <a:ext cx="999904" cy="6400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3000" b="1">
                <a:latin typeface="Proxima Nova"/>
                <a:ea typeface="Proxima Nova"/>
                <a:cs typeface="Proxima Nova"/>
                <a:sym typeface="Proxima Nova"/>
              </a:defRPr>
            </a:lvl1pPr>
          </a:lstStyle>
          <a:p>
            <a:r>
              <a:rPr dirty="0"/>
              <a:t>1</a:t>
            </a:r>
          </a:p>
        </p:txBody>
      </p:sp>
    </p:spTree>
    <p:extLst>
      <p:ext uri="{BB962C8B-B14F-4D97-AF65-F5344CB8AC3E}">
        <p14:creationId xmlns:p14="http://schemas.microsoft.com/office/powerpoint/2010/main" val="222930011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90" descr="Shape 90">
            <a:extLst>
              <a:ext uri="{FF2B5EF4-FFF2-40B4-BE49-F238E27FC236}">
                <a16:creationId xmlns:a16="http://schemas.microsoft.com/office/drawing/2014/main" id="{C3BF79A4-0F81-444F-A837-A84000E9F27B}"/>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47"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rgbClr val="328EC5"/>
                </a:solidFill>
              </a:defRPr>
            </a:lvl1pPr>
          </a:lstStyle>
          <a:p>
            <a:r>
              <a:rPr lang="en-US" dirty="0"/>
              <a:t>Header</a:t>
            </a:r>
            <a:endParaRPr dirty="0"/>
          </a:p>
        </p:txBody>
      </p:sp>
      <p:sp>
        <p:nvSpPr>
          <p:cNvPr id="6" name="Body Level One…">
            <a:extLst>
              <a:ext uri="{FF2B5EF4-FFF2-40B4-BE49-F238E27FC236}">
                <a16:creationId xmlns:a16="http://schemas.microsoft.com/office/drawing/2014/main" id="{64424CD2-6466-E140-BB1C-42649A90C6D6}"/>
              </a:ext>
            </a:extLst>
          </p:cNvPr>
          <p:cNvSpPr txBox="1">
            <a:spLocks noGrp="1"/>
          </p:cNvSpPr>
          <p:nvPr>
            <p:ph type="body" idx="1" hasCustomPrompt="1"/>
          </p:nvPr>
        </p:nvSpPr>
        <p:spPr>
          <a:xfrm>
            <a:off x="311699" y="1152475"/>
            <a:ext cx="8520602"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57">
            <a:extLst>
              <a:ext uri="{FF2B5EF4-FFF2-40B4-BE49-F238E27FC236}">
                <a16:creationId xmlns:a16="http://schemas.microsoft.com/office/drawing/2014/main" id="{89C666BB-36C4-AF40-A6E0-0A9D79CDCE66}"/>
              </a:ext>
            </a:extLst>
          </p:cNvPr>
          <p:cNvSpPr/>
          <p:nvPr/>
        </p:nvSpPr>
        <p:spPr>
          <a:xfrm>
            <a:off x="341447" y="804366"/>
            <a:ext cx="8511304" cy="0"/>
          </a:xfrm>
          <a:prstGeom prst="line">
            <a:avLst/>
          </a:prstGeom>
          <a:ln w="31750">
            <a:solidFill>
              <a:srgbClr val="328EC5"/>
            </a:solidFill>
          </a:ln>
        </p:spPr>
        <p:txBody>
          <a:bodyPr lIns="45719" rIns="45719"/>
          <a:lstStyle/>
          <a:p>
            <a:endParaRPr/>
          </a:p>
        </p:txBody>
      </p:sp>
      <p:sp>
        <p:nvSpPr>
          <p:cNvPr id="8" name="Shape 57">
            <a:extLst>
              <a:ext uri="{FF2B5EF4-FFF2-40B4-BE49-F238E27FC236}">
                <a16:creationId xmlns:a16="http://schemas.microsoft.com/office/drawing/2014/main" id="{2163EA2D-4A53-BD4F-AAA0-82FC08437402}"/>
              </a:ext>
            </a:extLst>
          </p:cNvPr>
          <p:cNvSpPr/>
          <p:nvPr userDrawn="1"/>
        </p:nvSpPr>
        <p:spPr>
          <a:xfrm>
            <a:off x="341447" y="804366"/>
            <a:ext cx="8511304" cy="0"/>
          </a:xfrm>
          <a:prstGeom prst="line">
            <a:avLst/>
          </a:prstGeom>
          <a:ln w="31750">
            <a:solidFill>
              <a:srgbClr val="328EC5"/>
            </a:solidFill>
          </a:ln>
        </p:spPr>
        <p:txBody>
          <a:bodyPr lIns="45719" rIns="45719"/>
          <a:lstStyle/>
          <a:p>
            <a:endParaRPr/>
          </a:p>
        </p:txBody>
      </p:sp>
    </p:spTree>
    <p:extLst>
      <p:ext uri="{BB962C8B-B14F-4D97-AF65-F5344CB8AC3E}">
        <p14:creationId xmlns:p14="http://schemas.microsoft.com/office/powerpoint/2010/main" val="22786461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solidFill>
                  <a:schemeClr val="bg1"/>
                </a:solidFill>
              </a:defRPr>
            </a:lvl1pPr>
          </a:lstStyle>
          <a:p>
            <a:r>
              <a:rPr lang="en-US"/>
              <a:t>Click to edit Master title style</a:t>
            </a:r>
            <a:endParaRPr dirty="0"/>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5" name="Shape 36">
            <a:extLst>
              <a:ext uri="{FF2B5EF4-FFF2-40B4-BE49-F238E27FC236}">
                <a16:creationId xmlns:a16="http://schemas.microsoft.com/office/drawing/2014/main" id="{F31E65F2-18F0-E348-85B6-D614CB249195}"/>
              </a:ext>
            </a:extLst>
          </p:cNvPr>
          <p:cNvSpPr/>
          <p:nvPr/>
        </p:nvSpPr>
        <p:spPr>
          <a:xfrm>
            <a:off x="3472249" y="0"/>
            <a:ext cx="5671751"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6" name="Shape 36">
            <a:extLst>
              <a:ext uri="{FF2B5EF4-FFF2-40B4-BE49-F238E27FC236}">
                <a16:creationId xmlns:a16="http://schemas.microsoft.com/office/drawing/2014/main" id="{99EDF3DE-4FBF-4C41-9FF4-173492BE874C}"/>
              </a:ext>
            </a:extLst>
          </p:cNvPr>
          <p:cNvSpPr/>
          <p:nvPr userDrawn="1"/>
        </p:nvSpPr>
        <p:spPr>
          <a:xfrm>
            <a:off x="3472249" y="0"/>
            <a:ext cx="5671751"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Tree>
    <p:extLst>
      <p:ext uri="{BB962C8B-B14F-4D97-AF65-F5344CB8AC3E}">
        <p14:creationId xmlns:p14="http://schemas.microsoft.com/office/powerpoint/2010/main" val="134621573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 point">
    <p:bg>
      <p:bgPr>
        <a:solidFill>
          <a:srgbClr val="328EC5"/>
        </a:solidFill>
        <a:effectLst/>
      </p:bgPr>
    </p:bg>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rPr lang="en-US"/>
              <a:t>Click to edit Master title style</a:t>
            </a:r>
            <a:endParaRP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3927636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
        <p:cNvGrpSpPr/>
        <p:nvPr/>
      </p:nvGrpSpPr>
      <p:grpSpPr>
        <a:xfrm>
          <a:off x="0" y="0"/>
          <a:ext cx="0" cy="0"/>
          <a:chOff x="0" y="0"/>
          <a:chExt cx="0" cy="0"/>
        </a:xfrm>
      </p:grpSpPr>
      <p:sp>
        <p:nvSpPr>
          <p:cNvPr id="72" name="Shape 36"/>
          <p:cNvSpPr/>
          <p:nvPr/>
        </p:nvSpPr>
        <p:spPr>
          <a:xfrm>
            <a:off x="0" y="0"/>
            <a:ext cx="4572000"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9" name="Shape 196" descr="Shape 196">
            <a:extLst>
              <a:ext uri="{FF2B5EF4-FFF2-40B4-BE49-F238E27FC236}">
                <a16:creationId xmlns:a16="http://schemas.microsoft.com/office/drawing/2014/main" id="{4530111B-CE4A-F442-98D0-AAB34ACF2597}"/>
              </a:ext>
            </a:extLst>
          </p:cNvPr>
          <p:cNvPicPr>
            <a:picLocks noChangeAspect="1"/>
          </p:cNvPicPr>
          <p:nvPr/>
        </p:nvPicPr>
        <p:blipFill>
          <a:blip r:embed="rId2">
            <a:alphaModFix amt="15000"/>
            <a:extLst/>
          </a:blip>
          <a:stretch>
            <a:fillRect/>
          </a:stretch>
        </p:blipFill>
        <p:spPr>
          <a:xfrm>
            <a:off x="-221801" y="0"/>
            <a:ext cx="4793801" cy="5995376"/>
          </a:xfrm>
          <a:prstGeom prst="rect">
            <a:avLst/>
          </a:prstGeom>
          <a:ln w="12700">
            <a:miter lim="400000"/>
          </a:ln>
        </p:spPr>
      </p:pic>
      <p:sp>
        <p:nvSpPr>
          <p:cNvPr id="10" name="Shape 197">
            <a:extLst>
              <a:ext uri="{FF2B5EF4-FFF2-40B4-BE49-F238E27FC236}">
                <a16:creationId xmlns:a16="http://schemas.microsoft.com/office/drawing/2014/main" id="{B4DB966D-8F49-4242-A4A1-0067A764FB8A}"/>
              </a:ext>
            </a:extLst>
          </p:cNvPr>
          <p:cNvSpPr txBox="1">
            <a:spLocks noGrp="1"/>
          </p:cNvSpPr>
          <p:nvPr>
            <p:ph type="title"/>
          </p:nvPr>
        </p:nvSpPr>
        <p:spPr>
          <a:xfrm>
            <a:off x="525199" y="1047475"/>
            <a:ext cx="3840602" cy="2968201"/>
          </a:xfrm>
          <a:prstGeom prst="rect">
            <a:avLst/>
          </a:prstGeom>
        </p:spPr>
        <p:txBody>
          <a:bodyPr/>
          <a:lstStyle>
            <a:lvl1pPr>
              <a:defRPr sz="5000" b="1">
                <a:latin typeface="Proxima Nova"/>
                <a:ea typeface="Proxima Nova"/>
                <a:cs typeface="Proxima Nova"/>
                <a:sym typeface="Proxima Nova"/>
              </a:defRPr>
            </a:lvl1pPr>
          </a:lstStyle>
          <a:p>
            <a:r>
              <a:rPr lang="en-US"/>
              <a:t>Click to edit Master title style</a:t>
            </a:r>
            <a:endParaRPr dirty="0"/>
          </a:p>
        </p:txBody>
      </p:sp>
      <p:sp>
        <p:nvSpPr>
          <p:cNvPr id="11" name="Shape 198">
            <a:extLst>
              <a:ext uri="{FF2B5EF4-FFF2-40B4-BE49-F238E27FC236}">
                <a16:creationId xmlns:a16="http://schemas.microsoft.com/office/drawing/2014/main" id="{6243DCF3-5FDD-0745-A3E5-59A5AB94C8FB}"/>
              </a:ext>
            </a:extLst>
          </p:cNvPr>
          <p:cNvSpPr txBox="1">
            <a:spLocks noGrp="1"/>
          </p:cNvSpPr>
          <p:nvPr>
            <p:ph type="body" idx="1"/>
          </p:nvPr>
        </p:nvSpPr>
        <p:spPr>
          <a:xfrm>
            <a:off x="5365124" y="999999"/>
            <a:ext cx="2995201" cy="3169502"/>
          </a:xfrm>
          <a:prstGeom prst="rect">
            <a:avLst/>
          </a:prstGeom>
        </p:spPr>
        <p:txBody>
          <a:bodyPr/>
          <a:lstStyle>
            <a:lvl1pPr>
              <a:spcBef>
                <a:spcPts val="0"/>
              </a:spcBef>
              <a:defRPr sz="2400">
                <a:solidFill>
                  <a:srgbClr val="434343"/>
                </a:solidFill>
                <a:latin typeface="Proxima Nova"/>
                <a:ea typeface="Proxima Nova"/>
                <a:cs typeface="Proxima Nova"/>
                <a:sym typeface="Proxima Nova"/>
              </a:defRPr>
            </a:lvl1pPr>
          </a:lstStyle>
          <a:p>
            <a:pPr lvl="0"/>
            <a:r>
              <a:rPr lang="en-US"/>
              <a:t>Edit Master text styles</a:t>
            </a:r>
          </a:p>
        </p:txBody>
      </p:sp>
      <p:pic>
        <p:nvPicPr>
          <p:cNvPr id="12" name="Shape 199" descr="Shape 199">
            <a:extLst>
              <a:ext uri="{FF2B5EF4-FFF2-40B4-BE49-F238E27FC236}">
                <a16:creationId xmlns:a16="http://schemas.microsoft.com/office/drawing/2014/main" id="{EEEBEDB7-EB0F-9749-AA38-2A4EE6025DAA}"/>
              </a:ext>
            </a:extLst>
          </p:cNvPr>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20515890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xfrm>
            <a:off x="1213473" y="1152475"/>
            <a:ext cx="7618827"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8" name="Shape 104">
            <a:extLst>
              <a:ext uri="{FF2B5EF4-FFF2-40B4-BE49-F238E27FC236}">
                <a16:creationId xmlns:a16="http://schemas.microsoft.com/office/drawing/2014/main" id="{AE77361A-51AF-444B-939C-07A2D97A92A3}"/>
              </a:ext>
            </a:extLst>
          </p:cNvPr>
          <p:cNvSpPr txBox="1">
            <a:spLocks noGrp="1"/>
          </p:cNvSpPr>
          <p:nvPr>
            <p:ph type="title"/>
          </p:nvPr>
        </p:nvSpPr>
        <p:spPr>
          <a:xfrm>
            <a:off x="1213474" y="196349"/>
            <a:ext cx="5704802" cy="572702"/>
          </a:xfrm>
          <a:prstGeom prst="rect">
            <a:avLst/>
          </a:prstGeom>
        </p:spPr>
        <p:txBody>
          <a:bodyPr/>
          <a:lstStyle>
            <a:lvl1pPr defTabSz="822959">
              <a:defRPr sz="2520" b="1">
                <a:solidFill>
                  <a:srgbClr val="EF3969"/>
                </a:solidFill>
                <a:latin typeface="Proxima Nova"/>
                <a:ea typeface="Proxima Nova"/>
                <a:cs typeface="Proxima Nova"/>
                <a:sym typeface="Proxima Nova"/>
              </a:defRPr>
            </a:lvl1pPr>
          </a:lstStyle>
          <a:p>
            <a:r>
              <a:rPr dirty="0"/>
              <a:t>QUIZ</a:t>
            </a:r>
          </a:p>
        </p:txBody>
      </p:sp>
      <p:sp>
        <p:nvSpPr>
          <p:cNvPr id="11" name="Rectangle">
            <a:extLst>
              <a:ext uri="{FF2B5EF4-FFF2-40B4-BE49-F238E27FC236}">
                <a16:creationId xmlns:a16="http://schemas.microsoft.com/office/drawing/2014/main" id="{0850270B-C431-EA48-8DFC-3963072D4A21}"/>
              </a:ext>
            </a:extLst>
          </p:cNvPr>
          <p:cNvSpPr/>
          <p:nvPr/>
        </p:nvSpPr>
        <p:spPr>
          <a:xfrm>
            <a:off x="-2" y="0"/>
            <a:ext cx="999904" cy="965401"/>
          </a:xfrm>
          <a:prstGeom prst="rect">
            <a:avLst/>
          </a:prstGeom>
          <a:solidFill>
            <a:srgbClr val="EF3969"/>
          </a:solidFill>
          <a:ln w="12700" cap="flat">
            <a:noFill/>
            <a:miter lim="400000"/>
          </a:ln>
          <a:effectLst/>
        </p:spPr>
        <p:txBody>
          <a:bodyPr wrap="square" lIns="45719" tIns="45719" rIns="45719" bIns="45719" numCol="1" anchor="ctr">
            <a:noAutofit/>
          </a:bodyPr>
          <a:lstStyle/>
          <a:p>
            <a:pPr algn="ctr">
              <a:defRPr>
                <a:solidFill>
                  <a:srgbClr val="000000"/>
                </a:solidFill>
              </a:defRPr>
            </a:pPr>
            <a:endParaRPr/>
          </a:p>
        </p:txBody>
      </p:sp>
      <p:sp>
        <p:nvSpPr>
          <p:cNvPr id="12" name="1">
            <a:extLst>
              <a:ext uri="{FF2B5EF4-FFF2-40B4-BE49-F238E27FC236}">
                <a16:creationId xmlns:a16="http://schemas.microsoft.com/office/drawing/2014/main" id="{16B1BEF3-61DC-2942-AF47-638480B7F1EB}"/>
              </a:ext>
            </a:extLst>
          </p:cNvPr>
          <p:cNvSpPr txBox="1"/>
          <p:nvPr/>
        </p:nvSpPr>
        <p:spPr>
          <a:xfrm>
            <a:off x="-2" y="162674"/>
            <a:ext cx="999904" cy="6400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3000" b="1">
                <a:latin typeface="Proxima Nova"/>
                <a:ea typeface="Proxima Nova"/>
                <a:cs typeface="Proxima Nova"/>
                <a:sym typeface="Proxima Nova"/>
              </a:defRPr>
            </a:lvl1pPr>
          </a:lstStyle>
          <a:p>
            <a:r>
              <a:rPr dirty="0"/>
              <a:t>1</a:t>
            </a:r>
          </a:p>
        </p:txBody>
      </p:sp>
    </p:spTree>
    <p:extLst>
      <p:ext uri="{BB962C8B-B14F-4D97-AF65-F5344CB8AC3E}">
        <p14:creationId xmlns:p14="http://schemas.microsoft.com/office/powerpoint/2010/main" val="46952291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338700"/>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rPr dirty="0"/>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rgbClr val="ADADAD"/>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9645004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91" r:id="rId5"/>
    <p:sldLayoutId id="2147483692" r:id="rId6"/>
    <p:sldLayoutId id="2147483693" r:id="rId7"/>
    <p:sldLayoutId id="2147483694" r:id="rId8"/>
    <p:sldLayoutId id="2147483670" r:id="rId9"/>
    <p:sldLayoutId id="2147483664" r:id="rId10"/>
    <p:sldLayoutId id="2147483669" r:id="rId11"/>
    <p:sldLayoutId id="2147483671" r:id="rId12"/>
  </p:sldLayoutIdLst>
  <p:transition spd="med"/>
  <p:txStyles>
    <p:titleStyle>
      <a:lvl1pPr marL="0" marR="0" indent="0" algn="l" defTabSz="9144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bg1"/>
          </a:solidFill>
          <a:uFillTx/>
          <a:latin typeface="+mj-lt"/>
          <a:ea typeface="Avenir Book" panose="02000503020000020003" pitchFamily="2" charset="0"/>
          <a:cs typeface="Arial"/>
          <a:sym typeface="Arial"/>
        </a:defRPr>
      </a:lvl1pPr>
      <a:lvl2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2pPr>
      <a:lvl3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3pPr>
      <a:lvl4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4pPr>
      <a:lvl5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5pPr>
      <a:lvl6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6pPr>
      <a:lvl7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7pPr>
      <a:lvl8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8pPr>
      <a:lvl9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9pPr>
    </p:titleStyle>
    <p:bodyStyle>
      <a:lvl1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Shape 54"/>
          <p:cNvSpPr txBox="1">
            <a:spLocks noGrp="1"/>
          </p:cNvSpPr>
          <p:nvPr>
            <p:ph type="title"/>
          </p:nvPr>
        </p:nvSpPr>
        <p:spPr>
          <a:prstGeom prst="rect">
            <a:avLst/>
          </a:prstGeom>
        </p:spPr>
        <p:txBody>
          <a:bodyPr>
            <a:normAutofit/>
          </a:bodyPr>
          <a:lstStyle/>
          <a:p>
            <a:pPr algn="l" defTabSz="841247">
              <a:defRPr sz="4600">
                <a:latin typeface="Proxima Nova"/>
                <a:ea typeface="Proxima Nova"/>
                <a:cs typeface="Proxima Nova"/>
                <a:sym typeface="Proxima Nova"/>
              </a:defRPr>
            </a:pPr>
            <a:r>
              <a:rPr lang="en-US" dirty="0">
                <a:solidFill>
                  <a:schemeClr val="tx1"/>
                </a:solidFill>
              </a:rPr>
              <a:t>Statistics</a:t>
            </a:r>
            <a:endParaRPr dirty="0">
              <a:solidFill>
                <a:schemeClr val="tx1"/>
              </a:solidFill>
            </a:endParaRPr>
          </a:p>
          <a:p>
            <a:pPr algn="l" defTabSz="841247">
              <a:defRPr sz="4600" b="1">
                <a:solidFill>
                  <a:srgbClr val="EF3969"/>
                </a:solidFill>
                <a:latin typeface="Proxima Nova"/>
                <a:ea typeface="Proxima Nova"/>
                <a:cs typeface="Proxima Nova"/>
                <a:sym typeface="Proxima Nova"/>
              </a:defRPr>
            </a:pPr>
            <a:r>
              <a:rPr lang="en-US" dirty="0"/>
              <a:t>Distributions</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660900" y="139287"/>
            <a:ext cx="4483100" cy="4864925"/>
          </a:xfrm>
        </p:spPr>
        <p:txBody>
          <a:bodyPr/>
          <a:lstStyle/>
          <a:p>
            <a:endParaRPr lang="en-US" sz="1600" dirty="0">
              <a:solidFill>
                <a:schemeClr val="bg1"/>
              </a:solidFill>
              <a:latin typeface="Avenir Book" panose="02000503020000020003" pitchFamily="2" charset="0"/>
            </a:endParaRPr>
          </a:p>
        </p:txBody>
      </p:sp>
    </p:spTree>
    <p:extLst>
      <p:ext uri="{BB962C8B-B14F-4D97-AF65-F5344CB8AC3E}">
        <p14:creationId xmlns:p14="http://schemas.microsoft.com/office/powerpoint/2010/main" val="17456276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732DBB-9B9D-C746-9F56-CA249DDCD7D4}"/>
              </a:ext>
            </a:extLst>
          </p:cNvPr>
          <p:cNvSpPr>
            <a:spLocks noGrp="1"/>
          </p:cNvSpPr>
          <p:nvPr>
            <p:ph type="title"/>
          </p:nvPr>
        </p:nvSpPr>
        <p:spPr/>
        <p:txBody>
          <a:bodyPr/>
          <a:lstStyle/>
          <a:p>
            <a:r>
              <a:rPr lang="en-US" dirty="0"/>
              <a:t>Pull Requests</a:t>
            </a:r>
          </a:p>
        </p:txBody>
      </p:sp>
    </p:spTree>
    <p:extLst>
      <p:ext uri="{BB962C8B-B14F-4D97-AF65-F5344CB8AC3E}">
        <p14:creationId xmlns:p14="http://schemas.microsoft.com/office/powerpoint/2010/main" val="292846587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7" name="Shape 63"/>
          <p:cNvSpPr txBox="1">
            <a:spLocks noGrp="1"/>
          </p:cNvSpPr>
          <p:nvPr>
            <p:ph type="title"/>
          </p:nvPr>
        </p:nvSpPr>
        <p:spPr>
          <a:prstGeom prst="rect">
            <a:avLst/>
          </a:prstGeom>
        </p:spPr>
        <p:txBody>
          <a:bodyPr anchor="ctr"/>
          <a:lstStyle>
            <a:lvl1pPr algn="ctr">
              <a:defRPr sz="6000" b="1"/>
            </a:lvl1pPr>
          </a:lstStyle>
          <a:p>
            <a:r>
              <a:rPr lang="en-US" dirty="0"/>
              <a:t>Recap</a:t>
            </a:r>
            <a:endParaRPr dirty="0"/>
          </a:p>
        </p:txBody>
      </p:sp>
      <p:pic>
        <p:nvPicPr>
          <p:cNvPr id="140" name="Shape 66" descr="Shape 66"/>
          <p:cNvPicPr>
            <a:picLocks noChangeAspect="1"/>
          </p:cNvPicPr>
          <p:nvPr/>
        </p:nvPicPr>
        <p:blipFill>
          <a:blip r:embed="rId2">
            <a:extLst/>
          </a:blip>
          <a:stretch>
            <a:fillRect/>
          </a:stretch>
        </p:blipFill>
        <p:spPr>
          <a:xfrm>
            <a:off x="4170962" y="4072649"/>
            <a:ext cx="802076" cy="161226"/>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05"/>
          <p:cNvSpPr txBox="1">
            <a:spLocks noGrp="1"/>
          </p:cNvSpPr>
          <p:nvPr>
            <p:ph type="body" idx="1"/>
          </p:nvPr>
        </p:nvSpPr>
        <p:spPr>
          <a:prstGeom prst="rect">
            <a:avLst/>
          </a:prstGeom>
        </p:spPr>
        <p:txBody>
          <a:bodyPr/>
          <a:lstStyle/>
          <a:p>
            <a:pPr marL="285750" indent="-285750">
              <a:buFont typeface="Arial" panose="020B0604020202020204" pitchFamily="34" charset="0"/>
              <a:buChar char="•"/>
            </a:pPr>
            <a:r>
              <a:rPr lang="en-US" dirty="0">
                <a:solidFill>
                  <a:schemeClr val="bg1"/>
                </a:solidFill>
              </a:rPr>
              <a:t>Local vs Remote</a:t>
            </a:r>
          </a:p>
          <a:p>
            <a:pPr marL="285750" indent="-285750">
              <a:buFont typeface="Arial" panose="020B0604020202020204" pitchFamily="34" charset="0"/>
              <a:buChar char="•"/>
            </a:pPr>
            <a:r>
              <a:rPr lang="en-US" dirty="0"/>
              <a:t>Checking the status</a:t>
            </a:r>
            <a:endParaRPr lang="en-US" dirty="0">
              <a:solidFill>
                <a:schemeClr val="bg1"/>
              </a:solidFill>
            </a:endParaRPr>
          </a:p>
          <a:p>
            <a:pPr marL="285750" indent="-285750">
              <a:buFont typeface="Arial" panose="020B0604020202020204" pitchFamily="34" charset="0"/>
              <a:buChar char="•"/>
            </a:pPr>
            <a:r>
              <a:rPr lang="en-US" dirty="0"/>
              <a:t>Pulling: getting information </a:t>
            </a:r>
            <a:r>
              <a:rPr lang="en-US" i="1" dirty="0"/>
              <a:t>from</a:t>
            </a:r>
            <a:r>
              <a:rPr lang="en-US" dirty="0"/>
              <a:t> the remote </a:t>
            </a:r>
            <a:r>
              <a:rPr lang="en-US" i="1" dirty="0"/>
              <a:t>to</a:t>
            </a:r>
            <a:r>
              <a:rPr lang="en-US" dirty="0"/>
              <a:t> your computer</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Pushing: putting information </a:t>
            </a:r>
            <a:r>
              <a:rPr lang="en-US" i="1" dirty="0">
                <a:solidFill>
                  <a:schemeClr val="bg1"/>
                </a:solidFill>
              </a:rPr>
              <a:t>to</a:t>
            </a:r>
            <a:r>
              <a:rPr lang="en-US" dirty="0">
                <a:solidFill>
                  <a:schemeClr val="bg1"/>
                </a:solidFill>
              </a:rPr>
              <a:t> the remote </a:t>
            </a:r>
            <a:r>
              <a:rPr lang="en-US" i="1" dirty="0">
                <a:solidFill>
                  <a:schemeClr val="bg1"/>
                </a:solidFill>
              </a:rPr>
              <a:t>from</a:t>
            </a:r>
            <a:r>
              <a:rPr lang="en-US" dirty="0">
                <a:solidFill>
                  <a:schemeClr val="bg1"/>
                </a:solidFill>
              </a:rPr>
              <a:t> your computer</a:t>
            </a:r>
          </a:p>
        </p:txBody>
      </p:sp>
      <p:sp>
        <p:nvSpPr>
          <p:cNvPr id="4" name="Title 3">
            <a:extLst>
              <a:ext uri="{FF2B5EF4-FFF2-40B4-BE49-F238E27FC236}">
                <a16:creationId xmlns:a16="http://schemas.microsoft.com/office/drawing/2014/main" id="{081ED735-D060-3640-84C8-FAC22C3D9416}"/>
              </a:ext>
            </a:extLst>
          </p:cNvPr>
          <p:cNvSpPr>
            <a:spLocks noGrp="1"/>
          </p:cNvSpPr>
          <p:nvPr>
            <p:ph type="title"/>
          </p:nvPr>
        </p:nvSpPr>
        <p:spPr/>
        <p:txBody>
          <a:bodyPr>
            <a:normAutofit fontScale="90000"/>
          </a:bodyPr>
          <a:lstStyle/>
          <a:p>
            <a:r>
              <a:rPr lang="en-US" dirty="0"/>
              <a:t>Agenda</a:t>
            </a:r>
          </a:p>
        </p:txBody>
      </p:sp>
      <p:pic>
        <p:nvPicPr>
          <p:cNvPr id="192" name="Shape 106" descr="Shape 106"/>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144727458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05"/>
          <p:cNvSpPr txBox="1">
            <a:spLocks noGrp="1"/>
          </p:cNvSpPr>
          <p:nvPr>
            <p:ph type="body" idx="1"/>
          </p:nvPr>
        </p:nvSpPr>
        <p:spPr>
          <a:prstGeom prst="rect">
            <a:avLst/>
          </a:prstGeom>
        </p:spPr>
        <p:txBody>
          <a:bodyPr/>
          <a:lstStyle/>
          <a:p>
            <a:r>
              <a:rPr lang="en-US" dirty="0">
                <a:solidFill>
                  <a:schemeClr val="bg1"/>
                </a:solidFill>
              </a:rPr>
              <a:t>Pull commits from the remote ("origin")</a:t>
            </a:r>
          </a:p>
          <a:p>
            <a:r>
              <a:rPr lang="en-US" dirty="0"/>
              <a:t>Push commits to the remote</a:t>
            </a:r>
            <a:endParaRPr lang="en-US" dirty="0">
              <a:solidFill>
                <a:schemeClr val="bg1"/>
              </a:solidFill>
            </a:endParaRPr>
          </a:p>
          <a:p>
            <a:r>
              <a:rPr lang="en-US" dirty="0">
                <a:solidFill>
                  <a:schemeClr val="bg1"/>
                </a:solidFill>
              </a:rPr>
              <a:t>To create a checkpoint of your work, and push it</a:t>
            </a:r>
            <a:br>
              <a:rPr lang="en-US" dirty="0">
                <a:solidFill>
                  <a:schemeClr val="bg1"/>
                </a:solidFill>
              </a:rPr>
            </a:br>
            <a:r>
              <a:rPr lang="en-US" dirty="0">
                <a:solidFill>
                  <a:schemeClr val="bg1"/>
                </a:solidFill>
                <a:latin typeface="Courier" pitchFamily="2" charset="0"/>
              </a:rPr>
              <a:t>git add .</a:t>
            </a:r>
            <a:br>
              <a:rPr lang="en-US" dirty="0">
                <a:solidFill>
                  <a:schemeClr val="bg1"/>
                </a:solidFill>
                <a:latin typeface="Courier" pitchFamily="2" charset="0"/>
              </a:rPr>
            </a:br>
            <a:r>
              <a:rPr lang="en-US" dirty="0">
                <a:solidFill>
                  <a:schemeClr val="bg1"/>
                </a:solidFill>
                <a:latin typeface="Courier" pitchFamily="2" charset="0"/>
              </a:rPr>
              <a:t>git commit –m "message"</a:t>
            </a:r>
            <a:br>
              <a:rPr lang="en-US" dirty="0">
                <a:solidFill>
                  <a:schemeClr val="bg1"/>
                </a:solidFill>
                <a:latin typeface="Courier" pitchFamily="2" charset="0"/>
              </a:rPr>
            </a:br>
            <a:r>
              <a:rPr lang="en-US" dirty="0">
                <a:solidFill>
                  <a:schemeClr val="bg1"/>
                </a:solidFill>
                <a:latin typeface="Courier" pitchFamily="2" charset="0"/>
              </a:rPr>
              <a:t>git push</a:t>
            </a:r>
          </a:p>
          <a:p>
            <a:r>
              <a:rPr lang="en-US" dirty="0"/>
              <a:t>Use </a:t>
            </a:r>
            <a:r>
              <a:rPr lang="en-US" dirty="0">
                <a:latin typeface="Courier" pitchFamily="2" charset="0"/>
              </a:rPr>
              <a:t>git status</a:t>
            </a:r>
            <a:r>
              <a:rPr lang="en-US" dirty="0"/>
              <a:t> to determine what is staged, committed, and whether we are up-to-date with the remote</a:t>
            </a:r>
            <a:endParaRPr lang="en-US" dirty="0">
              <a:solidFill>
                <a:schemeClr val="bg1"/>
              </a:solidFill>
            </a:endParaRPr>
          </a:p>
          <a:p>
            <a:r>
              <a:rPr lang="en-US" dirty="0"/>
              <a:t> </a:t>
            </a:r>
          </a:p>
        </p:txBody>
      </p:sp>
      <p:sp>
        <p:nvSpPr>
          <p:cNvPr id="4" name="Title 3">
            <a:extLst>
              <a:ext uri="{FF2B5EF4-FFF2-40B4-BE49-F238E27FC236}">
                <a16:creationId xmlns:a16="http://schemas.microsoft.com/office/drawing/2014/main" id="{081ED735-D060-3640-84C8-FAC22C3D9416}"/>
              </a:ext>
            </a:extLst>
          </p:cNvPr>
          <p:cNvSpPr>
            <a:spLocks noGrp="1"/>
          </p:cNvSpPr>
          <p:nvPr>
            <p:ph type="title"/>
          </p:nvPr>
        </p:nvSpPr>
        <p:spPr/>
        <p:txBody>
          <a:bodyPr>
            <a:normAutofit fontScale="90000"/>
          </a:bodyPr>
          <a:lstStyle/>
          <a:p>
            <a:r>
              <a:rPr lang="en-US" dirty="0"/>
              <a:t>Takeaways</a:t>
            </a:r>
          </a:p>
        </p:txBody>
      </p:sp>
      <p:pic>
        <p:nvPicPr>
          <p:cNvPr id="192" name="Shape 106" descr="Shape 106"/>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148408477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2" name="Shape 260"/>
          <p:cNvSpPr txBox="1">
            <a:spLocks noGrp="1"/>
          </p:cNvSpPr>
          <p:nvPr>
            <p:ph type="title"/>
          </p:nvPr>
        </p:nvSpPr>
        <p:spPr>
          <a:prstGeom prst="rect">
            <a:avLst/>
          </a:prstGeom>
        </p:spPr>
        <p:txBody>
          <a:bodyPr/>
          <a:lstStyle>
            <a:lvl1pPr algn="ctr">
              <a:defRPr sz="6000" b="1">
                <a:latin typeface="Proxima Nova"/>
                <a:ea typeface="Proxima Nova"/>
                <a:cs typeface="Proxima Nova"/>
                <a:sym typeface="Proxima Nova"/>
              </a:defRPr>
            </a:lvl1pPr>
          </a:lstStyle>
          <a:p>
            <a:r>
              <a:t>QUESTIONS?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63"/>
          <p:cNvSpPr txBox="1">
            <a:spLocks noGrp="1"/>
          </p:cNvSpPr>
          <p:nvPr>
            <p:ph type="title"/>
          </p:nvPr>
        </p:nvSpPr>
        <p:spPr>
          <a:prstGeom prst="rect">
            <a:avLst/>
          </a:prstGeom>
        </p:spPr>
        <p:txBody>
          <a:bodyPr anchor="ctr">
            <a:normAutofit fontScale="90000"/>
          </a:bodyPr>
          <a:lstStyle>
            <a:lvl1pPr algn="ctr">
              <a:defRPr sz="6000" b="1"/>
            </a:lvl1pPr>
          </a:lstStyle>
          <a:p>
            <a:r>
              <a:rPr lang="en-US" dirty="0"/>
              <a:t>Learning Objectives</a:t>
            </a:r>
            <a:br>
              <a:rPr lang="en-US" dirty="0"/>
            </a:br>
            <a:r>
              <a:rPr lang="en-US" dirty="0"/>
              <a:t>&amp; Agenda</a:t>
            </a:r>
            <a:endParaRPr dirty="0"/>
          </a:p>
        </p:txBody>
      </p:sp>
      <p:pic>
        <p:nvPicPr>
          <p:cNvPr id="124" name="Shape 66" descr="Shape 66"/>
          <p:cNvPicPr>
            <a:picLocks noChangeAspect="1"/>
          </p:cNvPicPr>
          <p:nvPr/>
        </p:nvPicPr>
        <p:blipFill>
          <a:blip r:embed="rId2">
            <a:extLst/>
          </a:blip>
          <a:stretch>
            <a:fillRect/>
          </a:stretch>
        </p:blipFill>
        <p:spPr>
          <a:xfrm>
            <a:off x="4170962" y="4072649"/>
            <a:ext cx="802076" cy="161226"/>
          </a:xfrm>
          <a:prstGeom prst="rect">
            <a:avLst/>
          </a:prstGeom>
          <a:ln w="12700">
            <a:miter lim="400000"/>
          </a:ln>
        </p:spPr>
      </p:pic>
    </p:spTree>
    <p:extLst>
      <p:ext uri="{BB962C8B-B14F-4D97-AF65-F5344CB8AC3E}">
        <p14:creationId xmlns:p14="http://schemas.microsoft.com/office/powerpoint/2010/main" val="13895675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87"/>
          <p:cNvSpPr/>
          <p:nvPr/>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128" name="Shape 89"/>
          <p:cNvSpPr txBox="1">
            <a:spLocks noGrp="1"/>
          </p:cNvSpPr>
          <p:nvPr>
            <p:ph type="body" idx="1"/>
          </p:nvPr>
        </p:nvSpPr>
        <p:spPr>
          <a:prstGeom prst="rect">
            <a:avLst/>
          </a:prstGeom>
        </p:spPr>
        <p:txBody>
          <a:bodyPr/>
          <a:lstStyle>
            <a:lvl1pPr marL="457200" indent="-381000">
              <a:lnSpc>
                <a:spcPct val="130000"/>
              </a:lnSpc>
              <a:spcBef>
                <a:spcPts val="0"/>
              </a:spcBef>
              <a:buClr>
                <a:srgbClr val="434343"/>
              </a:buClr>
              <a:buSzPct val="100000"/>
              <a:buFont typeface="Helvetica"/>
              <a:buChar char="●"/>
              <a:defRPr sz="2400">
                <a:solidFill>
                  <a:srgbClr val="434343"/>
                </a:solidFill>
                <a:latin typeface="Proxima Nova"/>
                <a:ea typeface="Proxima Nova"/>
                <a:cs typeface="Proxima Nova"/>
                <a:sym typeface="Proxima Nova"/>
              </a:defRPr>
            </a:lvl1pPr>
          </a:lstStyle>
          <a:p>
            <a:pPr marL="76200" indent="0">
              <a:buNone/>
              <a:defRPr>
                <a:latin typeface="Avenir Book"/>
                <a:ea typeface="Avenir Book"/>
                <a:cs typeface="Avenir Book"/>
                <a:sym typeface="Avenir Book"/>
              </a:defRPr>
            </a:pPr>
            <a:r>
              <a:rPr lang="en-US" dirty="0">
                <a:solidFill>
                  <a:schemeClr val="bg1"/>
                </a:solidFill>
              </a:rPr>
              <a:t>Be able to</a:t>
            </a:r>
          </a:p>
          <a:p>
            <a:pPr>
              <a:defRPr>
                <a:latin typeface="Avenir Book"/>
                <a:ea typeface="Avenir Book"/>
                <a:cs typeface="Avenir Book"/>
                <a:sym typeface="Avenir Book"/>
              </a:defRPr>
            </a:pPr>
            <a:r>
              <a:rPr lang="en-US" dirty="0">
                <a:solidFill>
                  <a:schemeClr val="bg1"/>
                </a:solidFill>
              </a:rPr>
              <a:t>Identify different distributions and their parameters</a:t>
            </a:r>
          </a:p>
          <a:p>
            <a:pPr>
              <a:defRPr>
                <a:latin typeface="Avenir Book"/>
                <a:ea typeface="Avenir Book"/>
                <a:cs typeface="Avenir Book"/>
                <a:sym typeface="Avenir Book"/>
              </a:defRPr>
            </a:pPr>
            <a:r>
              <a:rPr lang="en-US" dirty="0">
                <a:solidFill>
                  <a:schemeClr val="bg1"/>
                </a:solidFill>
              </a:rPr>
              <a:t>Estimate measures of where the distribution is centered (mean, median, mode)</a:t>
            </a:r>
          </a:p>
          <a:p>
            <a:pPr>
              <a:defRPr>
                <a:latin typeface="Avenir Book"/>
                <a:ea typeface="Avenir Book"/>
                <a:cs typeface="Avenir Book"/>
                <a:sym typeface="Avenir Book"/>
              </a:defRPr>
            </a:pPr>
            <a:r>
              <a:rPr lang="en-US" dirty="0">
                <a:solidFill>
                  <a:schemeClr val="bg1"/>
                </a:solidFill>
              </a:rPr>
              <a:t>Estimate how spread out points are (variance and standard deviation)</a:t>
            </a:r>
          </a:p>
          <a:p>
            <a:pPr>
              <a:defRPr>
                <a:latin typeface="Avenir Book"/>
                <a:ea typeface="Avenir Book"/>
                <a:cs typeface="Avenir Book"/>
                <a:sym typeface="Avenir Book"/>
              </a:defRPr>
            </a:pPr>
            <a:r>
              <a:rPr lang="en-US" dirty="0">
                <a:solidFill>
                  <a:schemeClr val="bg1"/>
                </a:solidFill>
              </a:rPr>
              <a:t>Interpret graphical representations of distributions</a:t>
            </a:r>
          </a:p>
          <a:p>
            <a:pPr marL="76200" indent="0">
              <a:buNone/>
              <a:defRPr>
                <a:latin typeface="Avenir Book"/>
                <a:ea typeface="Avenir Book"/>
                <a:cs typeface="Avenir Book"/>
                <a:sym typeface="Avenir Book"/>
              </a:defRPr>
            </a:pPr>
            <a:endParaRPr lang="en-US" dirty="0">
              <a:solidFill>
                <a:schemeClr val="bg1"/>
              </a:solidFill>
            </a:endParaRPr>
          </a:p>
        </p:txBody>
      </p:sp>
      <p:sp>
        <p:nvSpPr>
          <p:cNvPr id="127" name="Shape 88"/>
          <p:cNvSpPr txBox="1">
            <a:spLocks noGrp="1"/>
          </p:cNvSpPr>
          <p:nvPr>
            <p:ph type="title"/>
          </p:nvPr>
        </p:nvSpPr>
        <p:spPr>
          <a:prstGeom prst="rect">
            <a:avLst/>
          </a:prstGeom>
        </p:spPr>
        <p:txBody>
          <a:bodyPr/>
          <a:lstStyle>
            <a:lvl1pPr defTabSz="822959">
              <a:defRPr sz="2520" b="1">
                <a:latin typeface="Proxima Nova"/>
                <a:ea typeface="Proxima Nova"/>
                <a:cs typeface="Proxima Nova"/>
                <a:sym typeface="Proxima Nova"/>
              </a:defRPr>
            </a:lvl1pPr>
          </a:lstStyle>
          <a:p>
            <a:r>
              <a:rPr lang="en-US" dirty="0"/>
              <a:t>What You'll Be able to do</a:t>
            </a:r>
            <a:endParaRPr dirty="0"/>
          </a:p>
        </p:txBody>
      </p:sp>
      <p:pic>
        <p:nvPicPr>
          <p:cNvPr id="129" name="Shape 90" descr="Shape 90"/>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426214314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05"/>
          <p:cNvSpPr txBox="1">
            <a:spLocks noGrp="1"/>
          </p:cNvSpPr>
          <p:nvPr>
            <p:ph type="body" idx="1"/>
          </p:nvPr>
        </p:nvSpPr>
        <p:spPr>
          <a:prstGeom prst="rect">
            <a:avLst/>
          </a:prstGeom>
        </p:spPr>
        <p:txBody>
          <a:bodyPr/>
          <a:lstStyle/>
          <a:p>
            <a:pPr marL="285750" indent="-285750">
              <a:buFont typeface="Arial" panose="020B0604020202020204" pitchFamily="34" charset="0"/>
              <a:buChar char="•"/>
            </a:pPr>
            <a:r>
              <a:rPr lang="en-US" dirty="0">
                <a:solidFill>
                  <a:schemeClr val="bg1"/>
                </a:solidFill>
              </a:rPr>
              <a:t>??</a:t>
            </a:r>
          </a:p>
        </p:txBody>
      </p:sp>
      <p:sp>
        <p:nvSpPr>
          <p:cNvPr id="4" name="Title 3">
            <a:extLst>
              <a:ext uri="{FF2B5EF4-FFF2-40B4-BE49-F238E27FC236}">
                <a16:creationId xmlns:a16="http://schemas.microsoft.com/office/drawing/2014/main" id="{081ED735-D060-3640-84C8-FAC22C3D9416}"/>
              </a:ext>
            </a:extLst>
          </p:cNvPr>
          <p:cNvSpPr>
            <a:spLocks noGrp="1"/>
          </p:cNvSpPr>
          <p:nvPr>
            <p:ph type="title"/>
          </p:nvPr>
        </p:nvSpPr>
        <p:spPr/>
        <p:txBody>
          <a:bodyPr>
            <a:normAutofit fontScale="90000"/>
          </a:bodyPr>
          <a:lstStyle/>
          <a:p>
            <a:r>
              <a:rPr lang="en-US" dirty="0"/>
              <a:t>Agenda</a:t>
            </a:r>
          </a:p>
        </p:txBody>
      </p:sp>
      <p:pic>
        <p:nvPicPr>
          <p:cNvPr id="192" name="Shape 106" descr="Shape 106"/>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407856655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CDE6-CD40-E445-8616-BF0BA79CB168}"/>
              </a:ext>
            </a:extLst>
          </p:cNvPr>
          <p:cNvSpPr>
            <a:spLocks noGrp="1"/>
          </p:cNvSpPr>
          <p:nvPr>
            <p:ph type="title"/>
          </p:nvPr>
        </p:nvSpPr>
        <p:spPr/>
        <p:txBody>
          <a:bodyPr/>
          <a:lstStyle/>
          <a:p>
            <a:r>
              <a:rPr lang="en-US" dirty="0"/>
              <a:t>Motivating Example</a:t>
            </a:r>
          </a:p>
        </p:txBody>
      </p:sp>
    </p:spTree>
    <p:extLst>
      <p:ext uri="{BB962C8B-B14F-4D97-AF65-F5344CB8AC3E}">
        <p14:creationId xmlns:p14="http://schemas.microsoft.com/office/powerpoint/2010/main" val="4030290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7" name="TextBox 6">
            <a:extLst>
              <a:ext uri="{FF2B5EF4-FFF2-40B4-BE49-F238E27FC236}">
                <a16:creationId xmlns:a16="http://schemas.microsoft.com/office/drawing/2014/main" id="{A6307ACB-4998-044B-81B7-8857D40FE313}"/>
              </a:ext>
            </a:extLst>
          </p:cNvPr>
          <p:cNvSpPr txBox="1"/>
          <p:nvPr/>
        </p:nvSpPr>
        <p:spPr>
          <a:xfrm>
            <a:off x="311700" y="1121229"/>
            <a:ext cx="8402932" cy="400110"/>
          </a:xfrm>
          <a:prstGeom prst="rect">
            <a:avLst/>
          </a:prstGeom>
          <a:noFill/>
        </p:spPr>
        <p:txBody>
          <a:bodyPr wrap="square" rtlCol="0">
            <a:spAutoFit/>
          </a:bodyPr>
          <a:lstStyle/>
          <a:p>
            <a:r>
              <a:rPr lang="en-US" sz="2000" dirty="0">
                <a:solidFill>
                  <a:schemeClr val="bg1"/>
                </a:solidFill>
                <a:latin typeface="Avenir Book" panose="02000503020000020003" pitchFamily="2" charset="0"/>
              </a:rPr>
              <a:t>We have a log of the number of defects found in a particular store</a:t>
            </a:r>
          </a:p>
        </p:txBody>
      </p:sp>
      <p:graphicFrame>
        <p:nvGraphicFramePr>
          <p:cNvPr id="18" name="Table 17">
            <a:extLst>
              <a:ext uri="{FF2B5EF4-FFF2-40B4-BE49-F238E27FC236}">
                <a16:creationId xmlns:a16="http://schemas.microsoft.com/office/drawing/2014/main" id="{DEEF4DAC-F8A8-8044-9E5A-1AE047E66318}"/>
              </a:ext>
            </a:extLst>
          </p:cNvPr>
          <p:cNvGraphicFramePr>
            <a:graphicFrameLocks noGrp="1"/>
          </p:cNvGraphicFramePr>
          <p:nvPr>
            <p:extLst>
              <p:ext uri="{D42A27DB-BD31-4B8C-83A1-F6EECF244321}">
                <p14:modId xmlns:p14="http://schemas.microsoft.com/office/powerpoint/2010/main" val="182899188"/>
              </p:ext>
            </p:extLst>
          </p:nvPr>
        </p:nvGraphicFramePr>
        <p:xfrm>
          <a:off x="1854200" y="1779270"/>
          <a:ext cx="5435600" cy="1981200"/>
        </p:xfrm>
        <a:graphic>
          <a:graphicData uri="http://schemas.openxmlformats.org/drawingml/2006/table">
            <a:tbl>
              <a:tblPr firstRow="1" bandRow="1">
                <a:tableStyleId>{72833802-FEF1-4C79-8D5D-14CF1EAF98D9}</a:tableStyleId>
              </a:tblPr>
              <a:tblGrid>
                <a:gridCol w="2717800">
                  <a:extLst>
                    <a:ext uri="{9D8B030D-6E8A-4147-A177-3AD203B41FA5}">
                      <a16:colId xmlns:a16="http://schemas.microsoft.com/office/drawing/2014/main" val="2387956643"/>
                    </a:ext>
                  </a:extLst>
                </a:gridCol>
                <a:gridCol w="2717800">
                  <a:extLst>
                    <a:ext uri="{9D8B030D-6E8A-4147-A177-3AD203B41FA5}">
                      <a16:colId xmlns:a16="http://schemas.microsoft.com/office/drawing/2014/main" val="225734541"/>
                    </a:ext>
                  </a:extLst>
                </a:gridCol>
              </a:tblGrid>
              <a:tr h="370840">
                <a:tc>
                  <a:txBody>
                    <a:bodyPr/>
                    <a:lstStyle/>
                    <a:p>
                      <a:pPr algn="l"/>
                      <a:r>
                        <a:rPr lang="en-US" sz="2000" dirty="0">
                          <a:solidFill>
                            <a:schemeClr val="bg1"/>
                          </a:solidFill>
                          <a:latin typeface="Avenir Book" panose="02000503020000020003" pitchFamily="2" charset="0"/>
                        </a:rPr>
                        <a:t>Sales</a:t>
                      </a:r>
                    </a:p>
                  </a:txBody>
                  <a:tcPr>
                    <a:solidFill>
                      <a:srgbClr val="EF3969"/>
                    </a:solidFill>
                  </a:tcPr>
                </a:tc>
                <a:tc>
                  <a:txBody>
                    <a:bodyPr/>
                    <a:lstStyle/>
                    <a:p>
                      <a:pPr algn="l"/>
                      <a:r>
                        <a:rPr lang="en-US" sz="2000" dirty="0">
                          <a:solidFill>
                            <a:schemeClr val="bg1"/>
                          </a:solidFill>
                          <a:latin typeface="Avenir Book" panose="02000503020000020003" pitchFamily="2" charset="0"/>
                        </a:rPr>
                        <a:t>Defects Found</a:t>
                      </a:r>
                    </a:p>
                  </a:txBody>
                  <a:tcPr>
                    <a:solidFill>
                      <a:srgbClr val="EF3969"/>
                    </a:solidFill>
                  </a:tcPr>
                </a:tc>
                <a:extLst>
                  <a:ext uri="{0D108BD9-81ED-4DB2-BD59-A6C34878D82A}">
                    <a16:rowId xmlns:a16="http://schemas.microsoft.com/office/drawing/2014/main" val="3856020295"/>
                  </a:ext>
                </a:extLst>
              </a:tr>
              <a:tr h="370840">
                <a:tc>
                  <a:txBody>
                    <a:bodyPr/>
                    <a:lstStyle/>
                    <a:p>
                      <a:pPr algn="l"/>
                      <a:r>
                        <a:rPr lang="en-US" sz="2000" dirty="0">
                          <a:solidFill>
                            <a:schemeClr val="bg1"/>
                          </a:solidFill>
                          <a:latin typeface="Avenir Book" panose="02000503020000020003" pitchFamily="2" charset="0"/>
                        </a:rPr>
                        <a:t>01/01</a:t>
                      </a:r>
                    </a:p>
                  </a:txBody>
                  <a:tcPr/>
                </a:tc>
                <a:tc>
                  <a:txBody>
                    <a:bodyPr/>
                    <a:lstStyle/>
                    <a:p>
                      <a:pPr algn="l"/>
                      <a:r>
                        <a:rPr lang="en-US" sz="2000" dirty="0">
                          <a:solidFill>
                            <a:schemeClr val="bg1"/>
                          </a:solidFill>
                          <a:latin typeface="Avenir Book" panose="02000503020000020003" pitchFamily="2" charset="0"/>
                        </a:rPr>
                        <a:t>2</a:t>
                      </a:r>
                    </a:p>
                  </a:txBody>
                  <a:tcPr/>
                </a:tc>
                <a:extLst>
                  <a:ext uri="{0D108BD9-81ED-4DB2-BD59-A6C34878D82A}">
                    <a16:rowId xmlns:a16="http://schemas.microsoft.com/office/drawing/2014/main" val="1025311185"/>
                  </a:ext>
                </a:extLst>
              </a:tr>
              <a:tr h="370840">
                <a:tc>
                  <a:txBody>
                    <a:bodyPr/>
                    <a:lstStyle/>
                    <a:p>
                      <a:pPr algn="l"/>
                      <a:r>
                        <a:rPr lang="en-US" sz="2000" dirty="0">
                          <a:solidFill>
                            <a:schemeClr val="bg1"/>
                          </a:solidFill>
                          <a:latin typeface="Avenir Book" panose="02000503020000020003" pitchFamily="2" charset="0"/>
                        </a:rPr>
                        <a:t>01/08</a:t>
                      </a:r>
                    </a:p>
                  </a:txBody>
                  <a:tcPr/>
                </a:tc>
                <a:tc>
                  <a:txBody>
                    <a:bodyPr/>
                    <a:lstStyle/>
                    <a:p>
                      <a:pPr algn="l"/>
                      <a:r>
                        <a:rPr lang="en-US" sz="2000" dirty="0">
                          <a:solidFill>
                            <a:schemeClr val="bg1"/>
                          </a:solidFill>
                          <a:latin typeface="Avenir Book" panose="02000503020000020003" pitchFamily="2" charset="0"/>
                        </a:rPr>
                        <a:t>6</a:t>
                      </a:r>
                    </a:p>
                  </a:txBody>
                  <a:tcPr/>
                </a:tc>
                <a:extLst>
                  <a:ext uri="{0D108BD9-81ED-4DB2-BD59-A6C34878D82A}">
                    <a16:rowId xmlns:a16="http://schemas.microsoft.com/office/drawing/2014/main" val="2374544259"/>
                  </a:ext>
                </a:extLst>
              </a:tr>
              <a:tr h="370840">
                <a:tc>
                  <a:txBody>
                    <a:bodyPr/>
                    <a:lstStyle/>
                    <a:p>
                      <a:pPr algn="l"/>
                      <a:r>
                        <a:rPr lang="en-US" sz="2000" dirty="0">
                          <a:solidFill>
                            <a:schemeClr val="bg1"/>
                          </a:solidFill>
                          <a:latin typeface="Avenir Book" panose="02000503020000020003" pitchFamily="2" charset="0"/>
                        </a:rPr>
                        <a:t>01/15</a:t>
                      </a:r>
                    </a:p>
                  </a:txBody>
                  <a:tcPr/>
                </a:tc>
                <a:tc>
                  <a:txBody>
                    <a:bodyPr/>
                    <a:lstStyle/>
                    <a:p>
                      <a:pPr algn="l"/>
                      <a:r>
                        <a:rPr lang="en-US" sz="2000" dirty="0">
                          <a:solidFill>
                            <a:schemeClr val="bg1"/>
                          </a:solidFill>
                          <a:latin typeface="Avenir Book" panose="02000503020000020003" pitchFamily="2" charset="0"/>
                        </a:rPr>
                        <a:t>3</a:t>
                      </a:r>
                    </a:p>
                  </a:txBody>
                  <a:tcPr/>
                </a:tc>
                <a:extLst>
                  <a:ext uri="{0D108BD9-81ED-4DB2-BD59-A6C34878D82A}">
                    <a16:rowId xmlns:a16="http://schemas.microsoft.com/office/drawing/2014/main" val="283465483"/>
                  </a:ext>
                </a:extLst>
              </a:tr>
              <a:tr h="370840">
                <a:tc>
                  <a:txBody>
                    <a:bodyPr/>
                    <a:lstStyle/>
                    <a:p>
                      <a:pPr algn="l"/>
                      <a:r>
                        <a:rPr lang="en-US" sz="2000" dirty="0">
                          <a:solidFill>
                            <a:schemeClr val="bg1"/>
                          </a:solidFill>
                          <a:latin typeface="Avenir Book" panose="02000503020000020003" pitchFamily="2" charset="0"/>
                        </a:rPr>
                        <a:t>…….</a:t>
                      </a:r>
                    </a:p>
                  </a:txBody>
                  <a:tcPr/>
                </a:tc>
                <a:tc>
                  <a:txBody>
                    <a:bodyPr/>
                    <a:lstStyle/>
                    <a:p>
                      <a:pPr algn="l"/>
                      <a:r>
                        <a:rPr lang="en-US" sz="2000" dirty="0">
                          <a:solidFill>
                            <a:schemeClr val="bg1"/>
                          </a:solidFill>
                          <a:latin typeface="Avenir Book" panose="02000503020000020003" pitchFamily="2" charset="0"/>
                        </a:rPr>
                        <a:t>……..</a:t>
                      </a:r>
                    </a:p>
                  </a:txBody>
                  <a:tcPr/>
                </a:tc>
                <a:extLst>
                  <a:ext uri="{0D108BD9-81ED-4DB2-BD59-A6C34878D82A}">
                    <a16:rowId xmlns:a16="http://schemas.microsoft.com/office/drawing/2014/main" val="2528897223"/>
                  </a:ext>
                </a:extLst>
              </a:tr>
            </a:tbl>
          </a:graphicData>
        </a:graphic>
      </p:graphicFrame>
      <p:sp>
        <p:nvSpPr>
          <p:cNvPr id="19" name="TextBox 18">
            <a:extLst>
              <a:ext uri="{FF2B5EF4-FFF2-40B4-BE49-F238E27FC236}">
                <a16:creationId xmlns:a16="http://schemas.microsoft.com/office/drawing/2014/main" id="{41AE4487-B472-4A46-B156-A6C49DDB6BB6}"/>
              </a:ext>
            </a:extLst>
          </p:cNvPr>
          <p:cNvSpPr txBox="1"/>
          <p:nvPr/>
        </p:nvSpPr>
        <p:spPr>
          <a:xfrm>
            <a:off x="311699" y="4018401"/>
            <a:ext cx="739963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Book" panose="02000503020000020003" pitchFamily="2" charset="0"/>
              </a:rPr>
              <a:t>What questions might we have about this data? </a:t>
            </a:r>
          </a:p>
          <a:p>
            <a:pPr marL="342900" indent="-342900">
              <a:buFont typeface="Arial" panose="020B0604020202020204" pitchFamily="34" charset="0"/>
              <a:buChar char="•"/>
            </a:pPr>
            <a:r>
              <a:rPr lang="en-US" sz="2000" dirty="0">
                <a:solidFill>
                  <a:schemeClr val="bg1"/>
                </a:solidFill>
                <a:latin typeface="Avenir Book" panose="02000503020000020003" pitchFamily="2" charset="0"/>
              </a:rPr>
              <a:t>How would we describe it?</a:t>
            </a:r>
          </a:p>
        </p:txBody>
      </p:sp>
    </p:spTree>
    <p:extLst>
      <p:ext uri="{BB962C8B-B14F-4D97-AF65-F5344CB8AC3E}">
        <p14:creationId xmlns:p14="http://schemas.microsoft.com/office/powerpoint/2010/main" val="33019661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7" name="TextBox 6">
            <a:extLst>
              <a:ext uri="{FF2B5EF4-FFF2-40B4-BE49-F238E27FC236}">
                <a16:creationId xmlns:a16="http://schemas.microsoft.com/office/drawing/2014/main" id="{A6307ACB-4998-044B-81B7-8857D40FE313}"/>
              </a:ext>
            </a:extLst>
          </p:cNvPr>
          <p:cNvSpPr txBox="1"/>
          <p:nvPr/>
        </p:nvSpPr>
        <p:spPr>
          <a:xfrm>
            <a:off x="311700" y="1121229"/>
            <a:ext cx="8402932" cy="400110"/>
          </a:xfrm>
          <a:prstGeom prst="rect">
            <a:avLst/>
          </a:prstGeom>
          <a:noFill/>
        </p:spPr>
        <p:txBody>
          <a:bodyPr wrap="square" rtlCol="0">
            <a:spAutoFit/>
          </a:bodyPr>
          <a:lstStyle/>
          <a:p>
            <a:r>
              <a:rPr lang="en-US" sz="2000" dirty="0">
                <a:solidFill>
                  <a:schemeClr val="bg1"/>
                </a:solidFill>
                <a:latin typeface="Avenir Book" panose="02000503020000020003" pitchFamily="2" charset="0"/>
              </a:rPr>
              <a:t>Here are some ideas:</a:t>
            </a:r>
          </a:p>
        </p:txBody>
      </p:sp>
      <p:sp>
        <p:nvSpPr>
          <p:cNvPr id="19" name="TextBox 18">
            <a:extLst>
              <a:ext uri="{FF2B5EF4-FFF2-40B4-BE49-F238E27FC236}">
                <a16:creationId xmlns:a16="http://schemas.microsoft.com/office/drawing/2014/main" id="{A820E4BE-8A2E-CE48-AFD7-20BE288378B3}"/>
              </a:ext>
            </a:extLst>
          </p:cNvPr>
          <p:cNvSpPr txBox="1"/>
          <p:nvPr/>
        </p:nvSpPr>
        <p:spPr>
          <a:xfrm>
            <a:off x="311699" y="1521339"/>
            <a:ext cx="8402932" cy="353943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Book" panose="02000503020000020003" pitchFamily="2" charset="0"/>
              </a:rPr>
              <a:t>What are the typical number of defects I might expect?</a:t>
            </a:r>
            <a:br>
              <a:rPr lang="en-US" sz="2000" dirty="0">
                <a:solidFill>
                  <a:schemeClr val="bg1"/>
                </a:solidFill>
                <a:latin typeface="Avenir Book" panose="02000503020000020003" pitchFamily="2" charset="0"/>
              </a:rPr>
            </a:br>
            <a:r>
              <a:rPr lang="en-US" sz="1800" i="1" dirty="0">
                <a:solidFill>
                  <a:schemeClr val="bg1"/>
                </a:solidFill>
                <a:latin typeface="Avenir Book" panose="02000503020000020003" pitchFamily="2" charset="0"/>
              </a:rPr>
              <a:t>This can help me know how many to over-order. This is a measure of central tendency.</a:t>
            </a:r>
          </a:p>
          <a:p>
            <a:pPr marL="342900" indent="-342900">
              <a:buFont typeface="Arial" panose="020B0604020202020204" pitchFamily="34" charset="0"/>
              <a:buChar char="•"/>
            </a:pPr>
            <a:r>
              <a:rPr lang="en-US" sz="2000" dirty="0">
                <a:solidFill>
                  <a:schemeClr val="bg1"/>
                </a:solidFill>
                <a:latin typeface="Avenir Book" panose="02000503020000020003" pitchFamily="2" charset="0"/>
              </a:rPr>
              <a:t>How much variation can I expect?</a:t>
            </a:r>
            <a:br>
              <a:rPr lang="en-US" sz="2000" dirty="0">
                <a:solidFill>
                  <a:schemeClr val="bg1"/>
                </a:solidFill>
                <a:latin typeface="Avenir Book" panose="02000503020000020003" pitchFamily="2" charset="0"/>
              </a:rPr>
            </a:br>
            <a:r>
              <a:rPr lang="en-US" sz="1800" i="1" dirty="0">
                <a:solidFill>
                  <a:schemeClr val="bg1"/>
                </a:solidFill>
                <a:latin typeface="Avenir Book" panose="02000503020000020003" pitchFamily="2" charset="0"/>
              </a:rPr>
              <a:t>This also helps me know how many to over-order. Is it relatively constant, or does it change wildly? This is a measure of spread.</a:t>
            </a:r>
          </a:p>
          <a:p>
            <a:pPr marL="342900" indent="-342900">
              <a:buFont typeface="Arial" panose="020B0604020202020204" pitchFamily="34" charset="0"/>
              <a:buChar char="•"/>
            </a:pPr>
            <a:r>
              <a:rPr lang="en-US" sz="2000" dirty="0">
                <a:solidFill>
                  <a:schemeClr val="bg1"/>
                </a:solidFill>
                <a:latin typeface="Avenir Book" panose="02000503020000020003" pitchFamily="2" charset="0"/>
              </a:rPr>
              <a:t>Is the typical number of defects staying the same?</a:t>
            </a:r>
            <a:br>
              <a:rPr lang="en-US" sz="2000" dirty="0">
                <a:solidFill>
                  <a:schemeClr val="bg1"/>
                </a:solidFill>
                <a:latin typeface="Avenir Book" panose="02000503020000020003" pitchFamily="2" charset="0"/>
              </a:rPr>
            </a:br>
            <a:r>
              <a:rPr lang="en-US" sz="1800" i="1" dirty="0">
                <a:solidFill>
                  <a:schemeClr val="bg1"/>
                </a:solidFill>
                <a:latin typeface="Avenir Book" panose="02000503020000020003" pitchFamily="2" charset="0"/>
              </a:rPr>
              <a:t>Imagine improvements in the manufacturing process that reduce the number of defects. Is that happening? If we are ordering more tires, we might expect to see more defects. Questions of "is the distribution the same" are hypothesis tests (covered tomorrow)</a:t>
            </a:r>
            <a:endParaRPr lang="en-US" sz="1800" dirty="0">
              <a:solidFill>
                <a:schemeClr val="bg1"/>
              </a:solidFill>
              <a:latin typeface="Avenir Book" panose="02000503020000020003" pitchFamily="2" charset="0"/>
            </a:endParaRPr>
          </a:p>
          <a:p>
            <a:pPr marL="342900" indent="-342900">
              <a:buFont typeface="Arial" panose="020B0604020202020204" pitchFamily="34" charset="0"/>
              <a:buChar char="•"/>
            </a:pPr>
            <a:r>
              <a:rPr lang="en-US" sz="2000" dirty="0">
                <a:solidFill>
                  <a:schemeClr val="bg1"/>
                </a:solidFill>
                <a:latin typeface="Avenir Book" panose="02000503020000020003" pitchFamily="2" charset="0"/>
              </a:rPr>
              <a:t>…. and many more!</a:t>
            </a:r>
          </a:p>
        </p:txBody>
      </p:sp>
    </p:spTree>
    <p:extLst>
      <p:ext uri="{BB962C8B-B14F-4D97-AF65-F5344CB8AC3E}">
        <p14:creationId xmlns:p14="http://schemas.microsoft.com/office/powerpoint/2010/main" val="87507700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7" name="TextBox 6">
            <a:extLst>
              <a:ext uri="{FF2B5EF4-FFF2-40B4-BE49-F238E27FC236}">
                <a16:creationId xmlns:a16="http://schemas.microsoft.com/office/drawing/2014/main" id="{A6307ACB-4998-044B-81B7-8857D40FE313}"/>
              </a:ext>
            </a:extLst>
          </p:cNvPr>
          <p:cNvSpPr txBox="1"/>
          <p:nvPr/>
        </p:nvSpPr>
        <p:spPr>
          <a:xfrm>
            <a:off x="311700" y="1121229"/>
            <a:ext cx="8402932" cy="400110"/>
          </a:xfrm>
          <a:prstGeom prst="rect">
            <a:avLst/>
          </a:prstGeom>
          <a:noFill/>
        </p:spPr>
        <p:txBody>
          <a:bodyPr wrap="square" rtlCol="0">
            <a:spAutoFit/>
          </a:bodyPr>
          <a:lstStyle/>
          <a:p>
            <a:r>
              <a:rPr lang="en-US" sz="2000" dirty="0">
                <a:solidFill>
                  <a:schemeClr val="bg1"/>
                </a:solidFill>
                <a:latin typeface="Avenir Book" panose="02000503020000020003" pitchFamily="2" charset="0"/>
              </a:rPr>
              <a:t>Two basic modes of looking at the data:</a:t>
            </a:r>
          </a:p>
        </p:txBody>
      </p:sp>
      <p:sp>
        <p:nvSpPr>
          <p:cNvPr id="19" name="TextBox 18">
            <a:extLst>
              <a:ext uri="{FF2B5EF4-FFF2-40B4-BE49-F238E27FC236}">
                <a16:creationId xmlns:a16="http://schemas.microsoft.com/office/drawing/2014/main" id="{A820E4BE-8A2E-CE48-AFD7-20BE288378B3}"/>
              </a:ext>
            </a:extLst>
          </p:cNvPr>
          <p:cNvSpPr txBox="1"/>
          <p:nvPr/>
        </p:nvSpPr>
        <p:spPr>
          <a:xfrm>
            <a:off x="311699" y="1521339"/>
            <a:ext cx="8402932" cy="3416320"/>
          </a:xfrm>
          <a:prstGeom prst="rect">
            <a:avLst/>
          </a:prstGeom>
          <a:noFill/>
        </p:spPr>
        <p:txBody>
          <a:bodyPr wrap="square" rtlCol="0">
            <a:spAutoFit/>
          </a:bodyPr>
          <a:lstStyle/>
          <a:p>
            <a:pPr marL="342900" indent="-342900">
              <a:buFont typeface="Arial" panose="020B0604020202020204" pitchFamily="34" charset="0"/>
              <a:buChar char="•"/>
            </a:pPr>
            <a:r>
              <a:rPr lang="en-US" sz="1800" b="1" dirty="0">
                <a:solidFill>
                  <a:schemeClr val="bg1"/>
                </a:solidFill>
                <a:latin typeface="Avenir Book" panose="02000503020000020003" pitchFamily="2" charset="0"/>
              </a:rPr>
              <a:t>Descriptive:</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 What is the mean of this sample of data?</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 What is the std. dev. or range of this sample of data?</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Information about the data we collected only.</a:t>
            </a:r>
            <a:br>
              <a:rPr lang="en-US" sz="1800" dirty="0">
                <a:solidFill>
                  <a:schemeClr val="bg1"/>
                </a:solidFill>
                <a:latin typeface="Avenir Book" panose="02000503020000020003" pitchFamily="2" charset="0"/>
              </a:rPr>
            </a:br>
            <a:endParaRPr lang="en-US" sz="1800" dirty="0">
              <a:solidFill>
                <a:schemeClr val="bg1"/>
              </a:solidFill>
              <a:latin typeface="Avenir Book" panose="02000503020000020003" pitchFamily="2" charset="0"/>
            </a:endParaRPr>
          </a:p>
          <a:p>
            <a:pPr marL="342900" indent="-342900">
              <a:buFont typeface="Arial" panose="020B0604020202020204" pitchFamily="34" charset="0"/>
              <a:buChar char="•"/>
            </a:pPr>
            <a:r>
              <a:rPr lang="en-US" sz="1800" b="1" dirty="0">
                <a:solidFill>
                  <a:schemeClr val="bg1"/>
                </a:solidFill>
                <a:latin typeface="Avenir Book" panose="02000503020000020003" pitchFamily="2" charset="0"/>
              </a:rPr>
              <a:t>Parametric:</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 What is the chance that there are 6 defects in next weeks batch?</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 Is the average number of defects changing?</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 Do different types of tires have different defect </a:t>
            </a:r>
            <a:r>
              <a:rPr lang="en-US" sz="1800" dirty="0" err="1">
                <a:solidFill>
                  <a:schemeClr val="bg1"/>
                </a:solidFill>
                <a:latin typeface="Avenir Book" panose="02000503020000020003" pitchFamily="2" charset="0"/>
              </a:rPr>
              <a:t>ratest</a:t>
            </a:r>
            <a:r>
              <a:rPr lang="en-US" sz="1800" dirty="0">
                <a:solidFill>
                  <a:schemeClr val="bg1"/>
                </a:solidFill>
                <a:latin typeface="Avenir Book" panose="02000503020000020003" pitchFamily="2" charset="0"/>
              </a:rPr>
              <a:t>?</a:t>
            </a:r>
            <a:br>
              <a:rPr lang="en-US" sz="1800" dirty="0">
                <a:solidFill>
                  <a:schemeClr val="bg1"/>
                </a:solidFill>
                <a:latin typeface="Avenir Book" panose="02000503020000020003" pitchFamily="2" charset="0"/>
              </a:rPr>
            </a:br>
            <a:r>
              <a:rPr lang="en-US" sz="1800" dirty="0">
                <a:solidFill>
                  <a:schemeClr val="bg1"/>
                </a:solidFill>
                <a:latin typeface="Avenir Book" panose="02000503020000020003" pitchFamily="2" charset="0"/>
              </a:rPr>
              <a:t>Questions that try to generalize (e.g. predict) from the sample. Requires assumptions.</a:t>
            </a:r>
          </a:p>
        </p:txBody>
      </p:sp>
    </p:spTree>
    <p:extLst>
      <p:ext uri="{BB962C8B-B14F-4D97-AF65-F5344CB8AC3E}">
        <p14:creationId xmlns:p14="http://schemas.microsoft.com/office/powerpoint/2010/main" val="365222371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CDE6-CD40-E445-8616-BF0BA79CB168}"/>
              </a:ext>
            </a:extLst>
          </p:cNvPr>
          <p:cNvSpPr>
            <a:spLocks noGrp="1"/>
          </p:cNvSpPr>
          <p:nvPr>
            <p:ph type="title"/>
          </p:nvPr>
        </p:nvSpPr>
        <p:spPr/>
        <p:txBody>
          <a:bodyPr/>
          <a:lstStyle/>
          <a:p>
            <a:r>
              <a:rPr lang="en-US" dirty="0"/>
              <a:t>Descriptive Statistics</a:t>
            </a:r>
          </a:p>
        </p:txBody>
      </p:sp>
    </p:spTree>
    <p:extLst>
      <p:ext uri="{BB962C8B-B14F-4D97-AF65-F5344CB8AC3E}">
        <p14:creationId xmlns:p14="http://schemas.microsoft.com/office/powerpoint/2010/main" val="3788624807"/>
      </p:ext>
    </p:extLst>
  </p:cSld>
  <p:clrMapOvr>
    <a:masterClrMapping/>
  </p:clrMapOvr>
  <p:transition spd="med"/>
</p:sld>
</file>

<file path=ppt/theme/theme1.xml><?xml version="1.0" encoding="utf-8"?>
<a:theme xmlns:a="http://schemas.openxmlformats.org/drawingml/2006/main" name="Metis_CT">
  <a:themeElements>
    <a:clrScheme name="Custom 2">
      <a:dk1>
        <a:srgbClr val="212121"/>
      </a:dk1>
      <a:lt1>
        <a:srgbClr val="FFFFFF"/>
      </a:lt1>
      <a:dk2>
        <a:srgbClr val="A7A7A7"/>
      </a:dk2>
      <a:lt2>
        <a:srgbClr val="535353"/>
      </a:lt2>
      <a:accent1>
        <a:srgbClr val="328EC4"/>
      </a:accent1>
      <a:accent2>
        <a:srgbClr val="D23199"/>
      </a:accent2>
      <a:accent3>
        <a:srgbClr val="78909C"/>
      </a:accent3>
      <a:accent4>
        <a:srgbClr val="FFAB40"/>
      </a:accent4>
      <a:accent5>
        <a:srgbClr val="4DD0E1"/>
      </a:accent5>
      <a:accent6>
        <a:srgbClr val="EEFF41"/>
      </a:accent6>
      <a:hlink>
        <a:srgbClr val="0000FF"/>
      </a:hlink>
      <a:folHlink>
        <a:srgbClr val="FF00FF"/>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dirty="0">
            <a:ln>
              <a:noFill/>
            </a:ln>
            <a:solidFill>
              <a:schemeClr val="bg1"/>
            </a:solidFill>
            <a:effectLst/>
            <a:uFillTx/>
            <a:latin typeface="+mj-lt"/>
            <a:cs typeface="Arial" panose="020B0604020202020204" pitchFamily="34" charset="0"/>
            <a:sym typeface="Arial"/>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etis_CT" id="{97739FD9-778E-3849-BFAE-EA3FF0BBACA5}" vid="{4995C8F1-E9A5-014D-8D2A-D945E4818636}"/>
    </a:ext>
  </a:extLst>
</a:theme>
</file>

<file path=ppt/theme/theme2.xml><?xml version="1.0" encoding="utf-8"?>
<a:theme xmlns:a="http://schemas.openxmlformats.org/drawingml/2006/main" name="simple-dark-2">
  <a:themeElements>
    <a:clrScheme name="simple-dark-2">
      <a:dk1>
        <a:srgbClr val="000000"/>
      </a:dk1>
      <a:lt1>
        <a:srgbClr val="FFFFFF"/>
      </a:lt1>
      <a:dk2>
        <a:srgbClr val="A7A7A7"/>
      </a:dk2>
      <a:lt2>
        <a:srgbClr val="535353"/>
      </a:lt2>
      <a:accent1>
        <a:srgbClr val="009688"/>
      </a:accent1>
      <a:accent2>
        <a:srgbClr val="EEEEEE"/>
      </a:accent2>
      <a:accent3>
        <a:srgbClr val="78909C"/>
      </a:accent3>
      <a:accent4>
        <a:srgbClr val="FFAB40"/>
      </a:accent4>
      <a:accent5>
        <a:srgbClr val="4DD0E1"/>
      </a:accent5>
      <a:accent6>
        <a:srgbClr val="EEFF41"/>
      </a:accent6>
      <a:hlink>
        <a:srgbClr val="0000FF"/>
      </a:hlink>
      <a:folHlink>
        <a:srgbClr val="FF00FF"/>
      </a:folHlink>
    </a:clrScheme>
    <a:fontScheme name="simple-dark-2">
      <a:majorFont>
        <a:latin typeface="Helvetica"/>
        <a:ea typeface="Helvetica"/>
        <a:cs typeface="Helvetica"/>
      </a:majorFont>
      <a:minorFont>
        <a:latin typeface="Helvetica Neue"/>
        <a:ea typeface="Helvetica Neue"/>
        <a:cs typeface="Helvetica Neue"/>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Metis_CT</Template>
  <TotalTime>80113</TotalTime>
  <Words>541</Words>
  <Application>Microsoft Macintosh PowerPoint</Application>
  <PresentationFormat>On-screen Show (16:9)</PresentationFormat>
  <Paragraphs>73</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Book</vt:lpstr>
      <vt:lpstr>Courier</vt:lpstr>
      <vt:lpstr>Helvetica</vt:lpstr>
      <vt:lpstr>Helvetica Neue</vt:lpstr>
      <vt:lpstr>Proxima Nova</vt:lpstr>
      <vt:lpstr>Metis_CT</vt:lpstr>
      <vt:lpstr>Statistics Distributions</vt:lpstr>
      <vt:lpstr>Learning Objectives &amp; Agenda</vt:lpstr>
      <vt:lpstr>What You'll Be able to do</vt:lpstr>
      <vt:lpstr>Agenda</vt:lpstr>
      <vt:lpstr>Motivating Example</vt:lpstr>
      <vt:lpstr>Tire Defects</vt:lpstr>
      <vt:lpstr>Tire Defects</vt:lpstr>
      <vt:lpstr>Tire Defects</vt:lpstr>
      <vt:lpstr>Descriptive Statistics</vt:lpstr>
      <vt:lpstr>Exercise</vt:lpstr>
      <vt:lpstr>Pull Requests</vt:lpstr>
      <vt:lpstr>Recap</vt:lpstr>
      <vt:lpstr>Agenda</vt:lpstr>
      <vt:lpstr>Takeaways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TITLE</dc:title>
  <cp:lastModifiedBy>Damien Martin</cp:lastModifiedBy>
  <cp:revision>149</cp:revision>
  <dcterms:modified xsi:type="dcterms:W3CDTF">2019-06-27T15:09:00Z</dcterms:modified>
</cp:coreProperties>
</file>