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71" r:id="rId3"/>
    <p:sldId id="273" r:id="rId4"/>
    <p:sldId id="257" r:id="rId5"/>
    <p:sldId id="258" r:id="rId6"/>
    <p:sldId id="272" r:id="rId7"/>
    <p:sldId id="259" r:id="rId8"/>
    <p:sldId id="260" r:id="rId9"/>
    <p:sldId id="263" r:id="rId10"/>
    <p:sldId id="264" r:id="rId11"/>
    <p:sldId id="266" r:id="rId12"/>
    <p:sldId id="261" r:id="rId13"/>
    <p:sldId id="267" r:id="rId14"/>
    <p:sldId id="262" r:id="rId15"/>
    <p:sldId id="268" r:id="rId16"/>
    <p:sldId id="269" r:id="rId17"/>
    <p:sldId id="274" r:id="rId18"/>
    <p:sldId id="27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5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91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3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32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5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96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39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8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52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1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69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31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3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14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38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6232-5A20-42EF-9871-C500CD03A2DD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61C199-2845-4928-9D09-2D743C1AF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0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6F953-EFB1-4A2E-87BF-B069B5F19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資料分析軟體報告</a:t>
            </a:r>
            <a:r>
              <a:rPr lang="en-US" altLang="zh-TW" dirty="0"/>
              <a:t>—</a:t>
            </a:r>
            <a:br>
              <a:rPr lang="en-US" altLang="zh-TW" dirty="0"/>
            </a:br>
            <a:r>
              <a:rPr lang="en-US" altLang="zh-TW" dirty="0"/>
              <a:t>covid-19</a:t>
            </a:r>
            <a:r>
              <a:rPr lang="zh-TW" altLang="en-US" dirty="0"/>
              <a:t>在台灣的分析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78A06A-FCC1-4340-BD7E-F9C22533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0830"/>
            <a:ext cx="9144000" cy="2204873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  <a:p>
            <a:pPr algn="l"/>
            <a:r>
              <a:rPr lang="zh-TW" altLang="en-US" dirty="0"/>
              <a:t>          巨資二</a:t>
            </a:r>
            <a:r>
              <a:rPr lang="en-US" altLang="zh-TW" dirty="0"/>
              <a:t>A 07170121</a:t>
            </a:r>
            <a:r>
              <a:rPr lang="zh-TW" altLang="en-US" dirty="0"/>
              <a:t>許哲聞             會三</a:t>
            </a:r>
            <a:r>
              <a:rPr lang="en-US" altLang="zh-TW" dirty="0"/>
              <a:t>B 06152243 </a:t>
            </a:r>
            <a:r>
              <a:rPr lang="zh-TW" altLang="en-US" dirty="0"/>
              <a:t>曹詠喻</a:t>
            </a:r>
            <a:endParaRPr lang="en-US" altLang="zh-TW" dirty="0"/>
          </a:p>
          <a:p>
            <a:pPr algn="l"/>
            <a:r>
              <a:rPr lang="zh-TW" altLang="en-US" dirty="0"/>
              <a:t>          巨資二</a:t>
            </a:r>
            <a:r>
              <a:rPr lang="en-US" altLang="zh-TW" dirty="0"/>
              <a:t>A 07170133 </a:t>
            </a:r>
            <a:r>
              <a:rPr lang="zh-TW" altLang="en-US" dirty="0"/>
              <a:t>彭鈺軒            社四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05115246</a:t>
            </a:r>
            <a:r>
              <a:rPr lang="zh-TW" altLang="en-US" dirty="0"/>
              <a:t> 黃聖崴</a:t>
            </a:r>
            <a:endParaRPr lang="en-US" altLang="zh-TW" dirty="0"/>
          </a:p>
          <a:p>
            <a:pPr algn="l"/>
            <a:r>
              <a:rPr lang="zh-TW" altLang="en-US" dirty="0"/>
              <a:t>          巨資二</a:t>
            </a:r>
            <a:r>
              <a:rPr lang="en-US" altLang="zh-TW" dirty="0"/>
              <a:t>A 07170138 </a:t>
            </a:r>
            <a:r>
              <a:rPr lang="zh-TW" altLang="en-US" dirty="0"/>
              <a:t>簡呈澔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366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4985E-A3BA-4374-A6F0-693DEC1A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3078C-39F1-4D0D-8A5A-CADFBB93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635"/>
            <a:ext cx="8596668" cy="434572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sz="2400" dirty="0"/>
              <a:t>建立資料 </a:t>
            </a:r>
            <a:r>
              <a:rPr lang="en-US" altLang="zh-TW" sz="2400" dirty="0"/>
              <a:t>A115246.area_dist3</a:t>
            </a:r>
            <a:r>
              <a:rPr lang="zh-TW" altLang="en-US" sz="2400" dirty="0"/>
              <a:t>來了解各個縣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市確診人數佔的比例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0C485A-C105-4263-A634-B8A00F73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13" y="3429000"/>
            <a:ext cx="3682516" cy="25696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99E35C5-9FC3-4BB2-99BB-E2AF15F0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74" y="200950"/>
            <a:ext cx="1797483" cy="6456100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EE6AE654-562B-47B7-853F-C51EE2C3CC73}"/>
              </a:ext>
            </a:extLst>
          </p:cNvPr>
          <p:cNvSpPr/>
          <p:nvPr/>
        </p:nvSpPr>
        <p:spPr>
          <a:xfrm>
            <a:off x="5561815" y="4911365"/>
            <a:ext cx="904973" cy="56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52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64677-1A55-4227-8773-82675844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各縣市的確診占比與各縣市人口密度的相關性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74113-1240-4A42-AA4F-8305C0F3B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sz="2400" dirty="0">
                <a:solidFill>
                  <a:srgbClr val="FF0000"/>
                </a:solidFill>
              </a:rPr>
              <a:t>合併</a:t>
            </a:r>
            <a:r>
              <a:rPr lang="en-US" altLang="zh-TW" sz="2400" dirty="0">
                <a:solidFill>
                  <a:srgbClr val="FF0000"/>
                </a:solidFill>
              </a:rPr>
              <a:t>A115246.area_dist</a:t>
            </a:r>
            <a:r>
              <a:rPr lang="zh-TW" altLang="en-US" sz="2400" dirty="0">
                <a:solidFill>
                  <a:srgbClr val="FF0000"/>
                </a:solidFill>
              </a:rPr>
              <a:t>和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A115246.population_d_3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計算相關係數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3F1276-475B-4E27-8274-9907B952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35" y="2867488"/>
            <a:ext cx="5782744" cy="16771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C62E7A7-EB27-405D-8AB4-CF236CED2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98" y="5023027"/>
            <a:ext cx="2548817" cy="16068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4A92735-300F-46B8-BA93-2E9D6BD9A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157" y="1307474"/>
            <a:ext cx="5622987" cy="538756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29E6C2C-A407-4EAE-A7B6-895D3E95809B}"/>
              </a:ext>
            </a:extLst>
          </p:cNvPr>
          <p:cNvSpPr/>
          <p:nvPr/>
        </p:nvSpPr>
        <p:spPr>
          <a:xfrm>
            <a:off x="4013410" y="5431224"/>
            <a:ext cx="1121789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5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6A221-A8BD-4BFB-B007-FD156698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分析各性別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A5F99-26CB-4DEF-8F99-FE7795C3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30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建立資料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A115246.city_sex_dist</a:t>
            </a:r>
            <a:r>
              <a:rPr lang="zh-TW" altLang="en-US" sz="2400" dirty="0">
                <a:solidFill>
                  <a:srgbClr val="FF0000"/>
                </a:solidFill>
              </a:rPr>
              <a:t>來查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看各縣市男女確診人數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67BCD6-597F-41C0-991C-60AEA0AB1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1"/>
          <a:stretch/>
        </p:blipFill>
        <p:spPr>
          <a:xfrm>
            <a:off x="7216333" y="250186"/>
            <a:ext cx="2652074" cy="66078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7D71D5-9D79-49DD-89F2-6E9CB57FA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70" y="3713152"/>
            <a:ext cx="4308456" cy="25352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0CF771-42D7-49D1-A750-CB37739EF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133" y="35564"/>
            <a:ext cx="27432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3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758D37-8CC4-4742-8131-2BABEEA31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5119"/>
            <a:ext cx="8596668" cy="4816244"/>
          </a:xfrm>
        </p:spPr>
        <p:txBody>
          <a:bodyPr/>
          <a:lstStyle/>
          <a:p>
            <a:r>
              <a:rPr lang="zh-TW" altLang="en-US" sz="2400" dirty="0">
                <a:solidFill>
                  <a:srgbClr val="FF0000"/>
                </a:solidFill>
              </a:rPr>
              <a:t>建立資料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A115246.city_sex_dist2</a:t>
            </a:r>
            <a:r>
              <a:rPr lang="zh-TW" altLang="en-US" sz="2400" dirty="0">
                <a:solidFill>
                  <a:srgbClr val="FF0000"/>
                </a:solidFill>
              </a:rPr>
              <a:t>各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縣市男女確診占比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整體而言，各縣市的男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女感染比例也接近</a:t>
            </a:r>
            <a:r>
              <a:rPr lang="en-US" altLang="zh-TW" sz="2400" dirty="0">
                <a:solidFill>
                  <a:srgbClr val="FF0000"/>
                </a:solidFill>
              </a:rPr>
              <a:t>1:1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5AFE04-2711-4A28-9588-97AA87007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0"/>
          <a:stretch/>
        </p:blipFill>
        <p:spPr>
          <a:xfrm>
            <a:off x="4353048" y="146630"/>
            <a:ext cx="3305175" cy="65647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3DA55A2-9CF7-4136-9215-721E9ECE3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"/>
          <a:stretch/>
        </p:blipFill>
        <p:spPr>
          <a:xfrm>
            <a:off x="7673802" y="128587"/>
            <a:ext cx="3200400" cy="67294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1189F4-F1D7-48EE-A8EE-3D99D9DFB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747630"/>
            <a:ext cx="3521804" cy="18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4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6A221-A8BD-4BFB-B007-FD156698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分析境外確診案例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A5F99-26CB-4DEF-8F99-FE7795C3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427"/>
            <a:ext cx="8596668" cy="4620936"/>
          </a:xfrm>
        </p:spPr>
        <p:txBody>
          <a:bodyPr/>
          <a:lstStyle/>
          <a:p>
            <a:r>
              <a:rPr lang="zh-TW" altLang="en-US" sz="2400" dirty="0">
                <a:solidFill>
                  <a:srgbClr val="FF0000"/>
                </a:solidFill>
              </a:rPr>
              <a:t>建立</a:t>
            </a:r>
            <a:r>
              <a:rPr lang="en-US" altLang="zh-TW" sz="2400" dirty="0">
                <a:solidFill>
                  <a:srgbClr val="FF0000"/>
                </a:solidFill>
              </a:rPr>
              <a:t>A115246.age_overseas_dist</a:t>
            </a:r>
            <a:r>
              <a:rPr lang="zh-TW" altLang="en-US" sz="2400" dirty="0">
                <a:solidFill>
                  <a:srgbClr val="FF0000"/>
                </a:solidFill>
              </a:rPr>
              <a:t>來看境外的狀況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單看境外確診案例感染比例也接近</a:t>
            </a:r>
            <a:r>
              <a:rPr lang="en-US" altLang="zh-TW" sz="2400" dirty="0">
                <a:solidFill>
                  <a:srgbClr val="FF0000"/>
                </a:solidFill>
              </a:rPr>
              <a:t>1:1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65F110-B4F5-48FA-9C5D-89C2F23E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992" y="4113598"/>
            <a:ext cx="2895600" cy="2647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AAEFB9-0B48-4625-931C-DA415745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02" y="4351723"/>
            <a:ext cx="3048000" cy="2171700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D3A42FBA-C40F-4047-958A-029789CA2679}"/>
              </a:ext>
            </a:extLst>
          </p:cNvPr>
          <p:cNvSpPr/>
          <p:nvPr/>
        </p:nvSpPr>
        <p:spPr>
          <a:xfrm>
            <a:off x="5247751" y="5225470"/>
            <a:ext cx="748647" cy="424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1EA0378-1790-4892-851A-D94BEDF37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19" y="1845066"/>
            <a:ext cx="4007176" cy="20512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423A829-84F0-4E9D-BC1D-C3BE2AD11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264" y="1921073"/>
            <a:ext cx="4321979" cy="1899278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C0EB87DC-FA3F-4B5C-8E96-58FCD782D559}"/>
              </a:ext>
            </a:extLst>
          </p:cNvPr>
          <p:cNvSpPr/>
          <p:nvPr/>
        </p:nvSpPr>
        <p:spPr>
          <a:xfrm>
            <a:off x="5128181" y="2658609"/>
            <a:ext cx="748647" cy="424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8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A2BE1-E46F-4C45-BF8B-1332D9A1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境外確診案例在各年齡各性別的情況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26D22-A9AB-43DE-9685-AE5D7822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858"/>
            <a:ext cx="8596668" cy="4998127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境外確診案例的男女的各年齡層比例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可以發現男性確診的年齡層較廣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rgbClr val="FF0000"/>
                </a:solidFill>
              </a:rPr>
              <a:t>兩性別的確診案例居士青壯年為大占比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337EED-AB75-47D2-84B3-709C252C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34" y="1285944"/>
            <a:ext cx="4383464" cy="55720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0E5871-51B9-425C-AB6F-DBFC7E972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79" y="2119256"/>
            <a:ext cx="4298456" cy="312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7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11F66-4BFE-4BBF-9A87-15186AE9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死亡年齡分布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AED155-12E3-431A-B2FA-D0F68C12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利用</a:t>
            </a:r>
            <a:r>
              <a:rPr lang="en-US" altLang="zh-TW" sz="2400" dirty="0"/>
              <a:t>A115246.death1</a:t>
            </a:r>
            <a:r>
              <a:rPr lang="zh-TW" altLang="en-US" sz="2400" dirty="0"/>
              <a:t>得知死亡的年齡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2400" dirty="0"/>
          </a:p>
          <a:p>
            <a:r>
              <a:rPr lang="zh-TW" altLang="en-US" sz="2400" dirty="0"/>
              <a:t>目前台灣死亡的案例年齡都偏高，因此中年到高齡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的人需要注意健康狀況。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A86DAB-5236-4CFD-AD18-0567C99E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757" y="2405850"/>
            <a:ext cx="4138139" cy="42369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95B0ECF-CBD5-43B0-BECC-281A93C2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87" y="2977186"/>
            <a:ext cx="6597258" cy="4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797B1-0917-424E-9B0E-3FF9D4FD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小節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070F8-3D70-4771-893B-04E0C197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423"/>
            <a:ext cx="8596668" cy="4692977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是什麼造成台灣的感染人數上升</a:t>
            </a:r>
            <a:r>
              <a:rPr lang="en-US" altLang="zh-TW" sz="2800" b="1" dirty="0"/>
              <a:t>?</a:t>
            </a:r>
          </a:p>
          <a:p>
            <a:pPr marL="0" indent="0">
              <a:buNone/>
            </a:pPr>
            <a:r>
              <a:rPr lang="zh-TW" altLang="en-US" sz="2400" dirty="0"/>
              <a:t>以本報告分析，台灣的本土案例並不多，這多虧了台灣的衛生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組織與人員的努力。而境外移入的案例遠大於本土案例，可知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病毒以外來形式為主，必須加強海外入境的管理。針對外國人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或僑胞在入境時的防疫配套措施是重點。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b="1" dirty="0"/>
          </a:p>
          <a:p>
            <a:r>
              <a:rPr lang="zh-TW" altLang="en-US" sz="2800" b="1" dirty="0"/>
              <a:t>什麼情況下感染的機率最高</a:t>
            </a:r>
            <a:r>
              <a:rPr lang="en-US" altLang="zh-TW" sz="2800" b="1" dirty="0"/>
              <a:t>?</a:t>
            </a:r>
          </a:p>
          <a:p>
            <a:pPr marL="0" indent="0">
              <a:buNone/>
            </a:pPr>
            <a:r>
              <a:rPr lang="zh-TW" altLang="en-US" sz="2400" dirty="0"/>
              <a:t>在人潮擁擠的地方可能性最高，無論是數據或是醫學上都得證，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因此建議暫時遠離人群，以網路代替。</a:t>
            </a:r>
            <a:endParaRPr lang="en-US" altLang="zh-TW" sz="2400" dirty="0"/>
          </a:p>
          <a:p>
            <a:endParaRPr lang="en-US" altLang="zh-TW" sz="2800" b="1" dirty="0"/>
          </a:p>
          <a:p>
            <a:endParaRPr lang="en-US" altLang="zh-TW" sz="2800" b="1" dirty="0"/>
          </a:p>
          <a:p>
            <a:endParaRPr lang="en-US" altLang="zh-TW" sz="2800" b="1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90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02F08-6C6D-4B0C-9737-397677EA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56"/>
            <a:ext cx="8938006" cy="6589335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年紀大或年紀太小是被感染的高風險族群</a:t>
            </a:r>
            <a:r>
              <a:rPr lang="en-US" altLang="zh-TW" sz="2800" b="1" dirty="0"/>
              <a:t>?</a:t>
            </a:r>
          </a:p>
          <a:p>
            <a:pPr marL="0" indent="0">
              <a:buNone/>
            </a:pPr>
            <a:r>
              <a:rPr lang="zh-TW" altLang="en-US" sz="2400" dirty="0"/>
              <a:t>由數據可知，儘管在醫學上，年紀太小或高齡皆是免疫力較差的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族群，然而感染風險還是要看接觸環境，也就是在戶外的活動時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長。因此</a:t>
            </a:r>
            <a:r>
              <a:rPr lang="en-US" altLang="zh-TW" sz="2400" dirty="0"/>
              <a:t>20~34</a:t>
            </a:r>
            <a:r>
              <a:rPr lang="zh-TW" altLang="en-US" sz="2400" dirty="0"/>
              <a:t>歲的青壯年族群成為最主要的發病族群，可得知減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少戶外活動能夠降低被感染的風險。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b="1" dirty="0"/>
          </a:p>
          <a:p>
            <a:r>
              <a:rPr lang="zh-TW" altLang="en-US" sz="2800" b="1" dirty="0"/>
              <a:t>延伸問題與展望</a:t>
            </a:r>
            <a:endParaRPr lang="en-US" altLang="zh-TW" sz="2800" b="1" dirty="0"/>
          </a:p>
          <a:p>
            <a:pPr marL="0" indent="0">
              <a:buNone/>
            </a:pPr>
            <a:r>
              <a:rPr lang="zh-TW" altLang="en-US" sz="2400" dirty="0" smtClean="0"/>
              <a:t>此外</a:t>
            </a:r>
            <a:r>
              <a:rPr lang="zh-TW" altLang="en-US" sz="2400" dirty="0"/>
              <a:t>針對兩岸以及各國對中國的態度，也因為這次疫情有非常大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的變化，針對社群研究也許可以朝這個方向蒐集資料。</a:t>
            </a:r>
            <a:endParaRPr lang="zh-TW" altLang="en-US" sz="24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14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CBE4E-F68A-4E2E-A9B7-3776B152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5B7F53-024D-472A-8197-18A3EDA7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https://data.cdc.gov.tw/ </a:t>
            </a:r>
            <a:r>
              <a:rPr lang="zh-TW" altLang="en-US" sz="2400" dirty="0"/>
              <a:t>衛服部疾管署</a:t>
            </a:r>
            <a:r>
              <a:rPr lang="en-US" altLang="zh-TW" sz="2400" dirty="0"/>
              <a:t>open data</a:t>
            </a:r>
          </a:p>
          <a:p>
            <a:r>
              <a:rPr lang="en-US" altLang="zh-TW" sz="2400" dirty="0"/>
              <a:t>https://www.wikiwand.com/zh-tw/%E8%87%BA%E7%81%A3%E8%A1%8C%E6%94%BF%E5%8D%80%E4%BA%BA%E5%8F%A3%E5%AF%86%E5%BA%A6%E8%A1%A8#/%E5%8F%83%E8%80%83%E8%B3%87%E6%96%99</a:t>
            </a:r>
          </a:p>
          <a:p>
            <a:r>
              <a:rPr lang="zh-TW" altLang="en-US" sz="2400" dirty="0"/>
              <a:t>台灣各縣市人口密度</a:t>
            </a:r>
          </a:p>
          <a:p>
            <a:r>
              <a:rPr lang="en-US" altLang="zh-TW" sz="2400" dirty="0"/>
              <a:t>https://www.dgbas.gov.tw/ct.asp?xItem=44935&amp;ctNode=5624</a:t>
            </a:r>
          </a:p>
          <a:p>
            <a:r>
              <a:rPr lang="zh-TW" altLang="en-US" sz="2400" dirty="0"/>
              <a:t>國人海外工作普查</a:t>
            </a:r>
          </a:p>
        </p:txBody>
      </p:sp>
    </p:spTree>
    <p:extLst>
      <p:ext uri="{BB962C8B-B14F-4D97-AF65-F5344CB8AC3E}">
        <p14:creationId xmlns:p14="http://schemas.microsoft.com/office/powerpoint/2010/main" val="26851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F0944-D5BF-476C-977B-4BA24D81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812B6-25F9-4977-A8FF-F32E619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武漢肺炎爆發，世界各國目前陷入警戒狀態。各領域開始積極地研究疫情的狀態，從感染途徑、範圍、追蹤感染者</a:t>
            </a:r>
            <a:r>
              <a:rPr lang="en-US" altLang="zh-TW" sz="2400" dirty="0"/>
              <a:t>…</a:t>
            </a:r>
            <a:r>
              <a:rPr lang="zh-TW" altLang="en-US" sz="2400" dirty="0"/>
              <a:t>等等。為了防堵疫情，許多數據競賽平台，例如</a:t>
            </a:r>
            <a:r>
              <a:rPr lang="en-US" altLang="zh-TW" sz="2400" dirty="0" err="1"/>
              <a:t>kaggle</a:t>
            </a:r>
            <a:r>
              <a:rPr lang="zh-TW" altLang="en-US" sz="2400"/>
              <a:t>也提供了數據讓資料分析專家進行預測，使得感染、擴散風險高的城市能更早警戒。台灣的防疫良好受到世界關注，我們不禁也想，如何透過自身所學來分析並防堵疫情。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0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0D89F-CA2E-4E2F-B25E-817E1BB5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4F2F9-6E19-4141-AE4B-D888D449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武漢肺炎在台的傳播狀況、結構、傳播因素分析，並提出預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防建議。</a:t>
            </a:r>
          </a:p>
        </p:txBody>
      </p:sp>
    </p:spTree>
    <p:extLst>
      <p:ext uri="{BB962C8B-B14F-4D97-AF65-F5344CB8AC3E}">
        <p14:creationId xmlns:p14="http://schemas.microsoft.com/office/powerpoint/2010/main" val="177742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DFE24-138C-4362-97EB-509287D7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重新整理資料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6CAF823-61C4-4916-B27A-C16581A3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1518182"/>
            <a:ext cx="5867400" cy="381000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0B10A65A-F829-4415-AA5E-A3226DBA9EF3}"/>
              </a:ext>
            </a:extLst>
          </p:cNvPr>
          <p:cNvSpPr/>
          <p:nvPr/>
        </p:nvSpPr>
        <p:spPr>
          <a:xfrm>
            <a:off x="5850902" y="1994959"/>
            <a:ext cx="490194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C1FF3C-D4AC-48E8-A727-63797B6B5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6" y="2555007"/>
            <a:ext cx="5800725" cy="3905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DA06345-7B76-4E1C-AFC9-A049C92FC572}"/>
              </a:ext>
            </a:extLst>
          </p:cNvPr>
          <p:cNvSpPr txBox="1"/>
          <p:nvPr/>
        </p:nvSpPr>
        <p:spPr>
          <a:xfrm>
            <a:off x="772998" y="1544973"/>
            <a:ext cx="234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A115246.covid_19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8030D3-4298-4629-B639-0F09F5E21F46}"/>
              </a:ext>
            </a:extLst>
          </p:cNvPr>
          <p:cNvSpPr txBox="1"/>
          <p:nvPr/>
        </p:nvSpPr>
        <p:spPr>
          <a:xfrm>
            <a:off x="677334" y="2511737"/>
            <a:ext cx="251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A115246.covid_19_2</a:t>
            </a:r>
            <a:endParaRPr lang="zh-TW" altLang="en-US" sz="2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A6EA94A-F637-4A75-B712-8318C67D7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574" y="3741695"/>
            <a:ext cx="3667125" cy="3905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C35C398-F7C2-4E2C-906A-A7E1320A7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065" y="3743552"/>
            <a:ext cx="3667125" cy="4095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B921C01-2EED-4C81-ABE4-F50A5CF02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342" y="5542526"/>
            <a:ext cx="3152775" cy="3714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F66930-AA64-40E4-8715-A19099BB6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2451" y="5529308"/>
            <a:ext cx="2876550" cy="39052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B836A36-C835-4D25-ACCD-741FDCEE8CA2}"/>
              </a:ext>
            </a:extLst>
          </p:cNvPr>
          <p:cNvSpPr txBox="1"/>
          <p:nvPr/>
        </p:nvSpPr>
        <p:spPr>
          <a:xfrm>
            <a:off x="2169342" y="5920660"/>
            <a:ext cx="303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A115246.covid_19_death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E42AA4E-44AD-4458-A0AD-E0993106379C}"/>
              </a:ext>
            </a:extLst>
          </p:cNvPr>
          <p:cNvSpPr txBox="1"/>
          <p:nvPr/>
        </p:nvSpPr>
        <p:spPr>
          <a:xfrm>
            <a:off x="1583703" y="4106709"/>
            <a:ext cx="274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A115246.population_d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05B9E3-0BB6-4129-99EF-8411F8A1F52F}"/>
              </a:ext>
            </a:extLst>
          </p:cNvPr>
          <p:cNvSpPr txBox="1"/>
          <p:nvPr/>
        </p:nvSpPr>
        <p:spPr>
          <a:xfrm>
            <a:off x="7400041" y="4166126"/>
            <a:ext cx="306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A115246.population_d_2</a:t>
            </a:r>
            <a:endParaRPr lang="zh-TW" altLang="en-US" sz="2000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097BF88-E083-4C58-9543-5F66A701FAC1}"/>
              </a:ext>
            </a:extLst>
          </p:cNvPr>
          <p:cNvSpPr/>
          <p:nvPr/>
        </p:nvSpPr>
        <p:spPr>
          <a:xfrm>
            <a:off x="5729162" y="3796576"/>
            <a:ext cx="694440" cy="282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254609D-A6BF-46B6-AAFA-D616AB0E5244}"/>
              </a:ext>
            </a:extLst>
          </p:cNvPr>
          <p:cNvSpPr txBox="1"/>
          <p:nvPr/>
        </p:nvSpPr>
        <p:spPr>
          <a:xfrm>
            <a:off x="7271209" y="5936049"/>
            <a:ext cx="255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A115246.death1</a:t>
            </a:r>
            <a:endParaRPr lang="zh-TW" altLang="en-US" sz="2000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02B32BA1-8A7A-4706-A5BC-B2D39EE6CE92}"/>
              </a:ext>
            </a:extLst>
          </p:cNvPr>
          <p:cNvSpPr/>
          <p:nvPr/>
        </p:nvSpPr>
        <p:spPr>
          <a:xfrm>
            <a:off x="5755064" y="5587967"/>
            <a:ext cx="694440" cy="282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2482B1-F399-4190-8AB2-8899F50719B3}"/>
              </a:ext>
            </a:extLst>
          </p:cNvPr>
          <p:cNvSpPr txBox="1"/>
          <p:nvPr/>
        </p:nvSpPr>
        <p:spPr>
          <a:xfrm>
            <a:off x="6656846" y="2007902"/>
            <a:ext cx="1621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Rename</a:t>
            </a:r>
            <a:r>
              <a:rPr lang="zh-TW" altLang="en-US" sz="2000" dirty="0"/>
              <a:t>欄位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7B95A4-0296-4B75-AF8C-49AC496E22C9}"/>
              </a:ext>
            </a:extLst>
          </p:cNvPr>
          <p:cNvSpPr txBox="1"/>
          <p:nvPr/>
        </p:nvSpPr>
        <p:spPr>
          <a:xfrm>
            <a:off x="5530391" y="3271604"/>
            <a:ext cx="1621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Rename</a:t>
            </a:r>
            <a:r>
              <a:rPr lang="zh-TW" altLang="en-US" sz="2000" dirty="0"/>
              <a:t>欄位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EFC409F-60B0-4412-B9FD-E0EAB47B1812}"/>
              </a:ext>
            </a:extLst>
          </p:cNvPr>
          <p:cNvSpPr txBox="1"/>
          <p:nvPr/>
        </p:nvSpPr>
        <p:spPr>
          <a:xfrm>
            <a:off x="4772022" y="5014029"/>
            <a:ext cx="306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Rename</a:t>
            </a:r>
            <a:r>
              <a:rPr lang="zh-TW" altLang="en-US" sz="2000" dirty="0"/>
              <a:t>欄位 </a:t>
            </a:r>
            <a:r>
              <a:rPr lang="en-US" altLang="zh-TW" sz="2000" dirty="0"/>
              <a:t>drop</a:t>
            </a:r>
            <a:r>
              <a:rPr lang="zh-TW" altLang="en-US" sz="2000" dirty="0"/>
              <a:t>欄位</a:t>
            </a:r>
            <a:r>
              <a:rPr lang="en-US" altLang="zh-TW" sz="2000" dirty="0"/>
              <a:t>”_”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259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274B2-14B1-48E5-9E40-7AD4FB15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確認</a:t>
            </a:r>
            <a:r>
              <a:rPr lang="en-US" altLang="zh-TW" sz="4000" dirty="0"/>
              <a:t>covid_19_2</a:t>
            </a:r>
            <a:r>
              <a:rPr lang="zh-TW" altLang="en-US" sz="4000" dirty="0"/>
              <a:t>的資料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F5E24D1-349B-4662-9C4B-BEA8C8BE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86" y="2771480"/>
            <a:ext cx="6961191" cy="21561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EE6D7B-B21A-4024-B533-59D1CBD18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081" y="3620308"/>
            <a:ext cx="1952625" cy="2343150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E313B143-460D-4B26-8A45-2F1F3FD039FA}"/>
              </a:ext>
            </a:extLst>
          </p:cNvPr>
          <p:cNvSpPr/>
          <p:nvPr/>
        </p:nvSpPr>
        <p:spPr>
          <a:xfrm>
            <a:off x="7982811" y="4332445"/>
            <a:ext cx="838985" cy="459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4B922097-ACAE-4A8C-856B-5E993FCA00EB}"/>
              </a:ext>
            </a:extLst>
          </p:cNvPr>
          <p:cNvSpPr/>
          <p:nvPr/>
        </p:nvSpPr>
        <p:spPr>
          <a:xfrm>
            <a:off x="7912111" y="2860144"/>
            <a:ext cx="980387" cy="297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C48E0D6-BBF1-4164-BCEC-9B1537D167FF}"/>
              </a:ext>
            </a:extLst>
          </p:cNvPr>
          <p:cNvSpPr txBox="1"/>
          <p:nvPr/>
        </p:nvSpPr>
        <p:spPr>
          <a:xfrm>
            <a:off x="9115081" y="2685597"/>
            <a:ext cx="238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直接檢視得知最後一欄位的日期為</a:t>
            </a:r>
            <a:r>
              <a:rPr lang="en-US" altLang="zh-TW" b="1" dirty="0"/>
              <a:t>4/25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1442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29BC9-CD19-4E05-A570-EA3AAD0F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整理資料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C63D44-DEC7-484E-854F-A3AADBCA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140"/>
            <a:ext cx="8596668" cy="5264458"/>
          </a:xfrm>
        </p:spPr>
        <p:txBody>
          <a:bodyPr/>
          <a:lstStyle/>
          <a:p>
            <a:r>
              <a:rPr lang="zh-TW" altLang="en-US" sz="2400" dirty="0">
                <a:solidFill>
                  <a:srgbClr val="FF0000"/>
                </a:solidFill>
              </a:rPr>
              <a:t>統一</a:t>
            </a:r>
            <a:r>
              <a:rPr lang="en-US" altLang="zh-TW" sz="2400" dirty="0">
                <a:solidFill>
                  <a:srgbClr val="FF0000"/>
                </a:solidFill>
              </a:rPr>
              <a:t>age</a:t>
            </a:r>
            <a:r>
              <a:rPr lang="zh-TW" altLang="en-US" sz="2400" dirty="0">
                <a:solidFill>
                  <a:srgbClr val="FF0000"/>
                </a:solidFill>
              </a:rPr>
              <a:t>欄位的格式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以年齡、案例樹為基準，計算各年齡層有多少案例與比例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1AFFC7-6CC2-4AF3-AF58-2DBC40F4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1" y="1820293"/>
            <a:ext cx="4138667" cy="193496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995778-6F28-4D8E-B1A9-6D1EEB45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97" y="4229361"/>
            <a:ext cx="4276217" cy="23631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C019257-E29D-46D5-8A59-9C35CD35B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229" y="4512656"/>
            <a:ext cx="3451773" cy="20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8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6A221-A8BD-4BFB-B007-FD156698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分析各年齡層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A5F99-26CB-4DEF-8F99-FE7795C3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在整理完</a:t>
            </a:r>
            <a:r>
              <a:rPr lang="en-US" altLang="zh-TW" sz="2400" dirty="0"/>
              <a:t>covid_19_2</a:t>
            </a:r>
            <a:r>
              <a:rPr lang="zh-TW" altLang="en-US" sz="2400" dirty="0"/>
              <a:t>的資料後創一個新的資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料</a:t>
            </a:r>
            <a:r>
              <a:rPr lang="en-US" altLang="zh-TW" sz="2400" dirty="0"/>
              <a:t>age_dist3</a:t>
            </a:r>
            <a:r>
              <a:rPr lang="zh-TW" altLang="en-US" sz="2400" dirty="0"/>
              <a:t>，並取出其中兩個欄位來得知各個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年齡層的確診人數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E4C2A2-345F-4389-A0C1-C2C42383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97" y="52387"/>
            <a:ext cx="2400300" cy="67532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EAA8AB-2D67-4232-BA71-88B200ED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00975"/>
            <a:ext cx="4505458" cy="119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6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6A221-A8BD-4BFB-B007-FD156698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分析各縣市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A5F99-26CB-4DEF-8F99-FE7795C3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550"/>
            <a:ext cx="8596668" cy="5314473"/>
          </a:xfrm>
        </p:spPr>
        <p:txBody>
          <a:bodyPr/>
          <a:lstStyle/>
          <a:p>
            <a:r>
              <a:rPr lang="zh-TW" altLang="en-US" sz="2400" dirty="0"/>
              <a:t>計算各個縣市的確診人數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在整理完</a:t>
            </a:r>
            <a:r>
              <a:rPr lang="en-US" altLang="zh-TW" sz="2400" dirty="0"/>
              <a:t>covid_19_2</a:t>
            </a:r>
            <a:r>
              <a:rPr lang="zh-TW" altLang="en-US" sz="2400" dirty="0"/>
              <a:t>的資料後創一個新的資料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A115246.area_dist</a:t>
            </a:r>
            <a:r>
              <a:rPr lang="zh-TW" altLang="en-US" sz="2400" dirty="0"/>
              <a:t>，並取出其中兩個欄位來得知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各個縣市的確診人數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3124EA-13E1-48F0-9678-C898DFAC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66" y="372358"/>
            <a:ext cx="1570018" cy="63536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4ECA374-499C-485E-9098-F9F39F79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59" y="2136663"/>
            <a:ext cx="3163997" cy="25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0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BC9E1-03D1-490F-BF5B-56168ECD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7767"/>
            <a:ext cx="8596668" cy="515359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轉換格式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整理</a:t>
            </a:r>
            <a:r>
              <a:rPr lang="en-US" altLang="zh-TW" sz="2400" dirty="0"/>
              <a:t>A115246.population_d_3</a:t>
            </a:r>
            <a:r>
              <a:rPr lang="zh-TW" altLang="en-US" sz="2400" dirty="0"/>
              <a:t>得知各縣市的人口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密度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1D5775-CDF0-4FDE-847E-E9277D9C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64" y="0"/>
            <a:ext cx="1700263" cy="6858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0DACCF7-9009-4C4E-9CE1-D17AF4C78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93" y="1611547"/>
            <a:ext cx="3842372" cy="18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128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599</TotalTime>
  <Words>720</Words>
  <Application>Microsoft Office PowerPoint</Application>
  <PresentationFormat>寬螢幕</PresentationFormat>
  <Paragraphs>136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PMingLiU</vt:lpstr>
      <vt:lpstr>Arial</vt:lpstr>
      <vt:lpstr>Trebuchet MS</vt:lpstr>
      <vt:lpstr>Wingdings 3</vt:lpstr>
      <vt:lpstr>多面向</vt:lpstr>
      <vt:lpstr>資料分析軟體報告— covid-19在台灣的分析</vt:lpstr>
      <vt:lpstr>動機</vt:lpstr>
      <vt:lpstr>主旨</vt:lpstr>
      <vt:lpstr>重新整理資料</vt:lpstr>
      <vt:lpstr>確認covid_19_2的資料</vt:lpstr>
      <vt:lpstr>整理資料</vt:lpstr>
      <vt:lpstr>分析各年齡層</vt:lpstr>
      <vt:lpstr>分析各縣市</vt:lpstr>
      <vt:lpstr>PowerPoint 簡報</vt:lpstr>
      <vt:lpstr>PowerPoint 簡報</vt:lpstr>
      <vt:lpstr>各縣市的確診占比與各縣市人口密度的相關性</vt:lpstr>
      <vt:lpstr>分析各性別</vt:lpstr>
      <vt:lpstr>PowerPoint 簡報</vt:lpstr>
      <vt:lpstr>分析境外確診案例</vt:lpstr>
      <vt:lpstr>境外確診案例在各年齡各性別的情況</vt:lpstr>
      <vt:lpstr>死亡年齡分布</vt:lpstr>
      <vt:lpstr>小節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鈺軒 彭</dc:creator>
  <cp:lastModifiedBy>聖崴 黃</cp:lastModifiedBy>
  <cp:revision>53</cp:revision>
  <dcterms:created xsi:type="dcterms:W3CDTF">2020-04-27T09:58:16Z</dcterms:created>
  <dcterms:modified xsi:type="dcterms:W3CDTF">2020-04-30T04:02:07Z</dcterms:modified>
</cp:coreProperties>
</file>