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9"/>
  </p:notesMasterIdLst>
  <p:sldIdLst>
    <p:sldId id="470" r:id="rId2"/>
    <p:sldId id="353" r:id="rId3"/>
    <p:sldId id="352" r:id="rId4"/>
    <p:sldId id="511" r:id="rId5"/>
    <p:sldId id="494" r:id="rId6"/>
    <p:sldId id="512" r:id="rId7"/>
    <p:sldId id="495" r:id="rId8"/>
    <p:sldId id="513" r:id="rId9"/>
    <p:sldId id="492" r:id="rId10"/>
    <p:sldId id="514" r:id="rId11"/>
    <p:sldId id="517" r:id="rId12"/>
    <p:sldId id="520" r:id="rId13"/>
    <p:sldId id="516" r:id="rId14"/>
    <p:sldId id="518" r:id="rId15"/>
    <p:sldId id="519" r:id="rId16"/>
    <p:sldId id="521" r:id="rId17"/>
    <p:sldId id="493" r:id="rId18"/>
    <p:sldId id="502" r:id="rId19"/>
    <p:sldId id="522" r:id="rId20"/>
    <p:sldId id="523" r:id="rId21"/>
    <p:sldId id="524" r:id="rId22"/>
    <p:sldId id="505" r:id="rId23"/>
    <p:sldId id="525" r:id="rId24"/>
    <p:sldId id="526" r:id="rId25"/>
    <p:sldId id="527" r:id="rId26"/>
    <p:sldId id="529" r:id="rId27"/>
    <p:sldId id="528" r:id="rId28"/>
    <p:sldId id="530" r:id="rId29"/>
    <p:sldId id="531" r:id="rId30"/>
    <p:sldId id="536" r:id="rId31"/>
    <p:sldId id="509" r:id="rId32"/>
    <p:sldId id="532" r:id="rId33"/>
    <p:sldId id="534" r:id="rId34"/>
    <p:sldId id="535" r:id="rId35"/>
    <p:sldId id="533" r:id="rId36"/>
    <p:sldId id="506" r:id="rId37"/>
    <p:sldId id="297" r:id="rId38"/>
  </p:sldIdLst>
  <p:sldSz cx="12190413" cy="6859588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3B0"/>
    <a:srgbClr val="3B4658"/>
    <a:srgbClr val="9CC7CE"/>
    <a:srgbClr val="7F8EAB"/>
    <a:srgbClr val="3296A8"/>
    <a:srgbClr val="6D8AAB"/>
    <a:srgbClr val="31709C"/>
    <a:srgbClr val="7697B3"/>
    <a:srgbClr val="6FA094"/>
    <a:srgbClr val="94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532" autoAdjust="0"/>
  </p:normalViewPr>
  <p:slideViewPr>
    <p:cSldViewPr snapToGrid="0" showGuides="1">
      <p:cViewPr varScale="1">
        <p:scale>
          <a:sx n="61" d="100"/>
          <a:sy n="61" d="100"/>
        </p:scale>
        <p:origin x="992" y="6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9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04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4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09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0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0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4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88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3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2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274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1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72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83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50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98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86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05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8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78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84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0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17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73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5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9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6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4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6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7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44060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9.jpe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684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5819"/>
            <a:ext cx="12190413" cy="68571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516BD3-EC09-4FDA-B320-3544BF24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02308F69-AF45-4907-A4DE-DD51710E90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989578" y="718101"/>
            <a:ext cx="6150131" cy="5724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TW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COVID-19</a:t>
            </a:r>
            <a:r>
              <a:rPr lang="zh-TW" altLang="en-US" sz="4000" dirty="0">
                <a:solidFill>
                  <a:schemeClr val="bg1"/>
                </a:solidFill>
              </a:rPr>
              <a:t>在台分析</a:t>
            </a:r>
          </a:p>
          <a:p>
            <a:r>
              <a:rPr lang="zh-TW" altLang="en-US" sz="4000" dirty="0">
                <a:solidFill>
                  <a:schemeClr val="bg1"/>
                </a:solidFill>
              </a:rPr>
              <a:t>對零售業和餐飲業的</a:t>
            </a:r>
            <a:r>
              <a:rPr lang="zh-TW" altLang="en-US" sz="4000" dirty="0" smtClean="0">
                <a:solidFill>
                  <a:schemeClr val="bg1"/>
                </a:solidFill>
              </a:rPr>
              <a:t>影響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:</a:t>
            </a:r>
            <a:endParaRPr lang="zh-TW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巨資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二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A 07170121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許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哲聞     會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三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B 06152243 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曹詠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喻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  <a:p>
            <a:endParaRPr lang="zh-TW" altLang="en-US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巨資二</a:t>
            </a:r>
            <a:r>
              <a:rPr lang="en-US" altLang="zh-TW" sz="2000" dirty="0" smtClean="0">
                <a:solidFill>
                  <a:schemeClr val="bg1"/>
                </a:solidFill>
                <a:latin typeface="+mn-ea"/>
              </a:rPr>
              <a:t>A 07170133 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彭鈺軒    社四</a:t>
            </a:r>
            <a:r>
              <a:rPr lang="en-US" altLang="zh-TW" sz="2000" dirty="0" smtClean="0">
                <a:solidFill>
                  <a:schemeClr val="bg1"/>
                </a:solidFill>
                <a:latin typeface="+mn-ea"/>
              </a:rPr>
              <a:t>B 05115246 </a:t>
            </a:r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黃聖崴</a:t>
            </a:r>
            <a:endParaRPr lang="en-US" altLang="zh-TW" sz="2000" dirty="0" smtClean="0">
              <a:solidFill>
                <a:schemeClr val="bg1"/>
              </a:solidFill>
              <a:latin typeface="+mn-ea"/>
            </a:endParaRPr>
          </a:p>
          <a:p>
            <a:endParaRPr lang="zh-TW" altLang="en-US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+mn-ea"/>
              </a:rPr>
              <a:t>巨資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二</a:t>
            </a:r>
            <a:r>
              <a:rPr lang="en-US" altLang="zh-TW" sz="2000" dirty="0">
                <a:solidFill>
                  <a:schemeClr val="bg1"/>
                </a:solidFill>
                <a:latin typeface="+mn-ea"/>
              </a:rPr>
              <a:t>A 07170138 </a:t>
            </a:r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簡呈澔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/>
            </a:r>
            <a:br>
              <a:rPr lang="zh-TW" altLang="en-US" sz="2000" dirty="0">
                <a:solidFill>
                  <a:schemeClr val="bg1"/>
                </a:solidFill>
                <a:latin typeface="+mn-ea"/>
              </a:rPr>
            </a:br>
            <a:r>
              <a:rPr lang="zh-TW" altLang="en-US" sz="5400" dirty="0"/>
              <a:t/>
            </a:r>
            <a:br>
              <a:rPr lang="zh-TW" altLang="en-US" sz="5400" dirty="0"/>
            </a:b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一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428834" y="2166664"/>
            <a:ext cx="4879601" cy="3539430"/>
            <a:chOff x="0" y="0"/>
            <a:chExt cx="3548939" cy="2570172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D58735A6-231A-4FE4-A2D5-E7233C8A5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3308"/>
              <a:ext cx="3143064" cy="27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2990167" cy="257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分析各年齡層確診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比例</a:t>
              </a:r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endParaRPr lang="en-US" altLang="zh-TW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age: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年齡</a:t>
              </a:r>
            </a:p>
            <a:p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en-US" altLang="zh-TW" sz="2800" dirty="0" err="1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age_fp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該年齡占確診比例</a:t>
              </a:r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矩形 19">
            <a:extLst>
              <a:ext uri="{FF2B5EF4-FFF2-40B4-BE49-F238E27FC236}">
                <a16:creationId xmlns:a16="http://schemas.microsoft.com/office/drawing/2014/main" id="{6826E6EF-42FD-496F-94EA-0978FCE4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91" y="3173036"/>
            <a:ext cx="493272" cy="316592"/>
          </a:xfrm>
          <a:prstGeom prst="rect">
            <a:avLst/>
          </a:prstGeom>
          <a:solidFill>
            <a:srgbClr val="3B465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1" name="矩形 15">
            <a:extLst>
              <a:ext uri="{FF2B5EF4-FFF2-40B4-BE49-F238E27FC236}">
                <a16:creationId xmlns:a16="http://schemas.microsoft.com/office/drawing/2014/main" id="{082B9D2E-1120-40B8-82F3-04C4C3C6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91" y="4007478"/>
            <a:ext cx="493272" cy="316615"/>
          </a:xfrm>
          <a:prstGeom prst="rect">
            <a:avLst/>
          </a:prstGeom>
          <a:solidFill>
            <a:srgbClr val="59A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3074" name="Picture 2" descr="https://lh3.googleusercontent.com/aJ_AFxDCuqvEKMHgLEY9rLdqtPVKx3VZwYKZa8GXGzqMNSJ9w6cvjyzpJ0khKX9Rhuw-BCNm-uwCYBkD4jQFlLEuEM_ECALbfALHj4QQJWdDkUb3fvxMLfa85TpPlGgSGW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9" y="1106165"/>
            <a:ext cx="2011887" cy="566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819989" y="3173036"/>
            <a:ext cx="1721175" cy="99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1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二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91" y="2166664"/>
            <a:ext cx="5847772" cy="523220"/>
            <a:chOff x="95245" y="0"/>
            <a:chExt cx="4253091" cy="379938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3789564" cy="37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</a:rPr>
                <a:t>計算各個縣市的確診人數、比例</a:t>
              </a: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3107011"/>
            <a:ext cx="4321546" cy="1077218"/>
            <a:chOff x="0" y="-27200"/>
            <a:chExt cx="3143062" cy="783481"/>
          </a:xfrm>
        </p:grpSpPr>
        <p:sp>
          <p:nvSpPr>
            <p:cNvPr id="17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9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-27200"/>
              <a:ext cx="2020787" cy="78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各縣市</a:t>
              </a: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20" name="组合 22">
            <a:extLst>
              <a:ext uri="{FF2B5EF4-FFF2-40B4-BE49-F238E27FC236}">
                <a16:creationId xmlns:a16="http://schemas.microsoft.com/office/drawing/2014/main" id="{4952E05C-53CB-4D20-B801-7523F3CD2A55}"/>
              </a:ext>
            </a:extLst>
          </p:cNvPr>
          <p:cNvGrpSpPr>
            <a:grpSpLocks/>
          </p:cNvGrpSpPr>
          <p:nvPr/>
        </p:nvGrpSpPr>
        <p:grpSpPr bwMode="auto">
          <a:xfrm>
            <a:off x="1544182" y="4023032"/>
            <a:ext cx="4440982" cy="523220"/>
            <a:chOff x="95245" y="0"/>
            <a:chExt cx="3229928" cy="380381"/>
          </a:xfrm>
        </p:grpSpPr>
        <p:sp>
          <p:nvSpPr>
            <p:cNvPr id="21" name="矩形 23">
              <a:extLst>
                <a:ext uri="{FF2B5EF4-FFF2-40B4-BE49-F238E27FC236}">
                  <a16:creationId xmlns:a16="http://schemas.microsoft.com/office/drawing/2014/main" id="{CC22D5B9-9D00-4F9D-BDD4-A2174A63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59234"/>
              <a:ext cx="358757" cy="230264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3" name="矩形 25">
              <a:extLst>
                <a:ext uri="{FF2B5EF4-FFF2-40B4-BE49-F238E27FC236}">
                  <a16:creationId xmlns:a16="http://schemas.microsoft.com/office/drawing/2014/main" id="{A3EAF820-637F-4235-8853-E437CE02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2766401" cy="38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city_f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各縣市確診人數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4947986"/>
            <a:ext cx="5230586" cy="1077219"/>
            <a:chOff x="0" y="-27200"/>
            <a:chExt cx="3804207" cy="783482"/>
          </a:xfrm>
        </p:grpSpPr>
        <p:sp>
          <p:nvSpPr>
            <p:cNvPr id="51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2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3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-27200"/>
              <a:ext cx="3243070" cy="78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city_fp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各縣市確診人數占比</a:t>
              </a: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pic>
        <p:nvPicPr>
          <p:cNvPr id="4098" name="Picture 2" descr="https://lh5.googleusercontent.com/2slG1Zs0ZejZNj2XRW_BE3DJjlrw6F3I-Kqt1fzp154KCuOVSgjlIujAmCn8TRWIHDUnE2B2LV1Z3fPqAVDLKPVo1w_Zj4VvnGolB8rFL3p5rIzcwfuY4v_p-DGuefdBbdz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9" y="996580"/>
            <a:ext cx="1434847" cy="580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VBiclGg7jmKj7pcSb3gYt6xgIMK4y1a6ofBdDUIToR_d9rlH2DYyUQOYZGUBXfQkCCaXk0vkaURXB3s2r_NvoR7be0O4d4iUgKLXO10ezB09IaasRjkaJ6Nff98X0Wsx6T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261" y="898014"/>
            <a:ext cx="1657185" cy="59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7850710" y="2002891"/>
            <a:ext cx="1434847" cy="32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830198" y="1672812"/>
            <a:ext cx="1331310" cy="330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三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91" y="2213336"/>
            <a:ext cx="5847773" cy="523219"/>
            <a:chOff x="95245" y="33891"/>
            <a:chExt cx="4253092" cy="379938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33891"/>
              <a:ext cx="3789564" cy="37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計算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人口密度</a:t>
              </a: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3107011"/>
            <a:ext cx="4321546" cy="1077218"/>
            <a:chOff x="0" y="-27200"/>
            <a:chExt cx="3143062" cy="783481"/>
          </a:xfrm>
        </p:grpSpPr>
        <p:sp>
          <p:nvSpPr>
            <p:cNvPr id="17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9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-27200"/>
              <a:ext cx="2020787" cy="78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</a:t>
              </a:r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城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市</a:t>
              </a: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20" name="组合 22">
            <a:extLst>
              <a:ext uri="{FF2B5EF4-FFF2-40B4-BE49-F238E27FC236}">
                <a16:creationId xmlns:a16="http://schemas.microsoft.com/office/drawing/2014/main" id="{4952E05C-53CB-4D20-B801-7523F3CD2A55}"/>
              </a:ext>
            </a:extLst>
          </p:cNvPr>
          <p:cNvGrpSpPr>
            <a:grpSpLocks/>
          </p:cNvGrpSpPr>
          <p:nvPr/>
        </p:nvGrpSpPr>
        <p:grpSpPr bwMode="auto">
          <a:xfrm>
            <a:off x="1544182" y="4023032"/>
            <a:ext cx="5614001" cy="954108"/>
            <a:chOff x="95245" y="0"/>
            <a:chExt cx="4083065" cy="693636"/>
          </a:xfrm>
        </p:grpSpPr>
        <p:sp>
          <p:nvSpPr>
            <p:cNvPr id="21" name="矩形 23">
              <a:extLst>
                <a:ext uri="{FF2B5EF4-FFF2-40B4-BE49-F238E27FC236}">
                  <a16:creationId xmlns:a16="http://schemas.microsoft.com/office/drawing/2014/main" id="{CC22D5B9-9D00-4F9D-BDD4-A2174A63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59234"/>
              <a:ext cx="358757" cy="230264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3" name="矩形 25">
              <a:extLst>
                <a:ext uri="{FF2B5EF4-FFF2-40B4-BE49-F238E27FC236}">
                  <a16:creationId xmlns:a16="http://schemas.microsoft.com/office/drawing/2014/main" id="{A3EAF820-637F-4235-8853-E437CE02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3619538" cy="693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pop_d2: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人口密度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(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人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/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平方公里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)</a:t>
              </a:r>
              <a:endParaRPr lang="zh-TW" altLang="en-US" sz="4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122" name="Picture 2" descr="https://lh3.googleusercontent.com/O4oH44L7c0NqM8S8aZ_c4DFIhpifRrVGMihtbpIcbVCV4I7biyN6DjVVkQMG2tOPoNdxQUuGGGnW2zvxKlTb8bn0bCclD4B5sP-wk3SOsWkXrUEMwV-CpOmomKgSqwkg_L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9" y="898014"/>
            <a:ext cx="1462556" cy="58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7819989" y="1612090"/>
            <a:ext cx="1462556" cy="281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四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89" y="2122324"/>
            <a:ext cx="4468666" cy="1815883"/>
            <a:chOff x="95245" y="0"/>
            <a:chExt cx="3250066" cy="1318611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8878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0"/>
              <a:ext cx="2786538" cy="131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各縣市的確診與各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縣市</a:t>
              </a:r>
            </a:p>
            <a:p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人口密度的相關性</a:t>
              </a:r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559789" y="3526909"/>
            <a:ext cx="4896430" cy="1508105"/>
            <a:chOff x="95245" y="0"/>
            <a:chExt cx="3561175" cy="1096876"/>
          </a:xfrm>
        </p:grpSpPr>
        <p:sp>
          <p:nvSpPr>
            <p:cNvPr id="17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9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3097648" cy="109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 &lt; .05 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達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顯著相關係數</a:t>
              </a:r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強度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0.63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正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相關</a:t>
              </a: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pic>
        <p:nvPicPr>
          <p:cNvPr id="6146" name="Picture 2" descr="https://lh3.googleusercontent.com/entJ78BCIwGwRQ1w3lHXGGeMIdOZkd6Mq0dQcIXivLPe0dqy8NqzVeTFeeNSLLDRtiRXvvM_PGNveK02zUBhl5kaoPvm_X8VrkrBtqyGA2ze1RreRo2gvOzeok3oSOfHPc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09" y="1109959"/>
            <a:ext cx="5619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6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五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91" y="2173390"/>
            <a:ext cx="5579917" cy="1384995"/>
            <a:chOff x="95245" y="4884"/>
            <a:chExt cx="4058281" cy="1005719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86" y="4884"/>
              <a:ext cx="3603740" cy="1005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分析各縣市不同性別確診比例</a:t>
              </a:r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3107011"/>
            <a:ext cx="4321546" cy="1077218"/>
            <a:chOff x="0" y="-27200"/>
            <a:chExt cx="3143062" cy="783481"/>
          </a:xfrm>
        </p:grpSpPr>
        <p:sp>
          <p:nvSpPr>
            <p:cNvPr id="51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2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3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-27200"/>
              <a:ext cx="2020787" cy="78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</a:t>
              </a:r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城市</a:t>
              </a: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54" name="组合 22">
            <a:extLst>
              <a:ext uri="{FF2B5EF4-FFF2-40B4-BE49-F238E27FC236}">
                <a16:creationId xmlns:a16="http://schemas.microsoft.com/office/drawing/2014/main" id="{4952E05C-53CB-4D20-B801-7523F3CD2A55}"/>
              </a:ext>
            </a:extLst>
          </p:cNvPr>
          <p:cNvGrpSpPr>
            <a:grpSpLocks/>
          </p:cNvGrpSpPr>
          <p:nvPr/>
        </p:nvGrpSpPr>
        <p:grpSpPr bwMode="auto">
          <a:xfrm>
            <a:off x="1544182" y="4023032"/>
            <a:ext cx="4440982" cy="523220"/>
            <a:chOff x="95245" y="0"/>
            <a:chExt cx="3229928" cy="380381"/>
          </a:xfrm>
        </p:grpSpPr>
        <p:sp>
          <p:nvSpPr>
            <p:cNvPr id="55" name="矩形 23">
              <a:extLst>
                <a:ext uri="{FF2B5EF4-FFF2-40B4-BE49-F238E27FC236}">
                  <a16:creationId xmlns:a16="http://schemas.microsoft.com/office/drawing/2014/main" id="{CC22D5B9-9D00-4F9D-BDD4-A2174A63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59234"/>
              <a:ext cx="358757" cy="230264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6" name="矩形 25">
              <a:extLst>
                <a:ext uri="{FF2B5EF4-FFF2-40B4-BE49-F238E27FC236}">
                  <a16:creationId xmlns:a16="http://schemas.microsoft.com/office/drawing/2014/main" id="{A3EAF820-637F-4235-8853-E437CE02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2" y="0"/>
              <a:ext cx="2766401" cy="38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Sex: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性別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7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5010899"/>
            <a:ext cx="6163458" cy="1231106"/>
            <a:chOff x="0" y="18558"/>
            <a:chExt cx="4482685" cy="895406"/>
          </a:xfrm>
        </p:grpSpPr>
        <p:sp>
          <p:nvSpPr>
            <p:cNvPr id="58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60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6" y="18558"/>
              <a:ext cx="3921549" cy="895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city_sex_fp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該城市的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性別</a:t>
              </a:r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確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診占比</a:t>
              </a:r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pic>
        <p:nvPicPr>
          <p:cNvPr id="7170" name="Picture 2" descr="https://lh4.googleusercontent.com/cq_s9PGxrAxRYJcuQ7VDfH92lk6SVENZuu7qcl6SLXPWIizkYzf4-W-VVFWSx-ycs6VA6Jfb5aH0s9G3qpkTb20ILPqOiHRomri0KixfHOZhre31X7COOvjnmTwciTokZfX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926" y="1310889"/>
            <a:ext cx="5050704" cy="521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六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91" y="2166664"/>
            <a:ext cx="4468666" cy="523220"/>
            <a:chOff x="95245" y="0"/>
            <a:chExt cx="3250066" cy="379938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0"/>
              <a:ext cx="2786538" cy="37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分析境外性別確診比例</a:t>
              </a:r>
            </a:p>
          </p:txBody>
        </p:sp>
      </p:grpSp>
      <p:grpSp>
        <p:nvGrpSpPr>
          <p:cNvPr id="50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3107011"/>
            <a:ext cx="4321546" cy="1077218"/>
            <a:chOff x="0" y="-27200"/>
            <a:chExt cx="3143062" cy="783481"/>
          </a:xfrm>
        </p:grpSpPr>
        <p:sp>
          <p:nvSpPr>
            <p:cNvPr id="51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2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3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-27200"/>
              <a:ext cx="2020787" cy="78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Sex: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性別</a:t>
              </a: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54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1116" y="4038423"/>
            <a:ext cx="4468666" cy="2246769"/>
            <a:chOff x="95245" y="0"/>
            <a:chExt cx="3250066" cy="1631500"/>
          </a:xfrm>
        </p:grpSpPr>
        <p:sp>
          <p:nvSpPr>
            <p:cNvPr id="55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6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0"/>
              <a:ext cx="2786538" cy="163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overseas_sex_fp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b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1-2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為境內確診男女比例</a:t>
              </a:r>
            </a:p>
            <a:p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3-4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為海外確診男女比例</a:t>
              </a:r>
            </a:p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194" name="Picture 2" descr="https://lh6.googleusercontent.com/2GfF1UPe9-N3Y0B5ebs2PcKYVZjdzCV6s326aZyTLBXljgY-pYA1v8LLxyqr2lQiC4GcMWhUMELKz9BFy-rfDzSVjNxJ_Bxt2ojZlMTimnHwaWuPtfRxYN5e8t_G0YuEr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91" y="1706509"/>
            <a:ext cx="4240933" cy="38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96720"/>
            <a:chOff x="723" y="429774"/>
            <a:chExt cx="12189689" cy="79672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701721" y="444288"/>
              <a:ext cx="2814375" cy="782206"/>
              <a:chOff x="4130196" y="398984"/>
              <a:chExt cx="2814375" cy="782206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分析過程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4319346" y="811858"/>
                <a:ext cx="2439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七</a:t>
                </a:r>
                <a:r>
                  <a:rPr lang="en-US" altLang="zh-TW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lang="zh-CN" altLang="en-US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89" y="1793372"/>
            <a:ext cx="5127337" cy="1815882"/>
            <a:chOff x="95245" y="0"/>
            <a:chExt cx="3729118" cy="1318609"/>
          </a:xfrm>
        </p:grpSpPr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72172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3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0"/>
              <a:ext cx="3265590" cy="1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境外確診案例在各年齡各性</a:t>
              </a:r>
            </a:p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別的情況</a:t>
              </a:r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2911549"/>
            <a:ext cx="4321546" cy="1077218"/>
            <a:chOff x="0" y="15755"/>
            <a:chExt cx="3143062" cy="783481"/>
          </a:xfrm>
        </p:grpSpPr>
        <p:sp>
          <p:nvSpPr>
            <p:cNvPr id="51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2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3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7" y="15755"/>
              <a:ext cx="2581925" cy="78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依年齡、性別分組</a:t>
              </a: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54" name="组合 14">
            <a:extLst>
              <a:ext uri="{FF2B5EF4-FFF2-40B4-BE49-F238E27FC236}">
                <a16:creationId xmlns:a16="http://schemas.microsoft.com/office/drawing/2014/main" id="{66BFDB0F-5C9C-4F98-8F17-1A4DF6ACE7C9}"/>
              </a:ext>
            </a:extLst>
          </p:cNvPr>
          <p:cNvGrpSpPr>
            <a:grpSpLocks/>
          </p:cNvGrpSpPr>
          <p:nvPr/>
        </p:nvGrpSpPr>
        <p:grpSpPr bwMode="auto">
          <a:xfrm>
            <a:off x="1559789" y="3683025"/>
            <a:ext cx="5127340" cy="2677656"/>
            <a:chOff x="101553" y="0"/>
            <a:chExt cx="3729120" cy="1944391"/>
          </a:xfrm>
        </p:grpSpPr>
        <p:sp>
          <p:nvSpPr>
            <p:cNvPr id="55" name="矩形 15">
              <a:extLst>
                <a:ext uri="{FF2B5EF4-FFF2-40B4-BE49-F238E27FC236}">
                  <a16:creationId xmlns:a16="http://schemas.microsoft.com/office/drawing/2014/main" id="{082B9D2E-1120-40B8-82F3-04C4C3C6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53" y="109897"/>
              <a:ext cx="358757" cy="229911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56" name="矩形 17">
              <a:extLst>
                <a:ext uri="{FF2B5EF4-FFF2-40B4-BE49-F238E27FC236}">
                  <a16:creationId xmlns:a16="http://schemas.microsoft.com/office/drawing/2014/main" id="{9BCA4787-F193-4FD3-A61B-426C4762B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73" y="0"/>
              <a:ext cx="3271900" cy="1944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age_overseas_f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海外確診人數</a:t>
              </a:r>
            </a:p>
            <a:p>
              <a:r>
                <a:rPr lang="en-US" altLang="zh-TW" sz="28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age_overseas_fp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海外確診人數占比</a:t>
              </a:r>
            </a:p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DDF068-C292-44EA-96BA-91C3955D433D}"/>
              </a:ext>
            </a:extLst>
          </p:cNvPr>
          <p:cNvGrpSpPr>
            <a:grpSpLocks/>
          </p:cNvGrpSpPr>
          <p:nvPr/>
        </p:nvGrpSpPr>
        <p:grpSpPr bwMode="auto">
          <a:xfrm>
            <a:off x="1428832" y="5170490"/>
            <a:ext cx="6017906" cy="2800767"/>
            <a:chOff x="0" y="15755"/>
            <a:chExt cx="4376825" cy="203705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26E6EF-42FD-496F-94EA-0978FCE4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45" y="92989"/>
              <a:ext cx="358757" cy="2302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BB03BD-902E-44A1-8920-BF67E5060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4541"/>
              <a:ext cx="3143062" cy="274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FE6400-8E6A-4091-AAAC-31B689E4E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36" y="15755"/>
              <a:ext cx="3815689" cy="203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可以發現男性確診的年齡層較廣</a:t>
              </a:r>
            </a:p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兩性別的確診案例居為青壯年為主要占比</a:t>
              </a:r>
            </a:p>
            <a:p>
              <a:r>
                <a:rPr lang="zh-TW" altLang="en-US" sz="2800" dirty="0"/>
                <a:t/>
              </a:r>
              <a:br>
                <a:rPr lang="zh-TW" altLang="en-US" sz="2800" dirty="0"/>
              </a:br>
              <a:endParaRPr lang="zh-TW" altLang="en-US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zh-TW" altLang="en-US" dirty="0"/>
                <a:t/>
              </a:r>
              <a:br>
                <a:rPr lang="zh-TW" altLang="en-US" dirty="0"/>
              </a:br>
              <a:endPara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pic>
        <p:nvPicPr>
          <p:cNvPr id="9218" name="Picture 2" descr="https://lh3.googleusercontent.com/24WkH-pWgpYL9IlE8XeeLIdtEvA7z8kn8_nEz0bxO51Ip1fMdCpDGynVy29uTUu4ZW9SZHC_wVtd2VKaiIhW5zmoO3qgj5KVwhKxAivh06q65P8aR5Hpb5WTL5-6OqmMWY8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2" y="1058019"/>
            <a:ext cx="43815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7989147" y="2263821"/>
            <a:ext cx="3907289" cy="340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097080" y="4276225"/>
            <a:ext cx="3706993" cy="582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第三</a:t>
            </a:r>
            <a:r>
              <a:rPr lang="zh-TW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部分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5660604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TW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SARS</a:t>
            </a:r>
            <a:r>
              <a:rPr lang="zh-TW" altLang="en-US" sz="4800" dirty="0">
                <a:solidFill>
                  <a:schemeClr val="bg1"/>
                </a:solidFill>
                <a:latin typeface="+mj-ea"/>
                <a:ea typeface="+mj-ea"/>
              </a:rPr>
              <a:t>與</a:t>
            </a:r>
            <a:r>
              <a:rPr lang="en-US" altLang="zh-TW" sz="48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COVID-19</a:t>
            </a:r>
            <a:endParaRPr lang="zh-TW" alt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zh-TW" altLang="en-US" sz="4800" dirty="0">
                <a:solidFill>
                  <a:schemeClr val="bg1"/>
                </a:solidFill>
                <a:latin typeface="+mj-ea"/>
                <a:ea typeface="+mj-ea"/>
              </a:rPr>
              <a:t>疫情期間的民生經濟趨勢分析</a:t>
            </a:r>
          </a:p>
          <a:p>
            <a:r>
              <a:rPr lang="zh-TW" altLang="en-US" sz="5400" dirty="0"/>
              <a:t/>
            </a:r>
            <a:br>
              <a:rPr lang="zh-TW" altLang="en-US" sz="5400" dirty="0"/>
            </a:b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4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3"/>
            <a:chOff x="723" y="429774"/>
            <a:chExt cx="12189689" cy="8890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544291" y="444288"/>
              <a:ext cx="3131127" cy="874539"/>
              <a:chOff x="3972766" y="398984"/>
              <a:chExt cx="3131127" cy="874539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90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91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972766" y="811858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餐飲業營業額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 descr="https://lh6.googleusercontent.com/cT6jXxzdH__srgnpildfd1AQP_oIVloUjDxpFes-FIOZRKIzbTKgHk0y9qDb22U_V4zXRtIjKP1tsAepZIdPC7ZJtbM4Gm9RY4bZyE5Q8OXYWRSpeUcKg3t7TBHMMHfw0UL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13" y="1109959"/>
            <a:ext cx="10405133" cy="55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316574" y="6085569"/>
            <a:ext cx="2281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:2.82%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9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3"/>
            <a:chOff x="723" y="429774"/>
            <a:chExt cx="12189689" cy="8890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544291" y="444288"/>
              <a:ext cx="3131127" cy="874539"/>
              <a:chOff x="3972766" y="398984"/>
              <a:chExt cx="3131127" cy="874539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130196" y="398984"/>
                <a:ext cx="2814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91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92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972766" y="811858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餐飲業營業額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314" name="Picture 2" descr="https://lh6.googleusercontent.com/IiuqLuB55KAlnIWaAMsghAIzEW3lA4J-CSTuyajd_b23do97dpRRC9LXwmA-27HAHvaVK2oK20A7J3WZ5zAeuU0EL49G6EimCkL8pfn_4WrXNTWEcNKDv6Oa8HXKWq7JIoI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0" y="1399723"/>
            <a:ext cx="8591261" cy="49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4.googleusercontent.com/3-OuIcQ71SrQiaPaaTf6blly4mgOgpanzZMo40oMbZpOrjhp5vMNJO5cyQBcujRMks4afr3140wBn55DAnL596uiVdS9yl3TIdcHOY-mmtX3tIv-dlA50kfOJx8mrvdX-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93" y="2213451"/>
            <a:ext cx="214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339887" y="5777197"/>
            <a:ext cx="254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:-7.49%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5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03DA8B60-967E-4884-9E15-34CF9358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7E4138B-D5FC-4AEA-A580-B1DA28C14957}"/>
              </a:ext>
            </a:extLst>
          </p:cNvPr>
          <p:cNvGrpSpPr/>
          <p:nvPr/>
        </p:nvGrpSpPr>
        <p:grpSpPr>
          <a:xfrm>
            <a:off x="1642354" y="992629"/>
            <a:ext cx="3899383" cy="3153992"/>
            <a:chOff x="5622266" y="2106894"/>
            <a:chExt cx="2780970" cy="2757427"/>
          </a:xfrm>
          <a:solidFill>
            <a:srgbClr val="59A3B0"/>
          </a:solidFill>
        </p:grpSpPr>
        <p:sp>
          <p:nvSpPr>
            <p:cNvPr id="36" name="Shape 18">
              <a:extLst>
                <a:ext uri="{FF2B5EF4-FFF2-40B4-BE49-F238E27FC236}">
                  <a16:creationId xmlns:a16="http://schemas.microsoft.com/office/drawing/2014/main" id="{34AFD9F5-FF7A-470D-88D3-C4343D2D8CC6}"/>
                </a:ext>
              </a:extLst>
            </p:cNvPr>
            <p:cNvSpPr/>
            <p:nvPr/>
          </p:nvSpPr>
          <p:spPr>
            <a:xfrm>
              <a:off x="5622266" y="4333559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18">
              <a:extLst>
                <a:ext uri="{FF2B5EF4-FFF2-40B4-BE49-F238E27FC236}">
                  <a16:creationId xmlns:a16="http://schemas.microsoft.com/office/drawing/2014/main" id="{445219C6-B192-475E-A7C6-2BD379783995}"/>
                </a:ext>
              </a:extLst>
            </p:cNvPr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8">
              <a:extLst>
                <a:ext uri="{FF2B5EF4-FFF2-40B4-BE49-F238E27FC236}">
                  <a16:creationId xmlns:a16="http://schemas.microsoft.com/office/drawing/2014/main" id="{60FC0982-3C4F-4779-B269-501043BC8A3C}"/>
                </a:ext>
              </a:extLst>
            </p:cNvPr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8">
              <a:extLst>
                <a:ext uri="{FF2B5EF4-FFF2-40B4-BE49-F238E27FC236}">
                  <a16:creationId xmlns:a16="http://schemas.microsoft.com/office/drawing/2014/main" id="{83F82007-EDF2-4516-BAD7-F04E0D85F083}"/>
                </a:ext>
              </a:extLst>
            </p:cNvPr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">
              <a:extLst>
                <a:ext uri="{FF2B5EF4-FFF2-40B4-BE49-F238E27FC236}">
                  <a16:creationId xmlns:a16="http://schemas.microsoft.com/office/drawing/2014/main" id="{D28C2E41-ABEB-48E4-B3E5-BEEBDC2D5069}"/>
                </a:ext>
              </a:extLst>
            </p:cNvPr>
            <p:cNvSpPr txBox="1"/>
            <p:nvPr/>
          </p:nvSpPr>
          <p:spPr>
            <a:xfrm>
              <a:off x="5745097" y="2156787"/>
              <a:ext cx="2124633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動</a:t>
              </a:r>
              <a:r>
                <a:rPr kumimoji="1" lang="zh-TW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機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">
              <a:extLst>
                <a:ext uri="{FF2B5EF4-FFF2-40B4-BE49-F238E27FC236}">
                  <a16:creationId xmlns:a16="http://schemas.microsoft.com/office/drawing/2014/main" id="{9BEE0F49-92C5-40DD-89DD-E654DD65748C}"/>
                </a:ext>
              </a:extLst>
            </p:cNvPr>
            <p:cNvSpPr txBox="1"/>
            <p:nvPr/>
          </p:nvSpPr>
          <p:spPr>
            <a:xfrm>
              <a:off x="5797795" y="2874070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資料來源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>
              <a:extLst>
                <a:ext uri="{FF2B5EF4-FFF2-40B4-BE49-F238E27FC236}">
                  <a16:creationId xmlns:a16="http://schemas.microsoft.com/office/drawing/2014/main" id="{1F7D2294-51EC-44F2-B9E7-3618F3592547}"/>
                </a:ext>
              </a:extLst>
            </p:cNvPr>
            <p:cNvSpPr txBox="1"/>
            <p:nvPr/>
          </p:nvSpPr>
          <p:spPr>
            <a:xfrm>
              <a:off x="5822548" y="3626333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資料整</a:t>
              </a:r>
              <a:r>
                <a:rPr kumimoji="1" lang="zh-TW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77630DA7-A4EF-467E-B5E2-193BD54897E4}"/>
                </a:ext>
              </a:extLst>
            </p:cNvPr>
            <p:cNvSpPr txBox="1"/>
            <p:nvPr/>
          </p:nvSpPr>
          <p:spPr>
            <a:xfrm>
              <a:off x="5822548" y="4380808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kumimoji="1" lang="zh-TW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計畫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2D91D8F2-7B58-4C37-A892-68E2DBC5486A}"/>
              </a:ext>
            </a:extLst>
          </p:cNvPr>
          <p:cNvSpPr txBox="1"/>
          <p:nvPr/>
        </p:nvSpPr>
        <p:spPr>
          <a:xfrm>
            <a:off x="8898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第一部分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624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400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400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3"/>
            <a:chOff x="723" y="429774"/>
            <a:chExt cx="12189689" cy="8890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544291" y="444288"/>
              <a:ext cx="3131127" cy="874539"/>
              <a:chOff x="3972766" y="398984"/>
              <a:chExt cx="3131127" cy="874539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092840" y="398984"/>
                <a:ext cx="2851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107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108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972766" y="811858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餐飲業營業額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290" name="Picture 2" descr="https://lh4.googleusercontent.com/HjV134d_YgOPDv8k2-EeBJDmag0LoYJhPSIIdQWNuYJ7Rpnl31CPcGvYNavHw_cFG8Wf4bcZVZty2l-LqH0iEEQq79eqmmwQ27a4xNDuxPRqQKRYjoFmYVeRUJr9NvmKkiW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64" y="1109959"/>
            <a:ext cx="9174454" cy="55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429589" y="6132872"/>
            <a:ext cx="2300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:5.08%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0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2"/>
            <a:chOff x="723" y="429774"/>
            <a:chExt cx="12189689" cy="8890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464629" y="444288"/>
              <a:ext cx="3131127" cy="874538"/>
              <a:chOff x="3893104" y="398984"/>
              <a:chExt cx="3131127" cy="874538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972766" y="398984"/>
                <a:ext cx="2971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108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109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893104" y="811857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餐飲業營業額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8" name="Picture 2" descr="https://lh3.googleusercontent.com/yxSyy3p_EgsrXeheJgoA0rU4bq8uG8l0ppn4PQW6dd3_XdY_SPk3Nh-Au6YG3sAHNRq3Ah1iLHh6MK2Hy9-qhbLPLnw-8Ry1QzgJUufr3dSNCDG9j9apHhXDLBtRQ_yW9l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5" y="1461276"/>
            <a:ext cx="8305919" cy="49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lh4.googleusercontent.com/t8BwQ4OR0HOqmjaqnCT4iQ-0Q4wLNblULT5_S5CRs82eSzPHoaQvlF1xKlt72S73yV0SC0fi4Q2nzWnKYSSeDcdW9Ov3YGanUXD0h7iDuCUPEZO1eGsR3BGay4HmGujW6SX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54" y="2669308"/>
            <a:ext cx="3286558" cy="28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104672" y="5888401"/>
            <a:ext cx="2497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:-10.84%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0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216917" y="547542"/>
              <a:ext cx="4003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109</a:t>
              </a:r>
              <a:r>
                <a:rPr lang="zh-TW" altLang="en-US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COVID-19</a:t>
              </a:r>
              <a:endParaRPr lang="zh-CN" altLang="en-US" sz="2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906200" y="1004463"/>
            <a:ext cx="489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餐飲業與確診人數的相關係數</a:t>
            </a:r>
          </a:p>
        </p:txBody>
      </p:sp>
      <p:pic>
        <p:nvPicPr>
          <p:cNvPr id="16386" name="Picture 2" descr="https://lh6.googleusercontent.com/KmaIWSGQG_vnkhv3Oo0IlbnKNgx1DbHaCUwTJ-Dy15aDMWfyose2U6R5eNkxPLjcJ4wfvAI_GSKtByCyn_AI9FFHgeOC6sUBCEVJQVg8-EVOLv9Ei3wWIg4qwR5BS3k1NfJ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2" y="1941945"/>
            <a:ext cx="79438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216917" y="547542"/>
              <a:ext cx="3775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92</a:t>
              </a:r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 </a:t>
              </a:r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SARS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906200" y="1004463"/>
            <a:ext cx="489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餐飲業與確診人數的相關係數</a:t>
            </a:r>
          </a:p>
        </p:txBody>
      </p:sp>
      <p:pic>
        <p:nvPicPr>
          <p:cNvPr id="17410" name="Picture 2" descr="https://lh3.googleusercontent.com/WmW79AmpxVjYe08l5S-gKsvHkjEG0Rq9IRUY-Kn4jmNQ_y4ZwDMjW1qsOlbGdcVjf7RxcxO9u5mYuhc67S3ZNkTSRL5EcKh7YSa51IdIpdREyGvMrD_cYtk04URF8z9BTn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88" y="1964121"/>
            <a:ext cx="84296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216915" y="429774"/>
              <a:ext cx="3775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91,92,108,109</a:t>
              </a:r>
              <a:endParaRPr lang="zh-CN" altLang="en-US" sz="2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654912" y="636405"/>
            <a:ext cx="489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餐飲業營業額折線圖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435" name="Picture 3" descr="https://lh3.googleusercontent.com/c_QQSeIyYgLSxTIIVGa1C-12fTZrN1rBUcsc99ZxSaCAWLYk2WxN8tDJmFMrpd89JTF4NjDetwn_WWyWOV6g0ahj1pgqQhLUMDztkc7pZtzRNLVZ766Ceslse-YW1GuK1Og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10" y="1175014"/>
            <a:ext cx="3535608" cy="26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4.googleusercontent.com/lpoeo5_NTwphlcM81q0oli0Re21rWzxGgDiEdtdKq1C8Vlq5xcY28ClpJb9GnoQ4LS7aEpW45VdrSgXI0WFxLBf97dIZa-VHbjsifSxx2miyEHRNM0bzv95MyXuy2F96Kc6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10" y="4053064"/>
            <a:ext cx="3535608" cy="266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https://lh5.googleusercontent.com/foCALfA9l_Rjik0oWBgqHNGv9XKeq65X0-k52b8vKmkw51zgMtyNha4xm2-GrJuiQncGsQPxeS0laq_-UxeMYkESQETpUAqnWkyKtp8NdByEAIuM18buftBV98W1Cr0cSl0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79" y="4053064"/>
            <a:ext cx="3413504" cy="25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lh4.googleusercontent.com/d7n82Mjq4H10d6p8b6DCYXofnzbP-tOQ7x75wr9Brxz03wet5psVGRvxyR2PBIGntaylkShMKCPwF7g2N69kzUG3UAVlHR_hUoxCpB--KSpqxwIJVF9Q_Xqo87lYtejL3GD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4" y="1200280"/>
            <a:ext cx="3378489" cy="26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44591"/>
            <a:chOff x="723" y="429774"/>
            <a:chExt cx="12189689" cy="8445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536916" y="444288"/>
              <a:ext cx="3131127" cy="830077"/>
              <a:chOff x="3965391" y="398984"/>
              <a:chExt cx="3131127" cy="830077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092840" y="398984"/>
                <a:ext cx="2851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90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91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965391" y="767396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零售</a:t>
                </a:r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530" name="Picture 2" descr="https://lh5.googleusercontent.com/BFkjXcPuXoaX9V_GhQtaQeWCvFY30r1BmUky5yEy1vmwFl4_wWWwVMv0DOpIMmhSuIViwpuUVC6sZ1HJnNwmPWXY9rL0x7H37WJc7IKfHI-JH80gkdovS4GCt-c8LF7nzK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6" y="1266427"/>
            <a:ext cx="9042665" cy="523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26406" y="6036408"/>
            <a:ext cx="2281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:4.92%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9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2"/>
            <a:chOff x="723" y="429774"/>
            <a:chExt cx="12189689" cy="8890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464629" y="444288"/>
              <a:ext cx="3131127" cy="874538"/>
              <a:chOff x="3893104" y="398984"/>
              <a:chExt cx="3131127" cy="874538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972766" y="398984"/>
                <a:ext cx="2971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91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92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893104" y="811857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零售</a:t>
                </a:r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482" name="Picture 2" descr="https://lh6.googleusercontent.com/GgKdCyl2M14tT-kZSr4GosF0u1TQ0vamNjEd5bHH-6X09mMtpicG-Z4JtiS7-cxPSakTcp6boSIbj9YB79kCaaGd0dw9tFvAjB0wP25ERxo49FIQpreBMsdRxLk0IXHS50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6" y="1461276"/>
            <a:ext cx="8161544" cy="50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h4.googleusercontent.com/3-OuIcQ71SrQiaPaaTf6blly4mgOgpanzZMo40oMbZpOrjhp5vMNJO5cyQBcujRMks4afr3140wBn55DAnL596uiVdS9yl3TIdcHOY-mmtX3tIv-dlA50kfOJx8mrvdX-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909" y="2338342"/>
            <a:ext cx="21431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256909" y="5936258"/>
            <a:ext cx="2625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:2.53%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9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3"/>
            <a:chOff x="723" y="429774"/>
            <a:chExt cx="12189689" cy="8890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544291" y="444288"/>
              <a:ext cx="3131127" cy="874539"/>
              <a:chOff x="3972766" y="398984"/>
              <a:chExt cx="3131127" cy="874539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4092840" y="398984"/>
                <a:ext cx="2851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107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108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972766" y="811858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零售</a:t>
                </a:r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506" name="Picture 2" descr="https://lh5.googleusercontent.com/2RIp6Z_Xs8Fws9f3KI-aKezd6Rpropf40C6t6tFAN0yTZAZpVXQZ7O_bsQu8-70HuQQpMBO25j3NedICQ808iQgu1SiL5W0f9Z10hbfb59q8SMGmbeboovfU9_WDqzPgj9m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64" y="1209899"/>
            <a:ext cx="8382288" cy="544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819989" y="6113207"/>
            <a:ext cx="2300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:0.53%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3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89052"/>
            <a:chOff x="723" y="429774"/>
            <a:chExt cx="12189689" cy="88905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2D6681-9F3F-4F8A-AA02-FF76FED83B41}"/>
                </a:ext>
              </a:extLst>
            </p:cNvPr>
            <p:cNvGrpSpPr/>
            <p:nvPr/>
          </p:nvGrpSpPr>
          <p:grpSpPr>
            <a:xfrm>
              <a:off x="4464629" y="444288"/>
              <a:ext cx="3131127" cy="874538"/>
              <a:chOff x="3893104" y="398984"/>
              <a:chExt cx="3131127" cy="874538"/>
            </a:xfrm>
          </p:grpSpPr>
          <p:sp>
            <p:nvSpPr>
              <p:cNvPr id="14" name="TextBox 20">
                <a:extLst>
                  <a:ext uri="{FF2B5EF4-FFF2-40B4-BE49-F238E27FC236}">
                    <a16:creationId xmlns:a16="http://schemas.microsoft.com/office/drawing/2014/main" id="{3FE1115B-B3A2-4774-96AC-5EB274F22FF8}"/>
                  </a:ext>
                </a:extLst>
              </p:cNvPr>
              <p:cNvSpPr txBox="1"/>
              <p:nvPr/>
            </p:nvSpPr>
            <p:spPr>
              <a:xfrm>
                <a:off x="3972766" y="398984"/>
                <a:ext cx="2971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108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TW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109</a:t>
                </a:r>
                <a:r>
                  <a:rPr lang="zh-TW" altLang="en-US" sz="2800" b="1" spc="6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年</a:t>
                </a:r>
                <a:endPara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37">
                <a:extLst>
                  <a:ext uri="{FF2B5EF4-FFF2-40B4-BE49-F238E27FC236}">
                    <a16:creationId xmlns:a16="http://schemas.microsoft.com/office/drawing/2014/main" id="{60A61CAA-1479-442D-817D-DF099FEA15D6}"/>
                  </a:ext>
                </a:extLst>
              </p:cNvPr>
              <p:cNvSpPr txBox="1"/>
              <p:nvPr/>
            </p:nvSpPr>
            <p:spPr>
              <a:xfrm>
                <a:off x="3893104" y="811857"/>
                <a:ext cx="3131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b="1" spc="300" dirty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零售</a:t>
                </a:r>
                <a:r>
                  <a:rPr lang="zh-TW" altLang="en-US" sz="2400" b="1" spc="300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業營業額</a:t>
                </a:r>
                <a:endParaRPr lang="zh-CN" altLang="en-US" sz="2400" b="1" spc="3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458" name="Picture 2" descr="https://lh6.googleusercontent.com/e06g-qWOxyR-ocYtgiSeGLC6PC6jb9QEWdcWMl4LIRB_ZMLk_K6h9D7PiIwsGKNmKKupl7mrka5W3eOxysXelU_lsv-zocEA6r2gMmB414hhqwE1Luik7csUi_FfXc89BL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0" y="1239267"/>
            <a:ext cx="7857639" cy="53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lh4.googleusercontent.com/t8BwQ4OR0HOqmjaqnCT4iQ-0Q4wLNblULT5_S5CRs82eSzPHoaQvlF1xKlt72S73yV0SC0fi4Q2nzWnKYSSeDcdW9Ov3YGanUXD0h7iDuCUPEZO1eGsR3BGay4HmGujW6SX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884" y="2508683"/>
            <a:ext cx="36290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707342" y="5936258"/>
            <a:ext cx="25957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平均成長率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:-2.18%</a:t>
            </a:r>
            <a:endParaRPr lang="zh-TW" altLang="en-US" dirty="0"/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51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216917" y="547542"/>
              <a:ext cx="4003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109</a:t>
              </a:r>
              <a:r>
                <a:rPr lang="zh-TW" altLang="en-US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24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COVID-19</a:t>
              </a:r>
              <a:endParaRPr lang="zh-CN" altLang="en-US" sz="24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906200" y="1004463"/>
            <a:ext cx="489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零售</a:t>
            </a:r>
            <a:r>
              <a:rPr lang="zh-TW" altLang="en-US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業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與確診人數的相關係數</a:t>
            </a:r>
          </a:p>
        </p:txBody>
      </p:sp>
      <p:pic>
        <p:nvPicPr>
          <p:cNvPr id="23554" name="Picture 2" descr="https://lh5.googleusercontent.com/eNzUUKKixidISAJ4gwtgytBmKzMwPlj5pJwDPYe5xKnoPDTqwAI8d85RQbkAdo_WkdkhCd3D2lzloynC5l7sKUrSEmkuXeyg1NDXvRRGPxeOHWvQ0lNdpuOkpiy1pG5Ki9Q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9" y="1929694"/>
            <a:ext cx="768667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動機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FE13AE4C-BDE2-4631-91E0-70B4CE3EA541}"/>
              </a:ext>
            </a:extLst>
          </p:cNvPr>
          <p:cNvSpPr/>
          <p:nvPr/>
        </p:nvSpPr>
        <p:spPr>
          <a:xfrm>
            <a:off x="6851078" y="4872520"/>
            <a:ext cx="4035373" cy="606914"/>
          </a:xfrm>
          <a:prstGeom prst="roundRect">
            <a:avLst>
              <a:gd name="adj" fmla="val 0"/>
            </a:avLst>
          </a:prstGeom>
          <a:solidFill>
            <a:srgbClr val="59A3B0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FAEA6183-C177-4C72-B960-C651C235FEBD}"/>
              </a:ext>
            </a:extLst>
          </p:cNvPr>
          <p:cNvGrpSpPr/>
          <p:nvPr/>
        </p:nvGrpSpPr>
        <p:grpSpPr>
          <a:xfrm>
            <a:off x="1257139" y="2169252"/>
            <a:ext cx="4969450" cy="4468879"/>
            <a:chOff x="1930687" y="4332428"/>
            <a:chExt cx="8425569" cy="757687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72A7F0F9-5FEB-4531-9433-B32A380561FF}"/>
                </a:ext>
              </a:extLst>
            </p:cNvPr>
            <p:cNvSpPr txBox="1"/>
            <p:nvPr/>
          </p:nvSpPr>
          <p:spPr>
            <a:xfrm>
              <a:off x="2189993" y="4332428"/>
              <a:ext cx="8166263" cy="757687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武漢肺炎爆發，世界各國開始陷入警戒狀態。各領域開始積極地研究疫情的狀態。台灣的防疫良好受到世界關注，我們不禁也想，如何透過自身所學來了解並分析疫情對臺灣民生的影響。</a:t>
              </a:r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經過討論後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，我們決定對零售業和餐飲業進行影響評估。</a:t>
              </a:r>
            </a:p>
            <a:p>
              <a:r>
                <a:rPr lang="zh-TW" altLang="en-US" sz="1200" dirty="0"/>
                <a:t/>
              </a:r>
              <a:br>
                <a:rPr lang="zh-TW" altLang="en-US" sz="1200" dirty="0"/>
              </a:b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Freeform 222">
              <a:extLst>
                <a:ext uri="{FF2B5EF4-FFF2-40B4-BE49-F238E27FC236}">
                  <a16:creationId xmlns:a16="http://schemas.microsoft.com/office/drawing/2014/main" id="{0398AB21-4613-44DD-B122-C10CCD228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0687" y="4490967"/>
              <a:ext cx="518612" cy="520896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https://lh5.googleusercontent.com/gBIZp4OuIc8aoNlclq_hXT4qZ4gqVi3FzPGGdQJb76jZAqJDSxzLZgOEyWoaJrPHyxHSPUTjUPHWGhPDtPFP3WWyqR42q4qJpTzwxXXhIW2wmXUimlMfN0sV4FTDw77fYrG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05" y="1903668"/>
            <a:ext cx="3958468" cy="296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03DA8B60-967E-4884-9E15-34CF9358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7E4138B-D5FC-4AEA-A580-B1DA28C14957}"/>
              </a:ext>
            </a:extLst>
          </p:cNvPr>
          <p:cNvGrpSpPr/>
          <p:nvPr/>
        </p:nvGrpSpPr>
        <p:grpSpPr>
          <a:xfrm>
            <a:off x="1642354" y="992629"/>
            <a:ext cx="4832337" cy="2291011"/>
            <a:chOff x="5622266" y="2106894"/>
            <a:chExt cx="2780970" cy="2002952"/>
          </a:xfrm>
          <a:solidFill>
            <a:srgbClr val="59A3B0"/>
          </a:solidFill>
        </p:grpSpPr>
        <p:sp>
          <p:nvSpPr>
            <p:cNvPr id="37" name="Shape 18">
              <a:extLst>
                <a:ext uri="{FF2B5EF4-FFF2-40B4-BE49-F238E27FC236}">
                  <a16:creationId xmlns:a16="http://schemas.microsoft.com/office/drawing/2014/main" id="{445219C6-B192-475E-A7C6-2BD379783995}"/>
                </a:ext>
              </a:extLst>
            </p:cNvPr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8">
              <a:extLst>
                <a:ext uri="{FF2B5EF4-FFF2-40B4-BE49-F238E27FC236}">
                  <a16:creationId xmlns:a16="http://schemas.microsoft.com/office/drawing/2014/main" id="{60FC0982-3C4F-4779-B269-501043BC8A3C}"/>
                </a:ext>
              </a:extLst>
            </p:cNvPr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8">
              <a:extLst>
                <a:ext uri="{FF2B5EF4-FFF2-40B4-BE49-F238E27FC236}">
                  <a16:creationId xmlns:a16="http://schemas.microsoft.com/office/drawing/2014/main" id="{83F82007-EDF2-4516-BAD7-F04E0D85F083}"/>
                </a:ext>
              </a:extLst>
            </p:cNvPr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">
              <a:extLst>
                <a:ext uri="{FF2B5EF4-FFF2-40B4-BE49-F238E27FC236}">
                  <a16:creationId xmlns:a16="http://schemas.microsoft.com/office/drawing/2014/main" id="{D28C2E41-ABEB-48E4-B3E5-BEEBDC2D5069}"/>
                </a:ext>
              </a:extLst>
            </p:cNvPr>
            <p:cNvSpPr txBox="1"/>
            <p:nvPr/>
          </p:nvSpPr>
          <p:spPr>
            <a:xfrm>
              <a:off x="5668399" y="2170465"/>
              <a:ext cx="1491021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kumimoji="1" lang="zh-TW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結論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">
              <a:extLst>
                <a:ext uri="{FF2B5EF4-FFF2-40B4-BE49-F238E27FC236}">
                  <a16:creationId xmlns:a16="http://schemas.microsoft.com/office/drawing/2014/main" id="{9BEE0F49-92C5-40DD-89DD-E654DD65748C}"/>
                </a:ext>
              </a:extLst>
            </p:cNvPr>
            <p:cNvSpPr txBox="1"/>
            <p:nvPr/>
          </p:nvSpPr>
          <p:spPr>
            <a:xfrm>
              <a:off x="5797795" y="2874070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執行過程發生的問題</a:t>
              </a:r>
              <a:r>
                <a:rPr kumimoji="1"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>
              <a:extLst>
                <a:ext uri="{FF2B5EF4-FFF2-40B4-BE49-F238E27FC236}">
                  <a16:creationId xmlns:a16="http://schemas.microsoft.com/office/drawing/2014/main" id="{1F7D2294-51EC-44F2-B9E7-3618F3592547}"/>
                </a:ext>
              </a:extLst>
            </p:cNvPr>
            <p:cNvSpPr txBox="1"/>
            <p:nvPr/>
          </p:nvSpPr>
          <p:spPr>
            <a:xfrm>
              <a:off x="5716238" y="3642655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kumimoji="1" lang="zh-TW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延伸的問題與</a:t>
              </a:r>
              <a:r>
                <a:rPr kumimoji="1" lang="zh-TW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kumimoji="1"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2D91D8F2-7B58-4C37-A892-68E2DBC5486A}"/>
              </a:ext>
            </a:extLst>
          </p:cNvPr>
          <p:cNvSpPr txBox="1"/>
          <p:nvPr/>
        </p:nvSpPr>
        <p:spPr>
          <a:xfrm>
            <a:off x="8898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第四部分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9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624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400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400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687629" y="617655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結論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Oval 1">
            <a:extLst>
              <a:ext uri="{FF2B5EF4-FFF2-40B4-BE49-F238E27FC236}">
                <a16:creationId xmlns:a16="http://schemas.microsoft.com/office/drawing/2014/main" id="{2AC840D2-3F5D-4B40-8FA6-349A4093A31D}"/>
              </a:ext>
            </a:extLst>
          </p:cNvPr>
          <p:cNvSpPr/>
          <p:nvPr/>
        </p:nvSpPr>
        <p:spPr>
          <a:xfrm>
            <a:off x="1247958" y="1239474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7A3B2A0-FC49-47DE-94B7-5F424AE7F9A5}"/>
              </a:ext>
            </a:extLst>
          </p:cNvPr>
          <p:cNvSpPr/>
          <p:nvPr/>
        </p:nvSpPr>
        <p:spPr>
          <a:xfrm>
            <a:off x="1247958" y="2265087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D0C0122-E3AE-4869-B37A-2C9ABD671358}"/>
              </a:ext>
            </a:extLst>
          </p:cNvPr>
          <p:cNvSpPr/>
          <p:nvPr/>
        </p:nvSpPr>
        <p:spPr>
          <a:xfrm>
            <a:off x="1268511" y="4120868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1D8DD8C-03A7-49C9-BFB0-363BE703B9CC}"/>
              </a:ext>
            </a:extLst>
          </p:cNvPr>
          <p:cNvSpPr/>
          <p:nvPr/>
        </p:nvSpPr>
        <p:spPr>
          <a:xfrm>
            <a:off x="1279952" y="5073429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DD30E-34C6-4D34-A766-2DDBC83AF1DB}"/>
              </a:ext>
            </a:extLst>
          </p:cNvPr>
          <p:cNvSpPr txBox="1"/>
          <p:nvPr/>
        </p:nvSpPr>
        <p:spPr>
          <a:xfrm>
            <a:off x="2462325" y="1407026"/>
            <a:ext cx="6335309" cy="523198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是什麼造成台灣的感染人數上升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462325" y="5184152"/>
            <a:ext cx="9688109" cy="1200306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人潮擁擠的地方感染機率最高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，無論是數據或是醫學上都得證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，因此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建議暫時遠離人群，以網路代替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+mn-ea"/>
              <a:cs typeface="Calibri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CEF7E1-B2D0-4B8E-9CE7-905CA2376FAC}"/>
              </a:ext>
            </a:extLst>
          </p:cNvPr>
          <p:cNvSpPr txBox="1"/>
          <p:nvPr/>
        </p:nvSpPr>
        <p:spPr>
          <a:xfrm>
            <a:off x="1268511" y="1396746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1CBB6BC-E2F2-4514-A415-B55630DE4A08}"/>
              </a:ext>
            </a:extLst>
          </p:cNvPr>
          <p:cNvSpPr txBox="1"/>
          <p:nvPr/>
        </p:nvSpPr>
        <p:spPr>
          <a:xfrm>
            <a:off x="1259104" y="2426071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B9CB55D-79FB-4F7B-A3F4-AC297680719C}"/>
              </a:ext>
            </a:extLst>
          </p:cNvPr>
          <p:cNvSpPr txBox="1"/>
          <p:nvPr/>
        </p:nvSpPr>
        <p:spPr>
          <a:xfrm>
            <a:off x="1289064" y="4290772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F12F0EE-3531-4B85-9A17-647F7ABF29E8}"/>
              </a:ext>
            </a:extLst>
          </p:cNvPr>
          <p:cNvSpPr txBox="1"/>
          <p:nvPr/>
        </p:nvSpPr>
        <p:spPr>
          <a:xfrm>
            <a:off x="1300505" y="5233393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55955" y="4259983"/>
            <a:ext cx="649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什麼情況下感染的機率最高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455955" y="2331173"/>
            <a:ext cx="9688109" cy="1938970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以本報告分析，台灣的本土案例並不多，這多虧了台灣的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衛生組織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與人員的努力。而境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外移入的案例遠大於本土案例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可知病毒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以外來形式為主，必須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加強海外入境的管理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。針對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外國人或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僑胞在入境時的防疫配套措施是重點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5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/>
      <p:bldP spid="17" grpId="0"/>
      <p:bldP spid="20" grpId="0"/>
      <p:bldP spid="21" grpId="0"/>
      <p:bldP spid="22" grpId="0"/>
      <p:bldP spid="23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687629" y="617655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結論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Oval 1">
            <a:extLst>
              <a:ext uri="{FF2B5EF4-FFF2-40B4-BE49-F238E27FC236}">
                <a16:creationId xmlns:a16="http://schemas.microsoft.com/office/drawing/2014/main" id="{2AC840D2-3F5D-4B40-8FA6-349A4093A31D}"/>
              </a:ext>
            </a:extLst>
          </p:cNvPr>
          <p:cNvSpPr/>
          <p:nvPr/>
        </p:nvSpPr>
        <p:spPr>
          <a:xfrm>
            <a:off x="1247958" y="1239474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7A3B2A0-FC49-47DE-94B7-5F424AE7F9A5}"/>
              </a:ext>
            </a:extLst>
          </p:cNvPr>
          <p:cNvSpPr/>
          <p:nvPr/>
        </p:nvSpPr>
        <p:spPr>
          <a:xfrm>
            <a:off x="1247958" y="2265087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D0C0122-E3AE-4869-B37A-2C9ABD671358}"/>
              </a:ext>
            </a:extLst>
          </p:cNvPr>
          <p:cNvSpPr/>
          <p:nvPr/>
        </p:nvSpPr>
        <p:spPr>
          <a:xfrm>
            <a:off x="1268511" y="4120868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1D8DD8C-03A7-49C9-BFB0-363BE703B9CC}"/>
              </a:ext>
            </a:extLst>
          </p:cNvPr>
          <p:cNvSpPr/>
          <p:nvPr/>
        </p:nvSpPr>
        <p:spPr>
          <a:xfrm>
            <a:off x="1279952" y="5073429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DD30E-34C6-4D34-A766-2DDBC83AF1DB}"/>
              </a:ext>
            </a:extLst>
          </p:cNvPr>
          <p:cNvSpPr txBox="1"/>
          <p:nvPr/>
        </p:nvSpPr>
        <p:spPr>
          <a:xfrm>
            <a:off x="2309926" y="1362741"/>
            <a:ext cx="7240474" cy="523198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年紀大或年紀太小是被感染的高風險族群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309926" y="5073429"/>
            <a:ext cx="9688109" cy="1569638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由數據可知，相關程度上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餐飲業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與疫情呈現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較強的負相關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，並且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在趨勢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上也較明顯能看出，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疫情爆發時餐飲業較容易受影響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。然而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影想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的程度有下降的趨勢，可能是近年外送平台興起的原因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+mn-ea"/>
              <a:cs typeface="Calibri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CEF7E1-B2D0-4B8E-9CE7-905CA2376FAC}"/>
              </a:ext>
            </a:extLst>
          </p:cNvPr>
          <p:cNvSpPr txBox="1"/>
          <p:nvPr/>
        </p:nvSpPr>
        <p:spPr>
          <a:xfrm>
            <a:off x="1268511" y="1396746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1CBB6BC-E2F2-4514-A415-B55630DE4A08}"/>
              </a:ext>
            </a:extLst>
          </p:cNvPr>
          <p:cNvSpPr txBox="1"/>
          <p:nvPr/>
        </p:nvSpPr>
        <p:spPr>
          <a:xfrm>
            <a:off x="1259104" y="2426071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B9CB55D-79FB-4F7B-A3F4-AC297680719C}"/>
              </a:ext>
            </a:extLst>
          </p:cNvPr>
          <p:cNvSpPr txBox="1"/>
          <p:nvPr/>
        </p:nvSpPr>
        <p:spPr>
          <a:xfrm>
            <a:off x="1289064" y="4290772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F12F0EE-3531-4B85-9A17-647F7ABF29E8}"/>
              </a:ext>
            </a:extLst>
          </p:cNvPr>
          <p:cNvSpPr txBox="1"/>
          <p:nvPr/>
        </p:nvSpPr>
        <p:spPr>
          <a:xfrm>
            <a:off x="1300505" y="5233393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09926" y="4244124"/>
            <a:ext cx="649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哪個產業比較容易受到疫情影響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309926" y="2265087"/>
            <a:ext cx="9688109" cy="1938970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由數據可知，儘管在醫學上，年紀太小或高齡皆是免疫力較差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的族群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，然而感染風險還是要看接觸環境，也就是在戶外的活動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時長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。因此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20~34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歲的青壯年族群成為最主要的發病族群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，可得知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減少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戶外活動能夠降低被感染的風險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endParaRPr lang="en-US" sz="2400" dirty="0">
              <a:solidFill>
                <a:schemeClr val="bg1">
                  <a:lumMod val="50000"/>
                </a:schemeClr>
              </a:solidFill>
              <a:latin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0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/>
      <p:bldP spid="17" grpId="0"/>
      <p:bldP spid="20" grpId="0"/>
      <p:bldP spid="21" grpId="0"/>
      <p:bldP spid="22" grpId="0"/>
      <p:bldP spid="23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687629" y="617655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結論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Oval 1">
            <a:extLst>
              <a:ext uri="{FF2B5EF4-FFF2-40B4-BE49-F238E27FC236}">
                <a16:creationId xmlns:a16="http://schemas.microsoft.com/office/drawing/2014/main" id="{2AC840D2-3F5D-4B40-8FA6-349A4093A31D}"/>
              </a:ext>
            </a:extLst>
          </p:cNvPr>
          <p:cNvSpPr/>
          <p:nvPr/>
        </p:nvSpPr>
        <p:spPr>
          <a:xfrm>
            <a:off x="1247958" y="1239474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7A3B2A0-FC49-47DE-94B7-5F424AE7F9A5}"/>
              </a:ext>
            </a:extLst>
          </p:cNvPr>
          <p:cNvSpPr/>
          <p:nvPr/>
        </p:nvSpPr>
        <p:spPr>
          <a:xfrm>
            <a:off x="1247958" y="2265087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D0C0122-E3AE-4869-B37A-2C9ABD671358}"/>
              </a:ext>
            </a:extLst>
          </p:cNvPr>
          <p:cNvSpPr/>
          <p:nvPr/>
        </p:nvSpPr>
        <p:spPr>
          <a:xfrm>
            <a:off x="1268511" y="4120868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1D8DD8C-03A7-49C9-BFB0-363BE703B9CC}"/>
              </a:ext>
            </a:extLst>
          </p:cNvPr>
          <p:cNvSpPr/>
          <p:nvPr/>
        </p:nvSpPr>
        <p:spPr>
          <a:xfrm>
            <a:off x="1279952" y="5073429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DD30E-34C6-4D34-A766-2DDBC83AF1DB}"/>
              </a:ext>
            </a:extLst>
          </p:cNvPr>
          <p:cNvSpPr txBox="1"/>
          <p:nvPr/>
        </p:nvSpPr>
        <p:spPr>
          <a:xfrm>
            <a:off x="2309926" y="1362741"/>
            <a:ext cx="7794656" cy="523198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SARS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和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COVID_19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哪個對民生經濟衝擊比較嚴重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309926" y="5233393"/>
            <a:ext cx="9688109" cy="830975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藉由比較零售業和餐飲業受到疫情的影響，可得知餐飲業受到的影響更為顯著，因此，我們認為相較於零售業，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餐飲業更需要振興券的幫助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n-ea"/>
              <a:cs typeface="Calibri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CEF7E1-B2D0-4B8E-9CE7-905CA2376FAC}"/>
              </a:ext>
            </a:extLst>
          </p:cNvPr>
          <p:cNvSpPr txBox="1"/>
          <p:nvPr/>
        </p:nvSpPr>
        <p:spPr>
          <a:xfrm>
            <a:off x="1268511" y="1396746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1CBB6BC-E2F2-4514-A415-B55630DE4A08}"/>
              </a:ext>
            </a:extLst>
          </p:cNvPr>
          <p:cNvSpPr txBox="1"/>
          <p:nvPr/>
        </p:nvSpPr>
        <p:spPr>
          <a:xfrm>
            <a:off x="1259104" y="2426071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B9CB55D-79FB-4F7B-A3F4-AC297680719C}"/>
              </a:ext>
            </a:extLst>
          </p:cNvPr>
          <p:cNvSpPr txBox="1"/>
          <p:nvPr/>
        </p:nvSpPr>
        <p:spPr>
          <a:xfrm>
            <a:off x="1289064" y="4290772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F12F0EE-3531-4B85-9A17-647F7ABF29E8}"/>
              </a:ext>
            </a:extLst>
          </p:cNvPr>
          <p:cNvSpPr txBox="1"/>
          <p:nvPr/>
        </p:nvSpPr>
        <p:spPr>
          <a:xfrm>
            <a:off x="1300505" y="5233393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09926" y="4244124"/>
            <a:ext cx="649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振興券是否該針對特定產業發放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09926" y="2265842"/>
            <a:ext cx="8906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以零售業而言，兩者影響力並無顯著差距，但透過圖表，我們可推論，疫情在最嚴重的時期，零售業營業額依然會受影響。</a:t>
            </a:r>
          </a:p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以餐飲業而言，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的影響較為嚴重，透過圖表，我們發現武漢肺炎的折線斜率相較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平緩。我們推論在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2002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爆發時，因為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尚無食物外送平台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，所以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對餐飲業造成的影響較顯著</a:t>
            </a:r>
          </a:p>
        </p:txBody>
      </p:sp>
    </p:spTree>
    <p:extLst>
      <p:ext uri="{BB962C8B-B14F-4D97-AF65-F5344CB8AC3E}">
        <p14:creationId xmlns:p14="http://schemas.microsoft.com/office/powerpoint/2010/main" val="85077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/>
      <p:bldP spid="17" grpId="0"/>
      <p:bldP spid="20" grpId="0"/>
      <p:bldP spid="21" grpId="0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687629" y="617655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結論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Oval 1">
            <a:extLst>
              <a:ext uri="{FF2B5EF4-FFF2-40B4-BE49-F238E27FC236}">
                <a16:creationId xmlns:a16="http://schemas.microsoft.com/office/drawing/2014/main" id="{2AC840D2-3F5D-4B40-8FA6-349A4093A31D}"/>
              </a:ext>
            </a:extLst>
          </p:cNvPr>
          <p:cNvSpPr/>
          <p:nvPr/>
        </p:nvSpPr>
        <p:spPr>
          <a:xfrm>
            <a:off x="1247958" y="1239474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27A3B2A0-FC49-47DE-94B7-5F424AE7F9A5}"/>
              </a:ext>
            </a:extLst>
          </p:cNvPr>
          <p:cNvSpPr/>
          <p:nvPr/>
        </p:nvSpPr>
        <p:spPr>
          <a:xfrm>
            <a:off x="1247958" y="2265087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D0C0122-E3AE-4869-B37A-2C9ABD671358}"/>
              </a:ext>
            </a:extLst>
          </p:cNvPr>
          <p:cNvSpPr/>
          <p:nvPr/>
        </p:nvSpPr>
        <p:spPr>
          <a:xfrm>
            <a:off x="1268511" y="4120868"/>
            <a:ext cx="769734" cy="769732"/>
          </a:xfrm>
          <a:prstGeom prst="ellipse">
            <a:avLst/>
          </a:prstGeom>
          <a:solidFill>
            <a:srgbClr val="3B4658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1D8DD8C-03A7-49C9-BFB0-363BE703B9CC}"/>
              </a:ext>
            </a:extLst>
          </p:cNvPr>
          <p:cNvSpPr/>
          <p:nvPr/>
        </p:nvSpPr>
        <p:spPr>
          <a:xfrm>
            <a:off x="1279952" y="5073429"/>
            <a:ext cx="769734" cy="769732"/>
          </a:xfrm>
          <a:prstGeom prst="ellipse">
            <a:avLst/>
          </a:prstGeom>
          <a:solidFill>
            <a:srgbClr val="59A3B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DD30E-34C6-4D34-A766-2DDBC83AF1DB}"/>
              </a:ext>
            </a:extLst>
          </p:cNvPr>
          <p:cNvSpPr txBox="1"/>
          <p:nvPr/>
        </p:nvSpPr>
        <p:spPr>
          <a:xfrm>
            <a:off x="2316297" y="1395715"/>
            <a:ext cx="8065376" cy="954085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以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SARS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趨勢圖來看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COVID_19</a:t>
            </a:r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的恢復期大概要多久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endParaRPr lang="zh-TW" altLang="en-US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316297" y="5227473"/>
            <a:ext cx="9688109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</a:rPr>
              <a:t>會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，由相關係數可得知。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+mn-ea"/>
              <a:cs typeface="Calibri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CEF7E1-B2D0-4B8E-9CE7-905CA2376FAC}"/>
              </a:ext>
            </a:extLst>
          </p:cNvPr>
          <p:cNvSpPr txBox="1"/>
          <p:nvPr/>
        </p:nvSpPr>
        <p:spPr>
          <a:xfrm>
            <a:off x="1268511" y="1396746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1CBB6BC-E2F2-4514-A415-B55630DE4A08}"/>
              </a:ext>
            </a:extLst>
          </p:cNvPr>
          <p:cNvSpPr txBox="1"/>
          <p:nvPr/>
        </p:nvSpPr>
        <p:spPr>
          <a:xfrm>
            <a:off x="1259104" y="2426071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B9CB55D-79FB-4F7B-A3F4-AC297680719C}"/>
              </a:ext>
            </a:extLst>
          </p:cNvPr>
          <p:cNvSpPr txBox="1"/>
          <p:nvPr/>
        </p:nvSpPr>
        <p:spPr>
          <a:xfrm>
            <a:off x="1289064" y="4290772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Q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F12F0EE-3531-4B85-9A17-647F7ABF29E8}"/>
              </a:ext>
            </a:extLst>
          </p:cNvPr>
          <p:cNvSpPr txBox="1"/>
          <p:nvPr/>
        </p:nvSpPr>
        <p:spPr>
          <a:xfrm>
            <a:off x="1300505" y="5233393"/>
            <a:ext cx="755552" cy="461643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A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16297" y="4290772"/>
            <a:ext cx="649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確診人數上升是否會影響營收</a:t>
            </a:r>
            <a:r>
              <a:rPr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5822E90-0A81-493B-BDF2-1461DCF5AFDF}"/>
              </a:ext>
            </a:extLst>
          </p:cNvPr>
          <p:cNvSpPr txBox="1"/>
          <p:nvPr/>
        </p:nvSpPr>
        <p:spPr>
          <a:xfrm>
            <a:off x="2309926" y="2437485"/>
            <a:ext cx="9688109" cy="1569638"/>
          </a:xfrm>
          <a:prstGeom prst="rect">
            <a:avLst/>
          </a:prstGeom>
        </p:spPr>
        <p:txBody>
          <a:bodyPr vert="horz" wrap="square" lIns="91420" tIns="45709" rIns="91420" bIns="4570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根據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疫情後恢復情況，我們推測一旦疫情趨緩，經濟就會開始復甦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但月營收成長率圖表顯示，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COVID-19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影響時間較長，因此恢復正常的時間會比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長。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我們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預估被武漢肺炎的影響經濟將於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疫情趨緩的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月開始</a:t>
            </a:r>
            <a:r>
              <a:rPr lang="zh-TW" altLang="en-US" sz="2400" dirty="0" smtClean="0">
                <a:solidFill>
                  <a:srgbClr val="FF0000"/>
                </a:solidFill>
                <a:latin typeface="+mn-ea"/>
              </a:rPr>
              <a:t>復甦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6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/>
      <p:bldP spid="17" grpId="0"/>
      <p:bldP spid="20" grpId="0"/>
      <p:bldP spid="21" grpId="0"/>
      <p:bldP spid="22" grpId="0"/>
      <p:bldP spid="23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968621"/>
            <a:chOff x="723" y="429774"/>
            <a:chExt cx="12189689" cy="9686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執行過程發生的問</a:t>
              </a:r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題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AAADEB6-6784-46C5-981C-B7295A97AC89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157388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44" name="矩形 46">
              <a:extLst>
                <a:ext uri="{FF2B5EF4-FFF2-40B4-BE49-F238E27FC236}">
                  <a16:creationId xmlns:a16="http://schemas.microsoft.com/office/drawing/2014/main" id="{8C60996D-7BB3-457A-A424-2EAA557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5" name="文本框 47">
              <a:extLst>
                <a:ext uri="{FF2B5EF4-FFF2-40B4-BE49-F238E27FC236}">
                  <a16:creationId xmlns:a16="http://schemas.microsoft.com/office/drawing/2014/main" id="{1FB3AFD6-679B-4674-92D9-7D070931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1.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方正兰亭细黑_GBK" charset="-122"/>
              </a:endParaRPr>
            </a:p>
          </p:txBody>
        </p:sp>
      </p:grp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18F14C8-3199-4DD1-A134-07EA5DB3DEA9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2435708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8C6E77C-C6DB-494F-A631-AFA13AE0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08CE66A-3308-47D7-9CA4-01B2BCD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2.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49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3258255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1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3.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52" name="Group 22">
            <a:extLst>
              <a:ext uri="{FF2B5EF4-FFF2-40B4-BE49-F238E27FC236}">
                <a16:creationId xmlns:a16="http://schemas.microsoft.com/office/drawing/2014/main" id="{9E185AAD-5752-46CC-8204-AF915324445F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4506714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53" name="矩形 46">
              <a:extLst>
                <a:ext uri="{FF2B5EF4-FFF2-40B4-BE49-F238E27FC236}">
                  <a16:creationId xmlns:a16="http://schemas.microsoft.com/office/drawing/2014/main" id="{D5726E31-1BA6-4AE1-84E8-05CA2329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4" name="文本框 47">
              <a:extLst>
                <a:ext uri="{FF2B5EF4-FFF2-40B4-BE49-F238E27FC236}">
                  <a16:creationId xmlns:a16="http://schemas.microsoft.com/office/drawing/2014/main" id="{2897E2E1-5350-42AD-8BD8-FC16031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4.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0" y="1520786"/>
            <a:ext cx="8636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武漢肺炎還在發生中，因此資料有限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處理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圖表時民國年的資料再轉換成西元的過程有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困難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由於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民國轉西元的問題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，我們無法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用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SAS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畫出不同年疊層的折線圖改使用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excel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輔助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匯入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資料出現亂碼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8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968621"/>
            <a:chOff x="723" y="429774"/>
            <a:chExt cx="12189689" cy="9686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延伸的問題與展望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2AD56F1-AB20-4133-A0EC-82E6B1C4E020}"/>
              </a:ext>
            </a:extLst>
          </p:cNvPr>
          <p:cNvGrpSpPr/>
          <p:nvPr/>
        </p:nvGrpSpPr>
        <p:grpSpPr>
          <a:xfrm>
            <a:off x="1324439" y="1653252"/>
            <a:ext cx="9568938" cy="4346031"/>
            <a:chOff x="820731" y="1907630"/>
            <a:chExt cx="10582801" cy="427296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3212C9-CF72-45B5-81D1-046C6BCE2CAE}"/>
                </a:ext>
              </a:extLst>
            </p:cNvPr>
            <p:cNvSpPr/>
            <p:nvPr/>
          </p:nvSpPr>
          <p:spPr>
            <a:xfrm>
              <a:off x="7357625" y="1907630"/>
              <a:ext cx="4045907" cy="4213681"/>
            </a:xfrm>
            <a:prstGeom prst="rect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品 2">
              <a:extLst>
                <a:ext uri="{FF2B5EF4-FFF2-40B4-BE49-F238E27FC236}">
                  <a16:creationId xmlns:a16="http://schemas.microsoft.com/office/drawing/2014/main" id="{16202D2D-0349-4A4A-AB38-6E5E06B22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1" y="1907630"/>
              <a:ext cx="6356350" cy="2405320"/>
            </a:xfrm>
            <a:prstGeom prst="rect">
              <a:avLst/>
            </a:prstGeom>
            <a:noFill/>
            <a:ln w="12700">
              <a:solidFill>
                <a:srgbClr val="59A3B0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15">
              <a:extLst>
                <a:ext uri="{FF2B5EF4-FFF2-40B4-BE49-F238E27FC236}">
                  <a16:creationId xmlns:a16="http://schemas.microsoft.com/office/drawing/2014/main" id="{EFBB7991-A1C0-4C97-91EE-FF483B17F65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80285" y="2031166"/>
              <a:ext cx="5994643" cy="201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r>
                <a:rPr lang="zh-TW" altLang="en-US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針對兩岸以及各國對中國的態度，因為這次疫情有非常大的變化，針對社群研究也許可以朝這個方向蒐集資料。</a:t>
              </a:r>
            </a:p>
            <a:p>
              <a:r>
                <a:rPr lang="zh-TW" altLang="en-US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疫情對於餐飲業的衝擊也隨著網路及新興產業的出現</a:t>
              </a:r>
              <a:r>
                <a:rPr lang="en-US" altLang="zh-TW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zh-TW" altLang="en-US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如外送業</a:t>
              </a:r>
              <a:r>
                <a:rPr lang="en-US" altLang="zh-TW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)</a:t>
              </a:r>
              <a:r>
                <a:rPr lang="zh-TW" altLang="en-US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而減小</a:t>
              </a:r>
              <a:r>
                <a:rPr lang="zh-TW" altLang="en-US" sz="2400" dirty="0" smtClean="0">
                  <a:latin typeface="+mn-ea"/>
                  <a:ea typeface="+mn-ea"/>
                </a:rPr>
                <a:t>。</a:t>
              </a:r>
              <a:r>
                <a:rPr lang="zh-TW" altLang="en-US" sz="1200" dirty="0"/>
                <a:t/>
              </a:r>
              <a:br>
                <a:rPr lang="zh-TW" altLang="en-US" sz="1200" dirty="0"/>
              </a:b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9">
              <a:extLst>
                <a:ext uri="{FF2B5EF4-FFF2-40B4-BE49-F238E27FC236}">
                  <a16:creationId xmlns:a16="http://schemas.microsoft.com/office/drawing/2014/main" id="{814C46EE-7394-4AFC-81FC-7BF98E88E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1" y="4475066"/>
              <a:ext cx="6356350" cy="1643849"/>
            </a:xfrm>
            <a:prstGeom prst="rect">
              <a:avLst/>
            </a:prstGeom>
            <a:noFill/>
            <a:ln w="12700">
              <a:solidFill>
                <a:srgbClr val="3B4658"/>
              </a:solidFill>
              <a:bevel/>
              <a:headEnd/>
              <a:tailEnd/>
            </a:ln>
            <a:ex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6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15">
              <a:extLst>
                <a:ext uri="{FF2B5EF4-FFF2-40B4-BE49-F238E27FC236}">
                  <a16:creationId xmlns:a16="http://schemas.microsoft.com/office/drawing/2014/main" id="{C19460D2-725C-40F4-8060-F1BF82F4810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70557" y="4455765"/>
              <a:ext cx="6096795" cy="1724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r>
                <a:rPr lang="zh-TW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不論是武漢肺炎或是</a:t>
              </a:r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SARS</a:t>
              </a:r>
              <a:r>
                <a:rPr lang="zh-TW" altLang="en-US" sz="2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，都確實對餐飲業與零售業造成影響。經濟是鏈狀結構，一旦牽一髮則動全身，使得受到衝擊的不僅僅是餐飲與零售業，而是對整體經濟造成影響</a:t>
              </a:r>
              <a:r>
                <a:rPr lang="zh-TW" altLang="en-US" sz="2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694B2C-9B97-485E-B239-D3992F8A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42B879CA-5ACD-405F-9637-5BADCF9F32CB}"/>
              </a:ext>
            </a:extLst>
          </p:cNvPr>
          <p:cNvSpPr txBox="1"/>
          <p:nvPr/>
        </p:nvSpPr>
        <p:spPr>
          <a:xfrm>
            <a:off x="1254999" y="2393444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spc="3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謝謝大</a:t>
            </a:r>
            <a:r>
              <a:rPr lang="zh-TW" altLang="en-US" sz="5400" b="1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en-US" altLang="zh-CN" sz="540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4">
            <a:extLst>
              <a:ext uri="{FF2B5EF4-FFF2-40B4-BE49-F238E27FC236}">
                <a16:creationId xmlns:a16="http://schemas.microsoft.com/office/drawing/2014/main" id="{EC24B119-8EC4-4B56-9CA2-799431A0872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動機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>
            <a:extLst>
              <a:ext uri="{FF2B5EF4-FFF2-40B4-BE49-F238E27FC236}">
                <a16:creationId xmlns:a16="http://schemas.microsoft.com/office/drawing/2014/main" id="{FE13AE4C-BDE2-4631-91E0-70B4CE3EA541}"/>
              </a:ext>
            </a:extLst>
          </p:cNvPr>
          <p:cNvSpPr/>
          <p:nvPr/>
        </p:nvSpPr>
        <p:spPr>
          <a:xfrm>
            <a:off x="6474690" y="4544867"/>
            <a:ext cx="4498110" cy="784515"/>
          </a:xfrm>
          <a:prstGeom prst="roundRect">
            <a:avLst>
              <a:gd name="adj" fmla="val 0"/>
            </a:avLst>
          </a:prstGeom>
          <a:solidFill>
            <a:srgbClr val="59A3B0"/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FAEA6183-C177-4C72-B960-C651C235FEBD}"/>
              </a:ext>
            </a:extLst>
          </p:cNvPr>
          <p:cNvGrpSpPr/>
          <p:nvPr/>
        </p:nvGrpSpPr>
        <p:grpSpPr>
          <a:xfrm>
            <a:off x="1203092" y="1963592"/>
            <a:ext cx="5122390" cy="4468879"/>
            <a:chOff x="1911727" y="4927509"/>
            <a:chExt cx="8684874" cy="7576869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72A7F0F9-5FEB-4531-9433-B32A380561FF}"/>
                </a:ext>
              </a:extLst>
            </p:cNvPr>
            <p:cNvSpPr txBox="1"/>
            <p:nvPr/>
          </p:nvSpPr>
          <p:spPr>
            <a:xfrm>
              <a:off x="2430338" y="4927509"/>
              <a:ext cx="8166263" cy="7576869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在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2003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年台灣經驗有類似的經驗，而那年的疾病為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SARS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。</a:t>
              </a:r>
              <a:endPara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endPara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因此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，我們想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了解</a:t>
              </a:r>
              <a:r>
                <a:rPr lang="en-US" altLang="zh-TW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SARS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與</a:t>
              </a:r>
              <a:r>
                <a:rPr lang="en-US" altLang="zh-TW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COVID-19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對零售業和餐飲業的影響強度有多深，而我們以營業額最為</a:t>
              </a:r>
              <a:r>
                <a:rPr lang="zh-TW" altLang="en-US" sz="2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依據並且</a:t>
              </a:r>
              <a:r>
                <a:rPr lang="zh-TW" altLang="en-US" sz="2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進行分析</a:t>
              </a:r>
              <a:r>
                <a:rPr lang="zh-TW" altLang="en-US" dirty="0"/>
                <a:t>。</a:t>
              </a:r>
              <a:endParaRPr lang="zh-TW" altLang="en-US" sz="1200" dirty="0"/>
            </a:p>
            <a:p>
              <a:r>
                <a:rPr lang="zh-TW" altLang="en-US" sz="1200" dirty="0"/>
                <a:t/>
              </a:r>
              <a:br>
                <a:rPr lang="zh-TW" altLang="en-US" sz="1200" dirty="0"/>
              </a:b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17" name="Freeform 222">
              <a:extLst>
                <a:ext uri="{FF2B5EF4-FFF2-40B4-BE49-F238E27FC236}">
                  <a16:creationId xmlns:a16="http://schemas.microsoft.com/office/drawing/2014/main" id="{0398AB21-4613-44DD-B122-C10CCD228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1727" y="5268181"/>
              <a:ext cx="518611" cy="520895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Freeform 222">
            <a:extLst>
              <a:ext uri="{FF2B5EF4-FFF2-40B4-BE49-F238E27FC236}">
                <a16:creationId xmlns:a16="http://schemas.microsoft.com/office/drawing/2014/main" id="{CAD98D72-F84B-4FF8-9409-7DB27D5524FA}"/>
              </a:ext>
            </a:extLst>
          </p:cNvPr>
          <p:cNvSpPr>
            <a:spLocks noEditPoints="1"/>
          </p:cNvSpPr>
          <p:nvPr/>
        </p:nvSpPr>
        <p:spPr bwMode="auto">
          <a:xfrm>
            <a:off x="1203092" y="3890803"/>
            <a:ext cx="305880" cy="307228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lh4.googleusercontent.com/G5m4F4DlJJbKAt-_qL6pq8G7cOCtgywfxdQNfL7IVQm7ef-LBJExLXF5JFFV7HWzHs3inE4si4GM8faEyuDGTWYbrcEqd9j4JlLHqM6QDVQso73aS3ERACWrbqwTnwW2Sc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90" y="2129680"/>
            <a:ext cx="4488873" cy="24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資料來</a:t>
              </a:r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源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DAAADEB6-6784-46C5-981C-B7295A97AC89}"/>
              </a:ext>
            </a:extLst>
          </p:cNvPr>
          <p:cNvGrpSpPr>
            <a:grpSpLocks/>
          </p:cNvGrpSpPr>
          <p:nvPr/>
        </p:nvGrpSpPr>
        <p:grpSpPr bwMode="auto">
          <a:xfrm>
            <a:off x="1135560" y="1677375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11" name="矩形 46">
              <a:extLst>
                <a:ext uri="{FF2B5EF4-FFF2-40B4-BE49-F238E27FC236}">
                  <a16:creationId xmlns:a16="http://schemas.microsoft.com/office/drawing/2014/main" id="{8C60996D-7BB3-457A-A424-2EAA557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12" name="文本框 47">
              <a:extLst>
                <a:ext uri="{FF2B5EF4-FFF2-40B4-BE49-F238E27FC236}">
                  <a16:creationId xmlns:a16="http://schemas.microsoft.com/office/drawing/2014/main" id="{1FB3AFD6-679B-4674-92D9-7D070931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1.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方正兰亭细黑_GBK" charset="-122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A18F14C8-3199-4DD1-A134-07EA5DB3DEA9}"/>
              </a:ext>
            </a:extLst>
          </p:cNvPr>
          <p:cNvGrpSpPr>
            <a:grpSpLocks/>
          </p:cNvGrpSpPr>
          <p:nvPr/>
        </p:nvGrpSpPr>
        <p:grpSpPr bwMode="auto">
          <a:xfrm>
            <a:off x="1135560" y="3507774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17" name="矩形 46">
              <a:extLst>
                <a:ext uri="{FF2B5EF4-FFF2-40B4-BE49-F238E27FC236}">
                  <a16:creationId xmlns:a16="http://schemas.microsoft.com/office/drawing/2014/main" id="{E8C6E77C-C6DB-494F-A631-AFA13AE0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18" name="文本框 47">
              <a:extLst>
                <a:ext uri="{FF2B5EF4-FFF2-40B4-BE49-F238E27FC236}">
                  <a16:creationId xmlns:a16="http://schemas.microsoft.com/office/drawing/2014/main" id="{308CE66A-3308-47D7-9CA4-01B2BCD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2.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052304" y="4799428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21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22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3.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E185AAD-5752-46CC-8204-AF915324445F}"/>
              </a:ext>
            </a:extLst>
          </p:cNvPr>
          <p:cNvGrpSpPr>
            <a:grpSpLocks/>
          </p:cNvGrpSpPr>
          <p:nvPr/>
        </p:nvGrpSpPr>
        <p:grpSpPr bwMode="auto">
          <a:xfrm>
            <a:off x="1052304" y="5997095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25" name="矩形 46">
              <a:extLst>
                <a:ext uri="{FF2B5EF4-FFF2-40B4-BE49-F238E27FC236}">
                  <a16:creationId xmlns:a16="http://schemas.microsoft.com/office/drawing/2014/main" id="{D5726E31-1BA6-4AE1-84E8-05CA2329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26" name="文本框 47">
              <a:extLst>
                <a:ext uri="{FF2B5EF4-FFF2-40B4-BE49-F238E27FC236}">
                  <a16:creationId xmlns:a16="http://schemas.microsoft.com/office/drawing/2014/main" id="{2897E2E1-5350-42AD-8BD8-FC16031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4.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890982" y="1597699"/>
            <a:ext cx="755534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政府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資料開放平台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批發、零售及餐飲業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營業</a:t>
            </a:r>
            <a:r>
              <a:rPr lang="en-US" altLang="zh-TW" sz="2800" u="sng" dirty="0" smtClean="0">
                <a:solidFill>
                  <a:schemeClr val="accent3">
                    <a:lumMod val="75000"/>
                  </a:schemeClr>
                </a:solidFill>
                <a:latin typeface="+mn-ea"/>
                <a:hlinkClick r:id="rId3"/>
              </a:rPr>
              <a:t>https</a:t>
            </a:r>
            <a:r>
              <a:rPr lang="en-US" altLang="zh-TW" sz="2800" u="sng" dirty="0">
                <a:solidFill>
                  <a:schemeClr val="accent3">
                    <a:lumMod val="75000"/>
                  </a:schemeClr>
                </a:solidFill>
                <a:latin typeface="+mn-ea"/>
                <a:hlinkClick r:id="rId3"/>
              </a:rPr>
              <a:t>://data.gov.tw/dataset/6842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本資料紀錄的期間為民國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88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年至民國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109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</a:p>
          <a:p>
            <a:pPr>
              <a:spcAft>
                <a:spcPts val="1600"/>
              </a:spcAft>
            </a:pP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衛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服部疾管署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open data(SAS,COVID-19)</a:t>
            </a:r>
          </a:p>
          <a:p>
            <a:pPr>
              <a:spcAft>
                <a:spcPts val="1600"/>
              </a:spcAft>
            </a:pP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台灣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各縣市人口密度</a:t>
            </a:r>
          </a:p>
          <a:p>
            <a:pPr>
              <a:spcAft>
                <a:spcPts val="1600"/>
              </a:spcAft>
            </a:pP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國人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海外工作普查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4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資料整理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DAAADEB6-6784-46C5-981C-B7295A97AC89}"/>
              </a:ext>
            </a:extLst>
          </p:cNvPr>
          <p:cNvGrpSpPr>
            <a:grpSpLocks/>
          </p:cNvGrpSpPr>
          <p:nvPr/>
        </p:nvGrpSpPr>
        <p:grpSpPr bwMode="auto">
          <a:xfrm>
            <a:off x="1135560" y="1677375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11" name="矩形 46">
              <a:extLst>
                <a:ext uri="{FF2B5EF4-FFF2-40B4-BE49-F238E27FC236}">
                  <a16:creationId xmlns:a16="http://schemas.microsoft.com/office/drawing/2014/main" id="{8C60996D-7BB3-457A-A424-2EAA557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12" name="文本框 47">
              <a:extLst>
                <a:ext uri="{FF2B5EF4-FFF2-40B4-BE49-F238E27FC236}">
                  <a16:creationId xmlns:a16="http://schemas.microsoft.com/office/drawing/2014/main" id="{1FB3AFD6-679B-4674-92D9-7D070931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1.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方正兰亭细黑_GBK" charset="-122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A18F14C8-3199-4DD1-A134-07EA5DB3DEA9}"/>
              </a:ext>
            </a:extLst>
          </p:cNvPr>
          <p:cNvGrpSpPr>
            <a:grpSpLocks/>
          </p:cNvGrpSpPr>
          <p:nvPr/>
        </p:nvGrpSpPr>
        <p:grpSpPr bwMode="auto">
          <a:xfrm>
            <a:off x="1135560" y="3075122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17" name="矩形 46">
              <a:extLst>
                <a:ext uri="{FF2B5EF4-FFF2-40B4-BE49-F238E27FC236}">
                  <a16:creationId xmlns:a16="http://schemas.microsoft.com/office/drawing/2014/main" id="{E8C6E77C-C6DB-494F-A631-AFA13AE0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18" name="文本框 47">
              <a:extLst>
                <a:ext uri="{FF2B5EF4-FFF2-40B4-BE49-F238E27FC236}">
                  <a16:creationId xmlns:a16="http://schemas.microsoft.com/office/drawing/2014/main" id="{308CE66A-3308-47D7-9CA4-01B2BCD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2.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890982" y="1597699"/>
            <a:ext cx="7555345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SARS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在台灣的感染首例為民國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92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月開始，而疫情結束的日期為民國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92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7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月。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spcAft>
                <a:spcPts val="1600"/>
              </a:spcAft>
            </a:pP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spcAft>
                <a:spcPts val="1600"/>
              </a:spcAft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COVID-19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在台灣的感染首例為民國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109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月開始，至今年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4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現有資料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6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計畫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AAADEB6-6784-46C5-981C-B7295A97AC89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157388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44" name="矩形 46">
              <a:extLst>
                <a:ext uri="{FF2B5EF4-FFF2-40B4-BE49-F238E27FC236}">
                  <a16:creationId xmlns:a16="http://schemas.microsoft.com/office/drawing/2014/main" id="{8C60996D-7BB3-457A-A424-2EAA557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5" name="文本框 47">
              <a:extLst>
                <a:ext uri="{FF2B5EF4-FFF2-40B4-BE49-F238E27FC236}">
                  <a16:creationId xmlns:a16="http://schemas.microsoft.com/office/drawing/2014/main" id="{1FB3AFD6-679B-4674-92D9-7D070931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1.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方正兰亭细黑_GBK" charset="-122"/>
              </a:endParaRPr>
            </a:p>
          </p:txBody>
        </p:sp>
      </p:grp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18F14C8-3199-4DD1-A134-07EA5DB3DEA9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2206614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8C6E77C-C6DB-494F-A631-AFA13AE0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08CE66A-3308-47D7-9CA4-01B2BCD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2.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49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280812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1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3.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52" name="Group 22">
            <a:extLst>
              <a:ext uri="{FF2B5EF4-FFF2-40B4-BE49-F238E27FC236}">
                <a16:creationId xmlns:a16="http://schemas.microsoft.com/office/drawing/2014/main" id="{9E185AAD-5752-46CC-8204-AF915324445F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3483611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53" name="矩形 46">
              <a:extLst>
                <a:ext uri="{FF2B5EF4-FFF2-40B4-BE49-F238E27FC236}">
                  <a16:creationId xmlns:a16="http://schemas.microsoft.com/office/drawing/2014/main" id="{D5726E31-1BA6-4AE1-84E8-05CA2329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4" name="文本框 47">
              <a:extLst>
                <a:ext uri="{FF2B5EF4-FFF2-40B4-BE49-F238E27FC236}">
                  <a16:creationId xmlns:a16="http://schemas.microsoft.com/office/drawing/2014/main" id="{2897E2E1-5350-42AD-8BD8-FC16031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4.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946399" y="1502313"/>
            <a:ext cx="7943273" cy="410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不合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格式的值、缺失值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修正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加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總確診案例數、計算各縣市人數確診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比例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將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營業額單位轉成億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元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區分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零售業與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餐飲業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區分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年分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55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4079703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56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7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5.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58" name="TextBox 37">
            <a:extLst>
              <a:ext uri="{FF2B5EF4-FFF2-40B4-BE49-F238E27FC236}">
                <a16:creationId xmlns:a16="http://schemas.microsoft.com/office/drawing/2014/main" id="{60A61CAA-1479-442D-817D-DF099FEA15D6}"/>
              </a:ext>
            </a:extLst>
          </p:cNvPr>
          <p:cNvSpPr txBox="1"/>
          <p:nvPr/>
        </p:nvSpPr>
        <p:spPr>
          <a:xfrm>
            <a:off x="4890871" y="586739"/>
            <a:ext cx="24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資料整</a:t>
            </a:r>
            <a:r>
              <a:rPr lang="zh-TW" altLang="en-US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1721" y="444288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計畫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id="{DAAADEB6-6784-46C5-981C-B7295A97AC89}"/>
              </a:ext>
            </a:extLst>
          </p:cNvPr>
          <p:cNvGrpSpPr>
            <a:grpSpLocks/>
          </p:cNvGrpSpPr>
          <p:nvPr/>
        </p:nvGrpSpPr>
        <p:grpSpPr bwMode="auto">
          <a:xfrm>
            <a:off x="1218773" y="157388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44" name="矩形 46">
              <a:extLst>
                <a:ext uri="{FF2B5EF4-FFF2-40B4-BE49-F238E27FC236}">
                  <a16:creationId xmlns:a16="http://schemas.microsoft.com/office/drawing/2014/main" id="{8C60996D-7BB3-457A-A424-2EAA557DF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5" name="文本框 47">
              <a:extLst>
                <a:ext uri="{FF2B5EF4-FFF2-40B4-BE49-F238E27FC236}">
                  <a16:creationId xmlns:a16="http://schemas.microsoft.com/office/drawing/2014/main" id="{1FB3AFD6-679B-4674-92D9-7D070931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1.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ea typeface="+mj-ea"/>
                <a:sym typeface="方正兰亭细黑_GBK" charset="-122"/>
              </a:endParaRPr>
            </a:p>
          </p:txBody>
        </p:sp>
      </p:grp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18F14C8-3199-4DD1-A134-07EA5DB3DEA9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2435708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8C6E77C-C6DB-494F-A631-AFA13AE0E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08CE66A-3308-47D7-9CA4-01B2BCDF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2.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49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163268" y="3697647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1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3.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grpSp>
        <p:nvGrpSpPr>
          <p:cNvPr id="52" name="Group 22">
            <a:extLst>
              <a:ext uri="{FF2B5EF4-FFF2-40B4-BE49-F238E27FC236}">
                <a16:creationId xmlns:a16="http://schemas.microsoft.com/office/drawing/2014/main" id="{9E185AAD-5752-46CC-8204-AF915324445F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4483441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53" name="矩形 46">
              <a:extLst>
                <a:ext uri="{FF2B5EF4-FFF2-40B4-BE49-F238E27FC236}">
                  <a16:creationId xmlns:a16="http://schemas.microsoft.com/office/drawing/2014/main" id="{D5726E31-1BA6-4AE1-84E8-05CA2329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4" name="文本框 47">
              <a:extLst>
                <a:ext uri="{FF2B5EF4-FFF2-40B4-BE49-F238E27FC236}">
                  <a16:creationId xmlns:a16="http://schemas.microsoft.com/office/drawing/2014/main" id="{2897E2E1-5350-42AD-8BD8-FC160311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4.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8000" y="1520786"/>
            <a:ext cx="79340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統一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COVID-19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資料的年齡欄位的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格式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以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COVID-19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的年齡、性別、案例數欄位為基準，計算各年齡層有多少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案例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將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營業額單位轉成億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元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區分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零售業與</a:t>
            </a:r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餐飲業</a:t>
            </a:r>
            <a:endParaRPr lang="en-US" altLang="zh-TW" sz="2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區分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年分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grpSp>
        <p:nvGrpSpPr>
          <p:cNvPr id="55" name="Group 22">
            <a:extLst>
              <a:ext uri="{FF2B5EF4-FFF2-40B4-BE49-F238E27FC236}">
                <a16:creationId xmlns:a16="http://schemas.microsoft.com/office/drawing/2014/main" id="{3005624A-65DF-478B-A4E7-F67EB4B5F5B1}"/>
              </a:ext>
            </a:extLst>
          </p:cNvPr>
          <p:cNvGrpSpPr>
            <a:grpSpLocks/>
          </p:cNvGrpSpPr>
          <p:nvPr/>
        </p:nvGrpSpPr>
        <p:grpSpPr bwMode="auto">
          <a:xfrm>
            <a:off x="1191020" y="535432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56" name="矩形 46">
              <a:extLst>
                <a:ext uri="{FF2B5EF4-FFF2-40B4-BE49-F238E27FC236}">
                  <a16:creationId xmlns:a16="http://schemas.microsoft.com/office/drawing/2014/main" id="{0B6649D1-E657-4901-BF5D-B5499BDFF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57" name="文本框 47">
              <a:extLst>
                <a:ext uri="{FF2B5EF4-FFF2-40B4-BE49-F238E27FC236}">
                  <a16:creationId xmlns:a16="http://schemas.microsoft.com/office/drawing/2014/main" id="{2333B080-C64D-40DB-B7A7-3AA43E99C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5.</a:t>
              </a:r>
              <a:endParaRPr lang="zh-CN" altLang="en-US" sz="2000" b="1" dirty="0">
                <a:solidFill>
                  <a:schemeClr val="bg1"/>
                </a:solidFill>
                <a:latin typeface="+mj-ea"/>
                <a:sym typeface="方正兰亭细黑_GBK" charset="-122"/>
              </a:endParaRPr>
            </a:p>
          </p:txBody>
        </p:sp>
      </p:grpSp>
      <p:sp>
        <p:nvSpPr>
          <p:cNvPr id="58" name="TextBox 37">
            <a:extLst>
              <a:ext uri="{FF2B5EF4-FFF2-40B4-BE49-F238E27FC236}">
                <a16:creationId xmlns:a16="http://schemas.microsoft.com/office/drawing/2014/main" id="{60A61CAA-1479-442D-817D-DF099FEA15D6}"/>
              </a:ext>
            </a:extLst>
          </p:cNvPr>
          <p:cNvSpPr txBox="1"/>
          <p:nvPr/>
        </p:nvSpPr>
        <p:spPr>
          <a:xfrm>
            <a:off x="4890871" y="586739"/>
            <a:ext cx="243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pc="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變項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4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第二</a:t>
            </a:r>
            <a:r>
              <a:rPr lang="zh-TW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部分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5429694" cy="2339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TW" sz="4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COVID-19</a:t>
            </a:r>
            <a:r>
              <a:rPr lang="zh-TW" altLang="en-US" sz="4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zh-TW" altLang="en-US" sz="48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現況</a:t>
            </a:r>
            <a:r>
              <a:rPr lang="zh-TW" altLang="en-US" sz="48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分析</a:t>
            </a:r>
          </a:p>
          <a:p>
            <a:r>
              <a:rPr lang="zh-TW" altLang="en-US" sz="5400" dirty="0"/>
              <a:t/>
            </a:r>
            <a:br>
              <a:rPr lang="zh-TW" altLang="en-US" sz="5400" dirty="0"/>
            </a:br>
            <a:endParaRPr lang="zh-CN" altLang="en-US" sz="5000" b="1" spc="300" noProof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商务风市场部年终总结计划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1451</Words>
  <Application>Microsoft Office PowerPoint</Application>
  <PresentationFormat>自訂</PresentationFormat>
  <Paragraphs>278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51" baseType="lpstr">
      <vt:lpstr>等线</vt:lpstr>
      <vt:lpstr>Helvetica Neue</vt:lpstr>
      <vt:lpstr>ITC Avant Garde Std Bk</vt:lpstr>
      <vt:lpstr>Lato Black</vt:lpstr>
      <vt:lpstr>Microsoft YaHei</vt:lpstr>
      <vt:lpstr>Microsoft YaHei</vt:lpstr>
      <vt:lpstr>宋体</vt:lpstr>
      <vt:lpstr>方正兰亭细黑_GBK</vt:lpstr>
      <vt:lpstr>新細明體</vt:lpstr>
      <vt:lpstr>Arial</vt:lpstr>
      <vt:lpstr>Calibri</vt:lpstr>
      <vt:lpstr>Lato Regular</vt:lpstr>
      <vt:lpstr>Microsoft Sans Serif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 chen</dc:creator>
  <cp:keywords/>
  <dc:description>http://www.ypppt.com/</dc:description>
  <cp:lastModifiedBy>聖崴 黃</cp:lastModifiedBy>
  <cp:revision>3225</cp:revision>
  <dcterms:created xsi:type="dcterms:W3CDTF">2015-12-01T09:06:39Z</dcterms:created>
  <dcterms:modified xsi:type="dcterms:W3CDTF">2020-06-18T04:38:15Z</dcterms:modified>
</cp:coreProperties>
</file>