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1"/>
  </p:notesMasterIdLst>
  <p:sldIdLst>
    <p:sldId id="257" r:id="rId4"/>
    <p:sldId id="262" r:id="rId5"/>
    <p:sldId id="274" r:id="rId6"/>
    <p:sldId id="276" r:id="rId7"/>
    <p:sldId id="275" r:id="rId8"/>
    <p:sldId id="278" r:id="rId9"/>
    <p:sldId id="279" r:id="rId10"/>
    <p:sldId id="281" r:id="rId11"/>
    <p:sldId id="282" r:id="rId12"/>
    <p:sldId id="286" r:id="rId13"/>
    <p:sldId id="285" r:id="rId14"/>
    <p:sldId id="284" r:id="rId15"/>
    <p:sldId id="287" r:id="rId16"/>
    <p:sldId id="288" r:id="rId17"/>
    <p:sldId id="289" r:id="rId18"/>
    <p:sldId id="283" r:id="rId19"/>
    <p:sldId id="27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74"/>
            <p14:sldId id="276"/>
            <p14:sldId id="275"/>
            <p14:sldId id="278"/>
            <p14:sldId id="279"/>
            <p14:sldId id="281"/>
            <p14:sldId id="282"/>
            <p14:sldId id="286"/>
            <p14:sldId id="285"/>
            <p14:sldId id="284"/>
            <p14:sldId id="287"/>
            <p14:sldId id="288"/>
            <p14:sldId id="289"/>
            <p14:sldId id="28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21.01.2019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17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ВШЭ-2019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Завершение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276872"/>
            <a:ext cx="8496300" cy="230425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49289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«закончил 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Освобождение ресурсов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Очистка соответствующих элементов в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в PCB информации о причинах завершения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19672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91680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754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955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99792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771800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94015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716016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88024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4826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0202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6754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3955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4826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02027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67544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39552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69979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7180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86003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93204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stCxn id="18" idx="2"/>
            <a:endCxn id="20" idx="0"/>
          </p:cNvCxnSpPr>
          <p:nvPr/>
        </p:nvCxnSpPr>
        <p:spPr>
          <a:xfrm flipH="1">
            <a:off x="1331640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8" idx="2"/>
            <a:endCxn id="22" idx="0"/>
          </p:cNvCxnSpPr>
          <p:nvPr/>
        </p:nvCxnSpPr>
        <p:spPr>
          <a:xfrm>
            <a:off x="2483768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  <a:endCxn id="33" idx="0"/>
          </p:cNvCxnSpPr>
          <p:nvPr/>
        </p:nvCxnSpPr>
        <p:spPr>
          <a:xfrm>
            <a:off x="133164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3" idx="2"/>
            <a:endCxn id="37" idx="0"/>
          </p:cNvCxnSpPr>
          <p:nvPr/>
        </p:nvCxnSpPr>
        <p:spPr>
          <a:xfrm>
            <a:off x="1331640" y="429309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stCxn id="22" idx="2"/>
            <a:endCxn id="41" idx="0"/>
          </p:cNvCxnSpPr>
          <p:nvPr/>
        </p:nvCxnSpPr>
        <p:spPr>
          <a:xfrm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33" idx="2"/>
            <a:endCxn id="39" idx="0"/>
          </p:cNvCxnSpPr>
          <p:nvPr/>
        </p:nvCxnSpPr>
        <p:spPr>
          <a:xfrm>
            <a:off x="1331640" y="4293096"/>
            <a:ext cx="22322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27" idx="2"/>
            <a:endCxn id="29" idx="0"/>
          </p:cNvCxnSpPr>
          <p:nvPr/>
        </p:nvCxnSpPr>
        <p:spPr>
          <a:xfrm flipH="1">
            <a:off x="5580112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27" idx="2"/>
          </p:cNvCxnSpPr>
          <p:nvPr/>
        </p:nvCxnSpPr>
        <p:spPr>
          <a:xfrm>
            <a:off x="6732240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stCxn id="31" idx="2"/>
            <a:endCxn id="35" idx="0"/>
          </p:cNvCxnSpPr>
          <p:nvPr/>
        </p:nvCxnSpPr>
        <p:spPr>
          <a:xfrm>
            <a:off x="781236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5157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Parent 254)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41" idx="0"/>
            <a:endCxn id="22" idx="2"/>
          </p:cNvCxnSpPr>
          <p:nvPr/>
        </p:nvCxnSpPr>
        <p:spPr>
          <a:xfrm flipH="1" flipV="1"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9992" y="37698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?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18" idx="2"/>
            <a:endCxn id="41" idx="0"/>
          </p:cNvCxnSpPr>
          <p:nvPr/>
        </p:nvCxnSpPr>
        <p:spPr>
          <a:xfrm>
            <a:off x="2483768" y="2564904"/>
            <a:ext cx="3240360" cy="2088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51571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Parent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768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build="allAtOnce"/>
      <p:bldP spid="2" grpId="0" build="allAtOnce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Запуск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Выбор одного из процессов, находящихся в состоянии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выбранного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«исполнение»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наличия в оперативной памяти информации, необходимой для его выполнения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Восстановление значений регистров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Передача управления по адресу, на который указывает программный счетчик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42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Приостановка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Автоматическое сохранение программного счетчика и части регистров (работа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Передача управления по специальному адресу (работа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hardware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динамической части регистрового и системного контекстов в PCB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>
                <a:latin typeface="Arial" pitchFamily="34" charset="0"/>
                <a:cs typeface="Arial" pitchFamily="34" charset="0"/>
              </a:rPr>
              <a:t>Обработка прерывания</a:t>
            </a:r>
            <a:endParaRPr lang="ru-RU" sz="2000" i="1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>
                <a:latin typeface="Arial" pitchFamily="34" charset="0"/>
                <a:cs typeface="Arial" pitchFamily="34" charset="0"/>
              </a:rPr>
              <a:t>Изменение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</p:spTree>
    <p:extLst>
      <p:ext uri="{BB962C8B-B14F-4D97-AF65-F5344CB8AC3E}">
        <p14:creationId xmlns:p14="http://schemas.microsoft.com/office/powerpoint/2010/main" val="2088433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564904"/>
            <a:ext cx="8496300" cy="16561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Сохранение контекста процесса в PCB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Обработка системного вызова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процесса в состояние ожидание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Разблокирование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492896"/>
            <a:ext cx="8496300" cy="2160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2708920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Уточнение того, какое именно событие произошло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Проверка наличия процесса, ожидающего этого события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Перевод ожидающего процесса в состояние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Обработка произошедшего события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6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цепочки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91680" y="2132856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1691680" y="3861048"/>
            <a:ext cx="6840760" cy="151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256664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536" y="42210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3306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3569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cxnSp>
        <p:nvCxnSpPr>
          <p:cNvPr id="20480" name="Прямая соединительная линия 20479"/>
          <p:cNvCxnSpPr/>
          <p:nvPr/>
        </p:nvCxnSpPr>
        <p:spPr>
          <a:xfrm>
            <a:off x="1907704" y="2348880"/>
            <a:ext cx="612068" cy="0"/>
          </a:xfrm>
          <a:prstGeom prst="line">
            <a:avLst/>
          </a:prstGeom>
          <a:ln w="76200" cap="rnd" cmpd="sng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TextBox 20480"/>
          <p:cNvSpPr txBox="1"/>
          <p:nvPr/>
        </p:nvSpPr>
        <p:spPr>
          <a:xfrm>
            <a:off x="251520" y="168164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20492" name="Прямая со стрелкой 20491"/>
          <p:cNvCxnSpPr/>
          <p:nvPr/>
        </p:nvCxnSpPr>
        <p:spPr>
          <a:xfrm>
            <a:off x="1691680" y="1988840"/>
            <a:ext cx="43204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единительная линия 20493"/>
          <p:cNvCxnSpPr/>
          <p:nvPr/>
        </p:nvCxnSpPr>
        <p:spPr>
          <a:xfrm>
            <a:off x="25380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6" name="TextBox 20495"/>
          <p:cNvSpPr txBox="1"/>
          <p:nvPr/>
        </p:nvSpPr>
        <p:spPr>
          <a:xfrm>
            <a:off x="683568" y="571351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cxnSp>
        <p:nvCxnSpPr>
          <p:cNvPr id="20500" name="Прямая со стрелкой 20499"/>
          <p:cNvCxnSpPr/>
          <p:nvPr/>
        </p:nvCxnSpPr>
        <p:spPr>
          <a:xfrm flipV="1">
            <a:off x="1835696" y="5445224"/>
            <a:ext cx="684076" cy="422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635896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/>
          <p:nvPr/>
        </p:nvCxnSpPr>
        <p:spPr>
          <a:xfrm>
            <a:off x="2519772" y="2348880"/>
            <a:ext cx="612068" cy="792088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6" name="Прямая соединительная линия 20505"/>
          <p:cNvCxnSpPr/>
          <p:nvPr/>
        </p:nvCxnSpPr>
        <p:spPr>
          <a:xfrm>
            <a:off x="3131840" y="3140968"/>
            <a:ext cx="4608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07" name="TextBox 20506"/>
          <p:cNvSpPr txBox="1"/>
          <p:nvPr/>
        </p:nvSpPr>
        <p:spPr>
          <a:xfrm>
            <a:off x="2800552" y="160634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2915816" y="1844824"/>
            <a:ext cx="288032" cy="900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35896" y="256490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ОС</a:t>
            </a:r>
          </a:p>
        </p:txBody>
      </p:sp>
      <p:cxnSp>
        <p:nvCxnSpPr>
          <p:cNvPr id="70" name="Прямая со стрелкой 69"/>
          <p:cNvCxnSpPr/>
          <p:nvPr/>
        </p:nvCxnSpPr>
        <p:spPr>
          <a:xfrm flipH="1">
            <a:off x="3362240" y="2744924"/>
            <a:ext cx="331288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2538000" y="5517232"/>
            <a:ext cx="10978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11760" y="571351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Сохранение контекста</a:t>
            </a:r>
          </a:p>
        </p:txBody>
      </p:sp>
      <p:cxnSp>
        <p:nvCxnSpPr>
          <p:cNvPr id="89" name="Прямая со стрелкой 88"/>
          <p:cNvCxnSpPr/>
          <p:nvPr/>
        </p:nvCxnSpPr>
        <p:spPr>
          <a:xfrm flipV="1">
            <a:off x="3059832" y="5535264"/>
            <a:ext cx="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592640" y="3140968"/>
            <a:ext cx="16274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563888" y="57140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Обработка прерывания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 разблокирование</a:t>
            </a:r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>
            <a:off x="52416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3635896" y="5517232"/>
            <a:ext cx="16057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 flipV="1">
            <a:off x="4384728" y="5535264"/>
            <a:ext cx="187272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364088" y="503466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364088" y="215434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cxnSp>
        <p:nvCxnSpPr>
          <p:cNvPr id="134" name="Прямая со стрелкой 133"/>
          <p:cNvCxnSpPr/>
          <p:nvPr/>
        </p:nvCxnSpPr>
        <p:spPr>
          <a:xfrm>
            <a:off x="6714464" y="5517232"/>
            <a:ext cx="1051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>
            <a:off x="67248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5220072" y="3140968"/>
            <a:ext cx="1483200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652120" y="571351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Планирование</a:t>
            </a: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5241600" y="5517232"/>
            <a:ext cx="14728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 flipV="1">
            <a:off x="5978032" y="5535264"/>
            <a:ext cx="322160" cy="270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876256" y="503466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6703272" y="3140968"/>
            <a:ext cx="389008" cy="1152128"/>
          </a:xfrm>
          <a:prstGeom prst="straightConnector1">
            <a:avLst/>
          </a:prstGeom>
          <a:ln w="762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7092280" y="4293096"/>
            <a:ext cx="288032" cy="0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7765200" y="1988840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-120000">
            <a:off x="7394036" y="4293096"/>
            <a:ext cx="324036" cy="792088"/>
          </a:xfrm>
          <a:prstGeom prst="line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220072" y="42520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hardware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Прямая со стрелкой 119"/>
          <p:cNvCxnSpPr/>
          <p:nvPr/>
        </p:nvCxnSpPr>
        <p:spPr>
          <a:xfrm flipV="1">
            <a:off x="6139112" y="3933056"/>
            <a:ext cx="75866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68244" y="2905780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 ОС</a:t>
            </a:r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>
            <a:off x="7240064" y="3212976"/>
            <a:ext cx="212256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6084168" y="4544253"/>
            <a:ext cx="1416942" cy="2528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084168" y="600212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Восстановление контекста</a:t>
            </a:r>
          </a:p>
        </p:txBody>
      </p:sp>
      <p:cxnSp>
        <p:nvCxnSpPr>
          <p:cNvPr id="130" name="Прямая со стрелкой 129"/>
          <p:cNvCxnSpPr/>
          <p:nvPr/>
        </p:nvCxnSpPr>
        <p:spPr>
          <a:xfrm flipV="1">
            <a:off x="7164288" y="5554800"/>
            <a:ext cx="0" cy="52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>
            <a:off x="7731796" y="5085184"/>
            <a:ext cx="656628" cy="0"/>
          </a:xfrm>
          <a:prstGeom prst="straightConnector1">
            <a:avLst/>
          </a:prstGeom>
          <a:ln w="76200" cap="rnd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380312" y="564208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Выполнение кода пользователя</a:t>
            </a:r>
          </a:p>
        </p:txBody>
      </p:sp>
      <p:cxnSp>
        <p:nvCxnSpPr>
          <p:cNvPr id="146" name="Прямая со стрелкой 145"/>
          <p:cNvCxnSpPr/>
          <p:nvPr/>
        </p:nvCxnSpPr>
        <p:spPr>
          <a:xfrm flipH="1" flipV="1">
            <a:off x="8204858" y="5160110"/>
            <a:ext cx="216024" cy="510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85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0" grpId="0" animBg="1"/>
      <p:bldP spid="3" grpId="0"/>
      <p:bldP spid="61" grpId="0"/>
      <p:bldP spid="4" grpId="0"/>
      <p:bldP spid="62" grpId="0"/>
      <p:bldP spid="20481" grpId="0"/>
      <p:bldP spid="20496" grpId="0"/>
      <p:bldP spid="20507" grpId="0"/>
      <p:bldP spid="68" grpId="0"/>
      <p:bldP spid="83" grpId="0"/>
      <p:bldP spid="132" grpId="0"/>
      <p:bldP spid="133" grpId="0"/>
      <p:bldP spid="103" grpId="0"/>
      <p:bldP spid="145" grpId="0"/>
      <p:bldP spid="158" grpId="0"/>
      <p:bldP spid="161" grpId="0"/>
      <p:bldP spid="128" grpId="0"/>
      <p:bldP spid="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2</a:t>
            </a:r>
            <a:endParaRPr kumimoji="0" lang="ru-RU" sz="36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b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</a:b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Операции </a:t>
            </a:r>
            <a:r>
              <a:rPr lang="ru-RU" sz="400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над процессами</a:t>
            </a:r>
            <a:endParaRPr lang="ru-RU" sz="40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4581128"/>
            <a:ext cx="8424614" cy="144016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1772816"/>
            <a:ext cx="8424614" cy="2448272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Уточнение терминологии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174" y="1988840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		                       – не может использоваться для</a:t>
            </a:r>
            <a:b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	описания происходящего внутри ОС.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prstClr val="black"/>
                </a:solidFill>
              </a:rPr>
              <a:t>				                           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– не может использоваться для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 	описания происходящего внутри ОС.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073" y="1936498"/>
            <a:ext cx="3584956" cy="3534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«программа»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«задание»</a:t>
            </a: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Термин «процесс»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3717032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Для статических объектов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0112" y="550794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Для динамических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834708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536" y="4149080"/>
            <a:ext cx="8424614" cy="201622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536" y="2132856"/>
            <a:ext cx="8424614" cy="1368152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Понятие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Процесс и программа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Термин «процесс» характеризует совокупность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6" y="2132856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набора исполняющихся команд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ассоциированных с ним ресурсов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текущего момента его выполнения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30689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находящуюся под управлением ОС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357301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 ≠ программа, которая исполняется: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414908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для исполнения одной программы может организовываться несколько процессов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рамках одного процесса может исполняться несколько программ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рамках процесса может исполняться код, отсутствующий 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609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Состояния процесса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040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419475" y="1341338"/>
            <a:ext cx="2160588" cy="1008062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116013" y="2492275"/>
            <a:ext cx="2160587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5724525" y="2493863"/>
            <a:ext cx="2160588" cy="1008062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3419475" y="371782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3419475" y="501322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419475" y="2492275"/>
            <a:ext cx="2160588" cy="1008063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419475" y="2643088"/>
            <a:ext cx="216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не исполняется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419475" y="3998813"/>
            <a:ext cx="2160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563938" y="16937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вход</a:t>
            </a:r>
          </a:p>
        </p:txBody>
      </p:sp>
      <p:cxnSp>
        <p:nvCxnSpPr>
          <p:cNvPr id="29" name="AutoShape 20"/>
          <p:cNvCxnSpPr>
            <a:cxnSpLocks noChangeShapeType="1"/>
            <a:stCxn id="28" idx="2"/>
            <a:endCxn id="25" idx="0"/>
          </p:cNvCxnSpPr>
          <p:nvPr/>
        </p:nvCxnSpPr>
        <p:spPr bwMode="auto">
          <a:xfrm>
            <a:off x="4500563" y="2060475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563938" y="515768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выход</a:t>
            </a:r>
          </a:p>
        </p:txBody>
      </p:sp>
      <p:cxnSp>
        <p:nvCxnSpPr>
          <p:cNvPr id="31" name="AutoShape 24"/>
          <p:cNvCxnSpPr>
            <a:cxnSpLocks noChangeShapeType="1"/>
          </p:cNvCxnSpPr>
          <p:nvPr/>
        </p:nvCxnSpPr>
        <p:spPr bwMode="auto">
          <a:xfrm>
            <a:off x="4500563" y="4725888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5"/>
          <p:cNvCxnSpPr>
            <a:cxnSpLocks noChangeShapeType="1"/>
            <a:stCxn id="27" idx="1"/>
            <a:endCxn id="26" idx="1"/>
          </p:cNvCxnSpPr>
          <p:nvPr/>
        </p:nvCxnSpPr>
        <p:spPr bwMode="auto">
          <a:xfrm rot="10800000" flipH="1">
            <a:off x="3419475" y="2963763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6"/>
          <p:cNvCxnSpPr>
            <a:cxnSpLocks noChangeShapeType="1"/>
            <a:stCxn id="26" idx="3"/>
            <a:endCxn id="27" idx="3"/>
          </p:cNvCxnSpPr>
          <p:nvPr/>
        </p:nvCxnSpPr>
        <p:spPr bwMode="auto">
          <a:xfrm>
            <a:off x="5580063" y="2963763"/>
            <a:ext cx="1587" cy="1219200"/>
          </a:xfrm>
          <a:prstGeom prst="curvedConnector3">
            <a:avLst>
              <a:gd name="adj1" fmla="val 1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5867400" y="3452713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116013" y="3381275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приостановка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1116013" y="2781200"/>
            <a:ext cx="2160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5724525" y="278120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готовность</a:t>
            </a: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4714875" y="1989038"/>
            <a:ext cx="11525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5508625" y="3428900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795963" y="36448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выбран для исполнения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 flipV="1">
            <a:off x="2771775" y="3428900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611188" y="36448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ожидание события</a:t>
            </a: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V="1">
            <a:off x="5219700" y="3284438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3060700" y="3284438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прерывание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276600" y="29971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2989263" y="266055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событие произошло</a:t>
            </a: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4500563" y="4725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563938" y="16937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рождение</a:t>
            </a: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563938" y="5157688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закончил</a:t>
            </a:r>
            <a:b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исполнение</a:t>
            </a: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5148263" y="2276375"/>
            <a:ext cx="7191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5146675" y="1839813"/>
            <a:ext cx="1873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допуск</a:t>
            </a:r>
            <a:b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 планированию</a:t>
            </a: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356100" y="4676675"/>
            <a:ext cx="2305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завершение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9246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/>
      <p:bldP spid="26" grpId="1"/>
      <p:bldP spid="27" grpId="0"/>
      <p:bldP spid="28" grpId="0"/>
      <p:bldP spid="28" grpId="1"/>
      <p:bldP spid="30" grpId="0"/>
      <p:bldP spid="30" grpId="1"/>
      <p:bldP spid="34" grpId="0"/>
      <p:bldP spid="34" grpId="1"/>
      <p:bldP spid="35" grpId="0"/>
      <p:bldP spid="35" grpId="1"/>
      <p:bldP spid="36" grpId="0"/>
      <p:bldP spid="37" grpId="0"/>
      <p:bldP spid="38" grpId="0" animBg="1"/>
      <p:bldP spid="38" grpId="1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144" y="2996952"/>
            <a:ext cx="8401320" cy="187220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7144" y="1916832"/>
            <a:ext cx="8401320" cy="93610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Набор операций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44" y="2421176"/>
            <a:ext cx="8472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 fontAlgn="base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создание процесса – завершение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запуск процесса – приостановка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блокирование процесса – разблокирование процесса</a:t>
            </a:r>
          </a:p>
          <a:p>
            <a:pPr marL="457200" indent="-457200" defTabSz="457200" fontAlgn="base">
              <a:spcBef>
                <a:spcPts val="24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(изменение приоритета)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232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одноразовые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0232" y="44371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многоразовые</a:t>
            </a:r>
          </a:p>
        </p:txBody>
      </p:sp>
    </p:spTree>
    <p:extLst>
      <p:ext uri="{BB962C8B-B14F-4D97-AF65-F5344CB8AC3E}">
        <p14:creationId xmlns:p14="http://schemas.microsoft.com/office/powerpoint/2010/main" val="289490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71438" y="1652290"/>
            <a:ext cx="8964612" cy="4657030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cs typeface="Arial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214312" y="2064022"/>
            <a:ext cx="8713787" cy="316517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23850" y="2583135"/>
            <a:ext cx="8496300" cy="701675"/>
          </a:xfrm>
          <a:prstGeom prst="roundRect">
            <a:avLst>
              <a:gd name="adj" fmla="val 16667"/>
            </a:avLst>
          </a:prstGeom>
          <a:solidFill>
            <a:schemeClr val="tx1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250825" y="5445845"/>
            <a:ext cx="8640763" cy="647451"/>
          </a:xfrm>
          <a:prstGeom prst="roundRect">
            <a:avLst>
              <a:gd name="adj" fmla="val 16667"/>
            </a:avLst>
          </a:prstGeom>
          <a:solidFill>
            <a:schemeClr val="tx1">
              <a:alpha val="1490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 Control Block 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 контекст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133872"/>
            <a:ext cx="8540750" cy="2774206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состояние процесса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программный счетчик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содержимое регистров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данные для планирования использования процессора и управления памятью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учетная информация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сведения об устройствах ввода-вывода, связанных с процессом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011863" y="2732360"/>
            <a:ext cx="244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Регистровый контекст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011863" y="2084660"/>
            <a:ext cx="2232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Системный контекст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740650" y="4790478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PCB</a:t>
            </a:r>
            <a:endParaRPr lang="ru-RU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740650" y="4725143"/>
            <a:ext cx="641350" cy="428625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23850" y="5445845"/>
            <a:ext cx="806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Код и данные в адресном пространстве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11863" y="5684738"/>
            <a:ext cx="3024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Пользовательский контекст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68214" y="1652290"/>
            <a:ext cx="2087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Контекст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459054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0" grpId="0" animBg="1"/>
      <p:bldP spid="21" grpId="0" animBg="1"/>
      <p:bldP spid="13" grpId="0"/>
      <p:bldP spid="16" grpId="0"/>
      <p:bldP spid="18" grpId="0"/>
      <p:bldP spid="19" grpId="0" animBg="1"/>
      <p:bldP spid="20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Пример генеалогического леса процессов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19672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91680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754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955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99792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771800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254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206084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94015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716016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88024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198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48264" y="292494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0202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173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6754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3955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19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48264" y="378904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02027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111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67544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39552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20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69979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7180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21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860032" y="465313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93204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Процесс 128</a:t>
            </a:r>
          </a:p>
        </p:txBody>
      </p:sp>
      <p:cxnSp>
        <p:nvCxnSpPr>
          <p:cNvPr id="5" name="Прямая со стрелкой 4"/>
          <p:cNvCxnSpPr>
            <a:stCxn id="18" idx="2"/>
            <a:endCxn id="20" idx="0"/>
          </p:cNvCxnSpPr>
          <p:nvPr/>
        </p:nvCxnSpPr>
        <p:spPr>
          <a:xfrm flipH="1">
            <a:off x="1331640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8" idx="2"/>
            <a:endCxn id="22" idx="0"/>
          </p:cNvCxnSpPr>
          <p:nvPr/>
        </p:nvCxnSpPr>
        <p:spPr>
          <a:xfrm>
            <a:off x="2483768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  <a:endCxn id="33" idx="0"/>
          </p:cNvCxnSpPr>
          <p:nvPr/>
        </p:nvCxnSpPr>
        <p:spPr>
          <a:xfrm>
            <a:off x="133164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3" idx="2"/>
            <a:endCxn id="37" idx="0"/>
          </p:cNvCxnSpPr>
          <p:nvPr/>
        </p:nvCxnSpPr>
        <p:spPr>
          <a:xfrm>
            <a:off x="1331640" y="429309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stCxn id="22" idx="2"/>
            <a:endCxn id="41" idx="0"/>
          </p:cNvCxnSpPr>
          <p:nvPr/>
        </p:nvCxnSpPr>
        <p:spPr>
          <a:xfrm>
            <a:off x="3563888" y="3429000"/>
            <a:ext cx="216024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7" name="Прямая со стрелкой 20486"/>
          <p:cNvCxnSpPr>
            <a:stCxn id="33" idx="2"/>
            <a:endCxn id="39" idx="0"/>
          </p:cNvCxnSpPr>
          <p:nvPr/>
        </p:nvCxnSpPr>
        <p:spPr>
          <a:xfrm>
            <a:off x="1331640" y="4293096"/>
            <a:ext cx="22322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27" idx="2"/>
            <a:endCxn id="29" idx="0"/>
          </p:cNvCxnSpPr>
          <p:nvPr/>
        </p:nvCxnSpPr>
        <p:spPr>
          <a:xfrm flipH="1">
            <a:off x="5580112" y="2564904"/>
            <a:ext cx="11521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27" idx="2"/>
          </p:cNvCxnSpPr>
          <p:nvPr/>
        </p:nvCxnSpPr>
        <p:spPr>
          <a:xfrm>
            <a:off x="6732240" y="2564904"/>
            <a:ext cx="108012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3" name="Прямая со стрелкой 20492"/>
          <p:cNvCxnSpPr>
            <a:stCxn id="31" idx="2"/>
            <a:endCxn id="35" idx="0"/>
          </p:cNvCxnSpPr>
          <p:nvPr/>
        </p:nvCxnSpPr>
        <p:spPr>
          <a:xfrm>
            <a:off x="7812360" y="342900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065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Операции над процессами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Создание процесса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988840"/>
            <a:ext cx="799288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Порождение нового PCB с состоянием процесса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«рождение»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Присвоение идентификационного номера</a:t>
            </a:r>
          </a:p>
          <a:p>
            <a:pPr marL="342900" indent="-342900">
              <a:spcBef>
                <a:spcPts val="24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Выделение ресурсов</a:t>
            </a:r>
          </a:p>
          <a:p>
            <a:pPr marL="342900" indent="-342900">
              <a:spcBef>
                <a:spcPts val="1200"/>
              </a:spcBef>
              <a:spcAft>
                <a:spcPts val="3000"/>
              </a:spcAft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Занесение в адресное пространство кода и установка значения программного счетчика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Окончание заполнения PCB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Изменение состояния процесса на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«готовность»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56324" y="2852936"/>
            <a:ext cx="24481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из ресурсов родителя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156324" y="3306470"/>
            <a:ext cx="24481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из ресурсов ОС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851920" y="3022213"/>
            <a:ext cx="2160240" cy="262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851920" y="3284736"/>
            <a:ext cx="2160240" cy="216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644008" y="4509120"/>
            <a:ext cx="20878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rial" pitchFamily="34" charset="0"/>
                <a:cs typeface="Arial" pitchFamily="34" charset="0"/>
              </a:rPr>
              <a:t>дубликат родителя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215138" y="4509120"/>
            <a:ext cx="1172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rial" pitchFamily="34" charset="0"/>
                <a:cs typeface="Arial" pitchFamily="34" charset="0"/>
              </a:rPr>
              <a:t>из файла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24" name="Прямая со стрелкой 23"/>
          <p:cNvCxnSpPr>
            <a:endCxn id="20" idx="0"/>
          </p:cNvCxnSpPr>
          <p:nvPr/>
        </p:nvCxnSpPr>
        <p:spPr>
          <a:xfrm>
            <a:off x="6767847" y="4230380"/>
            <a:ext cx="1033736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9" idx="0"/>
          </p:cNvCxnSpPr>
          <p:nvPr/>
        </p:nvCxnSpPr>
        <p:spPr>
          <a:xfrm flipH="1">
            <a:off x="5687926" y="4230380"/>
            <a:ext cx="1079921" cy="2787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7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8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Экран (4:3)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2</vt:lpstr>
      <vt:lpstr>Понятие процесса</vt:lpstr>
      <vt:lpstr>Понятие процесса</vt:lpstr>
      <vt:lpstr>Состояния процесса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Операции над процессами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</cp:revision>
  <dcterms:created xsi:type="dcterms:W3CDTF">2016-02-27T09:01:20Z</dcterms:created>
  <dcterms:modified xsi:type="dcterms:W3CDTF">2019-01-21T02:36:09Z</dcterms:modified>
</cp:coreProperties>
</file>