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36"/>
  </p:notesMasterIdLst>
  <p:sldIdLst>
    <p:sldId id="257" r:id="rId4"/>
    <p:sldId id="262" r:id="rId5"/>
    <p:sldId id="286" r:id="rId6"/>
    <p:sldId id="318" r:id="rId7"/>
    <p:sldId id="319" r:id="rId8"/>
    <p:sldId id="316" r:id="rId9"/>
    <p:sldId id="317" r:id="rId10"/>
    <p:sldId id="320" r:id="rId11"/>
    <p:sldId id="290" r:id="rId12"/>
    <p:sldId id="321" r:id="rId13"/>
    <p:sldId id="323" r:id="rId14"/>
    <p:sldId id="324" r:id="rId15"/>
    <p:sldId id="325" r:id="rId16"/>
    <p:sldId id="326" r:id="rId17"/>
    <p:sldId id="327" r:id="rId18"/>
    <p:sldId id="328" r:id="rId19"/>
    <p:sldId id="322" r:id="rId20"/>
    <p:sldId id="329" r:id="rId21"/>
    <p:sldId id="274" r:id="rId22"/>
    <p:sldId id="330" r:id="rId23"/>
    <p:sldId id="331" r:id="rId24"/>
    <p:sldId id="333" r:id="rId25"/>
    <p:sldId id="341" r:id="rId26"/>
    <p:sldId id="332" r:id="rId27"/>
    <p:sldId id="342" r:id="rId28"/>
    <p:sldId id="340" r:id="rId29"/>
    <p:sldId id="335" r:id="rId30"/>
    <p:sldId id="336" r:id="rId31"/>
    <p:sldId id="337" r:id="rId32"/>
    <p:sldId id="338" r:id="rId33"/>
    <p:sldId id="339" r:id="rId34"/>
    <p:sldId id="271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3404F6-AF45-403F-8B0B-E58FD8E18ED2}">
          <p14:sldIdLst>
            <p14:sldId id="257"/>
            <p14:sldId id="262"/>
            <p14:sldId id="286"/>
            <p14:sldId id="318"/>
            <p14:sldId id="319"/>
            <p14:sldId id="316"/>
            <p14:sldId id="317"/>
            <p14:sldId id="320"/>
            <p14:sldId id="290"/>
            <p14:sldId id="321"/>
            <p14:sldId id="323"/>
            <p14:sldId id="324"/>
            <p14:sldId id="325"/>
            <p14:sldId id="326"/>
            <p14:sldId id="327"/>
            <p14:sldId id="328"/>
            <p14:sldId id="322"/>
            <p14:sldId id="329"/>
            <p14:sldId id="274"/>
            <p14:sldId id="330"/>
            <p14:sldId id="331"/>
            <p14:sldId id="333"/>
            <p14:sldId id="341"/>
            <p14:sldId id="332"/>
            <p14:sldId id="342"/>
            <p14:sldId id="340"/>
            <p14:sldId id="335"/>
            <p14:sldId id="336"/>
            <p14:sldId id="337"/>
            <p14:sldId id="338"/>
            <p14:sldId id="33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58427"/>
    <a:srgbClr val="008000"/>
    <a:srgbClr val="060606"/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9" autoAdjust="0"/>
    <p:restoredTop sz="94514" autoAdjust="0"/>
  </p:normalViewPr>
  <p:slideViewPr>
    <p:cSldViewPr>
      <p:cViewPr varScale="1">
        <p:scale>
          <a:sx n="108" d="100"/>
          <a:sy n="108" d="100"/>
        </p:scale>
        <p:origin x="159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23CC4-FED0-46D8-B338-6A49B477DF9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33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71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87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32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043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Основы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Операционных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Систем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ВШЭ-2019</a:t>
            </a:r>
            <a:endParaRPr lang="ru-RU" sz="54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958627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аспекты логической организации передачи информации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1340768"/>
            <a:ext cx="8496300" cy="978148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Информационная валентность процессов </a:t>
            </a:r>
            <a:b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 средств связи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564904"/>
            <a:ext cx="8496300" cy="32403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636912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Сколько процессов может быть ассоциировано с конкретным средством связи?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Сколько идентичных средств связи может быть задействовано между двумя процессами?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Направленность связи: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симплексная связь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полудуплексная связь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дуплексная связь</a:t>
            </a:r>
          </a:p>
        </p:txBody>
      </p:sp>
      <p:sp>
        <p:nvSpPr>
          <p:cNvPr id="20" name="Овал 19"/>
          <p:cNvSpPr/>
          <p:nvPr/>
        </p:nvSpPr>
        <p:spPr>
          <a:xfrm>
            <a:off x="5148064" y="494116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8028384" y="494116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5436096" y="501317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148064" y="458112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8028384" y="458112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право 28"/>
          <p:cNvSpPr/>
          <p:nvPr/>
        </p:nvSpPr>
        <p:spPr>
          <a:xfrm>
            <a:off x="5436096" y="465313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>
            <a:off x="5436096" y="465313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>
            <a:off x="5436096" y="465313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право 43"/>
          <p:cNvSpPr/>
          <p:nvPr/>
        </p:nvSpPr>
        <p:spPr>
          <a:xfrm>
            <a:off x="5436096" y="465313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трелка вправо 45"/>
          <p:cNvSpPr/>
          <p:nvPr/>
        </p:nvSpPr>
        <p:spPr>
          <a:xfrm>
            <a:off x="5444479" y="501317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трелка вправо 46"/>
          <p:cNvSpPr/>
          <p:nvPr/>
        </p:nvSpPr>
        <p:spPr>
          <a:xfrm rot="10800000">
            <a:off x="5436096" y="501317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право 47"/>
          <p:cNvSpPr/>
          <p:nvPr/>
        </p:nvSpPr>
        <p:spPr>
          <a:xfrm rot="10800000">
            <a:off x="5436097" y="501317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5148064" y="530120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8028384" y="530120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Стрелка вправо 56"/>
          <p:cNvSpPr/>
          <p:nvPr/>
        </p:nvSpPr>
        <p:spPr>
          <a:xfrm>
            <a:off x="5436096" y="537321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 вправо 57"/>
          <p:cNvSpPr/>
          <p:nvPr/>
        </p:nvSpPr>
        <p:spPr>
          <a:xfrm>
            <a:off x="5444479" y="537321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трелка вправо 58"/>
          <p:cNvSpPr/>
          <p:nvPr/>
        </p:nvSpPr>
        <p:spPr>
          <a:xfrm rot="10800000">
            <a:off x="5436096" y="537321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 вправо 59"/>
          <p:cNvSpPr/>
          <p:nvPr/>
        </p:nvSpPr>
        <p:spPr>
          <a:xfrm rot="10800000">
            <a:off x="5436097" y="537321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6367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139 L 0.25208 0.00277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81" dur="1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97" dur="1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123" dur="10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139" dur="1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3" grpId="2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29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958627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аспекты логической организации передачи информации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1340768"/>
            <a:ext cx="8496300" cy="978148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defRPr/>
            </a:pP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Особенности канальных средств связи</a:t>
            </a:r>
          </a:p>
          <a:p>
            <a:pPr algn="ctr"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Буферизация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636912"/>
            <a:ext cx="8496300" cy="295232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708920"/>
            <a:ext cx="813690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Буфера нет (нулевая емкость)</a:t>
            </a:r>
          </a:p>
          <a:p>
            <a:pPr marL="720000"/>
            <a:r>
              <a:rPr lang="ru-RU" sz="2200" dirty="0">
                <a:latin typeface="Arial" pitchFamily="34" charset="0"/>
                <a:cs typeface="Arial" pitchFamily="34" charset="0"/>
              </a:rPr>
              <a:t>процесс-передатчик всегда обязан ждать приема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Буфер конечной емкости</a:t>
            </a:r>
          </a:p>
          <a:p>
            <a:pPr marL="720000"/>
            <a:r>
              <a:rPr lang="ru-RU" sz="2200" dirty="0">
                <a:latin typeface="Arial" pitchFamily="34" charset="0"/>
                <a:cs typeface="Arial" pitchFamily="34" charset="0"/>
              </a:rPr>
              <a:t>процесс-передатчик обязан ждать освобождения места в буфере, если буфер заполнен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Буфер неограниченной емкости (нереализуемо!)</a:t>
            </a:r>
          </a:p>
          <a:p>
            <a:pPr marL="720000"/>
            <a:r>
              <a:rPr lang="ru-RU" sz="2200" dirty="0">
                <a:latin typeface="Arial" pitchFamily="34" charset="0"/>
                <a:cs typeface="Arial" pitchFamily="34" charset="0"/>
              </a:rPr>
              <a:t>процесс-передатчик никогда не ждет</a:t>
            </a:r>
          </a:p>
        </p:txBody>
      </p:sp>
    </p:spTree>
    <p:extLst>
      <p:ext uri="{BB962C8B-B14F-4D97-AF65-F5344CB8AC3E}">
        <p14:creationId xmlns:p14="http://schemas.microsoft.com/office/powerpoint/2010/main" val="9332060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958627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аспекты логической организации передачи информации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1340768"/>
            <a:ext cx="8496300" cy="978148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defRPr/>
            </a:pP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Особенности канальных средств связи</a:t>
            </a:r>
          </a:p>
          <a:p>
            <a:pPr algn="ctr"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Модели передачи данных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636912"/>
            <a:ext cx="8496300" cy="28083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708920"/>
            <a:ext cx="813690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Потоковая модель</a:t>
            </a:r>
          </a:p>
          <a:p>
            <a:pPr marL="720000"/>
            <a:r>
              <a:rPr lang="ru-RU" sz="2200" dirty="0">
                <a:latin typeface="Arial" pitchFamily="34" charset="0"/>
                <a:cs typeface="Arial" pitchFamily="34" charset="0"/>
              </a:rPr>
              <a:t>операции приема/передачи не интересуются содержимым данных и их происхождением, данные не структурируются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Модель сообщений</a:t>
            </a:r>
          </a:p>
          <a:p>
            <a:pPr marL="720000"/>
            <a:r>
              <a:rPr lang="ru-RU" sz="2200" dirty="0">
                <a:latin typeface="Arial" pitchFamily="34" charset="0"/>
                <a:cs typeface="Arial" pitchFamily="34" charset="0"/>
              </a:rPr>
              <a:t>на передаваемые данные накладывается определенная 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31879563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958627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аспекты логической организации передачи информации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1340768"/>
            <a:ext cx="8496300" cy="978148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defRPr/>
            </a:pP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Особенности канальных средств связи</a:t>
            </a:r>
          </a:p>
          <a:p>
            <a:pPr algn="ctr"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Потоковая модель -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pipe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636912"/>
            <a:ext cx="8496300" cy="28083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8576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6429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958627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аспекты логической организации передачи информации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1340768"/>
            <a:ext cx="8496300" cy="978148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defRPr/>
            </a:pP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Особенности канальных средств связи</a:t>
            </a:r>
          </a:p>
          <a:p>
            <a:pPr algn="ctr"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Потоковая модель -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pipe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708920"/>
            <a:ext cx="8496300" cy="28083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91680" y="3645024"/>
            <a:ext cx="576064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611640" y="2780928"/>
            <a:ext cx="720000" cy="72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P0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611640" y="4653216"/>
            <a:ext cx="720000" cy="72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P1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Oval 10"/>
          <p:cNvSpPr>
            <a:spLocks noChangeArrowheads="1"/>
          </p:cNvSpPr>
          <p:nvPr/>
        </p:nvSpPr>
        <p:spPr bwMode="auto">
          <a:xfrm>
            <a:off x="7956456" y="3645024"/>
            <a:ext cx="720000" cy="72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P2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91680" y="3645024"/>
            <a:ext cx="2160240" cy="720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>
            <a:stCxn id="30" idx="5"/>
            <a:endCxn id="3" idx="1"/>
          </p:cNvCxnSpPr>
          <p:nvPr/>
        </p:nvCxnSpPr>
        <p:spPr>
          <a:xfrm>
            <a:off x="1226198" y="3395486"/>
            <a:ext cx="465482" cy="6095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1560" y="364502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15 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байт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1691680" y="3645024"/>
            <a:ext cx="1440160" cy="720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1" idx="7"/>
            <a:endCxn id="36" idx="1"/>
          </p:cNvCxnSpPr>
          <p:nvPr/>
        </p:nvCxnSpPr>
        <p:spPr>
          <a:xfrm flipV="1">
            <a:off x="1226198" y="4005024"/>
            <a:ext cx="465482" cy="7536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03648" y="456138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10 байт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691680" y="3645024"/>
            <a:ext cx="720080" cy="720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611560" y="364502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5 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байт</a:t>
            </a:r>
          </a:p>
        </p:txBody>
      </p:sp>
      <p:cxnSp>
        <p:nvCxnSpPr>
          <p:cNvPr id="44" name="Прямая со стрелкой 43"/>
          <p:cNvCxnSpPr>
            <a:stCxn id="2" idx="3"/>
            <a:endCxn id="32" idx="2"/>
          </p:cNvCxnSpPr>
          <p:nvPr/>
        </p:nvCxnSpPr>
        <p:spPr>
          <a:xfrm>
            <a:off x="7452320" y="4005024"/>
            <a:ext cx="5041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8239" y="324159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5 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байт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80312" y="326523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 2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5 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байт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3851920" y="3645024"/>
            <a:ext cx="3600400" cy="720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996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39376 2.59259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59259E-6 L 0.23628 2.59259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0.15763 2.59259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5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0" grpId="0" animBg="1"/>
      <p:bldP spid="31" grpId="0" animBg="1"/>
      <p:bldP spid="32" grpId="0" animBg="1"/>
      <p:bldP spid="3" grpId="0" animBg="1"/>
      <p:bldP spid="3" grpId="1" animBg="1"/>
      <p:bldP spid="3" grpId="2" animBg="1"/>
      <p:bldP spid="6" grpId="0" build="allAtOnce"/>
      <p:bldP spid="36" grpId="0" animBg="1"/>
      <p:bldP spid="36" grpId="1" animBg="1"/>
      <p:bldP spid="36" grpId="2" animBg="1"/>
      <p:bldP spid="41" grpId="0"/>
      <p:bldP spid="41" grpId="1"/>
      <p:bldP spid="42" grpId="0" animBg="1"/>
      <p:bldP spid="42" grpId="1" animBg="1"/>
      <p:bldP spid="42" grpId="2" animBg="1"/>
      <p:bldP spid="45" grpId="0"/>
      <p:bldP spid="45" grpId="1"/>
      <p:bldP spid="48" grpId="0"/>
      <p:bldP spid="48" grpId="1"/>
      <p:bldP spid="49" grpId="0"/>
      <p:bldP spid="49" grpId="1"/>
      <p:bldP spid="46" grpId="0" animBg="1"/>
      <p:bldP spid="4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958627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аспекты логической организации передачи информации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1340768"/>
            <a:ext cx="8496300" cy="978148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defRPr/>
            </a:pP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Особенности канальных средств связи</a:t>
            </a:r>
          </a:p>
          <a:p>
            <a:pPr algn="ctr"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Потоковая модель -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FIFO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708920"/>
            <a:ext cx="8496300" cy="28083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91680" y="3645024"/>
            <a:ext cx="576064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611640" y="2780928"/>
            <a:ext cx="720000" cy="72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P0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611640" y="4653216"/>
            <a:ext cx="720000" cy="72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P1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Oval 10"/>
          <p:cNvSpPr>
            <a:spLocks noChangeArrowheads="1"/>
          </p:cNvSpPr>
          <p:nvPr/>
        </p:nvSpPr>
        <p:spPr bwMode="auto">
          <a:xfrm>
            <a:off x="7956456" y="3645024"/>
            <a:ext cx="720000" cy="72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P2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050901" y="2942490"/>
            <a:ext cx="1042987" cy="396875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начало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691680" y="3339365"/>
            <a:ext cx="359221" cy="3056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6012160" y="2960117"/>
            <a:ext cx="1042987" cy="396875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конец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7055147" y="3356992"/>
            <a:ext cx="397173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614810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958627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аспекты логической организации передачи информации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1340768"/>
            <a:ext cx="8496300" cy="978148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defRPr/>
            </a:pP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Особенности канальных средств связи</a:t>
            </a:r>
          </a:p>
          <a:p>
            <a:pPr algn="ctr"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Модель сообщений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708920"/>
            <a:ext cx="8496300" cy="28083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91680" y="3645024"/>
            <a:ext cx="576064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611640" y="2780928"/>
            <a:ext cx="720000" cy="72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P0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611640" y="4653216"/>
            <a:ext cx="720000" cy="72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P1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Oval 10"/>
          <p:cNvSpPr>
            <a:spLocks noChangeArrowheads="1"/>
          </p:cNvSpPr>
          <p:nvPr/>
        </p:nvSpPr>
        <p:spPr bwMode="auto">
          <a:xfrm>
            <a:off x="7956456" y="3645024"/>
            <a:ext cx="720000" cy="72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P2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91680" y="3645024"/>
            <a:ext cx="2160240" cy="7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m0</a:t>
            </a:r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Прямая со стрелкой 4"/>
          <p:cNvCxnSpPr>
            <a:stCxn id="30" idx="5"/>
            <a:endCxn id="3" idx="1"/>
          </p:cNvCxnSpPr>
          <p:nvPr/>
        </p:nvCxnSpPr>
        <p:spPr>
          <a:xfrm>
            <a:off x="1226198" y="3395486"/>
            <a:ext cx="465482" cy="6095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1560" y="364502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m0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691680" y="3645024"/>
            <a:ext cx="1440160" cy="7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m1</a:t>
            </a:r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Прямая со стрелкой 37"/>
          <p:cNvCxnSpPr>
            <a:stCxn id="31" idx="7"/>
            <a:endCxn id="36" idx="1"/>
          </p:cNvCxnSpPr>
          <p:nvPr/>
        </p:nvCxnSpPr>
        <p:spPr>
          <a:xfrm flipV="1">
            <a:off x="1226198" y="4005024"/>
            <a:ext cx="465482" cy="7536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03648" y="456138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m1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691680" y="3645024"/>
            <a:ext cx="720080" cy="7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m2</a:t>
            </a:r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9552" y="364502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m2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Прямая со стрелкой 43"/>
          <p:cNvCxnSpPr>
            <a:stCxn id="2" idx="3"/>
            <a:endCxn id="32" idx="2"/>
          </p:cNvCxnSpPr>
          <p:nvPr/>
        </p:nvCxnSpPr>
        <p:spPr>
          <a:xfrm>
            <a:off x="7452320" y="4005024"/>
            <a:ext cx="5041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8239" y="324159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m0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52320" y="321297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m1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52320" y="319323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m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101673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39376 2.59259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59259E-6 L 0.23628 2.59259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0.15763 2.59259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47 2.22222E-6 L 0.47256 2.22222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3 2.22222E-6 L 0.39375 2.22222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2.22222E-6 L 0.55138 2.22222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0" grpId="0" animBg="1"/>
      <p:bldP spid="31" grpId="0" animBg="1"/>
      <p:bldP spid="32" grpId="0" animBg="1"/>
      <p:bldP spid="3" grpId="0" animBg="1"/>
      <p:bldP spid="3" grpId="1" animBg="1"/>
      <p:bldP spid="3" grpId="2" animBg="1"/>
      <p:bldP spid="6" grpId="0" build="allAtOnce"/>
      <p:bldP spid="36" grpId="0" animBg="1"/>
      <p:bldP spid="36" grpId="1" animBg="1"/>
      <p:bldP spid="36" grpId="2" animBg="1"/>
      <p:bldP spid="36" grpId="3" animBg="1"/>
      <p:bldP spid="41" grpId="0"/>
      <p:bldP spid="41" grpId="1"/>
      <p:bldP spid="42" grpId="0" animBg="1"/>
      <p:bldP spid="42" grpId="1" animBg="1"/>
      <p:bldP spid="42" grpId="2" animBg="1"/>
      <p:bldP spid="42" grpId="3" animBg="1"/>
      <p:bldP spid="42" grpId="4" animBg="1"/>
      <p:bldP spid="45" grpId="0"/>
      <p:bldP spid="45" grpId="1"/>
      <p:bldP spid="48" grpId="0"/>
      <p:bldP spid="48" grpId="1"/>
      <p:bldP spid="49" grpId="0"/>
      <p:bldP spid="49" grpId="1"/>
      <p:bldP spid="24" grpId="0"/>
      <p:bldP spid="24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958627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аспекты логической организации передачи информации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144274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Надежность средств связи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420888"/>
            <a:ext cx="8496300" cy="25922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636912"/>
            <a:ext cx="799288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Средство связи считается надежным, если: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Нет потери информации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Нет повреждения информации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Нет нарушения порядка поступления информации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Не появляется лишняя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3821571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958627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аспекты логической организации передачи информации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144274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Как завершается связь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492896"/>
            <a:ext cx="8496300" cy="2520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708920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Нужны ли специальные действия для прекращения использования средства связи?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Как влияет прекращение использования средства связи одним процессом на поведение других участников взаимодействия? </a:t>
            </a:r>
          </a:p>
        </p:txBody>
      </p:sp>
    </p:spTree>
    <p:extLst>
      <p:ext uri="{BB962C8B-B14F-4D97-AF65-F5344CB8AC3E}">
        <p14:creationId xmlns:p14="http://schemas.microsoft.com/office/powerpoint/2010/main" val="24015800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412776"/>
            <a:ext cx="8496300" cy="4176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1115616" y="3938116"/>
            <a:ext cx="1763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A=A+B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115616" y="4285778"/>
            <a:ext cx="1908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C=A+C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116013" y="1980728"/>
            <a:ext cx="2628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Ожидание ввода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1116013" y="2750666"/>
            <a:ext cx="2628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Ожидание ввода</a:t>
            </a: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</a:t>
            </a:r>
            <a:endParaRPr lang="ru-RU"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116013" y="3565053"/>
            <a:ext cx="2628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Ожидание ввода</a:t>
            </a: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</a:t>
            </a:r>
            <a:endParaRPr lang="ru-RU"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115616" y="4622328"/>
            <a:ext cx="2268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Вывести массив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1115616" y="5006503"/>
            <a:ext cx="2555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Ожидание вывода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1115616" y="3571403"/>
            <a:ext cx="284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Ввести массив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115616" y="3145953"/>
            <a:ext cx="2628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Ввести массив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1115616" y="2750666"/>
            <a:ext cx="2628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Ввести массив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08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6296 " pathEditMode="relative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551 " pathEditMode="relative" ptsTypes="AA"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6273 " pathEditMode="relative" ptsTypes="AA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6459 -0.05255 " pathEditMode="relative" ptsTypes="AA">
                                      <p:cBhvr>
                                        <p:cTn id="3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/>
      <p:bldP spid="25" grpId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3600" b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3</a:t>
            </a:r>
            <a:endParaRPr kumimoji="0" lang="ru-RU" sz="3600" b="1" dirty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74861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Кооперация процессов и основные аспекты ее логической организации </a:t>
            </a:r>
          </a:p>
        </p:txBody>
      </p:sp>
    </p:spTree>
    <p:extLst>
      <p:ext uri="{BB962C8B-B14F-4D97-AF65-F5344CB8AC3E}">
        <p14:creationId xmlns:p14="http://schemas.microsoft.com/office/powerpoint/2010/main" val="2822487524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980728"/>
            <a:ext cx="8496300" cy="511256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684213" y="2815977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Ввести массив </a:t>
            </a: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76263" y="3933056"/>
            <a:ext cx="2844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Ввести массив </a:t>
            </a: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335713" y="4244206"/>
            <a:ext cx="17637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A=A+B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042988" y="4509120"/>
            <a:ext cx="19081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C=A+C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684213" y="3068390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Ожидание ввода </a:t>
            </a: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84213" y="3357315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Ввести массив </a:t>
            </a: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82625" y="3644652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Ожидание ввода</a:t>
            </a: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84213" y="4221088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Ожидание ввода</a:t>
            </a: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55650" y="1233240"/>
            <a:ext cx="2628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5759450" y="1196727"/>
            <a:ext cx="2628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>
                <a:latin typeface="Arial" pitchFamily="34" charset="0"/>
                <a:cs typeface="Arial" pitchFamily="34" charset="0"/>
              </a:rPr>
              <a:t>Процесс </a:t>
            </a:r>
            <a:r>
              <a:rPr lang="en-US" sz="2400">
                <a:latin typeface="Arial" pitchFamily="34" charset="0"/>
                <a:cs typeface="Arial" pitchFamily="34" charset="0"/>
              </a:rPr>
              <a:t>2</a:t>
            </a:r>
            <a:endParaRPr lang="ru-RU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5794375" y="2815977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Ожидание ввода </a:t>
            </a: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</a:t>
            </a: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755650" y="1844427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Создание процесса 2</a:t>
            </a: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755650" y="2515940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Создание общей памяти</a:t>
            </a: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5795963" y="2060327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Создание общей памяти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3257550" y="1952377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Переключение контекста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3240088" y="2420690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Переключение контекста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3240088" y="4352851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Переключение контекста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3240088" y="4676701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Переключение контекста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1008063" y="4761533"/>
            <a:ext cx="19796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Вывести массив </a:t>
            </a: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900113" y="5063158"/>
            <a:ext cx="2159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Ожидание вывода </a:t>
            </a: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500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6806 " pathEditMode="relative" ptsTypes="AA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3681 " pathEditMode="relative" ptsTypes="AA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3681 " pathEditMode="relative" ptsTypes="AA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3681 " pathEditMode="relative" ptsTypes="AA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4722 " pathEditMode="relative" ptsTypes="AA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7" grpId="0"/>
      <p:bldP spid="18" grpId="0"/>
      <p:bldP spid="18" grpId="1"/>
      <p:bldP spid="19" grpId="0"/>
      <p:bldP spid="19" grpId="1"/>
      <p:bldP spid="20" grpId="0"/>
      <p:bldP spid="21" grpId="0"/>
      <p:bldP spid="22" grpId="0"/>
      <p:bldP spid="23" grpId="0"/>
      <p:bldP spid="24" grpId="0"/>
      <p:bldP spid="35" grpId="0"/>
      <p:bldP spid="36" grpId="0"/>
      <p:bldP spid="36" grpId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4" grpId="1"/>
      <p:bldP spid="45" grpId="0"/>
      <p:bldP spid="4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 rot="10800000">
            <a:off x="323529" y="1628799"/>
            <a:ext cx="8496300" cy="4176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63500" cmpd="dbl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891764" y="3068958"/>
            <a:ext cx="144016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2331924" y="2348878"/>
            <a:ext cx="1296144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628068" y="2348878"/>
            <a:ext cx="1584176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331924" y="3068958"/>
            <a:ext cx="576064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212244" y="2348878"/>
            <a:ext cx="1440160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700076" y="4509118"/>
            <a:ext cx="1548000" cy="0"/>
          </a:xfrm>
          <a:prstGeom prst="straightConnector1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Дуга 22"/>
          <p:cNvSpPr/>
          <p:nvPr/>
        </p:nvSpPr>
        <p:spPr>
          <a:xfrm>
            <a:off x="4348148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уга 36"/>
          <p:cNvSpPr/>
          <p:nvPr/>
        </p:nvSpPr>
        <p:spPr>
          <a:xfrm rot="10800000">
            <a:off x="2835980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107788" y="299695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1755860" y="400747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рельсы</a:t>
            </a:r>
          </a:p>
        </p:txBody>
      </p:sp>
      <p:cxnSp>
        <p:nvCxnSpPr>
          <p:cNvPr id="44" name="Прямая со стрелкой 43"/>
          <p:cNvCxnSpPr/>
          <p:nvPr/>
        </p:nvCxnSpPr>
        <p:spPr>
          <a:xfrm flipV="1">
            <a:off x="2331924" y="3933056"/>
            <a:ext cx="432048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95820" y="256490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поезд</a:t>
            </a:r>
          </a:p>
        </p:txBody>
      </p:sp>
      <p:cxnSp>
        <p:nvCxnSpPr>
          <p:cNvPr id="47" name="Прямая со стрелкой 46"/>
          <p:cNvCxnSpPr/>
          <p:nvPr/>
        </p:nvCxnSpPr>
        <p:spPr>
          <a:xfrm flipH="1">
            <a:off x="1287808" y="2855513"/>
            <a:ext cx="216024" cy="1242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36"/>
          <p:cNvSpPr>
            <a:spLocks noChangeArrowheads="1"/>
          </p:cNvSpPr>
          <p:nvPr/>
        </p:nvSpPr>
        <p:spPr bwMode="gray">
          <a:xfrm>
            <a:off x="323850" y="866676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Игрушечная железная дорога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142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45677 2.59259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8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7 2.59259E-6 L 0.50087 0.01389 L 0.52917 0.04028 C 0.54514 0.05231 0.55139 0.08565 0.55139 0.10416 C 0.55139 0.12523 0.54601 0.15532 0.53004 0.16736 L 0.50174 0.19884 L 0.45677 0.21018 " pathEditMode="relative" rAng="0" ptsTypes="FAffFAF">
                                      <p:cBhvr>
                                        <p:cTn id="4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35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7 0.21018 L 0.27743 0.21134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1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2.59259E-6 L 0.2349 0.01273 L 0.21615 0.02407 L 0.20382 0.04166 C 0.18802 0.05393 0.18125 0.08912 0.18125 0.10833 C 0.18125 0.13009 0.18334 0.15139 0.19914 0.16365 L 0.23212 0.19745 L 0.27466 0.21273 " pathEditMode="relative" rAng="0" ptsTypes="FAAffFAF">
                                      <p:cBhvr>
                                        <p:cTn id="51" dur="2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63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2.59259E-6 L 0.75608 2.59259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37" grpId="0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1" grpId="0"/>
      <p:bldP spid="45" grpId="0"/>
      <p:bldP spid="4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 rot="10800000">
            <a:off x="323529" y="1628799"/>
            <a:ext cx="8496300" cy="4176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63500" cmpd="dbl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891764" y="3068958"/>
            <a:ext cx="144016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2331924" y="2348878"/>
            <a:ext cx="1296144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628068" y="2348878"/>
            <a:ext cx="1584176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331924" y="3068958"/>
            <a:ext cx="576064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212244" y="2348878"/>
            <a:ext cx="1440160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700076" y="4509118"/>
            <a:ext cx="1548000" cy="0"/>
          </a:xfrm>
          <a:prstGeom prst="straightConnector1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Дуга 22"/>
          <p:cNvSpPr/>
          <p:nvPr/>
        </p:nvSpPr>
        <p:spPr>
          <a:xfrm>
            <a:off x="4348148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уга 36"/>
          <p:cNvSpPr/>
          <p:nvPr/>
        </p:nvSpPr>
        <p:spPr>
          <a:xfrm rot="10800000">
            <a:off x="2835980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107788" y="299695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755860" y="400747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рельсы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2331924" y="3933056"/>
            <a:ext cx="432048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36"/>
          <p:cNvSpPr>
            <a:spLocks noChangeArrowheads="1"/>
          </p:cNvSpPr>
          <p:nvPr/>
        </p:nvSpPr>
        <p:spPr bwMode="gray">
          <a:xfrm>
            <a:off x="323850" y="866676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Игрушечная железная дорога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256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13403 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03 2.59259E-6 L 0.26789 -0.1048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89 -0.10486 L 0.44115 -0.1048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3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15 -0.10486 L 0.59861 2.59259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861 2.59259E-6 L 0.75608 2.59259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0" grpId="3" animBg="1"/>
      <p:bldP spid="40" grpId="4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 rot="10800000">
            <a:off x="323529" y="1628799"/>
            <a:ext cx="8496300" cy="4176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63500" cmpd="dbl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891764" y="3068958"/>
            <a:ext cx="144016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2331924" y="2348878"/>
            <a:ext cx="1296144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628068" y="2348878"/>
            <a:ext cx="1584176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331924" y="3068958"/>
            <a:ext cx="576064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212244" y="2348878"/>
            <a:ext cx="1440160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700076" y="4509118"/>
            <a:ext cx="1548000" cy="0"/>
          </a:xfrm>
          <a:prstGeom prst="straightConnector1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Дуга 22"/>
          <p:cNvSpPr/>
          <p:nvPr/>
        </p:nvSpPr>
        <p:spPr>
          <a:xfrm>
            <a:off x="4348148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37" name="Дуга 36"/>
          <p:cNvSpPr/>
          <p:nvPr/>
        </p:nvSpPr>
        <p:spPr>
          <a:xfrm rot="10800000">
            <a:off x="2835980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107788" y="299695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55860" y="400747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рельсы</a:t>
            </a:r>
          </a:p>
        </p:txBody>
      </p:sp>
      <p:cxnSp>
        <p:nvCxnSpPr>
          <p:cNvPr id="44" name="Прямая со стрелкой 43"/>
          <p:cNvCxnSpPr/>
          <p:nvPr/>
        </p:nvCxnSpPr>
        <p:spPr>
          <a:xfrm flipV="1">
            <a:off x="2331924" y="3933056"/>
            <a:ext cx="432048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3712" y="334711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поезд</a:t>
            </a:r>
          </a:p>
        </p:txBody>
      </p:sp>
      <p:cxnSp>
        <p:nvCxnSpPr>
          <p:cNvPr id="47" name="Прямая со стрелкой 46"/>
          <p:cNvCxnSpPr/>
          <p:nvPr/>
        </p:nvCxnSpPr>
        <p:spPr>
          <a:xfrm flipH="1">
            <a:off x="891764" y="3231433"/>
            <a:ext cx="216024" cy="12426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36"/>
          <p:cNvSpPr>
            <a:spLocks noChangeArrowheads="1"/>
          </p:cNvSpPr>
          <p:nvPr/>
        </p:nvSpPr>
        <p:spPr bwMode="gray">
          <a:xfrm>
            <a:off x="323850" y="866676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Игрушечная железная дорога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2771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 rot="10800000">
            <a:off x="323529" y="1628799"/>
            <a:ext cx="8496300" cy="4176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63500" cmpd="dbl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891764" y="3068958"/>
            <a:ext cx="144016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2331924" y="2348878"/>
            <a:ext cx="1296144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628068" y="2348878"/>
            <a:ext cx="1584176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331924" y="3068958"/>
            <a:ext cx="576064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212244" y="2348878"/>
            <a:ext cx="1440160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700076" y="4509118"/>
            <a:ext cx="1548000" cy="0"/>
          </a:xfrm>
          <a:prstGeom prst="straightConnector1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Дуга 22"/>
          <p:cNvSpPr/>
          <p:nvPr/>
        </p:nvSpPr>
        <p:spPr>
          <a:xfrm>
            <a:off x="4348148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уга 36"/>
          <p:cNvSpPr/>
          <p:nvPr/>
        </p:nvSpPr>
        <p:spPr>
          <a:xfrm rot="10800000">
            <a:off x="2835980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107788" y="299695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971884" y="2773429"/>
            <a:ext cx="144016" cy="14401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835980" y="24208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212395" y="2058492"/>
            <a:ext cx="144016" cy="14401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852204" y="2074674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932324" y="2420886"/>
            <a:ext cx="144016" cy="144016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940436" y="2773429"/>
            <a:ext cx="144016" cy="144016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444492" y="2773429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539836" y="2773429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4201135" y="3212974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5067413" y="42210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499670" y="42210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916100" y="42210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755860" y="400747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рельсы</a:t>
            </a:r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331924" y="3933056"/>
            <a:ext cx="432048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83852" y="191683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склады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683852" y="2224609"/>
            <a:ext cx="288032" cy="4843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331924" y="2224609"/>
            <a:ext cx="432048" cy="196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6"/>
          <p:cNvSpPr>
            <a:spLocks noChangeArrowheads="1"/>
          </p:cNvSpPr>
          <p:nvPr/>
        </p:nvSpPr>
        <p:spPr bwMode="gray">
          <a:xfrm>
            <a:off x="323850" y="866676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Игрушечная железная дорога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6F765D-D20F-474B-A44F-401F1F8FBD3B}"/>
              </a:ext>
            </a:extLst>
          </p:cNvPr>
          <p:cNvSpPr txBox="1"/>
          <p:nvPr/>
        </p:nvSpPr>
        <p:spPr>
          <a:xfrm>
            <a:off x="423712" y="334711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поезд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B16E457-0759-4A2C-8479-E306562B50D5}"/>
              </a:ext>
            </a:extLst>
          </p:cNvPr>
          <p:cNvCxnSpPr/>
          <p:nvPr/>
        </p:nvCxnSpPr>
        <p:spPr>
          <a:xfrm flipH="1">
            <a:off x="891764" y="3231433"/>
            <a:ext cx="216024" cy="12426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5605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8 2.59259E-6 L 0.04739 2.59259E-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4 2.59259E-6 L 0.09462 2.59259E-6 " pathEditMode="relative" rAng="0" ptsTypes="AA">
                                      <p:cBhvr>
                                        <p:cTn id="2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63" presetClass="pat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2 2.59259E-6 L 0.33872 2.59259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63" presetClass="pat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72 2.59259E-6 L 0.45677 2.59259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58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7 2.59259E-6 L 0.50087 0.01389 L 0.52917 0.04028 C 0.54514 0.05231 0.55139 0.08565 0.55139 0.10416 C 0.55139 0.12523 0.54601 0.15532 0.53004 0.16736 L 0.50174 0.19884 L 0.45677 0.21018 " pathEditMode="relative" rAng="0" ptsTypes="FAffFAF">
                                      <p:cBhvr>
                                        <p:cTn id="5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35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7 0.21018 L 0.43316 0.21018 " pathEditMode="relative" rAng="0" ptsTypes="AA">
                                      <p:cBhvr>
                                        <p:cTn id="5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35" presetClass="path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16 0.21018 L 0.37014 0.21018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9" presetClass="emph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35" presetClass="path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14 0.21018 L 0.30712 0.21018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35" presetClass="path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21018 L 0.2757 0.21018 " pathEditMode="relative" rAng="0" ptsTypes="AA">
                                      <p:cBhvr>
                                        <p:cTn id="9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51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2.59259E-6 L 0.2349 0.01273 L 0.21615 0.02407 L 0.20382 0.04166 C 0.18802 0.05393 0.18125 0.08912 0.18125 0.10833 C 0.18125 0.13009 0.18334 0.15139 0.19914 0.16365 L 0.23212 0.19745 L 0.27466 0.21273 " pathEditMode="relative" rAng="0" ptsTypes="FAAffFAF">
                                      <p:cBhvr>
                                        <p:cTn id="93" dur="3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750"/>
                            </p:stCondLst>
                            <p:childTnLst>
                              <p:par>
                                <p:cTn id="95" presetID="63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2.59259E-6 L 0.33872 2.59259E-6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250"/>
                            </p:stCondLst>
                            <p:childTnLst>
                              <p:par>
                                <p:cTn id="9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750"/>
                            </p:stCondLst>
                            <p:childTnLst>
                              <p:par>
                                <p:cTn id="109" presetID="63" presetClass="path" presetSubtype="0" fill="hold" grpId="16" nodeType="after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33872 2.59259E-6 L 0.63802 2.59259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900"/>
                            </p:stCondLst>
                            <p:childTnLst>
                              <p:par>
                                <p:cTn id="112" presetID="19" presetClass="emph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6400"/>
                            </p:stCondLst>
                            <p:childTnLst>
                              <p:par>
                                <p:cTn id="118" presetID="63" presetClass="path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802 2.59259E-6 L 0.69306 2.59259E-6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6900"/>
                            </p:stCondLst>
                            <p:childTnLst>
                              <p:par>
                                <p:cTn id="12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9" presetClass="emph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7400"/>
                            </p:stCondLst>
                            <p:childTnLst>
                              <p:par>
                                <p:cTn id="132" presetID="63" presetClass="path" presetSubtype="0" accel="400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306 2.59259E-6 L 0.75608 2.59259E-6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0" grpId="6" animBg="1"/>
      <p:bldP spid="40" grpId="7" animBg="1"/>
      <p:bldP spid="40" grpId="8" animBg="1"/>
      <p:bldP spid="40" grpId="9" animBg="1"/>
      <p:bldP spid="40" grpId="10" animBg="1"/>
      <p:bldP spid="40" grpId="11" animBg="1"/>
      <p:bldP spid="40" grpId="12" animBg="1"/>
      <p:bldP spid="40" grpId="13" animBg="1"/>
      <p:bldP spid="40" grpId="14" animBg="1"/>
      <p:bldP spid="40" grpId="15" animBg="1"/>
      <p:bldP spid="40" grpId="16" animBg="1"/>
      <p:bldP spid="40" grpId="17" animBg="1"/>
      <p:bldP spid="40" grpId="18" animBg="1"/>
      <p:bldP spid="40" grpId="19" animBg="1"/>
      <p:bldP spid="40" grpId="20" animBg="1"/>
      <p:bldP spid="2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 rot="10800000">
            <a:off x="323529" y="1628799"/>
            <a:ext cx="8496300" cy="4176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63500" cmpd="dbl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891764" y="3068958"/>
            <a:ext cx="144016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2331924" y="2348878"/>
            <a:ext cx="1296144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628068" y="2348878"/>
            <a:ext cx="1584176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331924" y="3068958"/>
            <a:ext cx="576064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212244" y="2348878"/>
            <a:ext cx="1440160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700076" y="4509118"/>
            <a:ext cx="1548000" cy="0"/>
          </a:xfrm>
          <a:prstGeom prst="straightConnector1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Дуга 22"/>
          <p:cNvSpPr/>
          <p:nvPr/>
        </p:nvSpPr>
        <p:spPr>
          <a:xfrm>
            <a:off x="4348148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уга 36"/>
          <p:cNvSpPr/>
          <p:nvPr/>
        </p:nvSpPr>
        <p:spPr>
          <a:xfrm rot="10800000">
            <a:off x="2835980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107788" y="299695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971884" y="2773429"/>
            <a:ext cx="144016" cy="14401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835980" y="24208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212395" y="2058492"/>
            <a:ext cx="144016" cy="14401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852204" y="2074674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932324" y="2420886"/>
            <a:ext cx="144016" cy="144016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940436" y="2773429"/>
            <a:ext cx="144016" cy="144016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444492" y="2773429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539836" y="2773429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4201135" y="3212974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5067413" y="42210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499670" y="42210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916100" y="42210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755860" y="400747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рельсы</a:t>
            </a:r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331924" y="3933056"/>
            <a:ext cx="432048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83852" y="191683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склады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683852" y="2224609"/>
            <a:ext cx="288032" cy="4843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331924" y="2224609"/>
            <a:ext cx="432048" cy="196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6"/>
          <p:cNvSpPr>
            <a:spLocks noChangeArrowheads="1"/>
          </p:cNvSpPr>
          <p:nvPr/>
        </p:nvSpPr>
        <p:spPr bwMode="gray">
          <a:xfrm>
            <a:off x="323850" y="866676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Игрушечная железная дорога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6F765D-D20F-474B-A44F-401F1F8FBD3B}"/>
              </a:ext>
            </a:extLst>
          </p:cNvPr>
          <p:cNvSpPr txBox="1"/>
          <p:nvPr/>
        </p:nvSpPr>
        <p:spPr>
          <a:xfrm>
            <a:off x="423712" y="334711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поезд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B16E457-0759-4A2C-8479-E306562B50D5}"/>
              </a:ext>
            </a:extLst>
          </p:cNvPr>
          <p:cNvCxnSpPr/>
          <p:nvPr/>
        </p:nvCxnSpPr>
        <p:spPr>
          <a:xfrm flipH="1">
            <a:off x="891764" y="3231433"/>
            <a:ext cx="216024" cy="12426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C7FF76-FEA7-44DF-BDB8-FA9972EF5F03}"/>
              </a:ext>
            </a:extLst>
          </p:cNvPr>
          <p:cNvSpPr txBox="1"/>
          <p:nvPr/>
        </p:nvSpPr>
        <p:spPr>
          <a:xfrm>
            <a:off x="686842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Процесс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FA08FB-1753-4368-A6F1-8FD97A6A1C84}"/>
              </a:ext>
            </a:extLst>
          </p:cNvPr>
          <p:cNvSpPr txBox="1"/>
          <p:nvPr/>
        </p:nvSpPr>
        <p:spPr>
          <a:xfrm>
            <a:off x="747748" y="400506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Исполняемый код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05FB3-A3DB-4334-B0F6-74E6237C5C96}"/>
              </a:ext>
            </a:extLst>
          </p:cNvPr>
          <p:cNvSpPr txBox="1"/>
          <p:nvPr/>
        </p:nvSpPr>
        <p:spPr>
          <a:xfrm>
            <a:off x="3628068" y="256490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Условный переход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5444D7F3-04E6-4402-97CC-E6861837F7B7}"/>
              </a:ext>
            </a:extLst>
          </p:cNvPr>
          <p:cNvCxnSpPr/>
          <p:nvPr/>
        </p:nvCxnSpPr>
        <p:spPr>
          <a:xfrm flipH="1">
            <a:off x="2655960" y="2718791"/>
            <a:ext cx="972108" cy="2781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3BE22A6E-1DEB-475F-B8BB-9DFFE84A025D}"/>
              </a:ext>
            </a:extLst>
          </p:cNvPr>
          <p:cNvCxnSpPr/>
          <p:nvPr/>
        </p:nvCxnSpPr>
        <p:spPr>
          <a:xfrm>
            <a:off x="4996220" y="2845437"/>
            <a:ext cx="360040" cy="1515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831654-83B9-41CF-857D-B95489D1B2A8}"/>
              </a:ext>
            </a:extLst>
          </p:cNvPr>
          <p:cNvSpPr txBox="1"/>
          <p:nvPr/>
        </p:nvSpPr>
        <p:spPr>
          <a:xfrm>
            <a:off x="387708" y="335699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Регистры и данные в стеке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ECC153-FAC5-4B04-9A1F-494A06DD7D7A}"/>
              </a:ext>
            </a:extLst>
          </p:cNvPr>
          <p:cNvSpPr txBox="1"/>
          <p:nvPr/>
        </p:nvSpPr>
        <p:spPr>
          <a:xfrm>
            <a:off x="855760" y="1916832"/>
            <a:ext cx="2492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Данные вне стека и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I/O</a:t>
            </a:r>
            <a:endParaRPr lang="ru-RU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hteck 36">
            <a:extLst>
              <a:ext uri="{FF2B5EF4-FFF2-40B4-BE49-F238E27FC236}">
                <a16:creationId xmlns:a16="http://schemas.microsoft.com/office/drawing/2014/main" id="{F4D1210E-9CDC-4B39-A291-4E611A511F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866676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Вычислительная система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211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" grpId="0"/>
      <p:bldP spid="34" grpId="0" animBg="1"/>
      <p:bldP spid="32" grpId="0"/>
      <p:bldP spid="35" grpId="0"/>
      <p:bldP spid="36" grpId="0"/>
      <p:bldP spid="38" grpId="0"/>
      <p:bldP spid="42" grpId="0"/>
      <p:bldP spid="43" grpId="0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 rot="10800000">
            <a:off x="323529" y="1628799"/>
            <a:ext cx="8496300" cy="4176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63500" cmpd="dbl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891764" y="3068958"/>
            <a:ext cx="144016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2331924" y="2348878"/>
            <a:ext cx="1296144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628068" y="2348878"/>
            <a:ext cx="1584176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331924" y="3068958"/>
            <a:ext cx="576064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212244" y="2348878"/>
            <a:ext cx="1440160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700076" y="4509118"/>
            <a:ext cx="1548000" cy="0"/>
          </a:xfrm>
          <a:prstGeom prst="straightConnector1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Дуга 22"/>
          <p:cNvSpPr/>
          <p:nvPr/>
        </p:nvSpPr>
        <p:spPr>
          <a:xfrm>
            <a:off x="4348148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37" name="Дуга 36"/>
          <p:cNvSpPr/>
          <p:nvPr/>
        </p:nvSpPr>
        <p:spPr>
          <a:xfrm rot="10800000">
            <a:off x="2835980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107788" y="299695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71884" y="2773429"/>
            <a:ext cx="144016" cy="14401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835980" y="24208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212395" y="2058492"/>
            <a:ext cx="144016" cy="14401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852204" y="2074674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932324" y="2420886"/>
            <a:ext cx="144016" cy="144016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940436" y="2773429"/>
            <a:ext cx="144016" cy="144016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444492" y="2773429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539836" y="2773429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201135" y="3212974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067413" y="42210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499670" y="42210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916100" y="42210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7748" y="400506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Исполняемый код</a:t>
            </a:r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331924" y="3933056"/>
            <a:ext cx="432048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55760" y="1916832"/>
            <a:ext cx="2492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Данные вне стека и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I/O</a:t>
            </a:r>
            <a:endParaRPr lang="ru-RU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683852" y="2224609"/>
            <a:ext cx="288032" cy="4843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331924" y="2224609"/>
            <a:ext cx="432048" cy="196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6"/>
          <p:cNvSpPr>
            <a:spLocks noChangeArrowheads="1"/>
          </p:cNvSpPr>
          <p:nvPr/>
        </p:nvSpPr>
        <p:spPr bwMode="gray">
          <a:xfrm>
            <a:off x="323850" y="866676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Вычислительная система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8068" y="256490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Условный переход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4996220" y="2845437"/>
            <a:ext cx="360040" cy="1515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6" idx="1"/>
          </p:cNvCxnSpPr>
          <p:nvPr/>
        </p:nvCxnSpPr>
        <p:spPr>
          <a:xfrm flipH="1">
            <a:off x="2655960" y="2718791"/>
            <a:ext cx="972108" cy="2781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7708" y="335699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Регистры и данные в стеке</a:t>
            </a:r>
          </a:p>
        </p:txBody>
      </p:sp>
      <p:cxnSp>
        <p:nvCxnSpPr>
          <p:cNvPr id="36" name="Прямая со стрелкой 35"/>
          <p:cNvCxnSpPr/>
          <p:nvPr/>
        </p:nvCxnSpPr>
        <p:spPr>
          <a:xfrm flipV="1">
            <a:off x="891764" y="3212974"/>
            <a:ext cx="216024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6842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Процесс</a:t>
            </a:r>
          </a:p>
        </p:txBody>
      </p:sp>
    </p:spTree>
    <p:extLst>
      <p:ext uri="{BB962C8B-B14F-4D97-AF65-F5344CB8AC3E}">
        <p14:creationId xmlns:p14="http://schemas.microsoft.com/office/powerpoint/2010/main" val="2419207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8 2.59259E-6 L 0.04739 2.59259E-6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pat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4 2.59259E-6 L 0.09462 2.59259E-6 " pathEditMode="relative" rAng="0" ptsTypes="AA">
                                      <p:cBhvr>
                                        <p:cTn id="2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63" presetClass="pat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2 2.59259E-6 L 0.33872 2.59259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63" presetClass="pat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72 2.59259E-6 L 0.45677 2.59259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8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7 2.59259E-6 L 0.50087 0.01389 L 0.52917 0.04028 C 0.54514 0.05231 0.55139 0.08565 0.55139 0.10416 C 0.55139 0.12523 0.54601 0.15532 0.53004 0.16736 L 0.50174 0.19884 L 0.45677 0.21018 " pathEditMode="relative" rAng="0" ptsTypes="FAffFAF">
                                      <p:cBhvr>
                                        <p:cTn id="5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5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7 0.21018 L 0.43316 0.21018 " pathEditMode="relative" rAng="0" ptsTypes="AA">
                                      <p:cBhvr>
                                        <p:cTn id="5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750"/>
                            </p:stCondLst>
                            <p:childTnLst>
                              <p:par>
                                <p:cTn id="60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250"/>
                            </p:stCondLst>
                            <p:childTnLst>
                              <p:par>
                                <p:cTn id="66" presetID="35" presetClass="path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16 0.21018 L 0.37014 0.21018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50"/>
                            </p:stCondLst>
                            <p:childTnLst>
                              <p:par>
                                <p:cTn id="6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9" presetClass="emph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750"/>
                            </p:stCondLst>
                            <p:childTnLst>
                              <p:par>
                                <p:cTn id="80" presetID="35" presetClass="path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14 0.21018 L 0.30712 0.21018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75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250"/>
                            </p:stCondLst>
                            <p:childTnLst>
                              <p:par>
                                <p:cTn id="89" presetID="35" presetClass="path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21018 L 0.2757 0.21018 " pathEditMode="relative" rAng="0" ptsTypes="AA">
                                      <p:cBhvr>
                                        <p:cTn id="9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51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2.59259E-6 L 0.2349 0.01273 L 0.21615 0.02407 L 0.20382 0.04166 C 0.18802 0.05393 0.18125 0.08912 0.18125 0.10833 C 0.18125 0.13009 0.18334 0.15139 0.19914 0.16365 L 0.23212 0.19745 L 0.27466 0.21273 " pathEditMode="relative" rAng="0" ptsTypes="FAAffFAF">
                                      <p:cBhvr>
                                        <p:cTn id="93" dur="3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500"/>
                            </p:stCondLst>
                            <p:childTnLst>
                              <p:par>
                                <p:cTn id="95" presetID="63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2.59259E-6 L 0.33872 2.59259E-6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4000"/>
                            </p:stCondLst>
                            <p:childTnLst>
                              <p:par>
                                <p:cTn id="9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9" presetID="63" presetClass="path" presetSubtype="0" fill="hold" grpId="16" nodeType="after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33872 2.59259E-6 L 0.63802 2.59259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6650"/>
                            </p:stCondLst>
                            <p:childTnLst>
                              <p:par>
                                <p:cTn id="112" presetID="19" presetClass="emph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7150"/>
                            </p:stCondLst>
                            <p:childTnLst>
                              <p:par>
                                <p:cTn id="118" presetID="63" presetClass="path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802 2.59259E-6 L 0.69306 2.59259E-6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7650"/>
                            </p:stCondLst>
                            <p:childTnLst>
                              <p:par>
                                <p:cTn id="12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9" presetClass="emph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8150"/>
                            </p:stCondLst>
                            <p:childTnLst>
                              <p:par>
                                <p:cTn id="132" presetID="63" presetClass="path" presetSubtype="0" accel="400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306 2.59259E-6 L 0.75608 2.59259E-6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0" grpId="6" animBg="1"/>
      <p:bldP spid="40" grpId="7" animBg="1"/>
      <p:bldP spid="40" grpId="8" animBg="1"/>
      <p:bldP spid="40" grpId="9" animBg="1"/>
      <p:bldP spid="40" grpId="10" animBg="1"/>
      <p:bldP spid="40" grpId="11" animBg="1"/>
      <p:bldP spid="40" grpId="12" animBg="1"/>
      <p:bldP spid="40" grpId="13" animBg="1"/>
      <p:bldP spid="40" grpId="14" animBg="1"/>
      <p:bldP spid="40" grpId="15" animBg="1"/>
      <p:bldP spid="40" grpId="16" animBg="1"/>
      <p:bldP spid="40" grpId="17" animBg="1"/>
      <p:bldP spid="40" grpId="18" animBg="1"/>
      <p:bldP spid="40" grpId="19" animBg="1"/>
      <p:bldP spid="40" grpId="20" animBg="1"/>
      <p:bldP spid="2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 rot="10800000">
            <a:off x="324172" y="1628799"/>
            <a:ext cx="8496300" cy="4176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63500" cmpd="dbl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892407" y="3068958"/>
            <a:ext cx="144016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2332567" y="2348878"/>
            <a:ext cx="1296144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628711" y="2348878"/>
            <a:ext cx="1584176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332567" y="3068958"/>
            <a:ext cx="576064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212887" y="2348878"/>
            <a:ext cx="1440160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700719" y="4509118"/>
            <a:ext cx="1548000" cy="0"/>
          </a:xfrm>
          <a:prstGeom prst="straightConnector1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Дуга 22"/>
          <p:cNvSpPr/>
          <p:nvPr/>
        </p:nvSpPr>
        <p:spPr>
          <a:xfrm>
            <a:off x="4348791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уга 36"/>
          <p:cNvSpPr/>
          <p:nvPr/>
        </p:nvSpPr>
        <p:spPr>
          <a:xfrm rot="10800000">
            <a:off x="2836623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108431" y="299695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972527" y="2773429"/>
            <a:ext cx="144016" cy="14401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836623" y="24208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213038" y="2058492"/>
            <a:ext cx="144016" cy="14401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852847" y="2074674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932967" y="2420886"/>
            <a:ext cx="144016" cy="144016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941079" y="2773429"/>
            <a:ext cx="144016" cy="144016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445135" y="2773429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540479" y="2773429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4201778" y="3212974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5068056" y="42210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500313" y="42210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916743" y="42210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756503" y="400747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рельсы</a:t>
            </a:r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332567" y="3933056"/>
            <a:ext cx="432048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84495" y="191683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склады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684495" y="2224609"/>
            <a:ext cx="288032" cy="4843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332567" y="2224609"/>
            <a:ext cx="432048" cy="196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6"/>
          <p:cNvSpPr>
            <a:spLocks noChangeArrowheads="1"/>
          </p:cNvSpPr>
          <p:nvPr/>
        </p:nvSpPr>
        <p:spPr bwMode="gray">
          <a:xfrm>
            <a:off x="323850" y="866676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Игрушечная железная дорога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564815" y="227687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CFFED2-54D3-4EFF-B19F-586E085AA40F}"/>
              </a:ext>
            </a:extLst>
          </p:cNvPr>
          <p:cNvSpPr txBox="1"/>
          <p:nvPr/>
        </p:nvSpPr>
        <p:spPr>
          <a:xfrm>
            <a:off x="423712" y="334711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поезд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CA05-14B9-47C8-9F29-E821514BAD9A}"/>
              </a:ext>
            </a:extLst>
          </p:cNvPr>
          <p:cNvCxnSpPr/>
          <p:nvPr/>
        </p:nvCxnSpPr>
        <p:spPr>
          <a:xfrm flipH="1">
            <a:off x="891764" y="3231433"/>
            <a:ext cx="216024" cy="12426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78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8 2.59259E-6 L 0.04739 2.59259E-6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pat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4 2.59259E-6 L 0.09462 2.59259E-6 " pathEditMode="relative" rAng="0" ptsTypes="AA">
                                      <p:cBhvr>
                                        <p:cTn id="2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63" presetClass="pat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2 2.59259E-6 L 0.33872 2.59259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23 L 0.03178 0.00023 " pathEditMode="relative" rAng="0" ptsTypes="AA">
                                      <p:cBhvr>
                                        <p:cTn id="5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72 2.59259E-6 L 0.45677 2.59259E-6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8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7 2.59259E-6 L 0.50087 0.01389 L 0.52917 0.04028 C 0.54514 0.05231 0.55139 0.08565 0.55139 0.10416 C 0.55139 0.12523 0.54601 0.15532 0.53004 0.16736 L 0.50174 0.19884 L 0.45677 0.21018 " pathEditMode="relative" rAng="0" ptsTypes="FAffFAF">
                                      <p:cBhvr>
                                        <p:cTn id="7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35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7 0.21018 L 0.43316 0.21018 " pathEditMode="relative" rAng="0" ptsTypes="AA">
                                      <p:cBhvr>
                                        <p:cTn id="7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250"/>
                            </p:stCondLst>
                            <p:childTnLst>
                              <p:par>
                                <p:cTn id="8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750"/>
                            </p:stCondLst>
                            <p:childTnLst>
                              <p:par>
                                <p:cTn id="87" presetID="63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8 0.00023 L 0.0632 0.00023 " pathEditMode="relative" rAng="0" ptsTypes="AA">
                                      <p:cBhvr>
                                        <p:cTn id="8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42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 0.00023 L 0.14185 0.05255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9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35" presetClass="path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16 0.21018 L 0.37014 0.21018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9" presetClass="emph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18" presetID="42" presetClass="pat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85 0.05255 L 0.22066 0.10509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63" presetClass="pat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66 0.10509 L 0.26007 0.10509 " pathEditMode="relative" rAng="0" ptsTypes="AA">
                                      <p:cBhvr>
                                        <p:cTn id="122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350"/>
                            </p:stCondLst>
                            <p:childTnLst>
                              <p:par>
                                <p:cTn id="124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850"/>
                            </p:stCondLst>
                            <p:childTnLst>
                              <p:par>
                                <p:cTn id="130" presetID="35" presetClass="path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14 0.21018 L 0.30712 0.21018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850"/>
                            </p:stCondLst>
                            <p:childTnLst>
                              <p:par>
                                <p:cTn id="13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9350"/>
                            </p:stCondLst>
                            <p:childTnLst>
                              <p:par>
                                <p:cTn id="139" presetID="63" presetClass="pat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7 0.10509 L 0.31511 0.10509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9850"/>
                            </p:stCondLst>
                            <p:childTnLst>
                              <p:par>
                                <p:cTn id="14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A7AF"/>
                                      </p:to>
                                    </p:animClr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A7AF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350"/>
                            </p:stCondLst>
                            <p:childTnLst>
                              <p:par>
                                <p:cTn id="148" presetID="35" presetClass="path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21018 L 0.2757 0.21018 " pathEditMode="relative" rAng="0" ptsTypes="AA">
                                      <p:cBhvr>
                                        <p:cTn id="14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600"/>
                            </p:stCondLst>
                            <p:childTnLst>
                              <p:par>
                                <p:cTn id="151" presetID="51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2.59259E-6 L 0.2349 0.01273 L 0.21615 0.02407 L 0.20382 0.04166 C 0.18802 0.05393 0.18125 0.08912 0.18125 0.10833 C 0.18125 0.13009 0.18334 0.15139 0.19914 0.16365 L 0.23212 0.19745 L 0.27466 0.21273 " pathEditMode="relative" rAng="0" ptsTypes="FAAffFAF">
                                      <p:cBhvr>
                                        <p:cTn id="152" dur="3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3600"/>
                            </p:stCondLst>
                            <p:childTnLst>
                              <p:par>
                                <p:cTn id="154" presetID="63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2.59259E-6 L 0.33872 2.59259E-6 " pathEditMode="relative" rAng="0" ptsTypes="AA">
                                      <p:cBhvr>
                                        <p:cTn id="1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4100"/>
                            </p:stCondLst>
                            <p:childTnLst>
                              <p:par>
                                <p:cTn id="157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9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4600"/>
                            </p:stCondLst>
                            <p:childTnLst>
                              <p:par>
                                <p:cTn id="168" presetID="63" presetClass="pat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11 0.10509 L 0.37813 0.10509 " pathEditMode="relative" rAng="0" ptsTypes="AA">
                                      <p:cBhvr>
                                        <p:cTn id="1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100"/>
                            </p:stCondLst>
                            <p:childTnLst>
                              <p:par>
                                <p:cTn id="171" presetID="63" presetClass="path" presetSubtype="0" fill="hold" grpId="16" nodeType="after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33872 2.59259E-6 L 0.63802 2.59259E-6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7250"/>
                            </p:stCondLst>
                            <p:childTnLst>
                              <p:par>
                                <p:cTn id="174" presetID="19" presetClass="emph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7750"/>
                            </p:stCondLst>
                            <p:childTnLst>
                              <p:par>
                                <p:cTn id="180" presetID="63" presetClass="path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802 2.59259E-6 L 0.69306 2.59259E-6 " pathEditMode="relative" rAng="0" ptsTypes="AA">
                                      <p:cBhvr>
                                        <p:cTn id="1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8250"/>
                            </p:stCondLst>
                            <p:childTnLst>
                              <p:par>
                                <p:cTn id="1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1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9" presetClass="emph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8750"/>
                            </p:stCondLst>
                            <p:childTnLst>
                              <p:par>
                                <p:cTn id="194" presetID="63" presetClass="path" presetSubtype="0" accel="400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306 -3.7037E-6 L 0.74115 -3.7037E-6 " pathEditMode="relative" rAng="0" ptsTypes="AA">
                                      <p:cBhvr>
                                        <p:cTn id="1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0" grpId="6" animBg="1"/>
      <p:bldP spid="40" grpId="7" animBg="1"/>
      <p:bldP spid="40" grpId="8" animBg="1"/>
      <p:bldP spid="40" grpId="9" animBg="1"/>
      <p:bldP spid="40" grpId="10" animBg="1"/>
      <p:bldP spid="40" grpId="11" animBg="1"/>
      <p:bldP spid="40" grpId="12" animBg="1"/>
      <p:bldP spid="40" grpId="13" animBg="1"/>
      <p:bldP spid="40" grpId="14" animBg="1"/>
      <p:bldP spid="40" grpId="15" animBg="1"/>
      <p:bldP spid="40" grpId="16" animBg="1"/>
      <p:bldP spid="40" grpId="17" animBg="1"/>
      <p:bldP spid="40" grpId="18" animBg="1"/>
      <p:bldP spid="40" grpId="19" animBg="1"/>
      <p:bldP spid="40" grpId="20" animBg="1"/>
      <p:bldP spid="2" grpId="0" animBg="1"/>
      <p:bldP spid="19" grpId="0" animBg="1"/>
      <p:bldP spid="20" grpId="0" animBg="1"/>
      <p:bldP spid="21" grpId="0" animBg="1"/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3" grpId="8" animBg="1"/>
      <p:bldP spid="33" grpId="9" animBg="1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 rot="10800000">
            <a:off x="323529" y="1628799"/>
            <a:ext cx="8496300" cy="4176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63500" cmpd="dbl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899592" y="3059666"/>
            <a:ext cx="144016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2339752" y="2339586"/>
            <a:ext cx="1296144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635896" y="2339586"/>
            <a:ext cx="1584176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339752" y="3059666"/>
            <a:ext cx="576064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220072" y="2339586"/>
            <a:ext cx="1440160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707904" y="4499826"/>
            <a:ext cx="1548000" cy="0"/>
          </a:xfrm>
          <a:prstGeom prst="straightConnector1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Дуга 22"/>
          <p:cNvSpPr/>
          <p:nvPr/>
        </p:nvSpPr>
        <p:spPr>
          <a:xfrm>
            <a:off x="4355976" y="3059666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уга 36"/>
          <p:cNvSpPr/>
          <p:nvPr/>
        </p:nvSpPr>
        <p:spPr>
          <a:xfrm rot="10800000">
            <a:off x="2843808" y="3059666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115616" y="298765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979712" y="2764137"/>
            <a:ext cx="144016" cy="14401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843808" y="2411594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220223" y="2049200"/>
            <a:ext cx="144016" cy="14401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860032" y="2065382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940152" y="2411594"/>
            <a:ext cx="144016" cy="144016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948264" y="2764137"/>
            <a:ext cx="144016" cy="144016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452320" y="2764137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547664" y="2764137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4208963" y="3203682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5075241" y="4211794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507498" y="4211794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923928" y="4211794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4572000" y="226757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/>
          <p:nvPr/>
        </p:nvCxnSpPr>
        <p:spPr>
          <a:xfrm flipV="1">
            <a:off x="2339752" y="3923764"/>
            <a:ext cx="432048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76746" y="351813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Регистры и данные в стеке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5576" y="400680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Исполняемый код</a:t>
            </a: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1691680" y="2215317"/>
            <a:ext cx="288032" cy="4843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2339752" y="2215317"/>
            <a:ext cx="432048" cy="196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1680" y="190754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Данные вне стека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35896" y="2555610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Условный переход</a:t>
            </a:r>
          </a:p>
        </p:txBody>
      </p:sp>
      <p:cxnSp>
        <p:nvCxnSpPr>
          <p:cNvPr id="45" name="Прямая со стрелкой 44"/>
          <p:cNvCxnSpPr/>
          <p:nvPr/>
        </p:nvCxnSpPr>
        <p:spPr>
          <a:xfrm flipH="1">
            <a:off x="2663788" y="2709499"/>
            <a:ext cx="972108" cy="2781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5004048" y="2836145"/>
            <a:ext cx="360040" cy="1515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4364239" y="3131674"/>
            <a:ext cx="351777" cy="3864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03132" y="1702151"/>
            <a:ext cx="298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Регистры и данные в стеке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4639058" y="2065382"/>
            <a:ext cx="0" cy="1499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76256" y="51479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</a:t>
            </a:r>
          </a:p>
        </p:txBody>
      </p:sp>
      <p:sp>
        <p:nvSpPr>
          <p:cNvPr id="51" name="Rechteck 36"/>
          <p:cNvSpPr>
            <a:spLocks noChangeArrowheads="1"/>
          </p:cNvSpPr>
          <p:nvPr/>
        </p:nvSpPr>
        <p:spPr bwMode="gray">
          <a:xfrm>
            <a:off x="323850" y="866676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Вычислительная система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583412-E97A-4D89-9A01-690519CB7B5D}"/>
              </a:ext>
            </a:extLst>
          </p:cNvPr>
          <p:cNvSpPr txBox="1"/>
          <p:nvPr/>
        </p:nvSpPr>
        <p:spPr>
          <a:xfrm>
            <a:off x="387708" y="335699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Регистры и данные в стеке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56E97F2-31B9-4E79-9FE8-77D478D5A37E}"/>
              </a:ext>
            </a:extLst>
          </p:cNvPr>
          <p:cNvCxnSpPr/>
          <p:nvPr/>
        </p:nvCxnSpPr>
        <p:spPr>
          <a:xfrm flipV="1">
            <a:off x="891764" y="3212974"/>
            <a:ext cx="216024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4904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8 2.59259E-6 L 0.04739 2.59259E-6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pat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4 2.59259E-6 L 0.09462 2.59259E-6 " pathEditMode="relative" rAng="0" ptsTypes="AA">
                                      <p:cBhvr>
                                        <p:cTn id="2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63" presetClass="pat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2 2.59259E-6 L 0.33872 2.59259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23 L 0.03178 0.00023 " pathEditMode="relative" rAng="0" ptsTypes="AA">
                                      <p:cBhvr>
                                        <p:cTn id="7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"/>
                            </p:stCondLst>
                            <p:childTnLst>
                              <p:par>
                                <p:cTn id="85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50"/>
                            </p:stCondLst>
                            <p:childTnLst>
                              <p:par>
                                <p:cTn id="91" presetID="63" presetClass="pat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72 2.59259E-6 L 0.45677 2.59259E-6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250"/>
                            </p:stCondLst>
                            <p:childTnLst>
                              <p:par>
                                <p:cTn id="94" presetID="58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7 2.59259E-6 L 0.50087 0.01389 L 0.52917 0.04028 C 0.54514 0.05231 0.55139 0.08565 0.55139 0.10416 C 0.55139 0.12523 0.54601 0.15532 0.53004 0.16736 L 0.50174 0.19884 L 0.45677 0.21018 " pathEditMode="relative" rAng="0" ptsTypes="FAffFAF">
                                      <p:cBhvr>
                                        <p:cTn id="9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50"/>
                            </p:stCondLst>
                            <p:childTnLst>
                              <p:par>
                                <p:cTn id="97" presetID="35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7 0.21018 L 0.43316 0.21018 " pathEditMode="relative" rAng="0" ptsTypes="AA">
                                      <p:cBhvr>
                                        <p:cTn id="9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63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8 0.00023 L 0.0632 0.00023 " pathEditMode="relative" rAng="0" ptsTypes="AA">
                                      <p:cBhvr>
                                        <p:cTn id="10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42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 0.00023 L 0.14185 0.05255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750"/>
                            </p:stCondLst>
                            <p:childTnLst>
                              <p:par>
                                <p:cTn id="112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9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250"/>
                            </p:stCondLst>
                            <p:childTnLst>
                              <p:par>
                                <p:cTn id="123" presetID="35" presetClass="path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16 0.21018 L 0.37014 0.21018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250"/>
                            </p:stCondLst>
                            <p:childTnLst>
                              <p:par>
                                <p:cTn id="126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9" presetClass="emph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750"/>
                            </p:stCondLst>
                            <p:childTnLst>
                              <p:par>
                                <p:cTn id="137" presetID="42" presetClass="pat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85 0.05255 L 0.22066 0.10509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250"/>
                            </p:stCondLst>
                            <p:childTnLst>
                              <p:par>
                                <p:cTn id="140" presetID="63" presetClass="pat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66 0.10509 L 0.26007 0.10509 " pathEditMode="relative" rAng="0" ptsTypes="AA">
                                      <p:cBhvr>
                                        <p:cTn id="141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600"/>
                            </p:stCondLst>
                            <p:childTnLst>
                              <p:par>
                                <p:cTn id="14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100"/>
                            </p:stCondLst>
                            <p:childTnLst>
                              <p:par>
                                <p:cTn id="149" presetID="35" presetClass="path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14 0.21018 L 0.30712 0.21018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100"/>
                            </p:stCondLst>
                            <p:childTnLst>
                              <p:par>
                                <p:cTn id="152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600"/>
                            </p:stCondLst>
                            <p:childTnLst>
                              <p:par>
                                <p:cTn id="158" presetID="63" presetClass="pat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7 0.10509 L 0.31511 0.10509 " pathEditMode="relative" rAng="0" ptsTypes="AA">
                                      <p:cBhvr>
                                        <p:cTn id="1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1100"/>
                            </p:stCondLst>
                            <p:childTnLst>
                              <p:par>
                                <p:cTn id="16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A7AF"/>
                                      </p:to>
                                    </p:animClr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A7AF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600"/>
                            </p:stCondLst>
                            <p:childTnLst>
                              <p:par>
                                <p:cTn id="167" presetID="35" presetClass="path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21018 L 0.2757 0.21018 " pathEditMode="relative" rAng="0" ptsTypes="AA">
                                      <p:cBhvr>
                                        <p:cTn id="16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850"/>
                            </p:stCondLst>
                            <p:childTnLst>
                              <p:par>
                                <p:cTn id="170" presetID="51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2.59259E-6 L 0.2349 0.01273 L 0.21615 0.02407 L 0.20382 0.04166 C 0.18802 0.05393 0.18125 0.08912 0.18125 0.10833 C 0.18125 0.13009 0.18334 0.15139 0.19914 0.16365 L 0.23212 0.19745 L 0.27466 0.21273 " pathEditMode="relative" rAng="0" ptsTypes="FAAffFAF">
                                      <p:cBhvr>
                                        <p:cTn id="171" dur="3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4850"/>
                            </p:stCondLst>
                            <p:childTnLst>
                              <p:par>
                                <p:cTn id="173" presetID="63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2.59259E-6 L 0.33872 2.59259E-6 " pathEditMode="relative" rAng="0" ptsTypes="AA">
                                      <p:cBhvr>
                                        <p:cTn id="1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350"/>
                            </p:stCondLst>
                            <p:childTnLst>
                              <p:par>
                                <p:cTn id="17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9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850"/>
                            </p:stCondLst>
                            <p:childTnLst>
                              <p:par>
                                <p:cTn id="187" presetID="63" presetClass="pat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11 0.10509 L 0.37813 0.10509 " pathEditMode="relative" rAng="0" ptsTypes="AA">
                                      <p:cBhvr>
                                        <p:cTn id="1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6350"/>
                            </p:stCondLst>
                            <p:childTnLst>
                              <p:par>
                                <p:cTn id="190" presetID="63" presetClass="path" presetSubtype="0" fill="hold" grpId="16" nodeType="after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33872 2.59259E-6 L 0.63802 2.59259E-6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3" presetID="19" presetClass="emph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9" presetID="63" presetClass="path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802 2.59259E-6 L 0.69306 2.59259E-6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9500"/>
                            </p:stCondLst>
                            <p:childTnLst>
                              <p:par>
                                <p:cTn id="202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9" presetClass="emph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animClr clrSpc="rgb" dir="cw">
                                      <p:cBhvr>
                                        <p:cTn id="2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3" presetID="63" presetClass="path" presetSubtype="0" accel="400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306 2.59259E-6 L 0.75608 2.59259E-6 " pathEditMode="relative" rAng="0" ptsTypes="AA">
                                      <p:cBhvr>
                                        <p:cTn id="2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500"/>
                            </p:stCondLst>
                            <p:childTnLst>
                              <p:par>
                                <p:cTn id="216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0" grpId="6" animBg="1"/>
      <p:bldP spid="40" grpId="7" animBg="1"/>
      <p:bldP spid="40" grpId="8" animBg="1"/>
      <p:bldP spid="40" grpId="9" animBg="1"/>
      <p:bldP spid="40" grpId="10" animBg="1"/>
      <p:bldP spid="40" grpId="11" animBg="1"/>
      <p:bldP spid="40" grpId="12" animBg="1"/>
      <p:bldP spid="40" grpId="13" animBg="1"/>
      <p:bldP spid="40" grpId="14" animBg="1"/>
      <p:bldP spid="40" grpId="15" animBg="1"/>
      <p:bldP spid="40" grpId="16" animBg="1"/>
      <p:bldP spid="40" grpId="17" animBg="1"/>
      <p:bldP spid="40" grpId="18" animBg="1"/>
      <p:bldP spid="40" grpId="19" animBg="1"/>
      <p:bldP spid="40" grpId="20" animBg="1"/>
      <p:bldP spid="2" grpId="0" animBg="1"/>
      <p:bldP spid="19" grpId="0" animBg="1"/>
      <p:bldP spid="20" grpId="0" animBg="1"/>
      <p:bldP spid="21" grpId="0" animBg="1"/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3" grpId="8" animBg="1"/>
      <p:bldP spid="33" grpId="9" animBg="1"/>
      <p:bldP spid="33" grpId="10" animBg="1"/>
      <p:bldP spid="36" grpId="0"/>
      <p:bldP spid="36" grpId="1"/>
      <p:bldP spid="47" grpId="0"/>
      <p:bldP spid="47" grpId="1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251520" y="1268760"/>
            <a:ext cx="8640763" cy="450056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503487" y="1629123"/>
            <a:ext cx="2160588" cy="682625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Системный</a:t>
            </a:r>
          </a:p>
          <a:p>
            <a:pPr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контекст</a:t>
            </a: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503487" y="3213448"/>
            <a:ext cx="2160588" cy="682625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Регистровый</a:t>
            </a:r>
            <a:b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контекст</a:t>
            </a:r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503487" y="4113560"/>
            <a:ext cx="2160588" cy="682625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Код</a:t>
            </a:r>
            <a:b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Данные вне стека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5507287" y="1268760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</a:t>
            </a:r>
          </a:p>
        </p:txBody>
      </p:sp>
      <p:sp>
        <p:nvSpPr>
          <p:cNvPr id="35" name="AutoShape 37"/>
          <p:cNvSpPr>
            <a:spLocks noChangeArrowheads="1"/>
          </p:cNvSpPr>
          <p:nvPr/>
        </p:nvSpPr>
        <p:spPr bwMode="auto">
          <a:xfrm>
            <a:off x="3132387" y="2168873"/>
            <a:ext cx="2735263" cy="3059112"/>
          </a:xfrm>
          <a:prstGeom prst="roundRect">
            <a:avLst>
              <a:gd name="adj" fmla="val 16667"/>
            </a:avLst>
          </a:prstGeom>
          <a:solidFill>
            <a:schemeClr val="accent1">
              <a:alpha val="1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3311775" y="4897785"/>
            <a:ext cx="2376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Нить исполнения</a:t>
            </a:r>
          </a:p>
        </p:txBody>
      </p:sp>
      <p:sp>
        <p:nvSpPr>
          <p:cNvPr id="37" name="AutoShape 42"/>
          <p:cNvSpPr>
            <a:spLocks noChangeArrowheads="1"/>
          </p:cNvSpPr>
          <p:nvPr/>
        </p:nvSpPr>
        <p:spPr bwMode="auto">
          <a:xfrm>
            <a:off x="5940675" y="2170460"/>
            <a:ext cx="2735262" cy="3059113"/>
          </a:xfrm>
          <a:prstGeom prst="roundRect">
            <a:avLst>
              <a:gd name="adj" fmla="val 16667"/>
            </a:avLst>
          </a:prstGeom>
          <a:solidFill>
            <a:schemeClr val="accent1">
              <a:alpha val="1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6154987" y="4869210"/>
            <a:ext cx="2376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Нить исполнения</a:t>
            </a:r>
          </a:p>
        </p:txBody>
      </p:sp>
      <p:sp>
        <p:nvSpPr>
          <p:cNvPr id="39" name="Rectangle 45"/>
          <p:cNvSpPr>
            <a:spLocks noChangeArrowheads="1"/>
          </p:cNvSpPr>
          <p:nvPr/>
        </p:nvSpPr>
        <p:spPr bwMode="auto">
          <a:xfrm>
            <a:off x="6262937" y="2313335"/>
            <a:ext cx="2160588" cy="682625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Системный</a:t>
            </a:r>
            <a:b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контекст нити</a:t>
            </a: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6264525" y="3213448"/>
            <a:ext cx="2160587" cy="682625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Регистровый</a:t>
            </a:r>
            <a:b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контекст</a:t>
            </a:r>
          </a:p>
        </p:txBody>
      </p:sp>
      <p:sp>
        <p:nvSpPr>
          <p:cNvPr id="41" name="Rectangle 47"/>
          <p:cNvSpPr>
            <a:spLocks noChangeArrowheads="1"/>
          </p:cNvSpPr>
          <p:nvPr/>
        </p:nvSpPr>
        <p:spPr bwMode="auto">
          <a:xfrm>
            <a:off x="6264525" y="4148485"/>
            <a:ext cx="2160587" cy="682625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Стек</a:t>
            </a:r>
          </a:p>
        </p:txBody>
      </p:sp>
      <p:cxnSp>
        <p:nvCxnSpPr>
          <p:cNvPr id="42" name="AutoShape 48"/>
          <p:cNvCxnSpPr>
            <a:cxnSpLocks noChangeShapeType="1"/>
            <a:stCxn id="36" idx="2"/>
            <a:endCxn id="38" idx="2"/>
          </p:cNvCxnSpPr>
          <p:nvPr/>
        </p:nvCxnSpPr>
        <p:spPr bwMode="auto">
          <a:xfrm rot="5400000" flipH="1" flipV="1">
            <a:off x="5908131" y="3828604"/>
            <a:ext cx="28575" cy="2843213"/>
          </a:xfrm>
          <a:prstGeom prst="curvedConnector3">
            <a:avLst>
              <a:gd name="adj1" fmla="val -7944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3348287" y="5337523"/>
            <a:ext cx="1765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parent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51"/>
          <p:cNvSpPr txBox="1">
            <a:spLocks noChangeArrowheads="1"/>
          </p:cNvSpPr>
          <p:nvPr/>
        </p:nvSpPr>
        <p:spPr bwMode="auto">
          <a:xfrm>
            <a:off x="6658225" y="5337523"/>
            <a:ext cx="1765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child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503487" y="3212976"/>
            <a:ext cx="2196108" cy="682625"/>
          </a:xfrm>
          <a:prstGeom prst="rect">
            <a:avLst/>
          </a:prstGeom>
          <a:gradFill>
            <a:gsLst>
              <a:gs pos="0">
                <a:srgbClr val="F5842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Регистровый</a:t>
            </a:r>
            <a:b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контекст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03487" y="2314327"/>
            <a:ext cx="2160588" cy="682625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Системный</a:t>
            </a:r>
            <a:b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контекст нити</a:t>
            </a:r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503139" y="1628800"/>
            <a:ext cx="2196456" cy="1368425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Системный</a:t>
            </a:r>
            <a:b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контекст</a:t>
            </a: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503488" y="4789044"/>
            <a:ext cx="2160587" cy="682625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Стек</a:t>
            </a: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503139" y="4104831"/>
            <a:ext cx="2160588" cy="1368425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Код</a:t>
            </a:r>
            <a:b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Данные вне стека</a:t>
            </a:r>
          </a:p>
          <a:p>
            <a:pPr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Стек</a:t>
            </a:r>
          </a:p>
        </p:txBody>
      </p:sp>
    </p:spTree>
    <p:extLst>
      <p:ext uri="{BB962C8B-B14F-4D97-AF65-F5344CB8AC3E}">
        <p14:creationId xmlns:p14="http://schemas.microsoft.com/office/powerpoint/2010/main" val="1150023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 0.00277 L 0.31701 0.0027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31771 -0.1011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85" y="-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32083 0.00764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8" grpId="2" animBg="1"/>
      <p:bldP spid="19" grpId="0" animBg="1"/>
      <p:bldP spid="20" grpId="0"/>
      <p:bldP spid="35" grpId="0" animBg="1"/>
      <p:bldP spid="36" grpId="0"/>
      <p:bldP spid="37" grpId="0" animBg="1"/>
      <p:bldP spid="38" grpId="0"/>
      <p:bldP spid="39" grpId="0" animBg="1"/>
      <p:bldP spid="40" grpId="0" animBg="1"/>
      <p:bldP spid="41" grpId="0" animBg="1"/>
      <p:bldP spid="43" grpId="0"/>
      <p:bldP spid="44" grpId="0"/>
      <p:bldP spid="45" grpId="0" animBg="1"/>
      <p:bldP spid="45" grpId="1" animBg="1"/>
      <p:bldP spid="46" grpId="0" animBg="1"/>
      <p:bldP spid="46" grpId="1" animBg="1"/>
      <p:bldP spid="23" grpId="0" animBg="1"/>
      <p:bldP spid="23" grpId="1" animBg="1"/>
      <p:bldP spid="47" grpId="0" animBg="1"/>
      <p:bldP spid="47" grpId="1" animBg="1"/>
      <p:bldP spid="24" grpId="0" animBg="1"/>
      <p:bldP spid="2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Кооперация процессов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Основные причины объединения усилий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201622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700808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Повышение скорости решения задач</a:t>
            </a:r>
            <a:endParaRPr lang="ru-RU" sz="2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1115616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1691680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2267744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Прямоугольник 83"/>
          <p:cNvSpPr/>
          <p:nvPr/>
        </p:nvSpPr>
        <p:spPr>
          <a:xfrm>
            <a:off x="2843808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3419872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3995936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4572000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5148064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5724128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6300192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6876256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7452320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n-1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8028384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779912" y="4869160"/>
            <a:ext cx="1584176" cy="576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</a:t>
            </a:r>
          </a:p>
        </p:txBody>
      </p:sp>
      <p:cxnSp>
        <p:nvCxnSpPr>
          <p:cNvPr id="94" name="Прямая со стрелкой 93"/>
          <p:cNvCxnSpPr>
            <a:stCxn id="9" idx="0"/>
          </p:cNvCxnSpPr>
          <p:nvPr/>
        </p:nvCxnSpPr>
        <p:spPr>
          <a:xfrm flipV="1">
            <a:off x="4572000" y="4509120"/>
            <a:ext cx="322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1645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575940" y="1124744"/>
            <a:ext cx="8027988" cy="50387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104953" y="1340644"/>
            <a:ext cx="2339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467990" y="1412082"/>
            <a:ext cx="2339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1404615" y="2420144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1368103" y="2709069"/>
            <a:ext cx="395287" cy="252413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1368103" y="2961482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 flipH="1">
            <a:off x="1331590" y="3248819"/>
            <a:ext cx="395288" cy="252413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1331590" y="3501232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 flipH="1">
            <a:off x="1296665" y="3788569"/>
            <a:ext cx="395288" cy="252413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396553" y="4185444"/>
            <a:ext cx="2339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48" name="Line 38"/>
          <p:cNvSpPr>
            <a:spLocks noChangeShapeType="1"/>
          </p:cNvSpPr>
          <p:nvPr/>
        </p:nvSpPr>
        <p:spPr bwMode="auto">
          <a:xfrm>
            <a:off x="3241353" y="2385219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Line 39"/>
          <p:cNvSpPr>
            <a:spLocks noChangeShapeType="1"/>
          </p:cNvSpPr>
          <p:nvPr/>
        </p:nvSpPr>
        <p:spPr bwMode="auto">
          <a:xfrm flipH="1">
            <a:off x="3204840" y="2674144"/>
            <a:ext cx="395288" cy="252413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>
            <a:off x="3204840" y="2924969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Line 41"/>
          <p:cNvSpPr>
            <a:spLocks noChangeShapeType="1"/>
          </p:cNvSpPr>
          <p:nvPr/>
        </p:nvSpPr>
        <p:spPr bwMode="auto">
          <a:xfrm flipH="1">
            <a:off x="3168328" y="3212307"/>
            <a:ext cx="395287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Line 42"/>
          <p:cNvSpPr>
            <a:spLocks noChangeShapeType="1"/>
          </p:cNvSpPr>
          <p:nvPr/>
        </p:nvSpPr>
        <p:spPr bwMode="auto">
          <a:xfrm>
            <a:off x="3168328" y="3464719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 flipH="1">
            <a:off x="3131815" y="3753644"/>
            <a:ext cx="395288" cy="252413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Line 44"/>
          <p:cNvSpPr>
            <a:spLocks noChangeShapeType="1"/>
          </p:cNvSpPr>
          <p:nvPr/>
        </p:nvSpPr>
        <p:spPr bwMode="auto">
          <a:xfrm>
            <a:off x="3241353" y="4364832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Line 45"/>
          <p:cNvSpPr>
            <a:spLocks noChangeShapeType="1"/>
          </p:cNvSpPr>
          <p:nvPr/>
        </p:nvSpPr>
        <p:spPr bwMode="auto">
          <a:xfrm flipH="1">
            <a:off x="3204840" y="4653757"/>
            <a:ext cx="395288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Line 46"/>
          <p:cNvSpPr>
            <a:spLocks noChangeShapeType="1"/>
          </p:cNvSpPr>
          <p:nvPr/>
        </p:nvSpPr>
        <p:spPr bwMode="auto">
          <a:xfrm>
            <a:off x="3204840" y="4904582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Line 47"/>
          <p:cNvSpPr>
            <a:spLocks noChangeShapeType="1"/>
          </p:cNvSpPr>
          <p:nvPr/>
        </p:nvSpPr>
        <p:spPr bwMode="auto">
          <a:xfrm flipH="1">
            <a:off x="3168328" y="5193507"/>
            <a:ext cx="395287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Line 48"/>
          <p:cNvSpPr>
            <a:spLocks noChangeShapeType="1"/>
          </p:cNvSpPr>
          <p:nvPr/>
        </p:nvSpPr>
        <p:spPr bwMode="auto">
          <a:xfrm>
            <a:off x="3168328" y="5445919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Line 49"/>
          <p:cNvSpPr>
            <a:spLocks noChangeShapeType="1"/>
          </p:cNvSpPr>
          <p:nvPr/>
        </p:nvSpPr>
        <p:spPr bwMode="auto">
          <a:xfrm flipH="1">
            <a:off x="3131815" y="5733257"/>
            <a:ext cx="395288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Line 50"/>
          <p:cNvSpPr>
            <a:spLocks noChangeShapeType="1"/>
          </p:cNvSpPr>
          <p:nvPr/>
        </p:nvSpPr>
        <p:spPr bwMode="auto">
          <a:xfrm>
            <a:off x="5149528" y="2456657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Line 51"/>
          <p:cNvSpPr>
            <a:spLocks noChangeShapeType="1"/>
          </p:cNvSpPr>
          <p:nvPr/>
        </p:nvSpPr>
        <p:spPr bwMode="auto">
          <a:xfrm flipH="1">
            <a:off x="5113015" y="2745582"/>
            <a:ext cx="395288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Line 52"/>
          <p:cNvSpPr>
            <a:spLocks noChangeShapeType="1"/>
          </p:cNvSpPr>
          <p:nvPr/>
        </p:nvSpPr>
        <p:spPr bwMode="auto">
          <a:xfrm>
            <a:off x="5113015" y="2996407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Line 53"/>
          <p:cNvSpPr>
            <a:spLocks noChangeShapeType="1"/>
          </p:cNvSpPr>
          <p:nvPr/>
        </p:nvSpPr>
        <p:spPr bwMode="auto">
          <a:xfrm flipH="1">
            <a:off x="5076503" y="3285332"/>
            <a:ext cx="395287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Line 54"/>
          <p:cNvSpPr>
            <a:spLocks noChangeShapeType="1"/>
          </p:cNvSpPr>
          <p:nvPr/>
        </p:nvSpPr>
        <p:spPr bwMode="auto">
          <a:xfrm>
            <a:off x="5041578" y="3536157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Line 55"/>
          <p:cNvSpPr>
            <a:spLocks noChangeShapeType="1"/>
          </p:cNvSpPr>
          <p:nvPr/>
        </p:nvSpPr>
        <p:spPr bwMode="auto">
          <a:xfrm flipH="1">
            <a:off x="5039990" y="3825082"/>
            <a:ext cx="395288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Line 56"/>
          <p:cNvSpPr>
            <a:spLocks noChangeShapeType="1"/>
          </p:cNvSpPr>
          <p:nvPr/>
        </p:nvSpPr>
        <p:spPr bwMode="auto">
          <a:xfrm>
            <a:off x="7057703" y="2456657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Line 57"/>
          <p:cNvSpPr>
            <a:spLocks noChangeShapeType="1"/>
          </p:cNvSpPr>
          <p:nvPr/>
        </p:nvSpPr>
        <p:spPr bwMode="auto">
          <a:xfrm flipH="1">
            <a:off x="7021190" y="2745582"/>
            <a:ext cx="395288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Line 58"/>
          <p:cNvSpPr>
            <a:spLocks noChangeShapeType="1"/>
          </p:cNvSpPr>
          <p:nvPr/>
        </p:nvSpPr>
        <p:spPr bwMode="auto">
          <a:xfrm>
            <a:off x="7021190" y="2996407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Line 59"/>
          <p:cNvSpPr>
            <a:spLocks noChangeShapeType="1"/>
          </p:cNvSpPr>
          <p:nvPr/>
        </p:nvSpPr>
        <p:spPr bwMode="auto">
          <a:xfrm flipH="1">
            <a:off x="6984678" y="3285332"/>
            <a:ext cx="395287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Line 60"/>
          <p:cNvSpPr>
            <a:spLocks noChangeShapeType="1"/>
          </p:cNvSpPr>
          <p:nvPr/>
        </p:nvSpPr>
        <p:spPr bwMode="auto">
          <a:xfrm>
            <a:off x="6984678" y="3536157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Line 61"/>
          <p:cNvSpPr>
            <a:spLocks noChangeShapeType="1"/>
          </p:cNvSpPr>
          <p:nvPr/>
        </p:nvSpPr>
        <p:spPr bwMode="auto">
          <a:xfrm flipH="1">
            <a:off x="6948165" y="3825082"/>
            <a:ext cx="395288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Line 62"/>
          <p:cNvSpPr>
            <a:spLocks noChangeShapeType="1"/>
          </p:cNvSpPr>
          <p:nvPr/>
        </p:nvSpPr>
        <p:spPr bwMode="auto">
          <a:xfrm>
            <a:off x="5041578" y="4401344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Line 63"/>
          <p:cNvSpPr>
            <a:spLocks noChangeShapeType="1"/>
          </p:cNvSpPr>
          <p:nvPr/>
        </p:nvSpPr>
        <p:spPr bwMode="auto">
          <a:xfrm flipH="1">
            <a:off x="5005065" y="4690269"/>
            <a:ext cx="395288" cy="252413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05065" y="4941094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4968553" y="5228432"/>
            <a:ext cx="395287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968553" y="5480844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4932040" y="5769769"/>
            <a:ext cx="395288" cy="252413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 Box 69"/>
          <p:cNvSpPr txBox="1">
            <a:spLocks noChangeArrowheads="1"/>
          </p:cNvSpPr>
          <p:nvPr/>
        </p:nvSpPr>
        <p:spPr bwMode="auto">
          <a:xfrm>
            <a:off x="504503" y="1412082"/>
            <a:ext cx="2339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79" name="Text Box 70"/>
          <p:cNvSpPr txBox="1">
            <a:spLocks noChangeArrowheads="1"/>
          </p:cNvSpPr>
          <p:nvPr/>
        </p:nvSpPr>
        <p:spPr bwMode="auto">
          <a:xfrm>
            <a:off x="2339653" y="1766143"/>
            <a:ext cx="2339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80" name="Text Box 71"/>
          <p:cNvSpPr txBox="1">
            <a:spLocks noChangeArrowheads="1"/>
          </p:cNvSpPr>
          <p:nvPr/>
        </p:nvSpPr>
        <p:spPr bwMode="auto">
          <a:xfrm>
            <a:off x="1260153" y="5228432"/>
            <a:ext cx="2339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Ожидание</a:t>
            </a:r>
          </a:p>
        </p:txBody>
      </p:sp>
      <p:sp>
        <p:nvSpPr>
          <p:cNvPr id="81" name="Text Box 73"/>
          <p:cNvSpPr txBox="1">
            <a:spLocks noChangeArrowheads="1"/>
          </p:cNvSpPr>
          <p:nvPr/>
        </p:nvSpPr>
        <p:spPr bwMode="auto">
          <a:xfrm>
            <a:off x="6229028" y="4083794"/>
            <a:ext cx="2339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Закончила</a:t>
            </a:r>
            <a:br>
              <a:rPr lang="ru-RU" sz="1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</a:br>
            <a:r>
              <a:rPr lang="ru-RU" sz="1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исполнение</a:t>
            </a:r>
          </a:p>
        </p:txBody>
      </p:sp>
      <p:sp>
        <p:nvSpPr>
          <p:cNvPr id="82" name="Text Box 74"/>
          <p:cNvSpPr txBox="1">
            <a:spLocks noChangeArrowheads="1"/>
          </p:cNvSpPr>
          <p:nvPr/>
        </p:nvSpPr>
        <p:spPr bwMode="auto">
          <a:xfrm>
            <a:off x="4824090" y="5120482"/>
            <a:ext cx="2339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83" name="Text Box 76"/>
          <p:cNvSpPr txBox="1">
            <a:spLocks noChangeArrowheads="1"/>
          </p:cNvSpPr>
          <p:nvPr/>
        </p:nvSpPr>
        <p:spPr bwMode="auto">
          <a:xfrm>
            <a:off x="4284340" y="1916907"/>
            <a:ext cx="2339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2339752" y="1766143"/>
            <a:ext cx="2339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Ожидание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5147940" y="5120482"/>
            <a:ext cx="1692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Ожидание</a:t>
            </a:r>
          </a:p>
        </p:txBody>
      </p:sp>
      <p:sp>
        <p:nvSpPr>
          <p:cNvPr id="86" name="Text Box 80"/>
          <p:cNvSpPr txBox="1">
            <a:spLocks noChangeArrowheads="1"/>
          </p:cNvSpPr>
          <p:nvPr/>
        </p:nvSpPr>
        <p:spPr bwMode="auto">
          <a:xfrm>
            <a:off x="4176390" y="1916907"/>
            <a:ext cx="2339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Ожидание</a:t>
            </a:r>
          </a:p>
        </p:txBody>
      </p:sp>
      <p:sp>
        <p:nvSpPr>
          <p:cNvPr id="87" name="Text Box 82"/>
          <p:cNvSpPr txBox="1">
            <a:spLocks noChangeArrowheads="1"/>
          </p:cNvSpPr>
          <p:nvPr/>
        </p:nvSpPr>
        <p:spPr bwMode="auto">
          <a:xfrm>
            <a:off x="323528" y="4185444"/>
            <a:ext cx="2339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Ожидание</a:t>
            </a:r>
          </a:p>
        </p:txBody>
      </p:sp>
      <p:sp>
        <p:nvSpPr>
          <p:cNvPr id="88" name="Text Box 84"/>
          <p:cNvSpPr txBox="1">
            <a:spLocks noChangeArrowheads="1"/>
          </p:cNvSpPr>
          <p:nvPr/>
        </p:nvSpPr>
        <p:spPr bwMode="auto">
          <a:xfrm>
            <a:off x="431478" y="1412082"/>
            <a:ext cx="2339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latin typeface="Arial" pitchFamily="34" charset="0"/>
                <a:cs typeface="Arial" pitchFamily="34" charset="0"/>
              </a:rPr>
              <a:t>Ожидание</a:t>
            </a:r>
          </a:p>
        </p:txBody>
      </p:sp>
      <p:sp>
        <p:nvSpPr>
          <p:cNvPr id="89" name="Text Box 86"/>
          <p:cNvSpPr txBox="1">
            <a:spLocks noChangeArrowheads="1"/>
          </p:cNvSpPr>
          <p:nvPr/>
        </p:nvSpPr>
        <p:spPr bwMode="auto">
          <a:xfrm>
            <a:off x="4284340" y="1880394"/>
            <a:ext cx="2339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Закончила</a:t>
            </a:r>
            <a:b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</a:b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исполнение</a:t>
            </a:r>
          </a:p>
        </p:txBody>
      </p:sp>
      <p:sp>
        <p:nvSpPr>
          <p:cNvPr id="90" name="Text Box 87"/>
          <p:cNvSpPr txBox="1">
            <a:spLocks noChangeArrowheads="1"/>
          </p:cNvSpPr>
          <p:nvPr/>
        </p:nvSpPr>
        <p:spPr bwMode="auto">
          <a:xfrm>
            <a:off x="2339653" y="1737519"/>
            <a:ext cx="2339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Закончила</a:t>
            </a:r>
            <a:br>
              <a:rPr lang="ru-RU" sz="1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</a:br>
            <a:r>
              <a:rPr lang="ru-RU" sz="1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исполнение</a:t>
            </a:r>
          </a:p>
        </p:txBody>
      </p:sp>
      <p:sp>
        <p:nvSpPr>
          <p:cNvPr id="91" name="Text Box 88"/>
          <p:cNvSpPr txBox="1">
            <a:spLocks noChangeArrowheads="1"/>
          </p:cNvSpPr>
          <p:nvPr/>
        </p:nvSpPr>
        <p:spPr bwMode="auto">
          <a:xfrm>
            <a:off x="360040" y="4191794"/>
            <a:ext cx="2339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Закончила</a:t>
            </a:r>
            <a:b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</a:b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исполнение</a:t>
            </a:r>
          </a:p>
        </p:txBody>
      </p:sp>
      <p:sp>
        <p:nvSpPr>
          <p:cNvPr id="92" name="Text Box 89"/>
          <p:cNvSpPr txBox="1">
            <a:spLocks noChangeArrowheads="1"/>
          </p:cNvSpPr>
          <p:nvPr/>
        </p:nvSpPr>
        <p:spPr bwMode="auto">
          <a:xfrm rot="10800000" flipV="1">
            <a:off x="1223640" y="5228432"/>
            <a:ext cx="2339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Закончила</a:t>
            </a:r>
            <a:b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</a:b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исполнение</a:t>
            </a:r>
          </a:p>
        </p:txBody>
      </p:sp>
      <p:sp>
        <p:nvSpPr>
          <p:cNvPr id="93" name="Text Box 90"/>
          <p:cNvSpPr txBox="1">
            <a:spLocks noChangeArrowheads="1"/>
          </p:cNvSpPr>
          <p:nvPr/>
        </p:nvSpPr>
        <p:spPr bwMode="auto">
          <a:xfrm>
            <a:off x="4824090" y="5120482"/>
            <a:ext cx="2339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Закончила</a:t>
            </a:r>
            <a:b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</a:b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исполнение</a:t>
            </a:r>
          </a:p>
        </p:txBody>
      </p:sp>
      <p:sp>
        <p:nvSpPr>
          <p:cNvPr id="94" name="Text Box 91"/>
          <p:cNvSpPr txBox="1">
            <a:spLocks noChangeArrowheads="1"/>
          </p:cNvSpPr>
          <p:nvPr/>
        </p:nvSpPr>
        <p:spPr bwMode="auto">
          <a:xfrm>
            <a:off x="360040" y="1420019"/>
            <a:ext cx="2339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Закончил</a:t>
            </a:r>
            <a:br>
              <a:rPr lang="ru-RU" sz="1800" dirty="0">
                <a:latin typeface="Arial" pitchFamily="34" charset="0"/>
                <a:cs typeface="Arial" pitchFamily="34" charset="0"/>
              </a:rPr>
            </a:br>
            <a:r>
              <a:rPr lang="ru-RU" sz="1800" dirty="0">
                <a:latin typeface="Arial" pitchFamily="34" charset="0"/>
                <a:cs typeface="Arial" pitchFamily="34" charset="0"/>
              </a:rPr>
              <a:t> исполнение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5433298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7" grpId="1"/>
      <p:bldP spid="34" grpId="0"/>
      <p:bldP spid="34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6" grpId="2"/>
      <p:bldP spid="86" grpId="3"/>
      <p:bldP spid="87" grpId="0"/>
      <p:bldP spid="87" grpId="1"/>
      <p:bldP spid="88" grpId="0"/>
      <p:bldP spid="88" grpId="1"/>
      <p:bldP spid="89" grpId="0"/>
      <p:bldP spid="90" grpId="0"/>
      <p:bldP spid="91" grpId="0"/>
      <p:bldP spid="92" grpId="0"/>
      <p:bldP spid="93" grpId="0"/>
      <p:bldP spid="9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980728"/>
            <a:ext cx="8496300" cy="511256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684213" y="2530252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Ввести массив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A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576263" y="3717702"/>
            <a:ext cx="2844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Ввести массив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C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5"/>
          <p:cNvSpPr txBox="1">
            <a:spLocks noChangeArrowheads="1"/>
          </p:cNvSpPr>
          <p:nvPr/>
        </p:nvSpPr>
        <p:spPr bwMode="auto">
          <a:xfrm>
            <a:off x="6335713" y="4497164"/>
            <a:ext cx="17637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A=A+B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1042988" y="4914677"/>
            <a:ext cx="19081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C=A+C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684213" y="2782664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Ожидание ввода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A</a:t>
            </a:r>
            <a:endParaRPr kumimoji="0" lang="ru-RU" sz="1600" b="0" i="0" u="none" strike="noStrike" kern="0" cap="none" spc="0" normalizeH="0" baseline="0" noProof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684213" y="3071589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Ввести массив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B</a:t>
            </a:r>
            <a:endParaRPr kumimoji="0" lang="ru-RU" sz="1600" b="0" i="0" u="none" strike="noStrike" kern="0" cap="none" spc="0" normalizeH="0" baseline="0" noProof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682625" y="3358927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Ожидание ввода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 B</a:t>
            </a:r>
            <a:endParaRPr kumimoji="0" lang="ru-RU" sz="1600" b="0" i="0" u="none" strike="noStrike" kern="0" cap="none" spc="0" normalizeH="0" baseline="0" noProof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684213" y="4006627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Ожидание ввода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 C</a:t>
            </a:r>
            <a:endParaRPr kumimoji="0" lang="ru-RU" sz="1600" b="0" i="0" u="none" strike="noStrike" kern="0" cap="none" spc="0" normalizeH="0" baseline="0" noProof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755650" y="1161827"/>
            <a:ext cx="2628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Нить 1</a:t>
            </a:r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5759450" y="1125314"/>
            <a:ext cx="2628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Нить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2</a:t>
            </a:r>
            <a:endParaRPr kumimoji="0" lang="ru-RU" sz="2400" b="0" i="0" u="none" strike="noStrike" kern="0" cap="none" spc="0" normalizeH="0" baseline="0" noProof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5759450" y="2096864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Ожидание ввода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A 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и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 B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755650" y="1773014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Создание нити 2</a:t>
            </a:r>
          </a:p>
        </p:txBody>
      </p:sp>
      <p:sp>
        <p:nvSpPr>
          <p:cNvPr id="67" name="Text Box 15"/>
          <p:cNvSpPr txBox="1">
            <a:spLocks noChangeArrowheads="1"/>
          </p:cNvSpPr>
          <p:nvPr/>
        </p:nvSpPr>
        <p:spPr bwMode="auto">
          <a:xfrm>
            <a:off x="3257550" y="1880964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Переключение контекста</a:t>
            </a:r>
          </a:p>
        </p:txBody>
      </p:sp>
      <p:sp>
        <p:nvSpPr>
          <p:cNvPr id="68" name="Text Box 16"/>
          <p:cNvSpPr txBox="1">
            <a:spLocks noChangeArrowheads="1"/>
          </p:cNvSpPr>
          <p:nvPr/>
        </p:nvSpPr>
        <p:spPr bwMode="auto">
          <a:xfrm>
            <a:off x="3240088" y="2349277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Переключение контекста</a:t>
            </a: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3240088" y="4352702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Переключение контекста</a:t>
            </a: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3240088" y="4676552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Переключение контекста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1008063" y="5167089"/>
            <a:ext cx="19796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Вывести массив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C</a:t>
            </a:r>
            <a:endParaRPr kumimoji="0" lang="ru-RU" sz="1600" b="0" i="0" u="none" strike="noStrike" kern="0" cap="none" spc="0" normalizeH="0" baseline="0" noProof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 Box 20"/>
          <p:cNvSpPr txBox="1">
            <a:spLocks noChangeArrowheads="1"/>
          </p:cNvSpPr>
          <p:nvPr/>
        </p:nvSpPr>
        <p:spPr bwMode="auto">
          <a:xfrm>
            <a:off x="900113" y="5468714"/>
            <a:ext cx="2159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Ожидание вывода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C</a:t>
            </a:r>
            <a:endParaRPr kumimoji="0" lang="ru-RU" sz="1600" b="0" i="0" u="none" strike="noStrike" kern="0" cap="none" spc="0" normalizeH="0" baseline="0" noProof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75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Кооперация процессов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Основные причины объединения усилий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201622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700808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Повышение скорости решения задач</a:t>
            </a:r>
            <a:endParaRPr lang="ru-RU" sz="2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1115616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1691680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2267744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Прямоугольник 83"/>
          <p:cNvSpPr/>
          <p:nvPr/>
        </p:nvSpPr>
        <p:spPr>
          <a:xfrm>
            <a:off x="2843808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3419872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3995936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4572000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5148064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5724128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6300192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6876256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7452320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n-1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8028384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547664" y="4869160"/>
            <a:ext cx="1584176" cy="576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24" name="Овал 23"/>
          <p:cNvSpPr/>
          <p:nvPr/>
        </p:nvSpPr>
        <p:spPr>
          <a:xfrm>
            <a:off x="6012160" y="4869160"/>
            <a:ext cx="1584176" cy="576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cxnSp>
        <p:nvCxnSpPr>
          <p:cNvPr id="4" name="Прямая со стрелкой 3"/>
          <p:cNvCxnSpPr>
            <a:stCxn id="9" idx="6"/>
            <a:endCxn id="24" idx="2"/>
          </p:cNvCxnSpPr>
          <p:nvPr/>
        </p:nvCxnSpPr>
        <p:spPr>
          <a:xfrm>
            <a:off x="3131840" y="5157192"/>
            <a:ext cx="28803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7232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Кооперация процессов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Основные причины объединения усилий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201622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700808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Повышение скорости решения задач</a:t>
            </a:r>
            <a:endParaRPr lang="ru-RU" sz="2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899592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1475656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2051720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Прямоугольник 83"/>
          <p:cNvSpPr/>
          <p:nvPr/>
        </p:nvSpPr>
        <p:spPr>
          <a:xfrm>
            <a:off x="2627784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3203848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3779912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/2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4788024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/2+1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5364088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5940152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6516216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7092280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7668344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n-1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8244408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547664" y="4869160"/>
            <a:ext cx="1584176" cy="576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24" name="Овал 23"/>
          <p:cNvSpPr/>
          <p:nvPr/>
        </p:nvSpPr>
        <p:spPr>
          <a:xfrm>
            <a:off x="6012160" y="4869160"/>
            <a:ext cx="1584176" cy="576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cxnSp>
        <p:nvCxnSpPr>
          <p:cNvPr id="4" name="Прямая со стрелкой 3"/>
          <p:cNvCxnSpPr>
            <a:stCxn id="9" idx="6"/>
            <a:endCxn id="24" idx="2"/>
          </p:cNvCxnSpPr>
          <p:nvPr/>
        </p:nvCxnSpPr>
        <p:spPr>
          <a:xfrm>
            <a:off x="3131840" y="5157192"/>
            <a:ext cx="28803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>
            <a:stCxn id="9" idx="0"/>
            <a:endCxn id="83" idx="2"/>
          </p:cNvCxnSpPr>
          <p:nvPr/>
        </p:nvCxnSpPr>
        <p:spPr>
          <a:xfrm flipV="1">
            <a:off x="2339752" y="450912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24" idx="0"/>
            <a:endCxn id="90" idx="2"/>
          </p:cNvCxnSpPr>
          <p:nvPr/>
        </p:nvCxnSpPr>
        <p:spPr>
          <a:xfrm flipV="1">
            <a:off x="6804248" y="450912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927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Кооперация процессов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Основные причины объединения усилий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201622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700808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Повышение скорости решения задач</a:t>
            </a:r>
            <a:endParaRPr lang="ru-RU" sz="24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Совместное использование данных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Модульная конструкция какой-либо системы</a:t>
            </a:r>
          </a:p>
        </p:txBody>
      </p:sp>
      <p:sp>
        <p:nvSpPr>
          <p:cNvPr id="8" name="Rechteck 39"/>
          <p:cNvSpPr>
            <a:spLocks noChangeArrowheads="1"/>
          </p:cNvSpPr>
          <p:nvPr/>
        </p:nvSpPr>
        <p:spPr bwMode="gray">
          <a:xfrm>
            <a:off x="323528" y="3861048"/>
            <a:ext cx="8496300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636322" y="4581128"/>
            <a:ext cx="936000" cy="936104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084168" y="4005064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7524432" y="4509120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012264" y="5157192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331744" y="3965686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444509" y="4797152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635896" y="4725144"/>
            <a:ext cx="99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Микро-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ядро</a:t>
            </a:r>
          </a:p>
        </p:txBody>
      </p:sp>
      <p:sp>
        <p:nvSpPr>
          <p:cNvPr id="18" name="Овал 17"/>
          <p:cNvSpPr/>
          <p:nvPr/>
        </p:nvSpPr>
        <p:spPr>
          <a:xfrm>
            <a:off x="3275856" y="4293096"/>
            <a:ext cx="2592288" cy="1800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3878674" y="547423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Привилегированный режим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2160" y="4232701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itchFamily="34" charset="0"/>
                <a:cs typeface="Arial" pitchFamily="34" charset="0"/>
              </a:rPr>
              <a:t>Менеджер сети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52320" y="4725144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itchFamily="34" charset="0"/>
                <a:cs typeface="Arial" pitchFamily="34" charset="0"/>
              </a:rPr>
              <a:t>Менеджер файлов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40152" y="5384829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itchFamily="34" charset="0"/>
                <a:cs typeface="Arial" pitchFamily="34" charset="0"/>
              </a:rPr>
              <a:t>Менеджер памяти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9632" y="4221088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err="1">
                <a:latin typeface="Arial" pitchFamily="34" charset="0"/>
                <a:cs typeface="Arial" pitchFamily="34" charset="0"/>
              </a:rPr>
              <a:t>Приложе-ние</a:t>
            </a:r>
            <a:r>
              <a:rPr lang="ru-RU" sz="1300" dirty="0">
                <a:latin typeface="Arial" pitchFamily="34" charset="0"/>
                <a:cs typeface="Arial" pitchFamily="34" charset="0"/>
              </a:rPr>
              <a:t>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5536" y="4985411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err="1">
                <a:latin typeface="Arial" pitchFamily="34" charset="0"/>
                <a:cs typeface="Arial" pitchFamily="34" charset="0"/>
              </a:rPr>
              <a:t>Приложе-ние</a:t>
            </a:r>
            <a:r>
              <a:rPr lang="ru-RU" sz="1300" dirty="0">
                <a:latin typeface="Arial" pitchFamily="34" charset="0"/>
                <a:cs typeface="Arial" pitchFamily="34" charset="0"/>
              </a:rPr>
              <a:t> 2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131840" y="3933056"/>
            <a:ext cx="5544616" cy="22322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296916" y="40156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ОС</a:t>
            </a:r>
          </a:p>
        </p:txBody>
      </p:sp>
      <p:cxnSp>
        <p:nvCxnSpPr>
          <p:cNvPr id="27" name="Прямая со стрелкой 26"/>
          <p:cNvCxnSpPr>
            <a:stCxn id="9" idx="7"/>
            <a:endCxn id="10" idx="2"/>
          </p:cNvCxnSpPr>
          <p:nvPr/>
        </p:nvCxnSpPr>
        <p:spPr>
          <a:xfrm flipV="1">
            <a:off x="4435248" y="4473116"/>
            <a:ext cx="1648920" cy="24510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9" idx="6"/>
            <a:endCxn id="13" idx="2"/>
          </p:cNvCxnSpPr>
          <p:nvPr/>
        </p:nvCxnSpPr>
        <p:spPr>
          <a:xfrm flipV="1">
            <a:off x="4572322" y="4977172"/>
            <a:ext cx="2952110" cy="7200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9" idx="5"/>
            <a:endCxn id="14" idx="2"/>
          </p:cNvCxnSpPr>
          <p:nvPr/>
        </p:nvCxnSpPr>
        <p:spPr>
          <a:xfrm>
            <a:off x="4435248" y="5380143"/>
            <a:ext cx="1577016" cy="24510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9" idx="1"/>
            <a:endCxn id="15" idx="6"/>
          </p:cNvCxnSpPr>
          <p:nvPr/>
        </p:nvCxnSpPr>
        <p:spPr>
          <a:xfrm flipH="1" flipV="1">
            <a:off x="2267744" y="4433738"/>
            <a:ext cx="1505652" cy="28447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6" idx="6"/>
            <a:endCxn id="9" idx="2"/>
          </p:cNvCxnSpPr>
          <p:nvPr/>
        </p:nvCxnSpPr>
        <p:spPr>
          <a:xfrm flipV="1">
            <a:off x="1380509" y="5049180"/>
            <a:ext cx="2255813" cy="216024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43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Кооперация процессов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Основные причины объединения усилий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201622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700808"/>
            <a:ext cx="799288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Повышение скорости решения задач</a:t>
            </a:r>
            <a:endParaRPr lang="ru-RU" sz="24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Совместное использование данных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Модульная конструкция какой-либо системы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Для удобства работы пользователя</a:t>
            </a:r>
          </a:p>
        </p:txBody>
      </p:sp>
      <p:sp>
        <p:nvSpPr>
          <p:cNvPr id="8" name="Rechteck 39"/>
          <p:cNvSpPr>
            <a:spLocks noChangeArrowheads="1"/>
          </p:cNvSpPr>
          <p:nvPr/>
        </p:nvSpPr>
        <p:spPr bwMode="gray">
          <a:xfrm>
            <a:off x="323850" y="3861048"/>
            <a:ext cx="8496300" cy="21602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39552" y="4005064"/>
            <a:ext cx="82089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800" i="1" dirty="0">
                <a:latin typeface="Arial" pitchFamily="34" charset="0"/>
                <a:cs typeface="Arial" pitchFamily="34" charset="0"/>
              </a:rPr>
              <a:t>Кооперативные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или 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взаимодействующие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процессы - это процессы, которые влияют на поведение друг друга путем обмена информацией</a:t>
            </a:r>
          </a:p>
        </p:txBody>
      </p:sp>
    </p:spTree>
    <p:extLst>
      <p:ext uri="{BB962C8B-B14F-4D97-AF65-F5344CB8AC3E}">
        <p14:creationId xmlns:p14="http://schemas.microsoft.com/office/powerpoint/2010/main" val="2323386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Кооперация процессов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Категории средств взаимодействия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345638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132856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4800"/>
              </a:spcAft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Сигнальные </a:t>
            </a:r>
          </a:p>
          <a:p>
            <a:pPr marL="342900" indent="-342900">
              <a:spcAft>
                <a:spcPts val="4800"/>
              </a:spcAft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Канальные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Разделяемая память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232" y="1988840"/>
            <a:ext cx="18669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841366"/>
            <a:ext cx="1928813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758" y="3818051"/>
            <a:ext cx="11572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1115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958627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аспекты логической организации передачи информации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144274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Как устанавливается связь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492896"/>
            <a:ext cx="8496300" cy="2880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708920"/>
            <a:ext cx="7992888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Нужна или не нужна инициализация?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Способы адресации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прямая адресация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симметричная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асимметричная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непрямая или косвенная адресация</a:t>
            </a:r>
          </a:p>
        </p:txBody>
      </p:sp>
    </p:spTree>
    <p:extLst>
      <p:ext uri="{BB962C8B-B14F-4D97-AF65-F5344CB8AC3E}">
        <p14:creationId xmlns:p14="http://schemas.microsoft.com/office/powerpoint/2010/main" val="6236160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Microsoft Office PowerPoint</Application>
  <PresentationFormat>Экран (4:3)</PresentationFormat>
  <Paragraphs>369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32</vt:i4>
      </vt:variant>
    </vt:vector>
  </HeadingPairs>
  <TitlesOfParts>
    <vt:vector size="42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1_Тема Office</vt:lpstr>
      <vt:lpstr>2_Тема Office</vt:lpstr>
      <vt:lpstr>Larissa-Design</vt:lpstr>
      <vt:lpstr>Презентация PowerPoint</vt:lpstr>
      <vt:lpstr>Тема 3</vt:lpstr>
      <vt:lpstr>Кооперация процессов</vt:lpstr>
      <vt:lpstr>Кооперация процессов</vt:lpstr>
      <vt:lpstr>Кооперация процессов</vt:lpstr>
      <vt:lpstr>Кооперация процессов</vt:lpstr>
      <vt:lpstr>Кооперация процессов</vt:lpstr>
      <vt:lpstr>Кооперация процессов</vt:lpstr>
      <vt:lpstr>Основные аспекты логической организации передачи информации</vt:lpstr>
      <vt:lpstr>Основные аспекты логической организации передачи информации</vt:lpstr>
      <vt:lpstr>Основные аспекты логической организации передачи информации</vt:lpstr>
      <vt:lpstr>Основные аспекты логической организации передачи информации</vt:lpstr>
      <vt:lpstr>Основные аспекты логической организации передачи информации</vt:lpstr>
      <vt:lpstr>Основные аспекты логической организации передачи информации</vt:lpstr>
      <vt:lpstr>Основные аспекты логической организации передачи информации</vt:lpstr>
      <vt:lpstr>Основные аспекты логической организации передачи информации</vt:lpstr>
      <vt:lpstr>Основные аспекты логической организации передачи информации</vt:lpstr>
      <vt:lpstr>Основные аспекты логической организации передачи информации</vt:lpstr>
      <vt:lpstr>Нити исполнения (threads)</vt:lpstr>
      <vt:lpstr>Нити исполнения (threads)</vt:lpstr>
      <vt:lpstr>Нити исполнения (threads)</vt:lpstr>
      <vt:lpstr>Нити исполнения (threads)</vt:lpstr>
      <vt:lpstr>Нити исполнения (threads)</vt:lpstr>
      <vt:lpstr>Нити исполнения (threads)</vt:lpstr>
      <vt:lpstr>Нити исполнения (threads)</vt:lpstr>
      <vt:lpstr>Нити исполнения (threads)</vt:lpstr>
      <vt:lpstr>Нити исполнения (threads)</vt:lpstr>
      <vt:lpstr>Нити исполнения (threads)</vt:lpstr>
      <vt:lpstr>Нити исполнения (threads)</vt:lpstr>
      <vt:lpstr>Нити исполнения (threads)</vt:lpstr>
      <vt:lpstr>Нити исполнения (threads)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4</dc:title>
  <dc:creator/>
  <cp:lastModifiedBy/>
  <cp:revision>1</cp:revision>
  <dcterms:created xsi:type="dcterms:W3CDTF">2016-02-27T09:01:20Z</dcterms:created>
  <dcterms:modified xsi:type="dcterms:W3CDTF">2019-02-03T14:46:55Z</dcterms:modified>
</cp:coreProperties>
</file>