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  <p:sldMasterId id="2147483666" r:id="rId2"/>
    <p:sldMasterId id="2147483672" r:id="rId3"/>
  </p:sldMasterIdLst>
  <p:notesMasterIdLst>
    <p:notesMasterId r:id="rId23"/>
  </p:notesMasterIdLst>
  <p:sldIdLst>
    <p:sldId id="257" r:id="rId4"/>
    <p:sldId id="262" r:id="rId5"/>
    <p:sldId id="286" r:id="rId6"/>
    <p:sldId id="340" r:id="rId7"/>
    <p:sldId id="341" r:id="rId8"/>
    <p:sldId id="342" r:id="rId9"/>
    <p:sldId id="351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2" r:id="rId19"/>
    <p:sldId id="353" r:id="rId20"/>
    <p:sldId id="354" r:id="rId21"/>
    <p:sldId id="271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53404F6-AF45-403F-8B0B-E58FD8E18ED2}">
          <p14:sldIdLst>
            <p14:sldId id="257"/>
            <p14:sldId id="262"/>
            <p14:sldId id="286"/>
            <p14:sldId id="340"/>
            <p14:sldId id="341"/>
            <p14:sldId id="342"/>
            <p14:sldId id="351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2"/>
            <p14:sldId id="353"/>
            <p14:sldId id="354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58427"/>
    <a:srgbClr val="008000"/>
    <a:srgbClr val="060606"/>
    <a:srgbClr val="345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42" autoAdjust="0"/>
    <p:restoredTop sz="94514" autoAdjust="0"/>
  </p:normalViewPr>
  <p:slideViewPr>
    <p:cSldViewPr>
      <p:cViewPr varScale="1">
        <p:scale>
          <a:sx n="108" d="100"/>
          <a:sy n="108" d="100"/>
        </p:scale>
        <p:origin x="64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AABB-C9C6-43AA-902A-833FEB3847CE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ECF74-1CAC-4F88-AAFE-84C98DBB3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defTabSz="914400"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19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A90FD3-1104-4C0E-BD19-C04AAB04E560}" type="slidenum">
              <a:rPr lang="de-DE" altLang="ru-RU" smtClean="0">
                <a:solidFill>
                  <a:prstClr val="black"/>
                </a:solidFill>
              </a:rPr>
              <a:pPr/>
              <a:t>19</a:t>
            </a:fld>
            <a:endParaRPr lang="de-DE" altLang="ru-RU">
              <a:solidFill>
                <a:prstClr val="black"/>
              </a:solidFill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412393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23CC4-FED0-46D8-B338-6A49B477DF90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56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de-DE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МФТИ-2018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20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63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МФТИ-2018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7043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9144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35560" y="1998133"/>
            <a:ext cx="6217640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7171" y="4037202"/>
            <a:ext cx="6226029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МФТИ-2018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3013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МФТИ-2018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337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МФТИ-2018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5643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МФТИ-2018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1133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МФТИ-2018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40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МФТИ-2018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МФТИ-2018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3850" y="1554163"/>
            <a:ext cx="8496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0"/>
            <a:ext cx="84963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47650" y="6356350"/>
            <a:ext cx="1457325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МФТИ-2018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719263" y="6356350"/>
            <a:ext cx="11144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load.d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Neutral Abstract 7 V1 F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>
            <a:hlinkClick r:id="rId4"/>
          </p:cNvPr>
          <p:cNvSpPr/>
          <p:nvPr/>
        </p:nvSpPr>
        <p:spPr>
          <a:xfrm>
            <a:off x="6877050" y="6276975"/>
            <a:ext cx="2266950" cy="581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722313" y="2203450"/>
            <a:ext cx="7518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Основы</a:t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Операционных</a:t>
            </a:r>
            <a: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Систем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МФТИ-2018</a:t>
            </a:r>
          </a:p>
        </p:txBody>
      </p:sp>
    </p:spTree>
    <p:extLst>
      <p:ext uri="{BB962C8B-B14F-4D97-AF65-F5344CB8AC3E}">
        <p14:creationId xmlns:p14="http://schemas.microsoft.com/office/powerpoint/2010/main" val="42821759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Структура кооперативного процесса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467544" y="2132856"/>
            <a:ext cx="8208912" cy="30243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91"/>
          <p:cNvSpPr txBox="1">
            <a:spLocks noChangeArrowheads="1"/>
          </p:cNvSpPr>
          <p:nvPr/>
        </p:nvSpPr>
        <p:spPr bwMode="auto">
          <a:xfrm>
            <a:off x="1511300" y="2384673"/>
            <a:ext cx="367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92"/>
          <p:cNvSpPr txBox="1">
            <a:spLocks noChangeArrowheads="1"/>
          </p:cNvSpPr>
          <p:nvPr/>
        </p:nvSpPr>
        <p:spPr bwMode="auto">
          <a:xfrm>
            <a:off x="2014538" y="2745036"/>
            <a:ext cx="367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entry section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93"/>
          <p:cNvSpPr txBox="1">
            <a:spLocks noChangeArrowheads="1"/>
          </p:cNvSpPr>
          <p:nvPr/>
        </p:nvSpPr>
        <p:spPr bwMode="auto">
          <a:xfrm>
            <a:off x="2482850" y="3176836"/>
            <a:ext cx="367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94"/>
          <p:cNvSpPr txBox="1">
            <a:spLocks noChangeArrowheads="1"/>
          </p:cNvSpPr>
          <p:nvPr/>
        </p:nvSpPr>
        <p:spPr bwMode="auto">
          <a:xfrm>
            <a:off x="2014538" y="3608636"/>
            <a:ext cx="367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exit section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95"/>
          <p:cNvSpPr txBox="1">
            <a:spLocks noChangeArrowheads="1"/>
          </p:cNvSpPr>
          <p:nvPr/>
        </p:nvSpPr>
        <p:spPr bwMode="auto">
          <a:xfrm>
            <a:off x="2519363" y="4016623"/>
            <a:ext cx="367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96"/>
          <p:cNvSpPr txBox="1">
            <a:spLocks noChangeArrowheads="1"/>
          </p:cNvSpPr>
          <p:nvPr/>
        </p:nvSpPr>
        <p:spPr bwMode="auto">
          <a:xfrm>
            <a:off x="1546225" y="4365873"/>
            <a:ext cx="367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6458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/>
      <p:bldP spid="24" grpId="0"/>
      <p:bldP spid="26" grpId="0"/>
      <p:bldP spid="27" grpId="0"/>
      <p:bldP spid="28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Требования к программным алгоритмам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467544" y="1916832"/>
            <a:ext cx="8208912" cy="345638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042988" y="2060451"/>
            <a:ext cx="763428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rabicPeriod"/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Программный алгоритм должен быть программным</a:t>
            </a:r>
          </a:p>
          <a:p>
            <a:pPr>
              <a:spcBef>
                <a:spcPts val="600"/>
              </a:spcBef>
              <a:buFontTx/>
              <a:buAutoNum type="arabicPeriod"/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Нет предположений об относительных скоростях выполнения и числе процессоров</a:t>
            </a:r>
          </a:p>
          <a:p>
            <a:pPr>
              <a:spcBef>
                <a:spcPts val="600"/>
              </a:spcBef>
              <a:buFontTx/>
              <a:buAutoNum type="arabicPeriod"/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Выполняется условие взаимоисключения (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mutual exclusion)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для критических участков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FontTx/>
              <a:buAutoNum type="arabicPeriod"/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Выполняется условие прогресса (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progress)</a:t>
            </a:r>
          </a:p>
          <a:p>
            <a:pPr>
              <a:spcBef>
                <a:spcPts val="600"/>
              </a:spcBef>
              <a:buFontTx/>
              <a:buAutoNum type="arabicPeriod"/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Выполняется условие ограниченного ожидания (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bound waiting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81529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39"/>
          <p:cNvSpPr>
            <a:spLocks noChangeArrowheads="1"/>
          </p:cNvSpPr>
          <p:nvPr/>
        </p:nvSpPr>
        <p:spPr bwMode="gray">
          <a:xfrm>
            <a:off x="450081" y="4920183"/>
            <a:ext cx="8208912" cy="86180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Программные – запрет прерываний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467544" y="1844824"/>
            <a:ext cx="8208912" cy="27363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11300" y="2025526"/>
            <a:ext cx="367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014538" y="2385889"/>
            <a:ext cx="5041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запретить все прерывания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482850" y="2817689"/>
            <a:ext cx="367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979613" y="3249489"/>
            <a:ext cx="54721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разрешить все прерывания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19363" y="3657476"/>
            <a:ext cx="367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546225" y="4006726"/>
            <a:ext cx="367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692275" y="5085184"/>
            <a:ext cx="5724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Обычно используется внутри ОС</a:t>
            </a:r>
          </a:p>
        </p:txBody>
      </p:sp>
    </p:spTree>
    <p:extLst>
      <p:ext uri="{BB962C8B-B14F-4D97-AF65-F5344CB8AC3E}">
        <p14:creationId xmlns:p14="http://schemas.microsoft.com/office/powerpoint/2010/main" val="3316246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8" grpId="0"/>
      <p:bldP spid="9" grpId="0"/>
      <p:bldP spid="10" grpId="0"/>
      <p:bldP spid="13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39"/>
          <p:cNvSpPr>
            <a:spLocks noChangeArrowheads="1"/>
          </p:cNvSpPr>
          <p:nvPr/>
        </p:nvSpPr>
        <p:spPr bwMode="gray">
          <a:xfrm>
            <a:off x="450081" y="5237827"/>
            <a:ext cx="8208912" cy="783461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Программные – «переменная-замок»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467544" y="1700820"/>
            <a:ext cx="8208912" cy="32403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475656" y="5375505"/>
            <a:ext cx="61920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Нарушается условие взаимоисключения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75692" y="2313732"/>
            <a:ext cx="367347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078930" y="2710607"/>
            <a:ext cx="22689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(lock</a:t>
            </a:r>
            <a:r>
              <a: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==1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547242" y="3105894"/>
            <a:ext cx="223202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44005" y="3537694"/>
            <a:ext cx="17272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lock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583755" y="3945682"/>
            <a:ext cx="2700337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610617" y="4294932"/>
            <a:ext cx="367347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612205" y="1844824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Shared int lock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3203848" y="2699494"/>
            <a:ext cx="180022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lock = 1;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4860032" y="2313732"/>
            <a:ext cx="367347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363270" y="2710607"/>
            <a:ext cx="22693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</a:t>
            </a:r>
            <a:r>
              <a: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lock</a:t>
            </a:r>
            <a:r>
              <a: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==1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5831582" y="3105894"/>
            <a:ext cx="223202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5328345" y="3537694"/>
            <a:ext cx="17272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lock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5868095" y="3945682"/>
            <a:ext cx="2700337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4894957" y="4294932"/>
            <a:ext cx="367347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7451030" y="2699494"/>
            <a:ext cx="144145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lock = 1;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3060502" y="2664569"/>
            <a:ext cx="54133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|</a:t>
            </a:r>
            <a:endParaRPr lang="ru-RU" sz="2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7030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7" grpId="0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2" grpId="0"/>
      <p:bldP spid="23" grpId="0"/>
      <p:bldP spid="24" grpId="0"/>
      <p:bldP spid="25" grpId="0"/>
      <p:bldP spid="26" grpId="0"/>
      <p:bldP spid="26" grpId="1"/>
      <p:bldP spid="26" grpId="2"/>
      <p:bldP spid="27" grpId="0" build="allAtOnce"/>
      <p:bldP spid="28" grpId="0"/>
      <p:bldP spid="28" grpId="1"/>
      <p:bldP spid="28" grpId="2"/>
      <p:bldP spid="29" grpId="0"/>
      <p:bldP spid="29" grpId="1"/>
      <p:bldP spid="29" grpId="2"/>
      <p:bldP spid="30" grpId="0"/>
      <p:bldP spid="31" grpId="0"/>
      <p:bldP spid="32" grpId="0"/>
      <p:bldP spid="33" grpId="0"/>
      <p:bldP spid="33" grpId="1"/>
      <p:bldP spid="33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39"/>
          <p:cNvSpPr>
            <a:spLocks noChangeArrowheads="1"/>
          </p:cNvSpPr>
          <p:nvPr/>
        </p:nvSpPr>
        <p:spPr bwMode="gray">
          <a:xfrm>
            <a:off x="450081" y="5309835"/>
            <a:ext cx="8208912" cy="783461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Программные – «строгое чередование»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467544" y="1772816"/>
            <a:ext cx="8208912" cy="338437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647700" y="2646511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1150938" y="3043386"/>
            <a:ext cx="25923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(turn != i);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1619250" y="3438674"/>
            <a:ext cx="22320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116013" y="3870474"/>
            <a:ext cx="17272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turn = 1-i;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1655763" y="4278461"/>
            <a:ext cx="270033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682625" y="4627711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47700" y="1844824"/>
            <a:ext cx="367347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Shared int turn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5111750" y="2646511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5614988" y="3043386"/>
            <a:ext cx="295275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(turn != 1);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6083300" y="3438674"/>
            <a:ext cx="22320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5580063" y="3870474"/>
            <a:ext cx="17272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turn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6119813" y="4278461"/>
            <a:ext cx="270033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5146675" y="4627711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1150938" y="3043386"/>
            <a:ext cx="25923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(turn != </a:t>
            </a:r>
            <a:r>
              <a: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1116013" y="3860949"/>
            <a:ext cx="17272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turn = 1;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538212" y="2240111"/>
            <a:ext cx="6127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>
                <a:latin typeface="Arial" pitchFamily="34" charset="0"/>
                <a:cs typeface="Arial" pitchFamily="34" charset="0"/>
              </a:rPr>
              <a:t>P</a:t>
            </a:r>
            <a:r>
              <a:rPr lang="en-US" sz="2200" baseline="-25000">
                <a:latin typeface="Arial" pitchFamily="34" charset="0"/>
                <a:cs typeface="Arial" pitchFamily="34" charset="0"/>
              </a:rPr>
              <a:t>i</a:t>
            </a:r>
            <a:endParaRPr lang="ru-RU" sz="22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4967337" y="2240111"/>
            <a:ext cx="6127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>
                <a:latin typeface="Arial" pitchFamily="34" charset="0"/>
                <a:cs typeface="Arial" pitchFamily="34" charset="0"/>
              </a:rPr>
              <a:t>P</a:t>
            </a:r>
            <a:r>
              <a:rPr lang="en-US" sz="2200" baseline="-25000">
                <a:latin typeface="Arial" pitchFamily="34" charset="0"/>
                <a:cs typeface="Arial" pitchFamily="34" charset="0"/>
              </a:rPr>
              <a:t>1</a:t>
            </a:r>
            <a:endParaRPr lang="ru-RU" sz="22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574725" y="2240111"/>
            <a:ext cx="6127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>
                <a:latin typeface="Arial" pitchFamily="34" charset="0"/>
                <a:cs typeface="Arial" pitchFamily="34" charset="0"/>
              </a:rPr>
              <a:t>P</a:t>
            </a:r>
            <a:r>
              <a:rPr lang="en-US" sz="2200" baseline="-25000">
                <a:latin typeface="Arial" pitchFamily="34" charset="0"/>
                <a:cs typeface="Arial" pitchFamily="34" charset="0"/>
              </a:rPr>
              <a:t>0</a:t>
            </a:r>
            <a:endParaRPr lang="ru-RU" sz="22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646633" y="1844824"/>
            <a:ext cx="2989263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Shared </a:t>
            </a:r>
            <a:r>
              <a:rPr lang="en-US" sz="2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turn = 1;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 Box 10"/>
          <p:cNvSpPr txBox="1">
            <a:spLocks noChangeArrowheads="1"/>
          </p:cNvSpPr>
          <p:nvPr/>
        </p:nvSpPr>
        <p:spPr bwMode="auto">
          <a:xfrm>
            <a:off x="971550" y="5420296"/>
            <a:ext cx="716438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200">
                <a:latin typeface="Arial" pitchFamily="34" charset="0"/>
                <a:cs typeface="Arial" pitchFamily="34" charset="0"/>
              </a:rPr>
              <a:t>Нарушается условие прогресса</a:t>
            </a:r>
          </a:p>
        </p:txBody>
      </p:sp>
      <p:sp>
        <p:nvSpPr>
          <p:cNvPr id="55" name="Text Box 26"/>
          <p:cNvSpPr txBox="1">
            <a:spLocks noChangeArrowheads="1"/>
          </p:cNvSpPr>
          <p:nvPr/>
        </p:nvSpPr>
        <p:spPr bwMode="auto">
          <a:xfrm>
            <a:off x="971550" y="5409183"/>
            <a:ext cx="716438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Условие взаимоисключения выполняется</a:t>
            </a:r>
          </a:p>
        </p:txBody>
      </p:sp>
    </p:spTree>
    <p:extLst>
      <p:ext uri="{BB962C8B-B14F-4D97-AF65-F5344CB8AC3E}">
        <p14:creationId xmlns:p14="http://schemas.microsoft.com/office/powerpoint/2010/main" val="21013395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5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3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3" presetClass="emph" presetSubtype="2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4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3" presetClass="emph" presetSubtype="2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0"/>
                            </p:stCondLst>
                            <p:childTnLst>
                              <p:par>
                                <p:cTn id="162" presetID="3" presetClass="emph" presetSubtype="2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4" presetID="3" presetClass="emph" presetSubtype="2" fill="hold" grpId="5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2" grpId="0" animBg="1"/>
      <p:bldP spid="35" grpId="0"/>
      <p:bldP spid="36" grpId="0"/>
      <p:bldP spid="36" grpId="1"/>
      <p:bldP spid="37" grpId="0"/>
      <p:bldP spid="37" grpId="1"/>
      <p:bldP spid="37" grpId="2"/>
      <p:bldP spid="37" grpId="3"/>
      <p:bldP spid="37" grpId="4"/>
      <p:bldP spid="38" grpId="0"/>
      <p:bldP spid="38" grpId="1"/>
      <p:bldP spid="39" grpId="0"/>
      <p:bldP spid="39" grpId="1"/>
      <p:bldP spid="39" grpId="2"/>
      <p:bldP spid="40" grpId="0"/>
      <p:bldP spid="41" grpId="0"/>
      <p:bldP spid="41" grpId="1"/>
      <p:bldP spid="41" grpId="2"/>
      <p:bldP spid="41" grpId="3"/>
      <p:bldP spid="41" grpId="4"/>
      <p:bldP spid="42" grpId="0" build="allAtOnce"/>
      <p:bldP spid="42" grpId="1" build="allAtOnce"/>
      <p:bldP spid="42" grpId="2" build="allAtOnce"/>
      <p:bldP spid="43" grpId="0"/>
      <p:bldP spid="43" grpId="1"/>
      <p:bldP spid="43" grpId="2"/>
      <p:bldP spid="43" grpId="3"/>
      <p:bldP spid="43" grpId="4"/>
      <p:bldP spid="43" grpId="5"/>
      <p:bldP spid="44" grpId="0"/>
      <p:bldP spid="44" grpId="1"/>
      <p:bldP spid="44" grpId="2"/>
      <p:bldP spid="44" grpId="3"/>
      <p:bldP spid="44" grpId="4"/>
      <p:bldP spid="45" grpId="0"/>
      <p:bldP spid="45" grpId="1"/>
      <p:bldP spid="45" grpId="2"/>
      <p:bldP spid="46" grpId="0"/>
      <p:bldP spid="46" grpId="1"/>
      <p:bldP spid="46" grpId="2"/>
      <p:bldP spid="47" grpId="0"/>
      <p:bldP spid="47" grpId="1"/>
      <p:bldP spid="47" grpId="2"/>
      <p:bldP spid="48" grpId="0"/>
      <p:bldP spid="48" grpId="1"/>
      <p:bldP spid="49" grpId="0"/>
      <p:bldP spid="49" grpId="1"/>
      <p:bldP spid="49" grpId="2"/>
      <p:bldP spid="50" grpId="0"/>
      <p:bldP spid="50" grpId="1"/>
      <p:bldP spid="51" grpId="0"/>
      <p:bldP spid="52" grpId="0"/>
      <p:bldP spid="53" grpId="0" build="allAtOnce"/>
      <p:bldP spid="53" grpId="1" build="allAtOnce"/>
      <p:bldP spid="53" grpId="2" build="allAtOnce"/>
      <p:bldP spid="53" grpId="3" build="allAtOnce"/>
      <p:bldP spid="54" grpId="0"/>
      <p:bldP spid="55" grpId="0"/>
      <p:bldP spid="5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39"/>
          <p:cNvSpPr>
            <a:spLocks noChangeArrowheads="1"/>
          </p:cNvSpPr>
          <p:nvPr/>
        </p:nvSpPr>
        <p:spPr bwMode="gray">
          <a:xfrm>
            <a:off x="450081" y="5481638"/>
            <a:ext cx="8208912" cy="5396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Программные – «флаги готовности»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467544" y="1628800"/>
            <a:ext cx="8208912" cy="374441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007616" y="2565227"/>
            <a:ext cx="36734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1475532" y="3368502"/>
            <a:ext cx="25923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(ready[1</a:t>
            </a:r>
            <a:r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i]);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1979166" y="3800302"/>
            <a:ext cx="22320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1475929" y="4184477"/>
            <a:ext cx="18351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ready[i]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2015679" y="4555952"/>
            <a:ext cx="27003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1042541" y="4808364"/>
            <a:ext cx="36734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972492" y="1772816"/>
            <a:ext cx="43195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Shared int ready[2] = {0, 0};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1475532" y="3357389"/>
            <a:ext cx="29527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(ready [1]);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1475929" y="4184477"/>
            <a:ext cx="241141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ready[0]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539552" y="2241377"/>
            <a:ext cx="6127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>
                <a:latin typeface="Arial" pitchFamily="34" charset="0"/>
                <a:cs typeface="Arial" pitchFamily="34" charset="0"/>
              </a:rPr>
              <a:t>P</a:t>
            </a:r>
            <a:r>
              <a:rPr lang="en-US" sz="2200" baseline="-25000">
                <a:latin typeface="Arial" pitchFamily="34" charset="0"/>
                <a:cs typeface="Arial" pitchFamily="34" charset="0"/>
              </a:rPr>
              <a:t>i</a:t>
            </a:r>
            <a:endParaRPr lang="ru-RU" sz="22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4716016" y="2204864"/>
            <a:ext cx="6127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>
                <a:latin typeface="Arial" pitchFamily="34" charset="0"/>
                <a:cs typeface="Arial" pitchFamily="34" charset="0"/>
              </a:rPr>
              <a:t>P</a:t>
            </a:r>
            <a:r>
              <a:rPr lang="en-US" sz="2200" baseline="-25000">
                <a:latin typeface="Arial" pitchFamily="34" charset="0"/>
                <a:cs typeface="Arial" pitchFamily="34" charset="0"/>
              </a:rPr>
              <a:t>1</a:t>
            </a:r>
            <a:endParaRPr lang="ru-RU" sz="22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576065" y="2241377"/>
            <a:ext cx="6127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200" baseline="-25000" dirty="0">
                <a:latin typeface="Arial" pitchFamily="34" charset="0"/>
                <a:cs typeface="Arial" pitchFamily="34" charset="0"/>
              </a:rPr>
              <a:t>0</a:t>
            </a:r>
            <a:endParaRPr lang="ru-RU" sz="2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1476772" y="2971627"/>
            <a:ext cx="21240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ready[i] = 1</a:t>
            </a:r>
            <a:r>
              <a:rPr lang="en-US" sz="2200">
                <a:latin typeface="Arial" pitchFamily="34" charset="0"/>
                <a:cs typeface="Arial" pitchFamily="34" charset="0"/>
              </a:rPr>
              <a:t>;</a:t>
            </a:r>
            <a:endParaRPr lang="ru-RU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5148263" y="2565227"/>
            <a:ext cx="36734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6119813" y="3800302"/>
            <a:ext cx="22320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 Box 22"/>
          <p:cNvSpPr txBox="1">
            <a:spLocks noChangeArrowheads="1"/>
          </p:cNvSpPr>
          <p:nvPr/>
        </p:nvSpPr>
        <p:spPr bwMode="auto">
          <a:xfrm>
            <a:off x="6156325" y="4555952"/>
            <a:ext cx="27003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23"/>
          <p:cNvSpPr txBox="1">
            <a:spLocks noChangeArrowheads="1"/>
          </p:cNvSpPr>
          <p:nvPr/>
        </p:nvSpPr>
        <p:spPr bwMode="auto">
          <a:xfrm>
            <a:off x="5183188" y="4808364"/>
            <a:ext cx="36734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 Box 24"/>
          <p:cNvSpPr txBox="1">
            <a:spLocks noChangeArrowheads="1"/>
          </p:cNvSpPr>
          <p:nvPr/>
        </p:nvSpPr>
        <p:spPr bwMode="auto">
          <a:xfrm>
            <a:off x="5616277" y="3356918"/>
            <a:ext cx="29527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(ready [0]);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 Box 25"/>
          <p:cNvSpPr txBox="1">
            <a:spLocks noChangeArrowheads="1"/>
          </p:cNvSpPr>
          <p:nvPr/>
        </p:nvSpPr>
        <p:spPr bwMode="auto">
          <a:xfrm>
            <a:off x="5616575" y="4184477"/>
            <a:ext cx="24114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ready[1]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 Box 26"/>
          <p:cNvSpPr txBox="1">
            <a:spLocks noChangeArrowheads="1"/>
          </p:cNvSpPr>
          <p:nvPr/>
        </p:nvSpPr>
        <p:spPr bwMode="auto">
          <a:xfrm>
            <a:off x="5616277" y="2971627"/>
            <a:ext cx="21240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ready[1] = 1</a:t>
            </a:r>
            <a:r>
              <a:rPr lang="en-US" sz="2200">
                <a:latin typeface="Arial" pitchFamily="34" charset="0"/>
                <a:cs typeface="Arial" pitchFamily="34" charset="0"/>
              </a:rPr>
              <a:t>;</a:t>
            </a:r>
            <a:endParaRPr lang="ru-RU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 Box 27"/>
          <p:cNvSpPr txBox="1">
            <a:spLocks noChangeArrowheads="1"/>
          </p:cNvSpPr>
          <p:nvPr/>
        </p:nvSpPr>
        <p:spPr bwMode="auto">
          <a:xfrm>
            <a:off x="1475532" y="2971627"/>
            <a:ext cx="21240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ready[0] = 1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 Box 28"/>
          <p:cNvSpPr txBox="1">
            <a:spLocks noChangeArrowheads="1"/>
          </p:cNvSpPr>
          <p:nvPr/>
        </p:nvSpPr>
        <p:spPr bwMode="auto">
          <a:xfrm>
            <a:off x="972492" y="1772816"/>
            <a:ext cx="43195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Shared int ready[2] = {1, 0};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 Box 30"/>
          <p:cNvSpPr txBox="1">
            <a:spLocks noChangeArrowheads="1"/>
          </p:cNvSpPr>
          <p:nvPr/>
        </p:nvSpPr>
        <p:spPr bwMode="auto">
          <a:xfrm>
            <a:off x="972492" y="1772816"/>
            <a:ext cx="43195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Shared </a:t>
            </a:r>
            <a:r>
              <a:rPr lang="en-US" sz="2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ready[2] = {1, 1};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 Box 10"/>
          <p:cNvSpPr txBox="1">
            <a:spLocks noChangeArrowheads="1"/>
          </p:cNvSpPr>
          <p:nvPr/>
        </p:nvSpPr>
        <p:spPr bwMode="auto">
          <a:xfrm>
            <a:off x="971550" y="5492750"/>
            <a:ext cx="716438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200">
                <a:latin typeface="Arial" pitchFamily="34" charset="0"/>
                <a:cs typeface="Arial" pitchFamily="34" charset="0"/>
              </a:rPr>
              <a:t>1-</a:t>
            </a:r>
            <a:r>
              <a:rPr lang="ru-RU" sz="2200">
                <a:latin typeface="Arial" pitchFamily="34" charset="0"/>
                <a:cs typeface="Arial" pitchFamily="34" charset="0"/>
              </a:rPr>
              <a:t>я часть условия прогресса выполняется</a:t>
            </a:r>
          </a:p>
        </p:txBody>
      </p:sp>
      <p:sp>
        <p:nvSpPr>
          <p:cNvPr id="74" name="Text Box 17"/>
          <p:cNvSpPr txBox="1">
            <a:spLocks noChangeArrowheads="1"/>
          </p:cNvSpPr>
          <p:nvPr/>
        </p:nvSpPr>
        <p:spPr bwMode="auto">
          <a:xfrm>
            <a:off x="971550" y="5481638"/>
            <a:ext cx="716438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200">
                <a:latin typeface="Arial" pitchFamily="34" charset="0"/>
                <a:cs typeface="Arial" pitchFamily="34" charset="0"/>
              </a:rPr>
              <a:t>Условие взаимоисключения выполняется</a:t>
            </a:r>
          </a:p>
        </p:txBody>
      </p:sp>
      <p:sp>
        <p:nvSpPr>
          <p:cNvPr id="75" name="Text Box 19"/>
          <p:cNvSpPr txBox="1">
            <a:spLocks noChangeArrowheads="1"/>
          </p:cNvSpPr>
          <p:nvPr/>
        </p:nvSpPr>
        <p:spPr bwMode="auto">
          <a:xfrm>
            <a:off x="1150938" y="5492750"/>
            <a:ext cx="71643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-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я часть условия прогресса нарушается</a:t>
            </a:r>
          </a:p>
        </p:txBody>
      </p:sp>
    </p:spTree>
    <p:extLst>
      <p:ext uri="{BB962C8B-B14F-4D97-AF65-F5344CB8AC3E}">
        <p14:creationId xmlns:p14="http://schemas.microsoft.com/office/powerpoint/2010/main" val="17110136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9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2" grpId="0" animBg="1"/>
      <p:bldP spid="29" grpId="0"/>
      <p:bldP spid="30" grpId="0"/>
      <p:bldP spid="30" grpId="1"/>
      <p:bldP spid="31" grpId="0"/>
      <p:bldP spid="32" grpId="0"/>
      <p:bldP spid="32" grpId="1"/>
      <p:bldP spid="33" grpId="0"/>
      <p:bldP spid="34" grpId="0"/>
      <p:bldP spid="56" grpId="0"/>
      <p:bldP spid="56" grpId="1"/>
      <p:bldP spid="57" grpId="0"/>
      <p:bldP spid="57" grpId="1"/>
      <p:bldP spid="57" grpId="2"/>
      <p:bldP spid="57" grpId="3"/>
      <p:bldP spid="58" grpId="0"/>
      <p:bldP spid="59" grpId="0"/>
      <p:bldP spid="59" grpId="1"/>
      <p:bldP spid="60" grpId="0"/>
      <p:bldP spid="61" grpId="0"/>
      <p:bldP spid="62" grpId="0"/>
      <p:bldP spid="62" grpId="1"/>
      <p:bldP spid="63" grpId="0"/>
      <p:bldP spid="63" grpId="1"/>
      <p:bldP spid="64" grpId="0"/>
      <p:bldP spid="65" grpId="0"/>
      <p:bldP spid="66" grpId="0"/>
      <p:bldP spid="67" grpId="0"/>
      <p:bldP spid="67" grpId="1"/>
      <p:bldP spid="67" grpId="2"/>
      <p:bldP spid="67" grpId="3"/>
      <p:bldP spid="67" grpId="4"/>
      <p:bldP spid="68" grpId="0"/>
      <p:bldP spid="69" grpId="0"/>
      <p:bldP spid="69" grpId="1"/>
      <p:bldP spid="69" grpId="2"/>
      <p:bldP spid="70" grpId="0"/>
      <p:bldP spid="70" grpId="1"/>
      <p:bldP spid="70" grpId="2"/>
      <p:bldP spid="71" grpId="0"/>
      <p:bldP spid="71" grpId="1"/>
      <p:bldP spid="72" grpId="0"/>
      <p:bldP spid="73" grpId="0"/>
      <p:bldP spid="73" grpId="1"/>
      <p:bldP spid="74" grpId="0"/>
      <p:bldP spid="74" grpId="1"/>
      <p:bldP spid="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39"/>
          <p:cNvSpPr>
            <a:spLocks noChangeArrowheads="1"/>
          </p:cNvSpPr>
          <p:nvPr/>
        </p:nvSpPr>
        <p:spPr bwMode="gray">
          <a:xfrm>
            <a:off x="450081" y="5697662"/>
            <a:ext cx="8208912" cy="5396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Программные – алгоритм </a:t>
            </a: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Петерсона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467544" y="1628799"/>
            <a:ext cx="8208912" cy="39020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863600" y="2580912"/>
            <a:ext cx="3673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1151111" y="3717950"/>
            <a:ext cx="4645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(ready[1</a:t>
            </a: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i] &amp;&amp; turn == 1-i);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1835150" y="4176350"/>
            <a:ext cx="2232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187624" y="4535125"/>
            <a:ext cx="1835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ready[i] = 0;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1871662" y="4860562"/>
            <a:ext cx="2700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898525" y="5147900"/>
            <a:ext cx="3673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828476" y="1628800"/>
            <a:ext cx="4319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Shared int ready[2] = {0, 0};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1151111" y="3717950"/>
            <a:ext cx="4537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(ready [1]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&amp;&amp; turn == 1);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1187624" y="4535125"/>
            <a:ext cx="2411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ready[0] = 0;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431799" y="2257062"/>
            <a:ext cx="6127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>
                <a:latin typeface="Arial" pitchFamily="34" charset="0"/>
                <a:cs typeface="Arial" pitchFamily="34" charset="0"/>
              </a:rPr>
              <a:t>i</a:t>
            </a:r>
            <a:endParaRPr lang="ru-RU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15"/>
          <p:cNvSpPr txBox="1">
            <a:spLocks noChangeArrowheads="1"/>
          </p:cNvSpPr>
          <p:nvPr/>
        </p:nvSpPr>
        <p:spPr bwMode="auto">
          <a:xfrm>
            <a:off x="4427984" y="2170138"/>
            <a:ext cx="6127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>
                <a:latin typeface="Arial" pitchFamily="34" charset="0"/>
                <a:cs typeface="Arial" pitchFamily="34" charset="0"/>
              </a:rPr>
              <a:t>1</a:t>
            </a:r>
            <a:endParaRPr lang="ru-RU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430833" y="2257062"/>
            <a:ext cx="6127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0</a:t>
            </a:r>
            <a:endParaRPr lang="ru-RU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1151508" y="2987312"/>
            <a:ext cx="2124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ready[i] = 1</a:t>
            </a:r>
            <a:r>
              <a:rPr lang="en-US">
                <a:latin typeface="Arial" pitchFamily="34" charset="0"/>
                <a:cs typeface="Arial" pitchFamily="34" charset="0"/>
              </a:rPr>
              <a:t>;</a:t>
            </a: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5148263" y="2530500"/>
            <a:ext cx="3673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6119813" y="4125938"/>
            <a:ext cx="2232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6156325" y="4845075"/>
            <a:ext cx="2700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5183188" y="5134000"/>
            <a:ext cx="3673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5436617" y="3717950"/>
            <a:ext cx="36718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(ready [0] &amp;&amp; turn == 0);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5436096" y="4484713"/>
            <a:ext cx="241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ready[1] = 0;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5400253" y="2936900"/>
            <a:ext cx="2124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ready[1] = 1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27"/>
          <p:cNvSpPr txBox="1">
            <a:spLocks noChangeArrowheads="1"/>
          </p:cNvSpPr>
          <p:nvPr/>
        </p:nvSpPr>
        <p:spPr bwMode="auto">
          <a:xfrm>
            <a:off x="1151781" y="2987660"/>
            <a:ext cx="2124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ready[0] = 1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 Box 29"/>
          <p:cNvSpPr txBox="1">
            <a:spLocks noChangeArrowheads="1"/>
          </p:cNvSpPr>
          <p:nvPr/>
        </p:nvSpPr>
        <p:spPr bwMode="auto">
          <a:xfrm>
            <a:off x="828476" y="1989163"/>
            <a:ext cx="4319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Shared int turn;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 Box 30"/>
          <p:cNvSpPr txBox="1">
            <a:spLocks noChangeArrowheads="1"/>
          </p:cNvSpPr>
          <p:nvPr/>
        </p:nvSpPr>
        <p:spPr bwMode="auto">
          <a:xfrm>
            <a:off x="5400253" y="3321075"/>
            <a:ext cx="2124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turn = 0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1151781" y="3371487"/>
            <a:ext cx="2124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turn = 1 - i</a:t>
            </a:r>
            <a:r>
              <a:rPr lang="en-US">
                <a:latin typeface="Arial" pitchFamily="34" charset="0"/>
                <a:cs typeface="Arial" pitchFamily="34" charset="0"/>
              </a:rPr>
              <a:t>; </a:t>
            </a: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 Box 32"/>
          <p:cNvSpPr txBox="1">
            <a:spLocks noChangeArrowheads="1"/>
          </p:cNvSpPr>
          <p:nvPr/>
        </p:nvSpPr>
        <p:spPr bwMode="auto">
          <a:xfrm>
            <a:off x="1151781" y="3373075"/>
            <a:ext cx="2124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turn = 1</a:t>
            </a:r>
            <a:r>
              <a:rPr lang="en-US" dirty="0">
                <a:latin typeface="Arial" pitchFamily="34" charset="0"/>
                <a:cs typeface="Arial" pitchFamily="34" charset="0"/>
              </a:rPr>
              <a:t>;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 Box 19"/>
          <p:cNvSpPr txBox="1">
            <a:spLocks noChangeArrowheads="1"/>
          </p:cNvSpPr>
          <p:nvPr/>
        </p:nvSpPr>
        <p:spPr bwMode="auto">
          <a:xfrm>
            <a:off x="1150938" y="5733256"/>
            <a:ext cx="71643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Все 5 требований выполняются</a:t>
            </a:r>
          </a:p>
        </p:txBody>
      </p:sp>
    </p:spTree>
    <p:extLst>
      <p:ext uri="{BB962C8B-B14F-4D97-AF65-F5344CB8AC3E}">
        <p14:creationId xmlns:p14="http://schemas.microsoft.com/office/powerpoint/2010/main" val="12619219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35" grpId="0"/>
      <p:bldP spid="36" grpId="0"/>
      <p:bldP spid="36" grpId="1"/>
      <p:bldP spid="37" grpId="0"/>
      <p:bldP spid="38" grpId="0"/>
      <p:bldP spid="38" grpId="1"/>
      <p:bldP spid="39" grpId="0"/>
      <p:bldP spid="40" grpId="0"/>
      <p:bldP spid="41" grpId="0"/>
      <p:bldP spid="42" grpId="0"/>
      <p:bldP spid="43" grpId="0"/>
      <p:bldP spid="44" grpId="0"/>
      <p:bldP spid="44" grpId="1"/>
      <p:bldP spid="45" grpId="0"/>
      <p:bldP spid="46" grpId="0"/>
      <p:bldP spid="47" grpId="0"/>
      <p:bldP spid="47" grpId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76" grpId="0"/>
      <p:bldP spid="77" grpId="0"/>
      <p:bldP spid="78" grpId="0"/>
      <p:bldP spid="78" grpId="1"/>
      <p:bldP spid="79" grpId="0"/>
      <p:bldP spid="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39"/>
          <p:cNvSpPr>
            <a:spLocks noChangeArrowheads="1"/>
          </p:cNvSpPr>
          <p:nvPr/>
        </p:nvSpPr>
        <p:spPr bwMode="gray">
          <a:xfrm>
            <a:off x="450081" y="5697662"/>
            <a:ext cx="8208912" cy="5396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Аппаратная поддержка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Команда 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Test-And-Set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467544" y="1628799"/>
            <a:ext cx="8208912" cy="39020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647700" y="2397174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 Test-And-Set (int *a) {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1150938" y="2794049"/>
            <a:ext cx="21605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tmp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*a;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1150938" y="3189337"/>
            <a:ext cx="22320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*a = 1;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1116013" y="3621137"/>
            <a:ext cx="17272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return tmp;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682625" y="4006899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 Box 10"/>
          <p:cNvSpPr txBox="1">
            <a:spLocks noChangeArrowheads="1"/>
          </p:cNvSpPr>
          <p:nvPr/>
        </p:nvSpPr>
        <p:spPr bwMode="auto">
          <a:xfrm>
            <a:off x="575692" y="5733256"/>
            <a:ext cx="795674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Нарушается условие ограниченного ожидания</a:t>
            </a:r>
          </a:p>
        </p:txBody>
      </p:sp>
      <p:sp>
        <p:nvSpPr>
          <p:cNvPr id="61" name="Text Box 13"/>
          <p:cNvSpPr txBox="1">
            <a:spLocks noChangeArrowheads="1"/>
          </p:cNvSpPr>
          <p:nvPr/>
        </p:nvSpPr>
        <p:spPr bwMode="auto">
          <a:xfrm>
            <a:off x="4572000" y="2601763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 Box 15"/>
          <p:cNvSpPr txBox="1">
            <a:spLocks noChangeArrowheads="1"/>
          </p:cNvSpPr>
          <p:nvPr/>
        </p:nvSpPr>
        <p:spPr bwMode="auto">
          <a:xfrm>
            <a:off x="5219700" y="3393926"/>
            <a:ext cx="22320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4895850" y="3825726"/>
            <a:ext cx="17272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lock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 Box 17"/>
          <p:cNvSpPr txBox="1">
            <a:spLocks noChangeArrowheads="1"/>
          </p:cNvSpPr>
          <p:nvPr/>
        </p:nvSpPr>
        <p:spPr bwMode="auto">
          <a:xfrm>
            <a:off x="5219700" y="4233713"/>
            <a:ext cx="270033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4572000" y="4582963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4572000" y="2025947"/>
            <a:ext cx="367347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Shared int lock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 Box 14"/>
          <p:cNvSpPr txBox="1">
            <a:spLocks noChangeArrowheads="1"/>
          </p:cNvSpPr>
          <p:nvPr/>
        </p:nvSpPr>
        <p:spPr bwMode="auto">
          <a:xfrm>
            <a:off x="4860925" y="2996952"/>
            <a:ext cx="41036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(Test-And-Set (&amp;lock));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0620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34" grpId="0"/>
      <p:bldP spid="56" grpId="0"/>
      <p:bldP spid="57" grpId="0"/>
      <p:bldP spid="58" grpId="0"/>
      <p:bldP spid="59" grpId="0"/>
      <p:bldP spid="60" grpId="0"/>
      <p:bldP spid="61" grpId="0" build="allAtOnce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39"/>
          <p:cNvSpPr>
            <a:spLocks noChangeArrowheads="1"/>
          </p:cNvSpPr>
          <p:nvPr/>
        </p:nvSpPr>
        <p:spPr bwMode="gray">
          <a:xfrm>
            <a:off x="450081" y="5697662"/>
            <a:ext cx="8208912" cy="5396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Аппаратная поддержка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Команда 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Swap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467544" y="1628799"/>
            <a:ext cx="8208912" cy="39020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683568" y="2420888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Swap(</a:t>
            </a:r>
            <a:r>
              <a:rPr lang="en-US" sz="2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*a, </a:t>
            </a:r>
            <a:r>
              <a:rPr lang="en-US" sz="2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*b) {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186806" y="2817763"/>
            <a:ext cx="21605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 tmp = *a;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186806" y="3213051"/>
            <a:ext cx="22320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*a = *b;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151881" y="3644851"/>
            <a:ext cx="17272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*b = tmp;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18493" y="4030613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539552" y="5733256"/>
            <a:ext cx="804231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Нарушается условие ограниченного ожидания</a:t>
            </a: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4968428" y="1628800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Shared int lock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4968428" y="2538438"/>
            <a:ext cx="367347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5364857" y="3367113"/>
            <a:ext cx="4103687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 Swap (&amp;lock, &amp;key);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5760144" y="4087838"/>
            <a:ext cx="22320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5436294" y="4483125"/>
            <a:ext cx="17272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lock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5760144" y="4806975"/>
            <a:ext cx="270033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4968428" y="5095900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5003353" y="2035200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key = 0;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5364857" y="2995638"/>
            <a:ext cx="4103687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 = 1;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5364857" y="3727475"/>
            <a:ext cx="41036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(key);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3863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build="allAtOnce"/>
      <p:bldP spid="29" grpId="0"/>
      <p:bldP spid="30" grpId="0"/>
      <p:bldP spid="31" grpId="0"/>
      <p:bldP spid="32" grpId="0"/>
      <p:bldP spid="33" grpId="0"/>
      <p:bldP spid="35" grpId="0"/>
      <p:bldP spid="36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WordArt 3"/>
          <p:cNvSpPr>
            <a:spLocks noChangeArrowheads="1" noChangeShapeType="1" noTextEdit="1"/>
          </p:cNvSpPr>
          <p:nvPr/>
        </p:nvSpPr>
        <p:spPr bwMode="gray">
          <a:xfrm>
            <a:off x="1581150" y="1585913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2" name="WordArt 8"/>
          <p:cNvSpPr>
            <a:spLocks noChangeArrowheads="1" noChangeShapeType="1" noTextEdit="1"/>
          </p:cNvSpPr>
          <p:nvPr/>
        </p:nvSpPr>
        <p:spPr bwMode="gray">
          <a:xfrm>
            <a:off x="763588" y="2536825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3" name="WordArt 9"/>
          <p:cNvSpPr>
            <a:spLocks noChangeArrowheads="1" noChangeShapeType="1" noTextEdit="1"/>
          </p:cNvSpPr>
          <p:nvPr/>
        </p:nvSpPr>
        <p:spPr bwMode="gray">
          <a:xfrm>
            <a:off x="2200275" y="2484438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659519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азвание 1"/>
          <p:cNvSpPr>
            <a:spLocks noGrp="1"/>
          </p:cNvSpPr>
          <p:nvPr>
            <p:ph type="title"/>
          </p:nvPr>
        </p:nvSpPr>
        <p:spPr>
          <a:xfrm>
            <a:off x="228600" y="238125"/>
            <a:ext cx="8496300" cy="617538"/>
          </a:xfrm>
        </p:spPr>
        <p:txBody>
          <a:bodyPr/>
          <a:lstStyle/>
          <a:p>
            <a:pPr algn="l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Тема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0263" y="1069975"/>
            <a:ext cx="74861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4000" dirty="0">
              <a:solidFill>
                <a:srgbClr val="003794"/>
              </a:solidFill>
              <a:latin typeface="Lucida Grande CY" pitchFamily="2" charset="-52"/>
              <a:cs typeface="Arial" pitchFamily="34" charset="0"/>
            </a:endParaRPr>
          </a:p>
          <a:p>
            <a:pPr marL="1440000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Алгоритмы синхронизации </a:t>
            </a:r>
          </a:p>
        </p:txBody>
      </p:sp>
    </p:spTree>
    <p:extLst>
      <p:ext uri="{BB962C8B-B14F-4D97-AF65-F5344CB8AC3E}">
        <p14:creationId xmlns:p14="http://schemas.microsoft.com/office/powerpoint/2010/main" val="282248752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Активности и атомарные операции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916832"/>
            <a:ext cx="8496300" cy="388843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92163" y="2650232"/>
            <a:ext cx="7510462" cy="196691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Отрезать ломтик хлеба</a:t>
            </a:r>
            <a:endParaRPr lang="ru-RU" sz="2000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Отрезать ломтик колбасы</a:t>
            </a:r>
            <a:endParaRPr lang="ru-RU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Намазать хлеб маслом</a:t>
            </a:r>
            <a:endParaRPr lang="ru-RU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Положить колбасу на хлеб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11560" y="4359970"/>
            <a:ext cx="79928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Активность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- последовательное выполнение ряда действий, направленных на достижение определенной цели </a:t>
            </a: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1150938" y="1916807"/>
            <a:ext cx="6732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Активность : приготовление бутерброда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5435798" y="3075682"/>
            <a:ext cx="316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Атомарные или  неделимые операции</a:t>
            </a:r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 flipH="1" flipV="1">
            <a:off x="4284663" y="2888357"/>
            <a:ext cx="1692275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Line 9"/>
          <p:cNvSpPr>
            <a:spLocks noChangeShapeType="1"/>
          </p:cNvSpPr>
          <p:nvPr/>
        </p:nvSpPr>
        <p:spPr bwMode="auto">
          <a:xfrm flipH="1" flipV="1">
            <a:off x="4572000" y="3177282"/>
            <a:ext cx="1331913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 flipH="1">
            <a:off x="4572000" y="3356670"/>
            <a:ext cx="1404938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 flipH="1">
            <a:off x="4176713" y="3356670"/>
            <a:ext cx="18002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1645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3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Перемешивание операций (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interleaving</a:t>
            </a:r>
            <a:r>
              <a:rPr lang="ru-RU" sz="3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700808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02692" y="1758404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Активность </a:t>
            </a: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P: 	a b c</a:t>
            </a:r>
            <a:endParaRPr lang="ru-RU" sz="2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02692" y="2226716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Активность </a:t>
            </a: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Q: 	d e f</a:t>
            </a:r>
            <a:endParaRPr lang="ru-RU" sz="2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864617" y="2853779"/>
            <a:ext cx="8243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Последовательное выполнение </a:t>
            </a: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PQ</a:t>
            </a: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b c d e f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7154" y="3464966"/>
            <a:ext cx="8243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Псевдопараллельное выполнение</a:t>
            </a:r>
            <a:b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(режим разделения времени)	        :	 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743004" y="3763416"/>
            <a:ext cx="86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203254" y="3788816"/>
            <a:ext cx="190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b c d e f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5203254" y="4184104"/>
            <a:ext cx="190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b d c e f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5203254" y="4617491"/>
            <a:ext cx="190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b d e c f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5203254" y="5049291"/>
            <a:ext cx="190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b d e f c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203254" y="5408066"/>
            <a:ext cx="190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. .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5203254" y="5768429"/>
            <a:ext cx="190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 e f a b c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3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7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autoRev="1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autoRev="1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500" autoRev="1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autoRev="1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5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5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5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build="allAtOnce"/>
      <p:bldP spid="19" grpId="1" build="allAtOnce"/>
      <p:bldP spid="20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Детерминированность набора активностей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844824"/>
            <a:ext cx="8496300" cy="41764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99592" y="3789139"/>
            <a:ext cx="7510462" cy="201612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Недетерминированный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набор – при одинаковых начальных данных возможны разные  результаты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Детерминированный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набор – при одинаковых начальных данных </a:t>
            </a:r>
            <a:r>
              <a:rPr lang="ru-RU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всегда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один результат</a:t>
            </a:r>
            <a:endParaRPr lang="ru-RU" sz="2400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506538" y="2168079"/>
            <a:ext cx="8112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P: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009775" y="2204591"/>
            <a:ext cx="811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x=2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2009775" y="2600077"/>
            <a:ext cx="992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y=x-1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5970588" y="2168079"/>
            <a:ext cx="8112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Q: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6473825" y="2204591"/>
            <a:ext cx="811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x=3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6460133" y="2600077"/>
            <a:ext cx="992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y=x+1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1128713" y="3106514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(x, y): 	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2208213" y="3106514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(2,   ) 	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209800" y="3104926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(2, 1) 	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2209800" y="3106514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(3, 1) 	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2209800" y="3104926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(3, 4) 	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2965450" y="3106514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(2,   ) 	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2965450" y="3106514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(3,   ) 	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26"/>
          <p:cNvSpPr txBox="1">
            <a:spLocks noChangeArrowheads="1"/>
          </p:cNvSpPr>
          <p:nvPr/>
        </p:nvSpPr>
        <p:spPr bwMode="auto">
          <a:xfrm>
            <a:off x="2965450" y="3106514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(3, 4) 	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27"/>
          <p:cNvSpPr txBox="1">
            <a:spLocks noChangeArrowheads="1"/>
          </p:cNvSpPr>
          <p:nvPr/>
        </p:nvSpPr>
        <p:spPr bwMode="auto">
          <a:xfrm>
            <a:off x="2965450" y="3106514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(3, 2) 	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3721100" y="3104926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(2, 3) 	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4476750" y="3106514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(2, 1) 	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0855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7" grpId="0"/>
      <p:bldP spid="28" grpId="0"/>
      <p:bldP spid="28" grpId="1"/>
      <p:bldP spid="28" grpId="2"/>
      <p:bldP spid="28" grpId="3"/>
      <p:bldP spid="28" grpId="4"/>
      <p:bldP spid="29" grpId="0"/>
      <p:bldP spid="29" grpId="1"/>
      <p:bldP spid="29" grpId="2"/>
      <p:bldP spid="29" grpId="3"/>
      <p:bldP spid="29" grpId="4"/>
      <p:bldP spid="30" grpId="0"/>
      <p:bldP spid="31" grpId="0"/>
      <p:bldP spid="31" grpId="1"/>
      <p:bldP spid="31" grpId="2"/>
      <p:bldP spid="31" grpId="3"/>
      <p:bldP spid="31" grpId="4"/>
      <p:bldP spid="32" grpId="0"/>
      <p:bldP spid="32" grpId="1"/>
      <p:bldP spid="32" grpId="2"/>
      <p:bldP spid="32" grpId="3"/>
      <p:bldP spid="32" grpId="4"/>
      <p:bldP spid="33" grpId="0"/>
      <p:bldP spid="34" grpId="0"/>
      <p:bldP spid="34" grpId="1"/>
      <p:bldP spid="35" grpId="0"/>
      <p:bldP spid="35" grpId="1"/>
      <p:bldP spid="36" grpId="0"/>
      <p:bldP spid="36" grpId="1"/>
      <p:bldP spid="37" grpId="0"/>
      <p:bldP spid="38" grpId="0"/>
      <p:bldP spid="38" grpId="1"/>
      <p:bldP spid="39" grpId="0"/>
      <p:bldP spid="39" grpId="1"/>
      <p:bldP spid="40" grpId="0"/>
      <p:bldP spid="40" grpId="1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Условия </a:t>
            </a: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Бернстайна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(</a:t>
            </a:r>
            <a:r>
              <a:rPr lang="en-US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Bernstain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700808"/>
            <a:ext cx="8496300" cy="43204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1204913" y="1844824"/>
            <a:ext cx="8112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P: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1708150" y="1881336"/>
            <a:ext cx="2000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1)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x=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u+v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1708150" y="2276872"/>
            <a:ext cx="1892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2) y=x*w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647700" y="2908101"/>
            <a:ext cx="33115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Входные переменные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4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{u, v}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4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{x, w}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 Box 23"/>
          <p:cNvSpPr txBox="1">
            <a:spLocks noChangeArrowheads="1"/>
          </p:cNvSpPr>
          <p:nvPr/>
        </p:nvSpPr>
        <p:spPr bwMode="auto">
          <a:xfrm>
            <a:off x="5113338" y="2908101"/>
            <a:ext cx="370713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Выходные переменные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{x}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{y}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647700" y="4695527"/>
            <a:ext cx="33845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Вход для активности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R(P)={u, v, x, w}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5148263" y="4695527"/>
            <a:ext cx="33845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Выход для активности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W(P)={x, y}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802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5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Условия </a:t>
            </a: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Бернстайна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(</a:t>
            </a:r>
            <a:r>
              <a:rPr lang="en-US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Bernstain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8592" y="1700808"/>
            <a:ext cx="8496300" cy="43204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26"/>
          <p:cNvSpPr txBox="1">
            <a:spLocks noChangeArrowheads="1"/>
          </p:cNvSpPr>
          <p:nvPr/>
        </p:nvSpPr>
        <p:spPr bwMode="auto">
          <a:xfrm>
            <a:off x="647725" y="1988840"/>
            <a:ext cx="58684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Если для двух активностей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и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Q: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1" name="Text Box 27"/>
          <p:cNvSpPr txBox="1">
            <a:spLocks noChangeArrowheads="1"/>
          </p:cNvSpPr>
          <p:nvPr/>
        </p:nvSpPr>
        <p:spPr bwMode="auto">
          <a:xfrm>
            <a:off x="2196009" y="2708920"/>
            <a:ext cx="3240087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FontTx/>
              <a:buAutoNum type="arabicParenR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W(P) ∩ W(Q) = {ø}</a:t>
            </a:r>
          </a:p>
        </p:txBody>
      </p:sp>
      <p:sp>
        <p:nvSpPr>
          <p:cNvPr id="52" name="Text Box 28"/>
          <p:cNvSpPr txBox="1">
            <a:spLocks noChangeArrowheads="1"/>
          </p:cNvSpPr>
          <p:nvPr/>
        </p:nvSpPr>
        <p:spPr bwMode="auto">
          <a:xfrm>
            <a:off x="2196009" y="3212976"/>
            <a:ext cx="3240087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2) W(P) ∩ R(Q) = {ø}</a:t>
            </a:r>
          </a:p>
        </p:txBody>
      </p:sp>
      <p:sp>
        <p:nvSpPr>
          <p:cNvPr id="53" name="Text Box 29"/>
          <p:cNvSpPr txBox="1">
            <a:spLocks noChangeArrowheads="1"/>
          </p:cNvSpPr>
          <p:nvPr/>
        </p:nvSpPr>
        <p:spPr bwMode="auto">
          <a:xfrm>
            <a:off x="2196009" y="3726207"/>
            <a:ext cx="3240087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2400">
                <a:latin typeface="Arial" pitchFamily="34" charset="0"/>
                <a:cs typeface="Arial" pitchFamily="34" charset="0"/>
              </a:rPr>
              <a:t>3) R(P) ∩ W(Q) = {ø}</a:t>
            </a: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683568" y="4470211"/>
            <a:ext cx="76328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то набор активностей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{P, Q}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является детерминированным</a:t>
            </a:r>
          </a:p>
        </p:txBody>
      </p:sp>
    </p:spTree>
    <p:extLst>
      <p:ext uri="{BB962C8B-B14F-4D97-AF65-F5344CB8AC3E}">
        <p14:creationId xmlns:p14="http://schemas.microsoft.com/office/powerpoint/2010/main" val="38040490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Состояние гонки и взаимоисключение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700808"/>
            <a:ext cx="8496300" cy="43204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204913" y="1916906"/>
            <a:ext cx="8112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P: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708150" y="1953418"/>
            <a:ext cx="811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x=2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708150" y="2240756"/>
            <a:ext cx="992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y=x-1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668963" y="1916906"/>
            <a:ext cx="8112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Q: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6172200" y="1953418"/>
            <a:ext cx="811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x=3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6172101" y="2240756"/>
            <a:ext cx="992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z=x+1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295400" y="2782093"/>
            <a:ext cx="6408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Набор недетерминирован – состязание процессов за использование переменной </a:t>
            </a: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1295400" y="3609181"/>
            <a:ext cx="6408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 недетерминированных наборах всегда встречается </a:t>
            </a:r>
            <a:r>
              <a:rPr lang="en-US" sz="2000" i="1">
                <a:latin typeface="Arial" pitchFamily="34" charset="0"/>
                <a:cs typeface="Arial" pitchFamily="34" charset="0"/>
              </a:rPr>
              <a:t>race condition</a:t>
            </a: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(состояние гонки, состояние состязания)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1258888" y="4726781"/>
            <a:ext cx="64087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Избежать недетерминированного поведения при неважности очередности доступа можно с помощью </a:t>
            </a:r>
            <a:r>
              <a:rPr lang="ru-RU" sz="2000" i="1">
                <a:latin typeface="Arial" pitchFamily="34" charset="0"/>
                <a:cs typeface="Arial" pitchFamily="34" charset="0"/>
              </a:rPr>
              <a:t>взаимоисключения</a:t>
            </a: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mutual exclusion)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09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Критическая секция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143508" y="1700808"/>
            <a:ext cx="8856984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" name="Group 1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251658"/>
              </p:ext>
            </p:extLst>
          </p:nvPr>
        </p:nvGraphicFramePr>
        <p:xfrm>
          <a:off x="315726" y="1806027"/>
          <a:ext cx="8540750" cy="4359277"/>
        </p:xfrm>
        <a:graphic>
          <a:graphicData uri="http://schemas.openxmlformats.org/drawingml/2006/table">
            <a:tbl>
              <a:tblPr/>
              <a:tblGrid>
                <a:gridCol w="1052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Время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Студент 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Студент 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Студент 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17-05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17-07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17-09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17-11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17-13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17-15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17-17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17-19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17-21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17-23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17-25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17-27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7" name="Text Box 103"/>
          <p:cNvSpPr txBox="1">
            <a:spLocks noChangeArrowheads="1"/>
          </p:cNvSpPr>
          <p:nvPr/>
        </p:nvSpPr>
        <p:spPr bwMode="auto">
          <a:xfrm>
            <a:off x="1438089" y="2117177"/>
            <a:ext cx="2341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Приходит в комнату</a:t>
            </a:r>
            <a:endParaRPr lang="ru-RU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104"/>
          <p:cNvSpPr txBox="1">
            <a:spLocks noChangeArrowheads="1"/>
          </p:cNvSpPr>
          <p:nvPr/>
        </p:nvSpPr>
        <p:spPr bwMode="auto">
          <a:xfrm>
            <a:off x="3960626" y="2801389"/>
            <a:ext cx="234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Приходит в комнату</a:t>
            </a:r>
            <a:endParaRPr lang="ru-RU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105"/>
          <p:cNvSpPr txBox="1">
            <a:spLocks noChangeArrowheads="1"/>
          </p:cNvSpPr>
          <p:nvPr/>
        </p:nvSpPr>
        <p:spPr bwMode="auto">
          <a:xfrm>
            <a:off x="6479989" y="3461789"/>
            <a:ext cx="2341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Приходит в комнату</a:t>
            </a:r>
            <a:endParaRPr lang="ru-RU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106"/>
          <p:cNvSpPr txBox="1">
            <a:spLocks noChangeArrowheads="1"/>
          </p:cNvSpPr>
          <p:nvPr/>
        </p:nvSpPr>
        <p:spPr bwMode="auto">
          <a:xfrm>
            <a:off x="1439676" y="2453727"/>
            <a:ext cx="234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Уходит за пивом</a:t>
            </a:r>
          </a:p>
        </p:txBody>
      </p:sp>
      <p:sp>
        <p:nvSpPr>
          <p:cNvPr id="30" name="Text Box 107"/>
          <p:cNvSpPr txBox="1">
            <a:spLocks noChangeArrowheads="1"/>
          </p:cNvSpPr>
          <p:nvPr/>
        </p:nvSpPr>
        <p:spPr bwMode="auto">
          <a:xfrm>
            <a:off x="3959039" y="3125239"/>
            <a:ext cx="2341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Уходит за пивом</a:t>
            </a:r>
          </a:p>
        </p:txBody>
      </p:sp>
      <p:sp>
        <p:nvSpPr>
          <p:cNvPr id="31" name="Text Box 108"/>
          <p:cNvSpPr txBox="1">
            <a:spLocks noChangeArrowheads="1"/>
          </p:cNvSpPr>
          <p:nvPr/>
        </p:nvSpPr>
        <p:spPr bwMode="auto">
          <a:xfrm>
            <a:off x="6479989" y="3809452"/>
            <a:ext cx="2341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Уходит за пивом</a:t>
            </a:r>
          </a:p>
        </p:txBody>
      </p:sp>
      <p:sp>
        <p:nvSpPr>
          <p:cNvPr id="32" name="Text Box 109"/>
          <p:cNvSpPr txBox="1">
            <a:spLocks noChangeArrowheads="1"/>
          </p:cNvSpPr>
          <p:nvPr/>
        </p:nvSpPr>
        <p:spPr bwMode="auto">
          <a:xfrm>
            <a:off x="1439676" y="4133302"/>
            <a:ext cx="234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Покупает 6 бут. пива</a:t>
            </a:r>
          </a:p>
        </p:txBody>
      </p:sp>
      <p:sp>
        <p:nvSpPr>
          <p:cNvPr id="33" name="Text Box 111"/>
          <p:cNvSpPr txBox="1">
            <a:spLocks noChangeArrowheads="1"/>
          </p:cNvSpPr>
          <p:nvPr/>
        </p:nvSpPr>
        <p:spPr bwMode="auto">
          <a:xfrm>
            <a:off x="3959039" y="4457152"/>
            <a:ext cx="2341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Покупает 6 бут. пива</a:t>
            </a:r>
          </a:p>
        </p:txBody>
      </p:sp>
      <p:sp>
        <p:nvSpPr>
          <p:cNvPr id="34" name="Text Box 112"/>
          <p:cNvSpPr txBox="1">
            <a:spLocks noChangeArrowheads="1"/>
          </p:cNvSpPr>
          <p:nvPr/>
        </p:nvSpPr>
        <p:spPr bwMode="auto">
          <a:xfrm>
            <a:off x="6445064" y="4817514"/>
            <a:ext cx="2341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Покупает 6 бут. пива</a:t>
            </a:r>
          </a:p>
        </p:txBody>
      </p:sp>
      <p:sp>
        <p:nvSpPr>
          <p:cNvPr id="35" name="Text Box 188"/>
          <p:cNvSpPr txBox="1">
            <a:spLocks noChangeArrowheads="1"/>
          </p:cNvSpPr>
          <p:nvPr/>
        </p:nvSpPr>
        <p:spPr bwMode="auto">
          <a:xfrm>
            <a:off x="1439676" y="5141364"/>
            <a:ext cx="234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Приносит пиво</a:t>
            </a:r>
          </a:p>
        </p:txBody>
      </p:sp>
      <p:sp>
        <p:nvSpPr>
          <p:cNvPr id="36" name="Text Box 189"/>
          <p:cNvSpPr txBox="1">
            <a:spLocks noChangeArrowheads="1"/>
          </p:cNvSpPr>
          <p:nvPr/>
        </p:nvSpPr>
        <p:spPr bwMode="auto">
          <a:xfrm>
            <a:off x="3959039" y="5465214"/>
            <a:ext cx="2341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Приносит пиво</a:t>
            </a:r>
          </a:p>
        </p:txBody>
      </p:sp>
      <p:sp>
        <p:nvSpPr>
          <p:cNvPr id="37" name="Text Box 190"/>
          <p:cNvSpPr txBox="1">
            <a:spLocks noChangeArrowheads="1"/>
          </p:cNvSpPr>
          <p:nvPr/>
        </p:nvSpPr>
        <p:spPr bwMode="auto">
          <a:xfrm>
            <a:off x="6443476" y="5801764"/>
            <a:ext cx="234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Приносит пиво</a:t>
            </a:r>
          </a:p>
        </p:txBody>
      </p:sp>
      <p:sp>
        <p:nvSpPr>
          <p:cNvPr id="38" name="Rectangle 191"/>
          <p:cNvSpPr>
            <a:spLocks noChangeArrowheads="1"/>
          </p:cNvSpPr>
          <p:nvPr/>
        </p:nvSpPr>
        <p:spPr bwMode="auto">
          <a:xfrm>
            <a:off x="1368239" y="2490239"/>
            <a:ext cx="2519362" cy="2987675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ru-RU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Достает 6 бут.  пива</a:t>
            </a:r>
          </a:p>
        </p:txBody>
      </p:sp>
      <p:sp>
        <p:nvSpPr>
          <p:cNvPr id="39" name="Text Box 192"/>
          <p:cNvSpPr txBox="1">
            <a:spLocks noChangeArrowheads="1"/>
          </p:cNvSpPr>
          <p:nvPr/>
        </p:nvSpPr>
        <p:spPr bwMode="auto">
          <a:xfrm>
            <a:off x="3960626" y="5465214"/>
            <a:ext cx="234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Приходит в комнату</a:t>
            </a:r>
            <a:endParaRPr lang="ru-RU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193"/>
          <p:cNvSpPr txBox="1">
            <a:spLocks noChangeArrowheads="1"/>
          </p:cNvSpPr>
          <p:nvPr/>
        </p:nvSpPr>
        <p:spPr bwMode="auto">
          <a:xfrm>
            <a:off x="6445064" y="5790652"/>
            <a:ext cx="2341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Приходит в комнату</a:t>
            </a:r>
            <a:endParaRPr lang="ru-RU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9649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  <p:bldP spid="18" grpId="0"/>
      <p:bldP spid="18" grpId="1"/>
      <p:bldP spid="25" grpId="0"/>
      <p:bldP spid="25" grpId="1"/>
      <p:bldP spid="29" grpId="0" build="allAtOnce"/>
      <p:bldP spid="30" grpId="0"/>
      <p:bldP spid="30" grpId="1"/>
      <p:bldP spid="31" grpId="0"/>
      <p:bldP spid="31" grpId="1"/>
      <p:bldP spid="32" grpId="0" build="allAtOnce"/>
      <p:bldP spid="33" grpId="0"/>
      <p:bldP spid="33" grpId="1"/>
      <p:bldP spid="34" grpId="0"/>
      <p:bldP spid="34" grpId="1"/>
      <p:bldP spid="35" grpId="0" build="allAtOnce"/>
      <p:bldP spid="36" grpId="0"/>
      <p:bldP spid="36" grpId="1"/>
      <p:bldP spid="37" grpId="0"/>
      <p:bldP spid="37" grpId="1"/>
      <p:bldP spid="38" grpId="0" animBg="1"/>
      <p:bldP spid="39" grpId="0"/>
      <p:bldP spid="40" grpId="0"/>
    </p:bldLst>
  </p:timing>
</p:sld>
</file>

<file path=ppt/theme/theme1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1175</Words>
  <Application>Microsoft Office PowerPoint</Application>
  <PresentationFormat>Экран (4:3)</PresentationFormat>
  <Paragraphs>306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19</vt:i4>
      </vt:variant>
    </vt:vector>
  </HeadingPairs>
  <TitlesOfParts>
    <vt:vector size="29" baseType="lpstr">
      <vt:lpstr>Arial Unicode MS</vt:lpstr>
      <vt:lpstr>Arial</vt:lpstr>
      <vt:lpstr>Arial Black</vt:lpstr>
      <vt:lpstr>Calibri</vt:lpstr>
      <vt:lpstr>Lucida Grande CY</vt:lpstr>
      <vt:lpstr>Symbol</vt:lpstr>
      <vt:lpstr>Wingdings</vt:lpstr>
      <vt:lpstr>1_Тема Office</vt:lpstr>
      <vt:lpstr>2_Тема Office</vt:lpstr>
      <vt:lpstr>Larissa-Design</vt:lpstr>
      <vt:lpstr>Презентация PowerPoint</vt:lpstr>
      <vt:lpstr>Тема 4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Аппаратная поддержка</vt:lpstr>
      <vt:lpstr>Аппаратная поддержка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5</dc:title>
  <dc:creator/>
  <cp:lastModifiedBy/>
  <cp:revision>1</cp:revision>
  <dcterms:created xsi:type="dcterms:W3CDTF">2016-02-27T09:01:20Z</dcterms:created>
  <dcterms:modified xsi:type="dcterms:W3CDTF">2019-02-11T03:13:52Z</dcterms:modified>
</cp:coreProperties>
</file>