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1"/>
  </p:notesMasterIdLst>
  <p:sldIdLst>
    <p:sldId id="257" r:id="rId4"/>
    <p:sldId id="262" r:id="rId5"/>
    <p:sldId id="286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7" r:id="rId18"/>
    <p:sldId id="368" r:id="rId19"/>
    <p:sldId id="27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6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6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800000"/>
    <a:srgbClr val="F58427"/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42" autoAdjust="0"/>
    <p:restoredTop sz="88571" autoAdjust="0"/>
  </p:normalViewPr>
  <p:slideViewPr>
    <p:cSldViewPr>
      <p:cViewPr varScale="1">
        <p:scale>
          <a:sx n="101" d="100"/>
          <a:sy n="101" d="100"/>
        </p:scale>
        <p:origin x="8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17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ВШЭ-2019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220072" y="1556792"/>
            <a:ext cx="3600400" cy="47525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4392488" cy="47205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116632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787227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Мониторы Хора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614988" y="1628775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6046788" y="2133600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6083300" y="324961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6551613" y="2528888"/>
            <a:ext cx="2557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5614988" y="4016375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6515100" y="2935288"/>
            <a:ext cx="169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PC.put 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6046788" y="4557713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6046788" y="5635625"/>
            <a:ext cx="187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6513513" y="5311775"/>
            <a:ext cx="2557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6515100" y="4953000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PC.get ();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755823" y="1556792"/>
            <a:ext cx="401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 PC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755823" y="5880422"/>
            <a:ext cx="91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1224136" y="1880642"/>
            <a:ext cx="3132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Condition full, empty</a:t>
            </a:r>
            <a:r>
              <a:rPr lang="ru-RU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1224136" y="2169567"/>
            <a:ext cx="2773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count; 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1224136" y="2532881"/>
            <a:ext cx="450056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put () {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N) full.wait;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put_item(); count++;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1) empty.signal;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332086" y="5592390"/>
            <a:ext cx="2771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count = 0; }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1295573" y="4082281"/>
            <a:ext cx="45005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get () {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0) empty.wait;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get_item(); count--;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if (count == N-1) full.signal;</a:t>
            </a:r>
          </a:p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93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Очереди сообщений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5536" y="1664494"/>
            <a:ext cx="8352928" cy="38527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ru-RU" sz="2800" b="1" dirty="0">
                <a:solidFill>
                  <a:srgbClr val="003399"/>
                </a:solidFill>
              </a:rPr>
              <a:t>Примитивы для обмена информацией между процессами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ru-RU" sz="2400" dirty="0"/>
              <a:t>Для передачи данных:</a:t>
            </a:r>
          </a:p>
          <a:p>
            <a:pPr marL="1144800" lvl="1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  <a:defRPr/>
            </a:pPr>
            <a:r>
              <a:rPr lang="en-US" sz="2400" dirty="0"/>
              <a:t>send (address, message)</a:t>
            </a:r>
          </a:p>
          <a:p>
            <a:pPr marL="1317600" lvl="1" indent="0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  <a:defRPr/>
            </a:pPr>
            <a:r>
              <a:rPr lang="ru-RU" sz="2400" dirty="0">
                <a:solidFill>
                  <a:schemeClr val="tx2"/>
                </a:solidFill>
              </a:rPr>
              <a:t>блокируется при попытке записи в заполненный буфер</a:t>
            </a:r>
            <a:r>
              <a:rPr lang="en-US" sz="2400" dirty="0"/>
              <a:t>	</a:t>
            </a:r>
            <a:endParaRPr lang="ru-RU" sz="2400" dirty="0"/>
          </a:p>
          <a:p>
            <a:pPr eaLnBrk="1" hangingPunct="1">
              <a:buClr>
                <a:schemeClr val="tx1"/>
              </a:buClr>
              <a:defRPr/>
            </a:pPr>
            <a:r>
              <a:rPr lang="ru-RU" sz="2400" dirty="0"/>
              <a:t>Для приема данных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/>
              <a:t>receive (address, message)</a:t>
            </a:r>
            <a:endParaRPr lang="ru-RU" dirty="0"/>
          </a:p>
          <a:p>
            <a:pPr marL="1317600" lvl="2" indent="0"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solidFill>
                  <a:schemeClr val="tx2"/>
                </a:solidFill>
              </a:rPr>
              <a:t>блокируется при попытке чтения из пустого буфера; получение сообщений в порядке </a:t>
            </a:r>
            <a:r>
              <a:rPr lang="en-US" dirty="0">
                <a:solidFill>
                  <a:schemeClr val="tx2"/>
                </a:solidFill>
              </a:rPr>
              <a:t>FIFO</a:t>
            </a:r>
            <a:r>
              <a:rPr lang="ru-RU" dirty="0">
                <a:solidFill>
                  <a:schemeClr val="tx2"/>
                </a:solidFill>
              </a:rPr>
              <a:t>.</a:t>
            </a:r>
            <a:endParaRPr lang="ru-RU" sz="20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67545" y="5631631"/>
            <a:ext cx="83529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Обеспечивают взаимоисключения при работе с буфером</a:t>
            </a:r>
          </a:p>
        </p:txBody>
      </p:sp>
    </p:spTree>
    <p:extLst>
      <p:ext uri="{BB962C8B-B14F-4D97-AF65-F5344CB8AC3E}">
        <p14:creationId xmlns:p14="http://schemas.microsoft.com/office/powerpoint/2010/main" val="2508813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Очереди сообщений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38510" y="232568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971550" y="286543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008063" y="4340225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47813" y="3416300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1512888" y="390842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send (address, item)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1908175" y="387350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4572000" y="232568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5077743" y="286543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114256" y="4340225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5580981" y="3416300"/>
            <a:ext cx="334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 (address,item);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5619081" y="390842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6014368" y="387350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05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5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139952" y="4149948"/>
            <a:ext cx="4464422" cy="18961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05654" y="4149948"/>
            <a:ext cx="3168650" cy="18961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067870" y="2204864"/>
            <a:ext cx="4536504" cy="13480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11560" y="2205038"/>
            <a:ext cx="3168650" cy="13669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мониторов через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42875" y="1773238"/>
            <a:ext cx="87852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 /*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организации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взаимоисключения *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971526" y="2276475"/>
            <a:ext cx="244775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 входе в монитор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211886" y="2322980"/>
            <a:ext cx="424847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 нормальном выходе из монитора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863973" y="2655962"/>
            <a:ext cx="28082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mon_enter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(void){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P(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112123" y="2636912"/>
            <a:ext cx="2628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mon_exit (void){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V(mut_ex);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0825" y="3717032"/>
            <a:ext cx="86058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c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0; /* 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каждой условной переменной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*/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1097732" y="4149080"/>
            <a:ext cx="219630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операции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wait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863973" y="4580880"/>
            <a:ext cx="291623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wait (i){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f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+= 1;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V(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P(c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f</a:t>
            </a:r>
            <a:r>
              <a:rPr lang="en-US" sz="1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-= 1;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5112841" y="4149080"/>
            <a:ext cx="320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операции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signal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183560" y="4544368"/>
            <a:ext cx="259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signal_exit (i){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if (f</a:t>
            </a:r>
            <a:r>
              <a:rPr lang="en-US" sz="18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V(c</a:t>
            </a:r>
            <a:r>
              <a:rPr lang="en-US" sz="18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else V(mut_ex);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8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5" grpId="0" animBg="1"/>
      <p:bldP spid="34" grpId="0" animBg="1"/>
      <p:bldP spid="2" grpId="0" animBg="1"/>
      <p:bldP spid="23" grpId="0"/>
      <p:bldP spid="24" grpId="0"/>
      <p:bldP spid="25" grpId="0"/>
      <p:bldP spid="28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Скругленный прямоугольник 34">
            <a:extLst>
              <a:ext uri="{FF2B5EF4-FFF2-40B4-BE49-F238E27FC236}">
                <a16:creationId xmlns:a16="http://schemas.microsoft.com/office/drawing/2014/main" id="{9500D0EC-710C-4BCA-8FF3-630A3C4A2670}"/>
              </a:ext>
            </a:extLst>
          </p:cNvPr>
          <p:cNvSpPr/>
          <p:nvPr/>
        </p:nvSpPr>
        <p:spPr>
          <a:xfrm>
            <a:off x="2267744" y="3861048"/>
            <a:ext cx="4680520" cy="46363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кругленный прямоугольник 34">
            <a:extLst>
              <a:ext uri="{FF2B5EF4-FFF2-40B4-BE49-F238E27FC236}">
                <a16:creationId xmlns:a16="http://schemas.microsoft.com/office/drawing/2014/main" id="{E65AAC7A-A4AA-4A6D-85B6-B4C5033DFFB7}"/>
              </a:ext>
            </a:extLst>
          </p:cNvPr>
          <p:cNvSpPr/>
          <p:nvPr/>
        </p:nvSpPr>
        <p:spPr>
          <a:xfrm>
            <a:off x="5008370" y="4437112"/>
            <a:ext cx="3379411" cy="149347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Скругленный прямоугольник 34">
            <a:extLst>
              <a:ext uri="{FF2B5EF4-FFF2-40B4-BE49-F238E27FC236}">
                <a16:creationId xmlns:a16="http://schemas.microsoft.com/office/drawing/2014/main" id="{443099D1-F178-43F1-85FD-2AC44F679B94}"/>
              </a:ext>
            </a:extLst>
          </p:cNvPr>
          <p:cNvSpPr/>
          <p:nvPr/>
        </p:nvSpPr>
        <p:spPr>
          <a:xfrm>
            <a:off x="761184" y="4455809"/>
            <a:ext cx="3379411" cy="149347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сообщений через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6" name="Text Box 7">
            <a:extLst>
              <a:ext uri="{FF2B5EF4-FFF2-40B4-BE49-F238E27FC236}">
                <a16:creationId xmlns:a16="http://schemas.microsoft.com/office/drawing/2014/main" id="{38381CC0-ACE3-4F8D-80A5-93D01FAB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63" y="1773238"/>
            <a:ext cx="8785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Все уже практически сделано при решении задачи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producer-consumer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0CCDC1F2-9CF9-436A-BD29-AC98EC1D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87" y="2284577"/>
            <a:ext cx="8280277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Заводим буфер на </a:t>
            </a:r>
            <a:r>
              <a:rPr lang="en-US" dirty="0">
                <a:latin typeface="Arial" pitchFamily="34" charset="0"/>
                <a:cs typeface="Arial" pitchFamily="34" charset="0"/>
              </a:rPr>
              <a:t>N </a:t>
            </a:r>
            <a:r>
              <a:rPr lang="ru-RU" dirty="0">
                <a:latin typeface="Arial" pitchFamily="34" charset="0"/>
                <a:cs typeface="Arial" pitchFamily="34" charset="0"/>
              </a:rPr>
              <a:t>сообщений в разделяемой памяти и готовим </a:t>
            </a:r>
            <a:br>
              <a:rPr lang="ru-RU" dirty="0">
                <a:latin typeface="Arial" pitchFamily="34" charset="0"/>
                <a:cs typeface="Arial" pitchFamily="34" charset="0"/>
              </a:rPr>
            </a:br>
            <a:r>
              <a:rPr lang="ru-RU" dirty="0">
                <a:latin typeface="Arial" pitchFamily="34" charset="0"/>
                <a:cs typeface="Arial" pitchFamily="34" charset="0"/>
              </a:rPr>
              <a:t>2 процедуры: </a:t>
            </a:r>
            <a:r>
              <a:rPr lang="en-US" dirty="0" err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put_message</a:t>
            </a:r>
            <a:r>
              <a:rPr lang="en-US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и </a:t>
            </a:r>
            <a:r>
              <a:rPr lang="en-US" dirty="0" err="1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get_message</a:t>
            </a:r>
            <a:r>
              <a:rPr lang="en-US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Заводим 3 семафора: семафор </a:t>
            </a:r>
            <a:r>
              <a:rPr lang="en-US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mutex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для организации взаимоисключений, семафор </a:t>
            </a:r>
            <a:r>
              <a:rPr lang="en-US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empty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блокировки записывающих процессов, семафор </a:t>
            </a:r>
            <a:r>
              <a:rPr lang="en-US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full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блокировки считывающих процессов.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019D4205-E585-4BF7-9288-660DB391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912497"/>
            <a:ext cx="8280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Semaphore mutex = 0, empty = N, full = 0;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D52CBF24-60B7-4251-9676-271EF96A8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35" y="4509120"/>
            <a:ext cx="3959797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Примитив </a:t>
            </a:r>
            <a:r>
              <a:rPr lang="en-US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send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P(empty);</a:t>
            </a:r>
            <a:r>
              <a:rPr lang="en-US" dirty="0">
                <a:latin typeface="Arial" pitchFamily="34" charset="0"/>
                <a:cs typeface="Arial" pitchFamily="34" charset="0"/>
              </a:rPr>
              <a:t> P(mutex);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put_message</a:t>
            </a:r>
            <a:r>
              <a:rPr lang="en-US" dirty="0">
                <a:latin typeface="Arial" pitchFamily="34" charset="0"/>
                <a:cs typeface="Arial" pitchFamily="34" charset="0"/>
              </a:rPr>
              <a:t>(msg);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	V(mutex); V(full);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A748561D-75C3-413E-A3D9-6A45A8989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9" y="4509120"/>
            <a:ext cx="3379411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Примитив </a:t>
            </a:r>
            <a:r>
              <a:rPr lang="en-US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receive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P(full);</a:t>
            </a:r>
            <a:r>
              <a:rPr lang="en-US" dirty="0">
                <a:latin typeface="Arial" pitchFamily="34" charset="0"/>
                <a:cs typeface="Arial" pitchFamily="34" charset="0"/>
              </a:rPr>
              <a:t> P(mutex);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get_message</a:t>
            </a:r>
            <a:r>
              <a:rPr lang="en-US" dirty="0">
                <a:latin typeface="Arial" pitchFamily="34" charset="0"/>
                <a:cs typeface="Arial" pitchFamily="34" charset="0"/>
              </a:rPr>
              <a:t>(msg);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	V(mutex); V(empty);</a:t>
            </a:r>
          </a:p>
        </p:txBody>
      </p:sp>
    </p:spTree>
    <p:extLst>
      <p:ext uri="{BB962C8B-B14F-4D97-AF65-F5344CB8AC3E}">
        <p14:creationId xmlns:p14="http://schemas.microsoft.com/office/powerpoint/2010/main" val="1102683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4" grpId="0" animBg="1"/>
      <p:bldP spid="73" grpId="0" animBg="1"/>
      <p:bldP spid="72" grpId="0" animBg="1"/>
      <p:bldP spid="66" grpId="0"/>
      <p:bldP spid="68" grpId="0"/>
      <p:bldP spid="70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семафоров через мониторы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66" name="Text Box 57"/>
          <p:cNvSpPr txBox="1">
            <a:spLocks noChangeArrowheads="1"/>
          </p:cNvSpPr>
          <p:nvPr/>
        </p:nvSpPr>
        <p:spPr bwMode="auto">
          <a:xfrm>
            <a:off x="863600" y="1923563"/>
            <a:ext cx="7524750" cy="402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unsigned int </a:t>
            </a:r>
            <a:r>
              <a:rPr lang="en-US" dirty="0">
                <a:latin typeface="Arial" pitchFamily="34" charset="0"/>
                <a:cs typeface="Arial" pitchFamily="34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>
              <a:lnSpc>
                <a:spcPct val="95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unsigned int count;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Condition c; 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void P(void){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if (value == 0) { count = count+1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c.wait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count = count–1;}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value = value -1;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algn="l">
              <a:lnSpc>
                <a:spcPct val="95000"/>
              </a:lnSpc>
              <a:spcBef>
                <a:spcPct val="300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void V(void){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value = value+1;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if(count</a:t>
            </a: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c.signal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95000"/>
              </a:lnSpc>
              <a:spcBef>
                <a:spcPct val="3000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value = N; count = 0; }</a:t>
            </a:r>
          </a:p>
          <a:p>
            <a:pPr algn="l">
              <a:lnSpc>
                <a:spcPct val="95000"/>
              </a:lnSpc>
              <a:defRPr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438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799"/>
            <a:ext cx="8496300" cy="4705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Эквивалентность механизмов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Реализация семафоров через сообщения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7" name="Скругленный прямоугольник 34">
            <a:extLst>
              <a:ext uri="{FF2B5EF4-FFF2-40B4-BE49-F238E27FC236}">
                <a16:creationId xmlns:a16="http://schemas.microsoft.com/office/drawing/2014/main" id="{FC069570-B4EB-4961-ADC7-86DA2DFA2BBE}"/>
              </a:ext>
            </a:extLst>
          </p:cNvPr>
          <p:cNvSpPr/>
          <p:nvPr/>
        </p:nvSpPr>
        <p:spPr>
          <a:xfrm>
            <a:off x="611560" y="1772816"/>
            <a:ext cx="7848872" cy="14401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0CA33B45-1FEC-489E-9156-6C26CF8D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57" y="1772816"/>
            <a:ext cx="8280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Создание и инициализация семафора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7">
            <a:extLst>
              <a:ext uri="{FF2B5EF4-FFF2-40B4-BE49-F238E27FC236}">
                <a16:creationId xmlns:a16="http://schemas.microsoft.com/office/drawing/2014/main" id="{5D6E1C31-9EC9-44D9-9D25-0689B50B3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131462"/>
            <a:ext cx="4463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void Init (unsigned int N) {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7">
            <a:extLst>
              <a:ext uri="{FF2B5EF4-FFF2-40B4-BE49-F238E27FC236}">
                <a16:creationId xmlns:a16="http://schemas.microsoft.com/office/drawing/2014/main" id="{32E9352E-9F9B-4AAC-970B-0500EF367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441245"/>
            <a:ext cx="68407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очередь сообщений </a:t>
            </a:r>
            <a:r>
              <a:rPr lang="en-US" dirty="0">
                <a:latin typeface="Arial" pitchFamily="34" charset="0"/>
                <a:cs typeface="Arial" pitchFamily="34" charset="0"/>
              </a:rPr>
              <a:t>S </a:t>
            </a:r>
            <a:r>
              <a:rPr lang="ru-RU" dirty="0">
                <a:latin typeface="Arial" pitchFamily="34" charset="0"/>
                <a:cs typeface="Arial" pitchFamily="34" charset="0"/>
              </a:rPr>
              <a:t>и заслать туда </a:t>
            </a:r>
            <a:r>
              <a:rPr lang="en-US" dirty="0">
                <a:latin typeface="Arial" pitchFamily="34" charset="0"/>
                <a:cs typeface="Arial" pitchFamily="34" charset="0"/>
              </a:rPr>
              <a:t>N </a:t>
            </a:r>
            <a:r>
              <a:rPr lang="ru-RU" dirty="0">
                <a:latin typeface="Arial" pitchFamily="34" charset="0"/>
                <a:cs typeface="Arial" pitchFamily="34" charset="0"/>
              </a:rPr>
              <a:t>сообщений;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DB053CB1-D8FD-473D-B764-22352EB29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2771636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Скругленный прямоугольник 34">
            <a:extLst>
              <a:ext uri="{FF2B5EF4-FFF2-40B4-BE49-F238E27FC236}">
                <a16:creationId xmlns:a16="http://schemas.microsoft.com/office/drawing/2014/main" id="{21BC1D5F-920A-41E5-8AFD-D91FB089E528}"/>
              </a:ext>
            </a:extLst>
          </p:cNvPr>
          <p:cNvSpPr/>
          <p:nvPr/>
        </p:nvSpPr>
        <p:spPr>
          <a:xfrm>
            <a:off x="611560" y="3429000"/>
            <a:ext cx="7848872" cy="11614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758BF2BB-0FDC-4651-9CF8-537B7453D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57" y="3429000"/>
            <a:ext cx="8280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Операция </a:t>
            </a: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ru-RU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ru-RU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76109C03-ED2C-4A88-B381-D25953E2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3645024"/>
            <a:ext cx="2808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void P() {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id="{01A0B7EF-1BE5-4683-B5C8-23664D847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933056"/>
            <a:ext cx="68407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receive (S, msg)</a:t>
            </a:r>
            <a:r>
              <a:rPr lang="ru-RU" dirty="0"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7">
            <a:extLst>
              <a:ext uri="{FF2B5EF4-FFF2-40B4-BE49-F238E27FC236}">
                <a16:creationId xmlns:a16="http://schemas.microsoft.com/office/drawing/2014/main" id="{93861E8E-468C-4FF5-BC71-B6AF3D773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4221088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Скругленный прямоугольник 34">
            <a:extLst>
              <a:ext uri="{FF2B5EF4-FFF2-40B4-BE49-F238E27FC236}">
                <a16:creationId xmlns:a16="http://schemas.microsoft.com/office/drawing/2014/main" id="{A79056C2-FEAE-4668-9139-282AAC9704A5}"/>
              </a:ext>
            </a:extLst>
          </p:cNvPr>
          <p:cNvSpPr/>
          <p:nvPr/>
        </p:nvSpPr>
        <p:spPr>
          <a:xfrm>
            <a:off x="611559" y="4797152"/>
            <a:ext cx="7848872" cy="12241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0FD4EEE5-771B-499F-A3D0-1A29D028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56" y="4797152"/>
            <a:ext cx="8280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Операция </a:t>
            </a:r>
            <a:r>
              <a:rPr lang="en-US" dirty="0">
                <a:latin typeface="Arial" pitchFamily="34" charset="0"/>
                <a:cs typeface="Arial" pitchFamily="34" charset="0"/>
              </a:rPr>
              <a:t>V</a:t>
            </a:r>
            <a:r>
              <a:rPr lang="ru-RU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ru-RU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D8D3C1D-CD83-40AB-96DA-A6B9DEDCC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013176"/>
            <a:ext cx="2808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void V() {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D0EC0DA4-30BC-49F2-ADFC-2F4F3E3F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7" y="5301208"/>
            <a:ext cx="68407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send (S, msg)</a:t>
            </a:r>
            <a:r>
              <a:rPr lang="ru-RU" dirty="0"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0465E336-839B-4340-BA4E-58F649B0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589240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49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  <p:bldP spid="39" grpId="0"/>
      <p:bldP spid="40" grpId="0"/>
      <p:bldP spid="41" grpId="0"/>
      <p:bldP spid="42" grpId="0"/>
      <p:bldP spid="43" grpId="0" animBg="1"/>
      <p:bldP spid="44" grpId="0"/>
      <p:bldP spid="45" grpId="0"/>
      <p:bldP spid="46" grpId="0"/>
      <p:bldP spid="47" grpId="0"/>
      <p:bldP spid="48" grpId="0" animBg="1"/>
      <p:bldP spid="49" grpId="0"/>
      <p:bldP spid="50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4861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Механизмы синхронизации </a:t>
            </a: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Недостатки программных алгоритмов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44140" y="1635511"/>
            <a:ext cx="8820026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9512" y="1665288"/>
            <a:ext cx="8820026" cy="195852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Непроизводительная трата процессорного времени в циклах пролога</a:t>
            </a:r>
            <a:endParaRPr lang="ru-RU" sz="2400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Возможность возникновения тупиковых ситуаций при приоритетном планировании использования процессора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47700" y="35730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150938" y="39333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entry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619250" y="43651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150938" y="47969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exit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655763" y="520496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2625" y="55542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22825" y="35984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(some condition) {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26063" y="39587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entry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794375" y="4365104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26063" y="4822379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exit section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830888" y="5204891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remainder section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857750" y="5579616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655763" y="3208302"/>
            <a:ext cx="828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048375" y="3208302"/>
            <a:ext cx="828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6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6" grpId="1"/>
      <p:bldP spid="17" grpId="0"/>
      <p:bldP spid="17" grpId="1"/>
      <p:bldP spid="17" grpId="2"/>
      <p:bldP spid="18" grpId="0"/>
      <p:bldP spid="18" grpId="1"/>
      <p:bldP spid="18" grpId="2"/>
      <p:bldP spid="19" grpId="0"/>
      <p:bldP spid="20" grpId="0"/>
      <p:bldP spid="21" grpId="0"/>
      <p:bldP spid="22" grpId="0"/>
      <p:bldP spid="22" grpId="1"/>
      <p:bldP spid="22" grpId="2"/>
      <p:bldP spid="23" grpId="0"/>
      <p:bldP spid="23" grpId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Семафоры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Дейкстры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</a:t>
            </a:r>
            <a:r>
              <a:rPr lang="en-US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Dijkstra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33425" y="4054376"/>
            <a:ext cx="7510463" cy="196691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ru-RU" sz="24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Допустимые атомарные операции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P(S): </a:t>
            </a:r>
            <a:r>
              <a:rPr lang="ru-RU" sz="2400">
                <a:latin typeface="Arial" pitchFamily="34" charset="0"/>
                <a:cs typeface="Arial" pitchFamily="34" charset="0"/>
              </a:rPr>
              <a:t>пока </a:t>
            </a:r>
            <a:r>
              <a:rPr lang="en-US" sz="2400">
                <a:latin typeface="Arial" pitchFamily="34" charset="0"/>
                <a:cs typeface="Arial" pitchFamily="34" charset="0"/>
              </a:rPr>
              <a:t>S == 0 </a:t>
            </a:r>
            <a:r>
              <a:rPr lang="ru-RU" sz="2400">
                <a:latin typeface="Arial" pitchFamily="34" charset="0"/>
                <a:cs typeface="Arial" pitchFamily="34" charset="0"/>
              </a:rPr>
              <a:t>процесс блокируется;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ru-RU" sz="2000" i="1">
                <a:solidFill>
                  <a:schemeClr val="tx2"/>
                </a:solidFill>
                <a:latin typeface="Arial" pitchFamily="34" charset="0"/>
              </a:rPr>
              <a:t>		   </a:t>
            </a:r>
            <a:r>
              <a:rPr lang="en-US" sz="2400">
                <a:latin typeface="Arial" pitchFamily="34" charset="0"/>
              </a:rPr>
              <a:t>S = S - 1</a:t>
            </a:r>
            <a:endParaRPr lang="ru-RU" sz="240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400">
                <a:latin typeface="Arial" pitchFamily="34" charset="0"/>
                <a:cs typeface="Arial" pitchFamily="34" charset="0"/>
              </a:rPr>
              <a:t>V(S): S = S + 1</a:t>
            </a:r>
            <a:endParaRPr lang="ru-RU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11188" y="1858863"/>
            <a:ext cx="7705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 – </a:t>
            </a: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семафор – целая разделяемая переменная с 	неотрицательными значениями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1188" y="2873276"/>
            <a:ext cx="7705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 создании может быть инициализирована 	любым неотрицательным значением</a:t>
            </a:r>
          </a:p>
        </p:txBody>
      </p:sp>
    </p:spTree>
    <p:extLst>
      <p:ext uri="{BB962C8B-B14F-4D97-AF65-F5344CB8AC3E}">
        <p14:creationId xmlns:p14="http://schemas.microsoft.com/office/powerpoint/2010/main" val="31562122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Проблема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7544" y="1881188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331640" y="243205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331640" y="375285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907902" y="2924175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907902" y="3392488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572000" y="189230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508104" y="2443163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508104" y="3763963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084366" y="2935288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084366" y="3403600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576461" y="4365104"/>
            <a:ext cx="8027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Информация передается через буфер конечного размера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N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76461" y="5118283"/>
            <a:ext cx="80279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Если в буфере нет места -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Producer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блокируется. Если в буфере пусто –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Consumer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блокируется. </a:t>
            </a:r>
          </a:p>
        </p:txBody>
      </p:sp>
    </p:spTree>
    <p:extLst>
      <p:ext uri="{BB962C8B-B14F-4D97-AF65-F5344CB8AC3E}">
        <p14:creationId xmlns:p14="http://schemas.microsoft.com/office/powerpoint/2010/main" val="2439067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Проблема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Семафоры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21816" y="2997399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09266" y="33577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509266" y="55993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085529" y="369113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085529" y="4700786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643313" y="29005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447925" y="1675656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mut_ex = 1;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447925" y="2010544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full = 0;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447925" y="2323728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empty = N;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2050604" y="4051499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P(empty);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2050604" y="4375349"/>
            <a:ext cx="1729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050604" y="538341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V(full);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050604" y="505956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902201" y="33704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902201" y="56120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407026" y="532308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6478463" y="4342011"/>
            <a:ext cx="183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6443537" y="3692724"/>
            <a:ext cx="10807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P(full);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443538" y="4016574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6443538" y="502463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V(empty);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6443538" y="470078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5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00018 0.0541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00156 -0.04537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/>
      <p:bldP spid="24" grpId="0"/>
      <p:bldP spid="24" grpId="2" build="allAtOnce"/>
      <p:bldP spid="25" grpId="0"/>
      <p:bldP spid="26" grpId="0"/>
      <p:bldP spid="26" grpId="1" build="allAtOnce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0" grpId="3" build="allAtOnce"/>
      <p:bldP spid="41" grpId="0"/>
      <p:bldP spid="41" grpId="3" build="allAtOnce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Producer-Consumer</a:t>
            </a: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. Семафоры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Дейкстры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21816" y="2997399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09266" y="33577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509266" y="55993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085529" y="369113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produce_item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085529" y="4700786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643313" y="29005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Consumer: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447925" y="1675656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447925" y="2010544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full = 0;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447925" y="2323728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empty = N;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2050604" y="4051499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P(empty);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2050604" y="4375349"/>
            <a:ext cx="1729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050604" y="538341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V(full);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050604" y="5059561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902201" y="337046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while (1) {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902201" y="5612011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407026" y="5323086"/>
            <a:ext cx="2557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consume_item();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6478463" y="4342011"/>
            <a:ext cx="183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get_item();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6444000" y="4068000"/>
            <a:ext cx="10807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P(full);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429600" y="370800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6443538" y="502463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V(empty);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6443538" y="4700786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V(mut_ex);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2433600" y="1675656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mut_ex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2448000" y="2323728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Semaphore empty = N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- 1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61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build="allAtOnce"/>
      <p:bldP spid="29" grpId="0"/>
      <p:bldP spid="31" grpId="0"/>
      <p:bldP spid="32" grpId="1" build="allAtOnce"/>
      <p:bldP spid="36" grpId="1" build="allAtOnce"/>
      <p:bldP spid="40" grpId="1" build="allAtOnce"/>
      <p:bldP spid="41" grpId="1" build="allAtOnce"/>
      <p:bldP spid="4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Мониторы Хора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Hoare)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53650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081" y="170080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3399"/>
                </a:solidFill>
                <a:latin typeface="+mj-lt"/>
              </a:rPr>
              <a:t>Структура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611188" y="236061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 monitor_name {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11188" y="5708650"/>
            <a:ext cx="900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079500" y="2803525"/>
            <a:ext cx="7545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Описание внутренних переменных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1079500" y="3306763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</a:t>
            </a:r>
            <a:r>
              <a:rPr lang="en-US" sz="2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(…) { … 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79500" y="3775075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</a:t>
            </a:r>
            <a:r>
              <a:rPr lang="en-US" sz="2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(…) { … 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1079500" y="4748213"/>
            <a:ext cx="270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void m</a:t>
            </a:r>
            <a:r>
              <a:rPr lang="en-US" sz="24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(…) { … }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079500" y="4206875"/>
            <a:ext cx="255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079500" y="5251450"/>
            <a:ext cx="525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Блок инициализации переменных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8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Механизмы синхронизации</a:t>
            </a:r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107504" y="90872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Мониторы Хора (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Hoare)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628800"/>
            <a:ext cx="8496300" cy="4680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457200" indent="-457200" defTabSz="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62880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3399"/>
                </a:solidFill>
                <a:latin typeface="+mj-lt"/>
              </a:rPr>
              <a:t>Условные переменные (</a:t>
            </a:r>
            <a:r>
              <a:rPr lang="en-US" sz="2800" b="1" dirty="0">
                <a:solidFill>
                  <a:srgbClr val="003399"/>
                </a:solidFill>
                <a:latin typeface="+mj-lt"/>
              </a:rPr>
              <a:t>condition variables)</a:t>
            </a:r>
            <a:endParaRPr lang="ru-RU" sz="2800" b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11188" y="2097088"/>
            <a:ext cx="82886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Condition C;</a:t>
            </a:r>
            <a:endParaRPr lang="ru-RU"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295400" y="4221088"/>
            <a:ext cx="71650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Выполнение операции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приводит к разблокированию только одного процесса, ожидающего этого (если он существует)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312862" y="2995613"/>
            <a:ext cx="69515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Процесс, выполнивший операцию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wait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над условной переменной, </a:t>
            </a:r>
            <a:r>
              <a:rPr lang="ru-RU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всегда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блокируется</a:t>
            </a:r>
          </a:p>
        </p:txBody>
      </p:sp>
      <p:sp>
        <p:nvSpPr>
          <p:cNvPr id="19" name="Rectangle 1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15975" y="2564904"/>
            <a:ext cx="8078591" cy="2303463"/>
          </a:xfrm>
          <a:prstGeom prst="rect">
            <a:avLst/>
          </a:prstGeo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C.wait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400000"/>
              </a:lnSpc>
              <a:buClr>
                <a:schemeClr val="tx1"/>
              </a:buClr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C.signal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295400" y="5338688"/>
            <a:ext cx="71650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Процесс, выполнивший операцию 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signal</a:t>
            </a: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b="1" u="sng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немедленно</a:t>
            </a:r>
            <a:r>
              <a:rPr lang="ru-RU" sz="2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покидает монитор</a:t>
            </a:r>
          </a:p>
        </p:txBody>
      </p:sp>
    </p:spTree>
    <p:extLst>
      <p:ext uri="{BB962C8B-B14F-4D97-AF65-F5344CB8AC3E}">
        <p14:creationId xmlns:p14="http://schemas.microsoft.com/office/powerpoint/2010/main" val="2486968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6" grpId="0"/>
      <p:bldP spid="17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Microsoft Office PowerPoint</Application>
  <PresentationFormat>Экран (4:3)</PresentationFormat>
  <Paragraphs>258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5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Механизмы синхронизации</vt:lpstr>
      <vt:lpstr>Эквивалентность механизмов</vt:lpstr>
      <vt:lpstr>Эквивалентность механизмов</vt:lpstr>
      <vt:lpstr>Эквивалентность механизмов</vt:lpstr>
      <vt:lpstr>Эквивалентность механизмов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6</dc:title>
  <dc:creator/>
  <cp:lastModifiedBy/>
  <cp:revision>1</cp:revision>
  <dcterms:created xsi:type="dcterms:W3CDTF">2016-02-27T09:01:20Z</dcterms:created>
  <dcterms:modified xsi:type="dcterms:W3CDTF">2019-02-18T02:41:56Z</dcterms:modified>
</cp:coreProperties>
</file>