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61" r:id="rId4"/>
    <p:sldId id="284" r:id="rId5"/>
    <p:sldId id="285" r:id="rId6"/>
    <p:sldId id="286" r:id="rId7"/>
    <p:sldId id="287" r:id="rId8"/>
    <p:sldId id="289" r:id="rId9"/>
    <p:sldId id="290" r:id="rId10"/>
    <p:sldId id="263" r:id="rId11"/>
    <p:sldId id="264" r:id="rId12"/>
    <p:sldId id="292" r:id="rId13"/>
    <p:sldId id="291" r:id="rId14"/>
    <p:sldId id="279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5EEA5-ABF6-4764-9E2D-A9CA71624538}">
  <a:tblStyle styleId="{9BA5EEA5-ABF6-4764-9E2D-A9CA71624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9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0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66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6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1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6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3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5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850731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</a:t>
            </a:r>
            <a:r>
              <a:rPr lang="en-US" dirty="0"/>
              <a:t>IT</a:t>
            </a:r>
            <a:r>
              <a:rPr lang="ru-RU" dirty="0"/>
              <a:t>-решений в компании «Билайн»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49E2A-1CA2-487B-A288-1A8FF637B187}"/>
              </a:ext>
            </a:extLst>
          </p:cNvPr>
          <p:cNvSpPr txBox="1"/>
          <p:nvPr/>
        </p:nvSpPr>
        <p:spPr>
          <a:xfrm>
            <a:off x="6150769" y="4686300"/>
            <a:ext cx="289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Подготовил: Манежин К.И., БИ3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ERP </a:t>
            </a:r>
            <a:r>
              <a:rPr lang="ru-RU" dirty="0"/>
              <a:t>система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s://cdn.app.compendium.com/uploads/user/e7c690e8-6ff9-102a-ac6d-e4aebca50425/d446082a-f51f-4d7d-a70e-70e59530455c/File/75e7aae43d64f57ef49d0a39b1f79689/oracle_fmw.png">
            <a:extLst>
              <a:ext uri="{FF2B5EF4-FFF2-40B4-BE49-F238E27FC236}">
                <a16:creationId xmlns:a16="http://schemas.microsoft.com/office/drawing/2014/main" id="{BFBCF624-34B4-429D-A46E-1224E5EA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00175"/>
            <a:ext cx="5286377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26C5184-85C1-4F90-9E8D-12CF63D890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86376" y="1400175"/>
            <a:ext cx="3378300" cy="2724300"/>
          </a:xfrm>
        </p:spPr>
        <p:txBody>
          <a:bodyPr/>
          <a:lstStyle/>
          <a:p>
            <a:r>
              <a:rPr lang="ru-RU" dirty="0"/>
              <a:t>Внедрение произошло всего за 2 месяца</a:t>
            </a:r>
          </a:p>
          <a:p>
            <a:r>
              <a:rPr lang="ru-RU" dirty="0"/>
              <a:t>Стоимость - </a:t>
            </a:r>
            <a:r>
              <a:rPr lang="en-US" dirty="0"/>
              <a:t>$</a:t>
            </a:r>
            <a:r>
              <a:rPr lang="ru-RU" dirty="0"/>
              <a:t>1200-1300</a:t>
            </a:r>
            <a:r>
              <a:rPr lang="en-US" dirty="0"/>
              <a:t> </a:t>
            </a:r>
            <a:r>
              <a:rPr lang="ru-RU" dirty="0"/>
              <a:t>на человека</a:t>
            </a:r>
          </a:p>
          <a:p>
            <a:r>
              <a:rPr lang="ru-RU" dirty="0"/>
              <a:t>Компания-интегратор – </a:t>
            </a:r>
            <a:r>
              <a:rPr lang="en-US" dirty="0"/>
              <a:t>AT Consulting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 - </a:t>
            </a:r>
            <a:r>
              <a:rPr lang="ru-RU" dirty="0"/>
              <a:t>решение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1195575" y="1273950"/>
            <a:ext cx="2247900" cy="143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Один из лидеров рынка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$</a:t>
            </a:r>
            <a:r>
              <a:rPr lang="ru-RU" dirty="0"/>
              <a:t>1200-8300</a:t>
            </a:r>
            <a:r>
              <a:rPr lang="en-US" dirty="0"/>
              <a:t> </a:t>
            </a:r>
            <a:r>
              <a:rPr lang="ru-RU" dirty="0"/>
              <a:t>в год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https://ws1.sinaimg.cn/large/4fdba006ly1fqsom3ttu1j20xc08cacb.jpg">
            <a:extLst>
              <a:ext uri="{FF2B5EF4-FFF2-40B4-BE49-F238E27FC236}">
                <a16:creationId xmlns:a16="http://schemas.microsoft.com/office/drawing/2014/main" id="{AECC1975-246C-4DC6-A5DC-1D09220A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1431559"/>
            <a:ext cx="4972048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xenlife.com.au/wp-content/uploads/business_intelligence.jpg">
            <a:extLst>
              <a:ext uri="{FF2B5EF4-FFF2-40B4-BE49-F238E27FC236}">
                <a16:creationId xmlns:a16="http://schemas.microsoft.com/office/drawing/2014/main" id="{2589B81E-84F1-43BC-9BCE-43930E48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4" y="2859440"/>
            <a:ext cx="3140281" cy="20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Аутсорсинг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http://www.mycity-web.com/wp-content/uploads/2016/11/AdobeStock_61232915-1024x649.jpeg">
            <a:extLst>
              <a:ext uri="{FF2B5EF4-FFF2-40B4-BE49-F238E27FC236}">
                <a16:creationId xmlns:a16="http://schemas.microsoft.com/office/drawing/2014/main" id="{A42A6B20-D6E2-42D5-BBCE-120F9994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58" y="1403747"/>
            <a:ext cx="3685698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86;p19">
            <a:extLst>
              <a:ext uri="{FF2B5EF4-FFF2-40B4-BE49-F238E27FC236}">
                <a16:creationId xmlns:a16="http://schemas.microsoft.com/office/drawing/2014/main" id="{A62094B7-D1EE-4D4B-AD17-6869D1CE7707}"/>
              </a:ext>
            </a:extLst>
          </p:cNvPr>
          <p:cNvSpPr txBox="1">
            <a:spLocks/>
          </p:cNvSpPr>
          <p:nvPr/>
        </p:nvSpPr>
        <p:spPr>
          <a:xfrm>
            <a:off x="589653" y="1854984"/>
            <a:ext cx="4332391" cy="270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2012 - Первый опыт аутсорсинга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Сокращение штата на 1.3 </a:t>
            </a:r>
            <a:r>
              <a:rPr lang="ru-RU" dirty="0" err="1"/>
              <a:t>тыс</a:t>
            </a:r>
            <a:endParaRPr lang="ru-RU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2016 – Полная передача обслуживания сетей на аутсорсинг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Сокращение штата на 2.8 </a:t>
            </a:r>
            <a:r>
              <a:rPr lang="ru-RU" dirty="0" err="1"/>
              <a:t>тыс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50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Интернет вещей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http://i.content-review.com/s/8c0e5f9a5e7e524215c423e47336d1b1.png">
            <a:extLst>
              <a:ext uri="{FF2B5EF4-FFF2-40B4-BE49-F238E27FC236}">
                <a16:creationId xmlns:a16="http://schemas.microsoft.com/office/drawing/2014/main" id="{5D8FDB6E-6C2B-4CD1-A2BC-C2AC3FE1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264775"/>
            <a:ext cx="4235223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86;p19">
            <a:extLst>
              <a:ext uri="{FF2B5EF4-FFF2-40B4-BE49-F238E27FC236}">
                <a16:creationId xmlns:a16="http://schemas.microsoft.com/office/drawing/2014/main" id="{0796C0BC-557B-4C43-94CB-319F1530D568}"/>
              </a:ext>
            </a:extLst>
          </p:cNvPr>
          <p:cNvSpPr txBox="1">
            <a:spLocks/>
          </p:cNvSpPr>
          <p:nvPr/>
        </p:nvSpPr>
        <p:spPr>
          <a:xfrm>
            <a:off x="4870179" y="1548009"/>
            <a:ext cx="3852340" cy="171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Стандарт </a:t>
            </a:r>
            <a:r>
              <a:rPr lang="en-US" dirty="0"/>
              <a:t>Narrow Band Internet of Things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Разворачивается через </a:t>
            </a:r>
            <a:r>
              <a:rPr lang="en-US" dirty="0"/>
              <a:t>LTE</a:t>
            </a:r>
            <a:endParaRPr lang="ru-RU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ru-RU" dirty="0"/>
              <a:t>Конкуренты: Мегафон и </a:t>
            </a:r>
            <a:r>
              <a:rPr lang="en-US" dirty="0"/>
              <a:t>Vodafone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89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721587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rgbClr val="FF9800"/>
                </a:solidFill>
              </a:rPr>
              <a:t>Спасибо за внимание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компании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Краткая история компании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/>
              <a:t>1992 – Установка первого коммутатора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/>
              <a:t>1993 – Получение лицензии на эксплуатацию сети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/>
              <a:t>1994 – Официальное коммерческое начало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/>
              <a:t>1995 – 10 тыс. абонентов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13519" y="3242623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Внутренняя и внешняя среды компании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696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внутренней среды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1955819297"/>
              </p:ext>
            </p:extLst>
          </p:nvPr>
        </p:nvGraphicFramePr>
        <p:xfrm>
          <a:off x="-40844" y="1158775"/>
          <a:ext cx="8225301" cy="3778945"/>
        </p:xfrm>
        <a:graphic>
          <a:graphicData uri="http://schemas.openxmlformats.org/drawingml/2006/table">
            <a:tbl>
              <a:tblPr>
                <a:noFill/>
                <a:tableStyleId>{9BA5EEA5-ABF6-4764-9E2D-A9CA71624538}</a:tableStyleId>
              </a:tblPr>
              <a:tblGrid>
                <a:gridCol w="27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Положительные факторы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Отрицательные факторы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dirty="0">
                          <a:solidFill>
                            <a:srgbClr val="3F537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Roboto Condensed"/>
                          <a:sym typeface="Roboto Condensed"/>
                        </a:rPr>
                        <a:t>Внутренняя среда</a:t>
                      </a:r>
                      <a:endParaRPr sz="1050" dirty="0">
                        <a:solidFill>
                          <a:srgbClr val="3F537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Известность оператора.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Большое количество вышек (хорошее покрытие)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Билайн– один из крупнейших операторов сотовой связи в стране.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Множество офисов в разных городах страны (возможность абонентов лично обсудить какие-либо вопросы)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Не скрывается информация по компании (каждый может посмотреть, например, текущее положение дел)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Предоставление пакетных услуг по связи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Относительно высокая средняя абонентская плата за минимальные предоставляемые услуги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05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Периодически наблюдаются проблемы со связью и подключением к интернету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48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внешней среды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2373459789"/>
              </p:ext>
            </p:extLst>
          </p:nvPr>
        </p:nvGraphicFramePr>
        <p:xfrm>
          <a:off x="-40844" y="1158775"/>
          <a:ext cx="8225301" cy="3477725"/>
        </p:xfrm>
        <a:graphic>
          <a:graphicData uri="http://schemas.openxmlformats.org/drawingml/2006/table">
            <a:tbl>
              <a:tblPr>
                <a:noFill/>
                <a:tableStyleId>{9BA5EEA5-ABF6-4764-9E2D-A9CA71624538}</a:tableStyleId>
              </a:tblPr>
              <a:tblGrid>
                <a:gridCol w="27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28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Положительные факторы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Отрицательные факторы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86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dirty="0">
                          <a:solidFill>
                            <a:srgbClr val="3F537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Roboto Condensed"/>
                          <a:sym typeface="Roboto Condensed"/>
                        </a:rPr>
                        <a:t>Внешняя среда</a:t>
                      </a:r>
                      <a:endParaRPr sz="1050" dirty="0">
                        <a:solidFill>
                          <a:srgbClr val="3F537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Благотворительные акции и кампании.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Замыкает тройку по числу людей, использующих Билайн, как оператора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Сильные конкуренты –   МТС, Мегафон и </a:t>
                      </a:r>
                      <a:r>
                        <a:rPr lang="en-US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Tele</a:t>
                      </a: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2.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Сильная зависимость от среднего дохода абонентов.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97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и угрозы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2646977495"/>
              </p:ext>
            </p:extLst>
          </p:nvPr>
        </p:nvGraphicFramePr>
        <p:xfrm>
          <a:off x="0" y="1410419"/>
          <a:ext cx="8208169" cy="3477725"/>
        </p:xfrm>
        <a:graphic>
          <a:graphicData uri="http://schemas.openxmlformats.org/drawingml/2006/table">
            <a:tbl>
              <a:tblPr>
                <a:noFill/>
                <a:tableStyleId>{9BA5EEA5-ABF6-4764-9E2D-A9CA71624538}</a:tableStyleId>
              </a:tblPr>
              <a:tblGrid>
                <a:gridCol w="4120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28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Возможности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Угрозы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86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Развитие уже имеющихся технологий и инвестиции в них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Снижение ресурсов, затрачиваемых на рекламу компании ввиду ее известности.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Инвестиции в новые технологии, развитие технологии 5</a:t>
                      </a:r>
                      <a:r>
                        <a:rPr lang="en-US" sz="12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ru-RU" sz="12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Развитие </a:t>
                      </a:r>
                      <a:r>
                        <a:rPr lang="en-US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-телефонии (снижение спроса на обычные звонки и смс)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Отсутствие прогресса в развитии технологий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Times New Roman" panose="02020603050405020304" pitchFamily="18" charset="0"/>
                        </a:rPr>
                        <a:t>Технологическое развитие других операторов (увеличение скорости интернета, развитие технологий 5G)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389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13519" y="3242623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IT-</a:t>
            </a:r>
            <a:r>
              <a:rPr lang="ru-RU" dirty="0"/>
              <a:t>решения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071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CRM </a:t>
            </a:r>
            <a:r>
              <a:rPr lang="ru-RU" dirty="0"/>
              <a:t>система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572000" y="1321594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dirty="0"/>
              <a:t>Стоимость – </a:t>
            </a:r>
            <a:r>
              <a:rPr lang="en-US" dirty="0"/>
              <a:t>$</a:t>
            </a:r>
            <a:r>
              <a:rPr lang="ru-RU" dirty="0"/>
              <a:t>10млн</a:t>
            </a:r>
            <a:endParaRPr lang="en-US" dirty="0"/>
          </a:p>
          <a:p>
            <a:pPr marL="342900" indent="-342900"/>
            <a:r>
              <a:rPr lang="ru-RU" dirty="0"/>
              <a:t>Длительность внедрения – 15 месяцев</a:t>
            </a:r>
          </a:p>
          <a:p>
            <a:pPr marL="342900" indent="-342900"/>
            <a:r>
              <a:rPr lang="ru-RU" dirty="0"/>
              <a:t>Компания-интегратор  - </a:t>
            </a:r>
            <a:r>
              <a:rPr lang="en-US" dirty="0"/>
              <a:t>AT Consulting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https://ru.vector.me/files/images/8/4/84776/amdocs_clarity_crm.png">
            <a:extLst>
              <a:ext uri="{FF2B5EF4-FFF2-40B4-BE49-F238E27FC236}">
                <a16:creationId xmlns:a16="http://schemas.microsoft.com/office/drawing/2014/main" id="{B05BB2EB-D4E1-4018-9DE0-C4F740AA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321594"/>
            <a:ext cx="41529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softmagazin.ru/upload/medialibrary/news/MS-Dynamics-CRM-kupit.png">
            <a:extLst>
              <a:ext uri="{FF2B5EF4-FFF2-40B4-BE49-F238E27FC236}">
                <a16:creationId xmlns:a16="http://schemas.microsoft.com/office/drawing/2014/main" id="{4F8C5DE8-5EE0-4FCD-854C-FF36C75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49" y="3321844"/>
            <a:ext cx="3855984" cy="12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69;p18">
            <a:extLst>
              <a:ext uri="{FF2B5EF4-FFF2-40B4-BE49-F238E27FC236}">
                <a16:creationId xmlns:a16="http://schemas.microsoft.com/office/drawing/2014/main" id="{828C85EF-C2CA-419B-9238-063CE202F597}"/>
              </a:ext>
            </a:extLst>
          </p:cNvPr>
          <p:cNvSpPr txBox="1">
            <a:spLocks/>
          </p:cNvSpPr>
          <p:nvPr/>
        </p:nvSpPr>
        <p:spPr>
          <a:xfrm>
            <a:off x="250032" y="307186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/>
            <a:r>
              <a:rPr lang="ru-RU" dirty="0"/>
              <a:t>Стоимость – $</a:t>
            </a:r>
            <a:r>
              <a:rPr lang="en-US" dirty="0"/>
              <a:t>1 </a:t>
            </a:r>
            <a:r>
              <a:rPr lang="ru-RU" dirty="0" err="1"/>
              <a:t>тыс</a:t>
            </a:r>
            <a:r>
              <a:rPr lang="ru-RU" dirty="0"/>
              <a:t> на сотрудника</a:t>
            </a:r>
          </a:p>
          <a:p>
            <a:pPr marL="342900" indent="-342900"/>
            <a:r>
              <a:rPr lang="ru-RU" dirty="0"/>
              <a:t>Длительность внедрения </a:t>
            </a:r>
            <a:r>
              <a:rPr lang="en-US" dirty="0"/>
              <a:t>~</a:t>
            </a:r>
            <a:r>
              <a:rPr lang="ru-RU" dirty="0"/>
              <a:t> 1</a:t>
            </a:r>
            <a:r>
              <a:rPr lang="en-US" dirty="0"/>
              <a:t>1</a:t>
            </a:r>
            <a:r>
              <a:rPr lang="ru-RU" dirty="0"/>
              <a:t> месяцев</a:t>
            </a:r>
          </a:p>
          <a:p>
            <a:pPr marL="342900" indent="-342900"/>
            <a:r>
              <a:rPr lang="ru-RU" dirty="0"/>
              <a:t>Интеграция с </a:t>
            </a:r>
            <a:r>
              <a:rPr lang="en-US" dirty="0"/>
              <a:t>MS Office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6489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361</Words>
  <Application>Microsoft Office PowerPoint</Application>
  <PresentationFormat>Экран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Roboto Condensed Light</vt:lpstr>
      <vt:lpstr>Arvo</vt:lpstr>
      <vt:lpstr>Roboto Condensed</vt:lpstr>
      <vt:lpstr>Arial</vt:lpstr>
      <vt:lpstr>Salerio template</vt:lpstr>
      <vt:lpstr>Анализ IT-решений в компании «Билайн»</vt:lpstr>
      <vt:lpstr>История компании</vt:lpstr>
      <vt:lpstr>Краткая история компании</vt:lpstr>
      <vt:lpstr>Внутренняя и внешняя среды компании</vt:lpstr>
      <vt:lpstr>Анализ внутренней среды</vt:lpstr>
      <vt:lpstr>Анализ внешней среды</vt:lpstr>
      <vt:lpstr>Возможности и угрозы</vt:lpstr>
      <vt:lpstr>IT-решения</vt:lpstr>
      <vt:lpstr>CRM система</vt:lpstr>
      <vt:lpstr>ERP система</vt:lpstr>
      <vt:lpstr>BI - решение</vt:lpstr>
      <vt:lpstr>Аутсорсинг</vt:lpstr>
      <vt:lpstr>Интернет вещей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IT-решений в компании «Билайн»</dc:title>
  <dc:creator>User</dc:creator>
  <cp:lastModifiedBy>Манежин Константин Игоревич</cp:lastModifiedBy>
  <cp:revision>14</cp:revision>
  <dcterms:modified xsi:type="dcterms:W3CDTF">2018-12-04T21:59:46Z</dcterms:modified>
</cp:coreProperties>
</file>