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66" r:id="rId2"/>
    <p:sldMasterId id="2147483672" r:id="rId3"/>
  </p:sldMasterIdLst>
  <p:notesMasterIdLst>
    <p:notesMasterId r:id="rId31"/>
  </p:notesMasterIdLst>
  <p:sldIdLst>
    <p:sldId id="257" r:id="rId4"/>
    <p:sldId id="262" r:id="rId5"/>
    <p:sldId id="286" r:id="rId6"/>
    <p:sldId id="291" r:id="rId7"/>
    <p:sldId id="290" r:id="rId8"/>
    <p:sldId id="274" r:id="rId9"/>
    <p:sldId id="292" r:id="rId10"/>
    <p:sldId id="293" r:id="rId11"/>
    <p:sldId id="294" r:id="rId12"/>
    <p:sldId id="295" r:id="rId13"/>
    <p:sldId id="296" r:id="rId14"/>
    <p:sldId id="298" r:id="rId15"/>
    <p:sldId id="300" r:id="rId16"/>
    <p:sldId id="278" r:id="rId17"/>
    <p:sldId id="301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288" r:id="rId27"/>
    <p:sldId id="313" r:id="rId28"/>
    <p:sldId id="314" r:id="rId29"/>
    <p:sldId id="27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3404F6-AF45-403F-8B0B-E58FD8E18ED2}">
          <p14:sldIdLst>
            <p14:sldId id="257"/>
            <p14:sldId id="262"/>
            <p14:sldId id="286"/>
            <p14:sldId id="291"/>
            <p14:sldId id="290"/>
            <p14:sldId id="274"/>
            <p14:sldId id="292"/>
            <p14:sldId id="293"/>
            <p14:sldId id="294"/>
            <p14:sldId id="295"/>
            <p14:sldId id="296"/>
            <p14:sldId id="298"/>
            <p14:sldId id="300"/>
            <p14:sldId id="278"/>
            <p14:sldId id="301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288"/>
            <p14:sldId id="313"/>
            <p14:sldId id="31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FA"/>
    <a:srgbClr val="008000"/>
    <a:srgbClr val="06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42" autoAdjust="0"/>
    <p:restoredTop sz="94629" autoAdjust="0"/>
  </p:normalViewPr>
  <p:slideViewPr>
    <p:cSldViewPr>
      <p:cViewPr varScale="1">
        <p:scale>
          <a:sx n="108" d="100"/>
          <a:sy n="108" d="100"/>
        </p:scale>
        <p:origin x="1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23CC4-FED0-46D8-B338-6A49B477DF9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27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043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Основы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Операционных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Систем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ВШЭ-2019</a:t>
            </a:r>
            <a:endParaRPr lang="ru-RU" sz="5400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536" y="3501008"/>
            <a:ext cx="8424614" cy="180020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536" y="1628800"/>
            <a:ext cx="8424614" cy="1656184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Вытесняющее и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невытесняющее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174" y="1700808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«закончил исполнение»</a:t>
            </a: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«ожидание»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2852936"/>
            <a:ext cx="352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Вынужденное принятие решения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2040" y="4869160"/>
            <a:ext cx="374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Невынужденное принятие решения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373216"/>
            <a:ext cx="8424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Принятие вынужденных и невынужденных решений – вытесняющее планирование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174" y="3645024"/>
            <a:ext cx="8077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«ожидание»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</p:txBody>
      </p:sp>
    </p:spTree>
    <p:extLst>
      <p:ext uri="{BB962C8B-B14F-4D97-AF65-F5344CB8AC3E}">
        <p14:creationId xmlns:p14="http://schemas.microsoft.com/office/powerpoint/2010/main" val="232485222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39"/>
          <p:cNvSpPr>
            <a:spLocks noChangeArrowheads="1"/>
          </p:cNvSpPr>
          <p:nvPr/>
        </p:nvSpPr>
        <p:spPr bwMode="gray">
          <a:xfrm>
            <a:off x="323528" y="3140968"/>
            <a:ext cx="8496300" cy="30243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FCFS (First Come – First Served)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129614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" name="Group 1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172266"/>
              </p:ext>
            </p:extLst>
          </p:nvPr>
        </p:nvGraphicFramePr>
        <p:xfrm>
          <a:off x="611188" y="1844105"/>
          <a:ext cx="7956550" cy="914400"/>
        </p:xfrm>
        <a:graphic>
          <a:graphicData uri="http://schemas.openxmlformats.org/drawingml/2006/table">
            <a:tbl>
              <a:tblPr/>
              <a:tblGrid>
                <a:gridCol w="48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ru-RU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ru-RU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Прямая со стрелкой 2"/>
          <p:cNvCxnSpPr/>
          <p:nvPr/>
        </p:nvCxnSpPr>
        <p:spPr>
          <a:xfrm>
            <a:off x="611560" y="5589240"/>
            <a:ext cx="61206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88224" y="5641503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t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971600" y="3501008"/>
            <a:ext cx="0" cy="22322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5576" y="5644800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0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flipV="1">
            <a:off x="4716016" y="3501008"/>
            <a:ext cx="0" cy="22322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V="1">
            <a:off x="5868144" y="4329256"/>
            <a:ext cx="0" cy="1404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V="1">
            <a:off x="6156176" y="4941168"/>
            <a:ext cx="0" cy="79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971600" y="5013176"/>
            <a:ext cx="3744416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971600" y="4437112"/>
            <a:ext cx="3744416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 Box 48"/>
          <p:cNvSpPr txBox="1">
            <a:spLocks noChangeArrowheads="1"/>
          </p:cNvSpPr>
          <p:nvPr/>
        </p:nvSpPr>
        <p:spPr bwMode="auto">
          <a:xfrm>
            <a:off x="539552" y="3666510"/>
            <a:ext cx="503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49"/>
          <p:cNvSpPr txBox="1">
            <a:spLocks noChangeArrowheads="1"/>
          </p:cNvSpPr>
          <p:nvPr/>
        </p:nvSpPr>
        <p:spPr bwMode="auto">
          <a:xfrm>
            <a:off x="540370" y="4242574"/>
            <a:ext cx="503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endParaRPr lang="ru-RU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 Box 50"/>
          <p:cNvSpPr txBox="1">
            <a:spLocks noChangeArrowheads="1"/>
          </p:cNvSpPr>
          <p:nvPr/>
        </p:nvSpPr>
        <p:spPr bwMode="auto">
          <a:xfrm>
            <a:off x="540370" y="4818638"/>
            <a:ext cx="503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  <a:endParaRPr lang="ru-RU" sz="16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481" name="Прямая соединительная линия 20480"/>
          <p:cNvCxnSpPr/>
          <p:nvPr/>
        </p:nvCxnSpPr>
        <p:spPr>
          <a:xfrm>
            <a:off x="971600" y="3861048"/>
            <a:ext cx="3744416" cy="0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 Box 54"/>
          <p:cNvSpPr txBox="1">
            <a:spLocks noChangeArrowheads="1"/>
          </p:cNvSpPr>
          <p:nvPr/>
        </p:nvSpPr>
        <p:spPr bwMode="auto">
          <a:xfrm>
            <a:off x="1835150" y="3501008"/>
            <a:ext cx="1296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69" name="Text Box 55"/>
          <p:cNvSpPr txBox="1">
            <a:spLocks noChangeArrowheads="1"/>
          </p:cNvSpPr>
          <p:nvPr/>
        </p:nvSpPr>
        <p:spPr bwMode="auto">
          <a:xfrm>
            <a:off x="1835150" y="4098558"/>
            <a:ext cx="1440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70" name="Text Box 56"/>
          <p:cNvSpPr txBox="1">
            <a:spLocks noChangeArrowheads="1"/>
          </p:cNvSpPr>
          <p:nvPr/>
        </p:nvSpPr>
        <p:spPr bwMode="auto">
          <a:xfrm>
            <a:off x="1835150" y="4674622"/>
            <a:ext cx="1440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83968" y="564840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13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08104" y="564840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17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84168" y="564840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18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484" name="Прямая соединительная линия 20483"/>
          <p:cNvCxnSpPr/>
          <p:nvPr/>
        </p:nvCxnSpPr>
        <p:spPr>
          <a:xfrm>
            <a:off x="4716016" y="5013176"/>
            <a:ext cx="1152128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7" name="Прямая соединительная линия 20486"/>
          <p:cNvCxnSpPr/>
          <p:nvPr/>
        </p:nvCxnSpPr>
        <p:spPr>
          <a:xfrm>
            <a:off x="4716016" y="4437112"/>
            <a:ext cx="1152128" cy="0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 Box 54"/>
          <p:cNvSpPr txBox="1">
            <a:spLocks noChangeArrowheads="1"/>
          </p:cNvSpPr>
          <p:nvPr/>
        </p:nvSpPr>
        <p:spPr bwMode="auto">
          <a:xfrm>
            <a:off x="4715470" y="4077072"/>
            <a:ext cx="1296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cxnSp>
        <p:nvCxnSpPr>
          <p:cNvPr id="20489" name="Прямая соединительная линия 20488"/>
          <p:cNvCxnSpPr/>
          <p:nvPr/>
        </p:nvCxnSpPr>
        <p:spPr>
          <a:xfrm>
            <a:off x="5868144" y="5013176"/>
            <a:ext cx="288032" cy="0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 Box 54"/>
          <p:cNvSpPr txBox="1">
            <a:spLocks noChangeArrowheads="1"/>
          </p:cNvSpPr>
          <p:nvPr/>
        </p:nvSpPr>
        <p:spPr bwMode="auto">
          <a:xfrm>
            <a:off x="6155630" y="4530606"/>
            <a:ext cx="1296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cxnSp>
        <p:nvCxnSpPr>
          <p:cNvPr id="20491" name="Прямая со стрелкой 20490"/>
          <p:cNvCxnSpPr/>
          <p:nvPr/>
        </p:nvCxnSpPr>
        <p:spPr>
          <a:xfrm flipH="1">
            <a:off x="6012160" y="4797152"/>
            <a:ext cx="216024" cy="169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492" name="Объект 204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805340"/>
              </p:ext>
            </p:extLst>
          </p:nvPr>
        </p:nvGraphicFramePr>
        <p:xfrm>
          <a:off x="7112421" y="3279932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4" imgW="1485720" imgH="457200" progId="Equation.DSMT4">
                  <p:embed/>
                </p:oleObj>
              </mc:Choice>
              <mc:Fallback>
                <p:oleObj name="Equation" r:id="rId4" imgW="1485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12421" y="3279932"/>
                        <a:ext cx="1485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Объект 204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873772"/>
              </p:ext>
            </p:extLst>
          </p:nvPr>
        </p:nvGraphicFramePr>
        <p:xfrm>
          <a:off x="7105848" y="3763888"/>
          <a:ext cx="149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6" imgW="1498320" imgH="457200" progId="Equation.DSMT4">
                  <p:embed/>
                </p:oleObj>
              </mc:Choice>
              <mc:Fallback>
                <p:oleObj name="Equation" r:id="rId6" imgW="1498320" imgH="457200" progId="Equation.DSMT4">
                  <p:embed/>
                  <p:pic>
                    <p:nvPicPr>
                      <p:cNvPr id="0" name="Объект 20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848" y="3763888"/>
                        <a:ext cx="149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6745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 animBg="1"/>
      <p:bldP spid="4" grpId="0"/>
      <p:bldP spid="49" grpId="0"/>
      <p:bldP spid="59" grpId="0"/>
      <p:bldP spid="60" grpId="0"/>
      <p:bldP spid="61" grpId="0"/>
      <p:bldP spid="68" grpId="0"/>
      <p:bldP spid="69" grpId="0"/>
      <p:bldP spid="70" grpId="0"/>
      <p:bldP spid="72" grpId="0"/>
      <p:bldP spid="73" grpId="0"/>
      <p:bldP spid="74" grpId="0"/>
      <p:bldP spid="79" grpId="0"/>
      <p:bldP spid="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39"/>
          <p:cNvSpPr>
            <a:spLocks noChangeArrowheads="1"/>
          </p:cNvSpPr>
          <p:nvPr/>
        </p:nvSpPr>
        <p:spPr bwMode="gray">
          <a:xfrm>
            <a:off x="338472" y="3104964"/>
            <a:ext cx="8496300" cy="30243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FCFS (First Come – First Served)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129614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" name="Group 1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197443"/>
              </p:ext>
            </p:extLst>
          </p:nvPr>
        </p:nvGraphicFramePr>
        <p:xfrm>
          <a:off x="611188" y="1844105"/>
          <a:ext cx="7956550" cy="914400"/>
        </p:xfrm>
        <a:graphic>
          <a:graphicData uri="http://schemas.openxmlformats.org/drawingml/2006/table">
            <a:tbl>
              <a:tblPr/>
              <a:tblGrid>
                <a:gridCol w="48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ru-RU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ru-RU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Прямая со стрелкой 2"/>
          <p:cNvCxnSpPr/>
          <p:nvPr/>
        </p:nvCxnSpPr>
        <p:spPr>
          <a:xfrm>
            <a:off x="611560" y="5589240"/>
            <a:ext cx="61206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88224" y="5641503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t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971600" y="3501008"/>
            <a:ext cx="0" cy="22322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5576" y="5644800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0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flipV="1">
            <a:off x="1259632" y="3501008"/>
            <a:ext cx="0" cy="22322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 Box 48"/>
          <p:cNvSpPr txBox="1">
            <a:spLocks noChangeArrowheads="1"/>
          </p:cNvSpPr>
          <p:nvPr/>
        </p:nvSpPr>
        <p:spPr bwMode="auto">
          <a:xfrm>
            <a:off x="539552" y="3666510"/>
            <a:ext cx="503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 Box 50"/>
          <p:cNvSpPr txBox="1">
            <a:spLocks noChangeArrowheads="1"/>
          </p:cNvSpPr>
          <p:nvPr/>
        </p:nvSpPr>
        <p:spPr bwMode="auto">
          <a:xfrm>
            <a:off x="540370" y="4818638"/>
            <a:ext cx="503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  <a:endParaRPr lang="ru-RU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87624" y="564840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1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23728" y="564840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84168" y="564840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18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484" name="Прямая соединительная линия 20483"/>
          <p:cNvCxnSpPr/>
          <p:nvPr/>
        </p:nvCxnSpPr>
        <p:spPr>
          <a:xfrm>
            <a:off x="1259632" y="3861048"/>
            <a:ext cx="1152128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7" name="Прямая соединительная линия 20486"/>
          <p:cNvCxnSpPr/>
          <p:nvPr/>
        </p:nvCxnSpPr>
        <p:spPr>
          <a:xfrm>
            <a:off x="1259632" y="4437112"/>
            <a:ext cx="1152128" cy="0"/>
          </a:xfrm>
          <a:prstGeom prst="line">
            <a:avLst/>
          </a:prstGeom>
          <a:ln w="25400">
            <a:solidFill>
              <a:srgbClr val="008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9" name="Прямая соединительная линия 20488"/>
          <p:cNvCxnSpPr/>
          <p:nvPr/>
        </p:nvCxnSpPr>
        <p:spPr>
          <a:xfrm>
            <a:off x="971600" y="5013176"/>
            <a:ext cx="288032" cy="0"/>
          </a:xfrm>
          <a:prstGeom prst="line">
            <a:avLst/>
          </a:prstGeom>
          <a:ln w="25400">
            <a:solidFill>
              <a:srgbClr val="008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 Box 54"/>
          <p:cNvSpPr txBox="1">
            <a:spLocks noChangeArrowheads="1"/>
          </p:cNvSpPr>
          <p:nvPr/>
        </p:nvSpPr>
        <p:spPr bwMode="auto">
          <a:xfrm>
            <a:off x="1331094" y="4602614"/>
            <a:ext cx="1296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cxnSp>
        <p:nvCxnSpPr>
          <p:cNvPr id="20491" name="Прямая со стрелкой 20490"/>
          <p:cNvCxnSpPr/>
          <p:nvPr/>
        </p:nvCxnSpPr>
        <p:spPr>
          <a:xfrm flipH="1">
            <a:off x="1115616" y="4797152"/>
            <a:ext cx="216024" cy="169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492" name="Объект 204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617977"/>
              </p:ext>
            </p:extLst>
          </p:nvPr>
        </p:nvGraphicFramePr>
        <p:xfrm>
          <a:off x="7239000" y="3279775"/>
          <a:ext cx="123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4" imgW="1231560" imgH="457200" progId="Equation.DSMT4">
                  <p:embed/>
                </p:oleObj>
              </mc:Choice>
              <mc:Fallback>
                <p:oleObj name="Equation" r:id="rId4" imgW="1231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39000" y="3279775"/>
                        <a:ext cx="1231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Объект 204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823756"/>
              </p:ext>
            </p:extLst>
          </p:nvPr>
        </p:nvGraphicFramePr>
        <p:xfrm>
          <a:off x="7232650" y="3763963"/>
          <a:ext cx="124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6" imgW="1244520" imgH="457200" progId="Equation.DSMT4">
                  <p:embed/>
                </p:oleObj>
              </mc:Choice>
              <mc:Fallback>
                <p:oleObj name="Equation" r:id="rId6" imgW="12445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50" y="3763963"/>
                        <a:ext cx="124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единительная линия 8"/>
          <p:cNvCxnSpPr/>
          <p:nvPr/>
        </p:nvCxnSpPr>
        <p:spPr>
          <a:xfrm>
            <a:off x="971600" y="4437112"/>
            <a:ext cx="287486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972146" y="3859773"/>
            <a:ext cx="287486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55"/>
          <p:cNvSpPr txBox="1">
            <a:spLocks noChangeArrowheads="1"/>
          </p:cNvSpPr>
          <p:nvPr/>
        </p:nvSpPr>
        <p:spPr bwMode="auto">
          <a:xfrm>
            <a:off x="1259086" y="3933056"/>
            <a:ext cx="1440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cxnSp>
        <p:nvCxnSpPr>
          <p:cNvPr id="42" name="Прямая со стрелкой 41"/>
          <p:cNvCxnSpPr/>
          <p:nvPr/>
        </p:nvCxnSpPr>
        <p:spPr>
          <a:xfrm flipH="1">
            <a:off x="1115616" y="4221088"/>
            <a:ext cx="216024" cy="169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 Box 55"/>
          <p:cNvSpPr txBox="1">
            <a:spLocks noChangeArrowheads="1"/>
          </p:cNvSpPr>
          <p:nvPr/>
        </p:nvSpPr>
        <p:spPr bwMode="auto">
          <a:xfrm>
            <a:off x="1259086" y="3356992"/>
            <a:ext cx="1440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1979439" y="4456800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V="1">
            <a:off x="2411760" y="3501008"/>
            <a:ext cx="0" cy="22322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6156176" y="3501008"/>
            <a:ext cx="0" cy="22322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1115616" y="3645024"/>
            <a:ext cx="216024" cy="169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Box 49"/>
          <p:cNvSpPr txBox="1">
            <a:spLocks noChangeArrowheads="1"/>
          </p:cNvSpPr>
          <p:nvPr/>
        </p:nvSpPr>
        <p:spPr bwMode="auto">
          <a:xfrm>
            <a:off x="540370" y="4242574"/>
            <a:ext cx="503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endParaRPr lang="ru-RU" sz="16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2411760" y="3861048"/>
            <a:ext cx="3744416" cy="0"/>
          </a:xfrm>
          <a:prstGeom prst="line">
            <a:avLst/>
          </a:prstGeom>
          <a:ln w="25400">
            <a:solidFill>
              <a:srgbClr val="008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3635350" y="3522494"/>
            <a:ext cx="1296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19981631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/>
      <p:bldP spid="49" grpId="0"/>
      <p:bldP spid="59" grpId="0"/>
      <p:bldP spid="61" grpId="0"/>
      <p:bldP spid="72" grpId="0"/>
      <p:bldP spid="73" grpId="0"/>
      <p:bldP spid="74" grpId="0"/>
      <p:bldP spid="85" grpId="0"/>
      <p:bldP spid="41" grpId="0"/>
      <p:bldP spid="43" grpId="0"/>
      <p:bldP spid="55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1628800"/>
            <a:ext cx="8496300" cy="43924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Oval 140"/>
          <p:cNvSpPr>
            <a:spLocks noChangeArrowheads="1"/>
          </p:cNvSpPr>
          <p:nvPr/>
        </p:nvSpPr>
        <p:spPr bwMode="auto">
          <a:xfrm>
            <a:off x="2555875" y="4198962"/>
            <a:ext cx="4105275" cy="1619250"/>
          </a:xfrm>
          <a:prstGeom prst="ellipse">
            <a:avLst/>
          </a:prstGeom>
          <a:solidFill>
            <a:schemeClr val="hlink">
              <a:alpha val="14999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RR (Round Robin)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8" name="Oval 88"/>
          <p:cNvSpPr>
            <a:spLocks noChangeArrowheads="1"/>
          </p:cNvSpPr>
          <p:nvPr/>
        </p:nvSpPr>
        <p:spPr bwMode="auto">
          <a:xfrm>
            <a:off x="3402013" y="2181250"/>
            <a:ext cx="2411412" cy="241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AutoShape 84"/>
          <p:cNvSpPr>
            <a:spLocks noChangeArrowheads="1"/>
          </p:cNvSpPr>
          <p:nvPr/>
        </p:nvSpPr>
        <p:spPr bwMode="auto">
          <a:xfrm>
            <a:off x="3670300" y="1965350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44" name="AutoShape 85"/>
          <p:cNvSpPr>
            <a:spLocks noChangeArrowheads="1"/>
          </p:cNvSpPr>
          <p:nvPr/>
        </p:nvSpPr>
        <p:spPr bwMode="auto">
          <a:xfrm>
            <a:off x="4930775" y="3189312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45" name="AutoShape 89"/>
          <p:cNvSpPr>
            <a:spLocks noChangeArrowheads="1"/>
          </p:cNvSpPr>
          <p:nvPr/>
        </p:nvSpPr>
        <p:spPr bwMode="auto">
          <a:xfrm>
            <a:off x="3636938" y="4341837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3</a:t>
            </a:r>
          </a:p>
        </p:txBody>
      </p:sp>
      <p:sp>
        <p:nvSpPr>
          <p:cNvPr id="46" name="AutoShape 90"/>
          <p:cNvSpPr>
            <a:spLocks noChangeArrowheads="1"/>
          </p:cNvSpPr>
          <p:nvPr/>
        </p:nvSpPr>
        <p:spPr bwMode="auto">
          <a:xfrm>
            <a:off x="2338388" y="3189312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4</a:t>
            </a:r>
          </a:p>
        </p:txBody>
      </p:sp>
      <p:sp>
        <p:nvSpPr>
          <p:cNvPr id="51" name="AutoShape 103"/>
          <p:cNvSpPr>
            <a:spLocks noChangeArrowheads="1"/>
          </p:cNvSpPr>
          <p:nvPr/>
        </p:nvSpPr>
        <p:spPr bwMode="auto">
          <a:xfrm>
            <a:off x="4175125" y="2613050"/>
            <a:ext cx="865188" cy="252412"/>
          </a:xfrm>
          <a:prstGeom prst="curvedDownArrow">
            <a:avLst>
              <a:gd name="adj1" fmla="val 68554"/>
              <a:gd name="adj2" fmla="val 137107"/>
              <a:gd name="adj3" fmla="val 33333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104"/>
          <p:cNvSpPr txBox="1">
            <a:spLocks noChangeArrowheads="1"/>
          </p:cNvSpPr>
          <p:nvPr/>
        </p:nvSpPr>
        <p:spPr bwMode="auto">
          <a:xfrm>
            <a:off x="3852863" y="1628800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54" name="Text Box 105"/>
          <p:cNvSpPr txBox="1">
            <a:spLocks noChangeArrowheads="1"/>
          </p:cNvSpPr>
          <p:nvPr/>
        </p:nvSpPr>
        <p:spPr bwMode="auto">
          <a:xfrm>
            <a:off x="5797575" y="2852762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56" name="Text Box 106"/>
          <p:cNvSpPr txBox="1">
            <a:spLocks noChangeArrowheads="1"/>
          </p:cNvSpPr>
          <p:nvPr/>
        </p:nvSpPr>
        <p:spPr bwMode="auto">
          <a:xfrm>
            <a:off x="2016894" y="2852762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60" name="Text Box 107"/>
          <p:cNvSpPr txBox="1">
            <a:spLocks noChangeArrowheads="1"/>
          </p:cNvSpPr>
          <p:nvPr/>
        </p:nvSpPr>
        <p:spPr bwMode="auto">
          <a:xfrm>
            <a:off x="3852863" y="3861048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62" name="AutoShape 108"/>
          <p:cNvSpPr>
            <a:spLocks noChangeArrowheads="1"/>
          </p:cNvSpPr>
          <p:nvPr/>
        </p:nvSpPr>
        <p:spPr bwMode="auto">
          <a:xfrm>
            <a:off x="3638476" y="5097487"/>
            <a:ext cx="187325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Процессор</a:t>
            </a:r>
          </a:p>
        </p:txBody>
      </p:sp>
      <p:sp>
        <p:nvSpPr>
          <p:cNvPr id="63" name="AutoShape 109"/>
          <p:cNvSpPr>
            <a:spLocks noChangeArrowheads="1"/>
          </p:cNvSpPr>
          <p:nvPr/>
        </p:nvSpPr>
        <p:spPr bwMode="auto">
          <a:xfrm>
            <a:off x="3635896" y="4341837"/>
            <a:ext cx="187325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Процесс 3</a:t>
            </a:r>
          </a:p>
        </p:txBody>
      </p:sp>
      <p:sp>
        <p:nvSpPr>
          <p:cNvPr id="64" name="AutoShape 110"/>
          <p:cNvSpPr>
            <a:spLocks noChangeArrowheads="1"/>
          </p:cNvSpPr>
          <p:nvPr/>
        </p:nvSpPr>
        <p:spPr bwMode="auto">
          <a:xfrm>
            <a:off x="2735263" y="3838600"/>
            <a:ext cx="187325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3</a:t>
            </a:r>
          </a:p>
        </p:txBody>
      </p:sp>
      <p:sp>
        <p:nvSpPr>
          <p:cNvPr id="65" name="AutoShape 111"/>
          <p:cNvSpPr>
            <a:spLocks noChangeArrowheads="1"/>
          </p:cNvSpPr>
          <p:nvPr/>
        </p:nvSpPr>
        <p:spPr bwMode="auto">
          <a:xfrm>
            <a:off x="2627784" y="2649562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Процесс 4</a:t>
            </a:r>
          </a:p>
        </p:txBody>
      </p:sp>
      <p:sp>
        <p:nvSpPr>
          <p:cNvPr id="66" name="Text Box 113"/>
          <p:cNvSpPr txBox="1">
            <a:spLocks noChangeArrowheads="1"/>
          </p:cNvSpPr>
          <p:nvPr/>
        </p:nvSpPr>
        <p:spPr bwMode="auto">
          <a:xfrm>
            <a:off x="2124596" y="3500462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67" name="Text Box 114"/>
          <p:cNvSpPr txBox="1">
            <a:spLocks noChangeArrowheads="1"/>
          </p:cNvSpPr>
          <p:nvPr/>
        </p:nvSpPr>
        <p:spPr bwMode="auto">
          <a:xfrm>
            <a:off x="2341339" y="2325712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68" name="Text Box 116"/>
          <p:cNvSpPr txBox="1">
            <a:spLocks noChangeArrowheads="1"/>
          </p:cNvSpPr>
          <p:nvPr/>
        </p:nvSpPr>
        <p:spPr bwMode="auto">
          <a:xfrm>
            <a:off x="5507385" y="2252687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69" name="Text Box 118"/>
          <p:cNvSpPr txBox="1">
            <a:spLocks noChangeArrowheads="1"/>
          </p:cNvSpPr>
          <p:nvPr/>
        </p:nvSpPr>
        <p:spPr bwMode="auto">
          <a:xfrm>
            <a:off x="5796136" y="3370287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70" name="AutoShape 119"/>
          <p:cNvSpPr>
            <a:spLocks noChangeArrowheads="1"/>
          </p:cNvSpPr>
          <p:nvPr/>
        </p:nvSpPr>
        <p:spPr bwMode="auto">
          <a:xfrm>
            <a:off x="4210868" y="3297262"/>
            <a:ext cx="865188" cy="252413"/>
          </a:xfrm>
          <a:prstGeom prst="curvedDownArrow">
            <a:avLst>
              <a:gd name="adj1" fmla="val 68553"/>
              <a:gd name="adj2" fmla="val 137107"/>
              <a:gd name="adj3" fmla="val 33333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 Box 120"/>
          <p:cNvSpPr txBox="1">
            <a:spLocks noChangeArrowheads="1"/>
          </p:cNvSpPr>
          <p:nvPr/>
        </p:nvSpPr>
        <p:spPr bwMode="auto">
          <a:xfrm>
            <a:off x="2339752" y="2252687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75" name="AutoShape 121"/>
          <p:cNvSpPr>
            <a:spLocks noChangeArrowheads="1"/>
          </p:cNvSpPr>
          <p:nvPr/>
        </p:nvSpPr>
        <p:spPr bwMode="auto">
          <a:xfrm>
            <a:off x="2627784" y="2578125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Процесс 4</a:t>
            </a:r>
          </a:p>
        </p:txBody>
      </p:sp>
      <p:sp>
        <p:nvSpPr>
          <p:cNvPr id="76" name="AutoShape 122"/>
          <p:cNvSpPr>
            <a:spLocks noChangeArrowheads="1"/>
          </p:cNvSpPr>
          <p:nvPr/>
        </p:nvSpPr>
        <p:spPr bwMode="auto">
          <a:xfrm>
            <a:off x="4932139" y="2649562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77" name="Text Box 123"/>
          <p:cNvSpPr txBox="1">
            <a:spLocks noChangeArrowheads="1"/>
          </p:cNvSpPr>
          <p:nvPr/>
        </p:nvSpPr>
        <p:spPr bwMode="auto">
          <a:xfrm>
            <a:off x="5508972" y="2325712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78" name="Text Box 125"/>
          <p:cNvSpPr txBox="1">
            <a:spLocks noChangeArrowheads="1"/>
          </p:cNvSpPr>
          <p:nvPr/>
        </p:nvSpPr>
        <p:spPr bwMode="auto">
          <a:xfrm>
            <a:off x="2053159" y="3370287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79" name="AutoShape 126"/>
          <p:cNvSpPr>
            <a:spLocks noChangeArrowheads="1"/>
          </p:cNvSpPr>
          <p:nvPr/>
        </p:nvSpPr>
        <p:spPr bwMode="auto">
          <a:xfrm>
            <a:off x="2735263" y="3694137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3</a:t>
            </a:r>
          </a:p>
        </p:txBody>
      </p:sp>
      <p:sp>
        <p:nvSpPr>
          <p:cNvPr id="83" name="AutoShape 131"/>
          <p:cNvSpPr>
            <a:spLocks noChangeArrowheads="1"/>
          </p:cNvSpPr>
          <p:nvPr/>
        </p:nvSpPr>
        <p:spPr bwMode="auto">
          <a:xfrm>
            <a:off x="3635896" y="1965350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Процесс 4</a:t>
            </a:r>
          </a:p>
        </p:txBody>
      </p:sp>
      <p:sp>
        <p:nvSpPr>
          <p:cNvPr id="80" name="AutoShape 127"/>
          <p:cNvSpPr>
            <a:spLocks noChangeArrowheads="1"/>
          </p:cNvSpPr>
          <p:nvPr/>
        </p:nvSpPr>
        <p:spPr bwMode="auto">
          <a:xfrm>
            <a:off x="4716463" y="3838600"/>
            <a:ext cx="187325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81" name="Text Box 129"/>
          <p:cNvSpPr txBox="1">
            <a:spLocks noChangeArrowheads="1"/>
          </p:cNvSpPr>
          <p:nvPr/>
        </p:nvSpPr>
        <p:spPr bwMode="auto">
          <a:xfrm>
            <a:off x="5797724" y="3513162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82" name="Text Box 130"/>
          <p:cNvSpPr txBox="1">
            <a:spLocks noChangeArrowheads="1"/>
          </p:cNvSpPr>
          <p:nvPr/>
        </p:nvSpPr>
        <p:spPr bwMode="auto">
          <a:xfrm>
            <a:off x="3851275" y="1628800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84" name="Text Box 132"/>
          <p:cNvSpPr txBox="1">
            <a:spLocks noChangeArrowheads="1"/>
          </p:cNvSpPr>
          <p:nvPr/>
        </p:nvSpPr>
        <p:spPr bwMode="auto">
          <a:xfrm>
            <a:off x="1979712" y="2852762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86" name="AutoShape 133"/>
          <p:cNvSpPr>
            <a:spLocks noChangeArrowheads="1"/>
          </p:cNvSpPr>
          <p:nvPr/>
        </p:nvSpPr>
        <p:spPr bwMode="auto">
          <a:xfrm>
            <a:off x="1979712" y="3189312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3</a:t>
            </a:r>
          </a:p>
        </p:txBody>
      </p:sp>
      <p:sp>
        <p:nvSpPr>
          <p:cNvPr id="87" name="AutoShape 134"/>
          <p:cNvSpPr>
            <a:spLocks noChangeArrowheads="1"/>
          </p:cNvSpPr>
          <p:nvPr/>
        </p:nvSpPr>
        <p:spPr bwMode="auto">
          <a:xfrm>
            <a:off x="4139952" y="2613050"/>
            <a:ext cx="865187" cy="252412"/>
          </a:xfrm>
          <a:prstGeom prst="curvedDownArrow">
            <a:avLst>
              <a:gd name="adj1" fmla="val 68554"/>
              <a:gd name="adj2" fmla="val 137107"/>
              <a:gd name="adj3" fmla="val 33333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AutoShape 136"/>
          <p:cNvSpPr>
            <a:spLocks noChangeArrowheads="1"/>
          </p:cNvSpPr>
          <p:nvPr/>
        </p:nvSpPr>
        <p:spPr bwMode="auto">
          <a:xfrm>
            <a:off x="4932040" y="3189312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89" name="AutoShape 137"/>
          <p:cNvSpPr>
            <a:spLocks noChangeArrowheads="1"/>
          </p:cNvSpPr>
          <p:nvPr/>
        </p:nvSpPr>
        <p:spPr bwMode="auto">
          <a:xfrm>
            <a:off x="3635896" y="4341837"/>
            <a:ext cx="187325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90" name="Text Box 138"/>
          <p:cNvSpPr txBox="1">
            <a:spLocks noChangeArrowheads="1"/>
          </p:cNvSpPr>
          <p:nvPr/>
        </p:nvSpPr>
        <p:spPr bwMode="auto">
          <a:xfrm>
            <a:off x="3959225" y="3861048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92" name="AutoShape 141"/>
          <p:cNvSpPr>
            <a:spLocks noChangeArrowheads="1"/>
          </p:cNvSpPr>
          <p:nvPr/>
        </p:nvSpPr>
        <p:spPr bwMode="auto">
          <a:xfrm>
            <a:off x="4930552" y="2541612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93" name="AutoShape 142"/>
          <p:cNvSpPr>
            <a:spLocks noChangeArrowheads="1"/>
          </p:cNvSpPr>
          <p:nvPr/>
        </p:nvSpPr>
        <p:spPr bwMode="auto">
          <a:xfrm>
            <a:off x="4716463" y="3694137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</a:t>
            </a:r>
            <a:r>
              <a:rPr lang="en-US" sz="2000">
                <a:latin typeface="Arial" pitchFamily="34" charset="0"/>
                <a:cs typeface="Arial" pitchFamily="34" charset="0"/>
              </a:rPr>
              <a:t>2</a:t>
            </a:r>
            <a:endParaRPr lang="ru-RU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Text Box 143"/>
          <p:cNvSpPr txBox="1">
            <a:spLocks noChangeArrowheads="1"/>
          </p:cNvSpPr>
          <p:nvPr/>
        </p:nvSpPr>
        <p:spPr bwMode="auto">
          <a:xfrm>
            <a:off x="5869012" y="2889275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</p:spTree>
    <p:extLst>
      <p:ext uri="{BB962C8B-B14F-4D97-AF65-F5344CB8AC3E}">
        <p14:creationId xmlns:p14="http://schemas.microsoft.com/office/powerpoint/2010/main" val="7751414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1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9" dur="250" autoRev="1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0" dur="250" autoRev="1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250" autoRev="1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50" autoRev="1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70" dur="250" autoRev="1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1" dur="250" autoRev="1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2" dur="250" autoRev="1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250" autoRev="1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1" grpId="0" animBg="1"/>
      <p:bldP spid="38" grpId="0" animBg="1"/>
      <p:bldP spid="39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51" grpId="0" animBg="1"/>
      <p:bldP spid="51" grpId="1" animBg="1"/>
      <p:bldP spid="53" grpId="0"/>
      <p:bldP spid="54" grpId="0"/>
      <p:bldP spid="54" grpId="1"/>
      <p:bldP spid="56" grpId="0"/>
      <p:bldP spid="60" grpId="0"/>
      <p:bldP spid="60" grpId="1"/>
      <p:bldP spid="62" grpId="0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4" grpId="3" animBg="1"/>
      <p:bldP spid="65" grpId="0" animBg="1"/>
      <p:bldP spid="65" grpId="1" animBg="1"/>
      <p:bldP spid="65" grpId="2" animBg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 animBg="1"/>
      <p:bldP spid="70" grpId="1" animBg="1"/>
      <p:bldP spid="71" grpId="0"/>
      <p:bldP spid="75" grpId="0" animBg="1"/>
      <p:bldP spid="75" grpId="1" animBg="1"/>
      <p:bldP spid="76" grpId="0" animBg="1"/>
      <p:bldP spid="77" grpId="0"/>
      <p:bldP spid="78" grpId="0"/>
      <p:bldP spid="79" grpId="0" animBg="1"/>
      <p:bldP spid="79" grpId="1" animBg="1"/>
      <p:bldP spid="83" grpId="0" animBg="1"/>
      <p:bldP spid="80" grpId="0" animBg="1"/>
      <p:bldP spid="80" grpId="1" animBg="1"/>
      <p:bldP spid="80" grpId="2" animBg="1"/>
      <p:bldP spid="81" grpId="0"/>
      <p:bldP spid="81" grpId="1"/>
      <p:bldP spid="82" grpId="0"/>
      <p:bldP spid="84" grpId="0"/>
      <p:bldP spid="86" grpId="0" animBg="1"/>
      <p:bldP spid="87" grpId="0" animBg="1"/>
      <p:bldP spid="89" grpId="0" animBg="1"/>
      <p:bldP spid="89" grpId="1" animBg="1"/>
      <p:bldP spid="90" grpId="0"/>
      <p:bldP spid="90" grpId="1"/>
      <p:bldP spid="90" grpId="2"/>
      <p:bldP spid="92" grpId="0" animBg="1"/>
      <p:bldP spid="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RR (Round Robin)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95536" y="2204864"/>
            <a:ext cx="8424614" cy="1296144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27174" y="2276872"/>
            <a:ext cx="784887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процесс освобождает процессор до начала нового кванта;</a:t>
            </a:r>
          </a:p>
          <a:p>
            <a:pPr marL="342900" indent="-342900" defTabSz="4572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на исполнение выбираем новый процесс из начала очереди готовых и выделяем ему новый квант времени.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95536" y="4283804"/>
            <a:ext cx="8424614" cy="1665476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7174" y="4355812"/>
            <a:ext cx="78488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по окончании кванта процесс помещается в конец очереди готовых к исполнению процессов;</a:t>
            </a:r>
          </a:p>
          <a:p>
            <a:pPr marL="342900" indent="-342900" defTabSz="4572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на исполнение выбираем новый процесс из начала очереди готовых.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628800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Остаток времени CPU </a:t>
            </a:r>
            <a:r>
              <a:rPr lang="ru-RU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burst</a:t>
            </a:r>
            <a:r>
              <a:rPr lang="ru-RU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&lt;= кванта времени: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1520" y="371703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Остаток времени CPU </a:t>
            </a:r>
            <a:r>
              <a:rPr lang="ru-RU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burst</a:t>
            </a:r>
            <a:r>
              <a:rPr lang="ru-RU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ru-RU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кванта времени:</a:t>
            </a:r>
          </a:p>
        </p:txBody>
      </p:sp>
    </p:spTree>
    <p:extLst>
      <p:ext uri="{BB962C8B-B14F-4D97-AF65-F5344CB8AC3E}">
        <p14:creationId xmlns:p14="http://schemas.microsoft.com/office/powerpoint/2010/main" val="2894901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RR (Round Robin)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251520" y="3001774"/>
            <a:ext cx="8640960" cy="316353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280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493219"/>
              </p:ext>
            </p:extLst>
          </p:nvPr>
        </p:nvGraphicFramePr>
        <p:xfrm>
          <a:off x="395536" y="3429000"/>
          <a:ext cx="8410575" cy="1770064"/>
        </p:xfrm>
        <a:graphic>
          <a:graphicData uri="http://schemas.openxmlformats.org/drawingml/2006/table">
            <a:tbl>
              <a:tblPr/>
              <a:tblGrid>
                <a:gridCol w="1119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2805"/>
          <p:cNvSpPr txBox="1">
            <a:spLocks noChangeArrowheads="1"/>
          </p:cNvSpPr>
          <p:nvPr/>
        </p:nvSpPr>
        <p:spPr bwMode="auto">
          <a:xfrm>
            <a:off x="2289423" y="2996952"/>
            <a:ext cx="47164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Величина кванта времени – 4 </a:t>
            </a:r>
          </a:p>
        </p:txBody>
      </p:sp>
      <p:sp>
        <p:nvSpPr>
          <p:cNvPr id="13" name="Text Box 2806"/>
          <p:cNvSpPr txBox="1">
            <a:spLocks noChangeArrowheads="1"/>
          </p:cNvSpPr>
          <p:nvPr/>
        </p:nvSpPr>
        <p:spPr bwMode="auto">
          <a:xfrm>
            <a:off x="156869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" name="Text Box 2807"/>
          <p:cNvSpPr txBox="1">
            <a:spLocks noChangeArrowheads="1"/>
          </p:cNvSpPr>
          <p:nvPr/>
        </p:nvSpPr>
        <p:spPr bwMode="auto">
          <a:xfrm>
            <a:off x="200049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" name="Text Box 2808"/>
          <p:cNvSpPr txBox="1">
            <a:spLocks noChangeArrowheads="1"/>
          </p:cNvSpPr>
          <p:nvPr/>
        </p:nvSpPr>
        <p:spPr bwMode="auto">
          <a:xfrm>
            <a:off x="239737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6" name="Text Box 2809"/>
          <p:cNvSpPr txBox="1">
            <a:spLocks noChangeArrowheads="1"/>
          </p:cNvSpPr>
          <p:nvPr/>
        </p:nvSpPr>
        <p:spPr bwMode="auto">
          <a:xfrm>
            <a:off x="27926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7" name="Text Box 2810"/>
          <p:cNvSpPr txBox="1">
            <a:spLocks noChangeArrowheads="1"/>
          </p:cNvSpPr>
          <p:nvPr/>
        </p:nvSpPr>
        <p:spPr bwMode="auto">
          <a:xfrm>
            <a:off x="1568698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8" name="Text Box 2811"/>
          <p:cNvSpPr txBox="1">
            <a:spLocks noChangeArrowheads="1"/>
          </p:cNvSpPr>
          <p:nvPr/>
        </p:nvSpPr>
        <p:spPr bwMode="auto">
          <a:xfrm>
            <a:off x="2000498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9" name="Text Box 2812"/>
          <p:cNvSpPr txBox="1">
            <a:spLocks noChangeArrowheads="1"/>
          </p:cNvSpPr>
          <p:nvPr/>
        </p:nvSpPr>
        <p:spPr bwMode="auto">
          <a:xfrm>
            <a:off x="2397373" y="4365625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0" name="Text Box 2813"/>
          <p:cNvSpPr txBox="1">
            <a:spLocks noChangeArrowheads="1"/>
          </p:cNvSpPr>
          <p:nvPr/>
        </p:nvSpPr>
        <p:spPr bwMode="auto">
          <a:xfrm>
            <a:off x="2829173" y="4365625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1" name="Text Box 2814"/>
          <p:cNvSpPr txBox="1">
            <a:spLocks noChangeArrowheads="1"/>
          </p:cNvSpPr>
          <p:nvPr/>
        </p:nvSpPr>
        <p:spPr bwMode="auto">
          <a:xfrm>
            <a:off x="1568698" y="4792379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2" name="Text Box 2815"/>
          <p:cNvSpPr txBox="1">
            <a:spLocks noChangeArrowheads="1"/>
          </p:cNvSpPr>
          <p:nvPr/>
        </p:nvSpPr>
        <p:spPr bwMode="auto">
          <a:xfrm>
            <a:off x="2000498" y="4792379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3" name="Text Box 2816"/>
          <p:cNvSpPr txBox="1">
            <a:spLocks noChangeArrowheads="1"/>
          </p:cNvSpPr>
          <p:nvPr/>
        </p:nvSpPr>
        <p:spPr bwMode="auto">
          <a:xfrm>
            <a:off x="2397373" y="4792379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4" name="Text Box 2817"/>
          <p:cNvSpPr txBox="1">
            <a:spLocks noChangeArrowheads="1"/>
          </p:cNvSpPr>
          <p:nvPr/>
        </p:nvSpPr>
        <p:spPr bwMode="auto">
          <a:xfrm>
            <a:off x="2829173" y="4797425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5" name="Line 2840"/>
          <p:cNvSpPr>
            <a:spLocks noChangeShapeType="1"/>
          </p:cNvSpPr>
          <p:nvPr/>
        </p:nvSpPr>
        <p:spPr bwMode="auto">
          <a:xfrm>
            <a:off x="6445448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2842"/>
          <p:cNvSpPr>
            <a:spLocks noChangeShapeType="1"/>
          </p:cNvSpPr>
          <p:nvPr/>
        </p:nvSpPr>
        <p:spPr bwMode="auto">
          <a:xfrm>
            <a:off x="6445448" y="602128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Line 2844"/>
          <p:cNvSpPr>
            <a:spLocks noChangeShapeType="1"/>
          </p:cNvSpPr>
          <p:nvPr/>
        </p:nvSpPr>
        <p:spPr bwMode="auto">
          <a:xfrm>
            <a:off x="6445448" y="558948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Line 2845"/>
          <p:cNvSpPr>
            <a:spLocks noChangeShapeType="1"/>
          </p:cNvSpPr>
          <p:nvPr/>
        </p:nvSpPr>
        <p:spPr bwMode="auto">
          <a:xfrm>
            <a:off x="8604448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Line 2846"/>
          <p:cNvSpPr>
            <a:spLocks noChangeShapeType="1"/>
          </p:cNvSpPr>
          <p:nvPr/>
        </p:nvSpPr>
        <p:spPr bwMode="auto">
          <a:xfrm>
            <a:off x="7164586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2847"/>
          <p:cNvSpPr>
            <a:spLocks noChangeShapeType="1"/>
          </p:cNvSpPr>
          <p:nvPr/>
        </p:nvSpPr>
        <p:spPr bwMode="auto">
          <a:xfrm>
            <a:off x="7885311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2848"/>
          <p:cNvSpPr txBox="1">
            <a:spLocks noChangeArrowheads="1"/>
          </p:cNvSpPr>
          <p:nvPr/>
        </p:nvSpPr>
        <p:spPr bwMode="auto">
          <a:xfrm>
            <a:off x="6624836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2849"/>
          <p:cNvSpPr txBox="1">
            <a:spLocks noChangeArrowheads="1"/>
          </p:cNvSpPr>
          <p:nvPr/>
        </p:nvSpPr>
        <p:spPr bwMode="auto">
          <a:xfrm>
            <a:off x="7345561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2850"/>
          <p:cNvSpPr txBox="1">
            <a:spLocks noChangeArrowheads="1"/>
          </p:cNvSpPr>
          <p:nvPr/>
        </p:nvSpPr>
        <p:spPr bwMode="auto">
          <a:xfrm>
            <a:off x="8029773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2851"/>
          <p:cNvSpPr txBox="1">
            <a:spLocks noChangeArrowheads="1"/>
          </p:cNvSpPr>
          <p:nvPr/>
        </p:nvSpPr>
        <p:spPr bwMode="auto">
          <a:xfrm>
            <a:off x="6588323" y="5229200"/>
            <a:ext cx="1908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Очередь готовых</a:t>
            </a:r>
          </a:p>
        </p:txBody>
      </p:sp>
      <p:sp>
        <p:nvSpPr>
          <p:cNvPr id="35" name="Text Box 2852"/>
          <p:cNvSpPr txBox="1">
            <a:spLocks noChangeArrowheads="1"/>
          </p:cNvSpPr>
          <p:nvPr/>
        </p:nvSpPr>
        <p:spPr bwMode="auto">
          <a:xfrm>
            <a:off x="4319786" y="5660925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2853"/>
          <p:cNvSpPr txBox="1">
            <a:spLocks noChangeArrowheads="1"/>
          </p:cNvSpPr>
          <p:nvPr/>
        </p:nvSpPr>
        <p:spPr bwMode="auto">
          <a:xfrm>
            <a:off x="3889573" y="5246475"/>
            <a:ext cx="1763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37" name="Text Box 2854"/>
          <p:cNvSpPr txBox="1">
            <a:spLocks noChangeArrowheads="1"/>
          </p:cNvSpPr>
          <p:nvPr/>
        </p:nvSpPr>
        <p:spPr bwMode="auto">
          <a:xfrm>
            <a:off x="6624836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2855"/>
          <p:cNvSpPr txBox="1">
            <a:spLocks noChangeArrowheads="1"/>
          </p:cNvSpPr>
          <p:nvPr/>
        </p:nvSpPr>
        <p:spPr bwMode="auto">
          <a:xfrm>
            <a:off x="7345561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2856"/>
          <p:cNvSpPr txBox="1">
            <a:spLocks noChangeArrowheads="1"/>
          </p:cNvSpPr>
          <p:nvPr/>
        </p:nvSpPr>
        <p:spPr bwMode="auto">
          <a:xfrm>
            <a:off x="8029773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2857"/>
          <p:cNvSpPr txBox="1">
            <a:spLocks noChangeArrowheads="1"/>
          </p:cNvSpPr>
          <p:nvPr/>
        </p:nvSpPr>
        <p:spPr bwMode="auto">
          <a:xfrm>
            <a:off x="4319786" y="5660925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2858"/>
          <p:cNvSpPr txBox="1">
            <a:spLocks noChangeArrowheads="1"/>
          </p:cNvSpPr>
          <p:nvPr/>
        </p:nvSpPr>
        <p:spPr bwMode="auto">
          <a:xfrm>
            <a:off x="6624836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2859"/>
          <p:cNvSpPr txBox="1">
            <a:spLocks noChangeArrowheads="1"/>
          </p:cNvSpPr>
          <p:nvPr/>
        </p:nvSpPr>
        <p:spPr bwMode="auto">
          <a:xfrm>
            <a:off x="7345561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2860"/>
          <p:cNvSpPr txBox="1">
            <a:spLocks noChangeArrowheads="1"/>
          </p:cNvSpPr>
          <p:nvPr/>
        </p:nvSpPr>
        <p:spPr bwMode="auto">
          <a:xfrm>
            <a:off x="4413498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44" name="Text Box 2861"/>
          <p:cNvSpPr txBox="1">
            <a:spLocks noChangeArrowheads="1"/>
          </p:cNvSpPr>
          <p:nvPr/>
        </p:nvSpPr>
        <p:spPr bwMode="auto">
          <a:xfrm>
            <a:off x="4016623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45" name="Text Box 2862"/>
          <p:cNvSpPr txBox="1">
            <a:spLocks noChangeArrowheads="1"/>
          </p:cNvSpPr>
          <p:nvPr/>
        </p:nvSpPr>
        <p:spPr bwMode="auto">
          <a:xfrm>
            <a:off x="3621336" y="4364038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46" name="Text Box 2863"/>
          <p:cNvSpPr txBox="1">
            <a:spLocks noChangeArrowheads="1"/>
          </p:cNvSpPr>
          <p:nvPr/>
        </p:nvSpPr>
        <p:spPr bwMode="auto">
          <a:xfrm>
            <a:off x="3224461" y="4364038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47" name="Text Box 2864"/>
          <p:cNvSpPr txBox="1">
            <a:spLocks noChangeArrowheads="1"/>
          </p:cNvSpPr>
          <p:nvPr/>
        </p:nvSpPr>
        <p:spPr bwMode="auto">
          <a:xfrm>
            <a:off x="32244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48" name="Text Box 2865"/>
          <p:cNvSpPr txBox="1">
            <a:spLocks noChangeArrowheads="1"/>
          </p:cNvSpPr>
          <p:nvPr/>
        </p:nvSpPr>
        <p:spPr bwMode="auto">
          <a:xfrm>
            <a:off x="362133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49" name="Text Box 2866"/>
          <p:cNvSpPr txBox="1">
            <a:spLocks noChangeArrowheads="1"/>
          </p:cNvSpPr>
          <p:nvPr/>
        </p:nvSpPr>
        <p:spPr bwMode="auto">
          <a:xfrm>
            <a:off x="401662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0" name="Text Box 2867"/>
          <p:cNvSpPr txBox="1">
            <a:spLocks noChangeArrowheads="1"/>
          </p:cNvSpPr>
          <p:nvPr/>
        </p:nvSpPr>
        <p:spPr bwMode="auto">
          <a:xfrm>
            <a:off x="441349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1" name="Text Box 2868"/>
          <p:cNvSpPr txBox="1">
            <a:spLocks noChangeArrowheads="1"/>
          </p:cNvSpPr>
          <p:nvPr/>
        </p:nvSpPr>
        <p:spPr bwMode="auto">
          <a:xfrm>
            <a:off x="3189536" y="479742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2" name="Text Box 2869"/>
          <p:cNvSpPr txBox="1">
            <a:spLocks noChangeArrowheads="1"/>
          </p:cNvSpPr>
          <p:nvPr/>
        </p:nvSpPr>
        <p:spPr bwMode="auto">
          <a:xfrm>
            <a:off x="3621336" y="479742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3" name="Text Box 2870"/>
          <p:cNvSpPr txBox="1">
            <a:spLocks noChangeArrowheads="1"/>
          </p:cNvSpPr>
          <p:nvPr/>
        </p:nvSpPr>
        <p:spPr bwMode="auto">
          <a:xfrm>
            <a:off x="4016623" y="4797425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4" name="Text Box 2871"/>
          <p:cNvSpPr txBox="1">
            <a:spLocks noChangeArrowheads="1"/>
          </p:cNvSpPr>
          <p:nvPr/>
        </p:nvSpPr>
        <p:spPr bwMode="auto">
          <a:xfrm>
            <a:off x="4448423" y="4797425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5" name="Text Box 2872"/>
          <p:cNvSpPr txBox="1">
            <a:spLocks noChangeArrowheads="1"/>
          </p:cNvSpPr>
          <p:nvPr/>
        </p:nvSpPr>
        <p:spPr bwMode="auto">
          <a:xfrm>
            <a:off x="4321373" y="5648225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2873"/>
          <p:cNvSpPr txBox="1">
            <a:spLocks noChangeArrowheads="1"/>
          </p:cNvSpPr>
          <p:nvPr/>
        </p:nvSpPr>
        <p:spPr bwMode="auto">
          <a:xfrm>
            <a:off x="6624836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2874"/>
          <p:cNvSpPr txBox="1">
            <a:spLocks noChangeArrowheads="1"/>
          </p:cNvSpPr>
          <p:nvPr/>
        </p:nvSpPr>
        <p:spPr bwMode="auto">
          <a:xfrm>
            <a:off x="4808786" y="4795838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58" name="Text Box 2875"/>
          <p:cNvSpPr txBox="1">
            <a:spLocks noChangeArrowheads="1"/>
          </p:cNvSpPr>
          <p:nvPr/>
        </p:nvSpPr>
        <p:spPr bwMode="auto">
          <a:xfrm>
            <a:off x="48087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9" name="Text Box 2876"/>
          <p:cNvSpPr txBox="1">
            <a:spLocks noChangeArrowheads="1"/>
          </p:cNvSpPr>
          <p:nvPr/>
        </p:nvSpPr>
        <p:spPr bwMode="auto">
          <a:xfrm>
            <a:off x="4319786" y="5648225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2878"/>
          <p:cNvSpPr txBox="1">
            <a:spLocks noChangeArrowheads="1"/>
          </p:cNvSpPr>
          <p:nvPr/>
        </p:nvSpPr>
        <p:spPr bwMode="auto">
          <a:xfrm>
            <a:off x="52405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1" name="Text Box 2879"/>
          <p:cNvSpPr txBox="1">
            <a:spLocks noChangeArrowheads="1"/>
          </p:cNvSpPr>
          <p:nvPr/>
        </p:nvSpPr>
        <p:spPr bwMode="auto">
          <a:xfrm>
            <a:off x="56374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2" name="Text Box 2880"/>
          <p:cNvSpPr txBox="1">
            <a:spLocks noChangeArrowheads="1"/>
          </p:cNvSpPr>
          <p:nvPr/>
        </p:nvSpPr>
        <p:spPr bwMode="auto">
          <a:xfrm>
            <a:off x="60692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3" name="Text Box 2881"/>
          <p:cNvSpPr txBox="1">
            <a:spLocks noChangeArrowheads="1"/>
          </p:cNvSpPr>
          <p:nvPr/>
        </p:nvSpPr>
        <p:spPr bwMode="auto">
          <a:xfrm>
            <a:off x="646454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4" name="Text Box 2882"/>
          <p:cNvSpPr txBox="1">
            <a:spLocks noChangeArrowheads="1"/>
          </p:cNvSpPr>
          <p:nvPr/>
        </p:nvSpPr>
        <p:spPr bwMode="auto">
          <a:xfrm>
            <a:off x="686142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5" name="Text Box 2883"/>
          <p:cNvSpPr txBox="1">
            <a:spLocks noChangeArrowheads="1"/>
          </p:cNvSpPr>
          <p:nvPr/>
        </p:nvSpPr>
        <p:spPr bwMode="auto">
          <a:xfrm>
            <a:off x="725671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6" name="Text Box 2884"/>
          <p:cNvSpPr txBox="1">
            <a:spLocks noChangeArrowheads="1"/>
          </p:cNvSpPr>
          <p:nvPr/>
        </p:nvSpPr>
        <p:spPr bwMode="auto">
          <a:xfrm>
            <a:off x="76535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7" name="Text Box 2885"/>
          <p:cNvSpPr txBox="1">
            <a:spLocks noChangeArrowheads="1"/>
          </p:cNvSpPr>
          <p:nvPr/>
        </p:nvSpPr>
        <p:spPr bwMode="auto">
          <a:xfrm>
            <a:off x="80853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8" name="Text Box 2886"/>
          <p:cNvSpPr txBox="1">
            <a:spLocks noChangeArrowheads="1"/>
          </p:cNvSpPr>
          <p:nvPr/>
        </p:nvSpPr>
        <p:spPr bwMode="auto">
          <a:xfrm>
            <a:off x="848067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251520" y="1628800"/>
            <a:ext cx="8640960" cy="12241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0" name="Group 1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877979"/>
              </p:ext>
            </p:extLst>
          </p:nvPr>
        </p:nvGraphicFramePr>
        <p:xfrm>
          <a:off x="611188" y="1794520"/>
          <a:ext cx="7956550" cy="914400"/>
        </p:xfrm>
        <a:graphic>
          <a:graphicData uri="http://schemas.openxmlformats.org/drawingml/2006/table">
            <a:tbl>
              <a:tblPr/>
              <a:tblGrid>
                <a:gridCol w="48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ru-RU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ru-RU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21621"/>
              </p:ext>
            </p:extLst>
          </p:nvPr>
        </p:nvGraphicFramePr>
        <p:xfrm>
          <a:off x="467544" y="5478486"/>
          <a:ext cx="144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4" imgW="1447560" imgH="457200" progId="Equation.DSMT4">
                  <p:embed/>
                </p:oleObj>
              </mc:Choice>
              <mc:Fallback>
                <p:oleObj name="Equation" r:id="rId4" imgW="1447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5478486"/>
                        <a:ext cx="1447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426952"/>
              </p:ext>
            </p:extLst>
          </p:nvPr>
        </p:nvGraphicFramePr>
        <p:xfrm>
          <a:off x="2076450" y="5492080"/>
          <a:ext cx="139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6" imgW="1396800" imgH="457200" progId="Equation.DSMT4">
                  <p:embed/>
                </p:oleObj>
              </mc:Choice>
              <mc:Fallback>
                <p:oleObj name="Equation" r:id="rId6" imgW="1396800" imgH="45720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5492080"/>
                        <a:ext cx="139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0712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31" grpId="0"/>
      <p:bldP spid="31" grpId="1"/>
      <p:bldP spid="32" grpId="0"/>
      <p:bldP spid="32" grpId="1"/>
      <p:bldP spid="33" grpId="0"/>
      <p:bldP spid="33" grpId="1"/>
      <p:bldP spid="34" grpId="0"/>
      <p:bldP spid="35" grpId="0"/>
      <p:bldP spid="35" grpId="1"/>
      <p:bldP spid="36" grpId="0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5" grpId="1"/>
      <p:bldP spid="56" grpId="0"/>
      <p:bldP spid="56" grpId="1"/>
      <p:bldP spid="56" grpId="2"/>
      <p:bldP spid="57" grpId="0"/>
      <p:bldP spid="58" grpId="0"/>
      <p:bldP spid="59" grpId="0"/>
      <p:bldP spid="59" grpId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RR (Round Robin)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251520" y="3001774"/>
            <a:ext cx="8640960" cy="316353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280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680729"/>
              </p:ext>
            </p:extLst>
          </p:nvPr>
        </p:nvGraphicFramePr>
        <p:xfrm>
          <a:off x="395536" y="3429000"/>
          <a:ext cx="8410575" cy="1770064"/>
        </p:xfrm>
        <a:graphic>
          <a:graphicData uri="http://schemas.openxmlformats.org/drawingml/2006/table">
            <a:tbl>
              <a:tblPr/>
              <a:tblGrid>
                <a:gridCol w="1119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2805"/>
          <p:cNvSpPr txBox="1">
            <a:spLocks noChangeArrowheads="1"/>
          </p:cNvSpPr>
          <p:nvPr/>
        </p:nvSpPr>
        <p:spPr bwMode="auto">
          <a:xfrm>
            <a:off x="2289423" y="2996952"/>
            <a:ext cx="47164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Величина кванта времени – 1 </a:t>
            </a:r>
          </a:p>
        </p:txBody>
      </p:sp>
      <p:sp>
        <p:nvSpPr>
          <p:cNvPr id="13" name="Text Box 2806"/>
          <p:cNvSpPr txBox="1">
            <a:spLocks noChangeArrowheads="1"/>
          </p:cNvSpPr>
          <p:nvPr/>
        </p:nvSpPr>
        <p:spPr bwMode="auto">
          <a:xfrm>
            <a:off x="156869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" name="Text Box 2807"/>
          <p:cNvSpPr txBox="1">
            <a:spLocks noChangeArrowheads="1"/>
          </p:cNvSpPr>
          <p:nvPr/>
        </p:nvSpPr>
        <p:spPr bwMode="auto">
          <a:xfrm>
            <a:off x="200049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5" name="Text Box 2808"/>
          <p:cNvSpPr txBox="1">
            <a:spLocks noChangeArrowheads="1"/>
          </p:cNvSpPr>
          <p:nvPr/>
        </p:nvSpPr>
        <p:spPr bwMode="auto">
          <a:xfrm>
            <a:off x="239737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6" name="Text Box 2809"/>
          <p:cNvSpPr txBox="1">
            <a:spLocks noChangeArrowheads="1"/>
          </p:cNvSpPr>
          <p:nvPr/>
        </p:nvSpPr>
        <p:spPr bwMode="auto">
          <a:xfrm>
            <a:off x="27926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7" name="Text Box 2810"/>
          <p:cNvSpPr txBox="1">
            <a:spLocks noChangeArrowheads="1"/>
          </p:cNvSpPr>
          <p:nvPr/>
        </p:nvSpPr>
        <p:spPr bwMode="auto">
          <a:xfrm>
            <a:off x="1568698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8" name="Text Box 2811"/>
          <p:cNvSpPr txBox="1">
            <a:spLocks noChangeArrowheads="1"/>
          </p:cNvSpPr>
          <p:nvPr/>
        </p:nvSpPr>
        <p:spPr bwMode="auto">
          <a:xfrm>
            <a:off x="2000498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9" name="Text Box 2812"/>
          <p:cNvSpPr txBox="1">
            <a:spLocks noChangeArrowheads="1"/>
          </p:cNvSpPr>
          <p:nvPr/>
        </p:nvSpPr>
        <p:spPr bwMode="auto">
          <a:xfrm>
            <a:off x="2397373" y="4365625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0" name="Text Box 2813"/>
          <p:cNvSpPr txBox="1">
            <a:spLocks noChangeArrowheads="1"/>
          </p:cNvSpPr>
          <p:nvPr/>
        </p:nvSpPr>
        <p:spPr bwMode="auto">
          <a:xfrm>
            <a:off x="2829173" y="4365625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1" name="Text Box 2814"/>
          <p:cNvSpPr txBox="1">
            <a:spLocks noChangeArrowheads="1"/>
          </p:cNvSpPr>
          <p:nvPr/>
        </p:nvSpPr>
        <p:spPr bwMode="auto">
          <a:xfrm>
            <a:off x="1568698" y="4792379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2" name="Text Box 2815"/>
          <p:cNvSpPr txBox="1">
            <a:spLocks noChangeArrowheads="1"/>
          </p:cNvSpPr>
          <p:nvPr/>
        </p:nvSpPr>
        <p:spPr bwMode="auto">
          <a:xfrm>
            <a:off x="2000498" y="4792379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3" name="Text Box 2816"/>
          <p:cNvSpPr txBox="1">
            <a:spLocks noChangeArrowheads="1"/>
          </p:cNvSpPr>
          <p:nvPr/>
        </p:nvSpPr>
        <p:spPr bwMode="auto">
          <a:xfrm>
            <a:off x="2397373" y="4792379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25" name="Line 2840"/>
          <p:cNvSpPr>
            <a:spLocks noChangeShapeType="1"/>
          </p:cNvSpPr>
          <p:nvPr/>
        </p:nvSpPr>
        <p:spPr bwMode="auto">
          <a:xfrm>
            <a:off x="6445448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2842"/>
          <p:cNvSpPr>
            <a:spLocks noChangeShapeType="1"/>
          </p:cNvSpPr>
          <p:nvPr/>
        </p:nvSpPr>
        <p:spPr bwMode="auto">
          <a:xfrm>
            <a:off x="6445448" y="602128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Line 2845"/>
          <p:cNvSpPr>
            <a:spLocks noChangeShapeType="1"/>
          </p:cNvSpPr>
          <p:nvPr/>
        </p:nvSpPr>
        <p:spPr bwMode="auto">
          <a:xfrm>
            <a:off x="8604448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Line 2846"/>
          <p:cNvSpPr>
            <a:spLocks noChangeShapeType="1"/>
          </p:cNvSpPr>
          <p:nvPr/>
        </p:nvSpPr>
        <p:spPr bwMode="auto">
          <a:xfrm>
            <a:off x="7164586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2847"/>
          <p:cNvSpPr>
            <a:spLocks noChangeShapeType="1"/>
          </p:cNvSpPr>
          <p:nvPr/>
        </p:nvSpPr>
        <p:spPr bwMode="auto">
          <a:xfrm>
            <a:off x="7885311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2851"/>
          <p:cNvSpPr txBox="1">
            <a:spLocks noChangeArrowheads="1"/>
          </p:cNvSpPr>
          <p:nvPr/>
        </p:nvSpPr>
        <p:spPr bwMode="auto">
          <a:xfrm>
            <a:off x="6588323" y="5229200"/>
            <a:ext cx="1908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Очередь готовых</a:t>
            </a:r>
          </a:p>
        </p:txBody>
      </p:sp>
      <p:sp>
        <p:nvSpPr>
          <p:cNvPr id="36" name="Text Box 2853"/>
          <p:cNvSpPr txBox="1">
            <a:spLocks noChangeArrowheads="1"/>
          </p:cNvSpPr>
          <p:nvPr/>
        </p:nvSpPr>
        <p:spPr bwMode="auto">
          <a:xfrm>
            <a:off x="3889573" y="5246475"/>
            <a:ext cx="1763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43" name="Text Box 2860"/>
          <p:cNvSpPr txBox="1">
            <a:spLocks noChangeArrowheads="1"/>
          </p:cNvSpPr>
          <p:nvPr/>
        </p:nvSpPr>
        <p:spPr bwMode="auto">
          <a:xfrm>
            <a:off x="4413498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44" name="Text Box 2861"/>
          <p:cNvSpPr txBox="1">
            <a:spLocks noChangeArrowheads="1"/>
          </p:cNvSpPr>
          <p:nvPr/>
        </p:nvSpPr>
        <p:spPr bwMode="auto">
          <a:xfrm>
            <a:off x="4016623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45" name="Text Box 2862"/>
          <p:cNvSpPr txBox="1">
            <a:spLocks noChangeArrowheads="1"/>
          </p:cNvSpPr>
          <p:nvPr/>
        </p:nvSpPr>
        <p:spPr bwMode="auto">
          <a:xfrm>
            <a:off x="3621336" y="4364038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46" name="Text Box 2863"/>
          <p:cNvSpPr txBox="1">
            <a:spLocks noChangeArrowheads="1"/>
          </p:cNvSpPr>
          <p:nvPr/>
        </p:nvSpPr>
        <p:spPr bwMode="auto">
          <a:xfrm>
            <a:off x="3224461" y="4364038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47" name="Text Box 2864"/>
          <p:cNvSpPr txBox="1">
            <a:spLocks noChangeArrowheads="1"/>
          </p:cNvSpPr>
          <p:nvPr/>
        </p:nvSpPr>
        <p:spPr bwMode="auto">
          <a:xfrm>
            <a:off x="32244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48" name="Text Box 2865"/>
          <p:cNvSpPr txBox="1">
            <a:spLocks noChangeArrowheads="1"/>
          </p:cNvSpPr>
          <p:nvPr/>
        </p:nvSpPr>
        <p:spPr bwMode="auto">
          <a:xfrm>
            <a:off x="362133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49" name="Text Box 2866"/>
          <p:cNvSpPr txBox="1">
            <a:spLocks noChangeArrowheads="1"/>
          </p:cNvSpPr>
          <p:nvPr/>
        </p:nvSpPr>
        <p:spPr bwMode="auto">
          <a:xfrm>
            <a:off x="401662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0" name="Text Box 2867"/>
          <p:cNvSpPr txBox="1">
            <a:spLocks noChangeArrowheads="1"/>
          </p:cNvSpPr>
          <p:nvPr/>
        </p:nvSpPr>
        <p:spPr bwMode="auto">
          <a:xfrm>
            <a:off x="441349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58" name="Text Box 2875"/>
          <p:cNvSpPr txBox="1">
            <a:spLocks noChangeArrowheads="1"/>
          </p:cNvSpPr>
          <p:nvPr/>
        </p:nvSpPr>
        <p:spPr bwMode="auto">
          <a:xfrm>
            <a:off x="48087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60" name="Text Box 2878"/>
          <p:cNvSpPr txBox="1">
            <a:spLocks noChangeArrowheads="1"/>
          </p:cNvSpPr>
          <p:nvPr/>
        </p:nvSpPr>
        <p:spPr bwMode="auto">
          <a:xfrm>
            <a:off x="52405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1" name="Text Box 2879"/>
          <p:cNvSpPr txBox="1">
            <a:spLocks noChangeArrowheads="1"/>
          </p:cNvSpPr>
          <p:nvPr/>
        </p:nvSpPr>
        <p:spPr bwMode="auto">
          <a:xfrm>
            <a:off x="56374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2" name="Text Box 2880"/>
          <p:cNvSpPr txBox="1">
            <a:spLocks noChangeArrowheads="1"/>
          </p:cNvSpPr>
          <p:nvPr/>
        </p:nvSpPr>
        <p:spPr bwMode="auto">
          <a:xfrm>
            <a:off x="60692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3" name="Text Box 2881"/>
          <p:cNvSpPr txBox="1">
            <a:spLocks noChangeArrowheads="1"/>
          </p:cNvSpPr>
          <p:nvPr/>
        </p:nvSpPr>
        <p:spPr bwMode="auto">
          <a:xfrm>
            <a:off x="646454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4" name="Text Box 2882"/>
          <p:cNvSpPr txBox="1">
            <a:spLocks noChangeArrowheads="1"/>
          </p:cNvSpPr>
          <p:nvPr/>
        </p:nvSpPr>
        <p:spPr bwMode="auto">
          <a:xfrm>
            <a:off x="686142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5" name="Text Box 2883"/>
          <p:cNvSpPr txBox="1">
            <a:spLocks noChangeArrowheads="1"/>
          </p:cNvSpPr>
          <p:nvPr/>
        </p:nvSpPr>
        <p:spPr bwMode="auto">
          <a:xfrm>
            <a:off x="725671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6" name="Text Box 2884"/>
          <p:cNvSpPr txBox="1">
            <a:spLocks noChangeArrowheads="1"/>
          </p:cNvSpPr>
          <p:nvPr/>
        </p:nvSpPr>
        <p:spPr bwMode="auto">
          <a:xfrm>
            <a:off x="76535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7" name="Text Box 2885"/>
          <p:cNvSpPr txBox="1">
            <a:spLocks noChangeArrowheads="1"/>
          </p:cNvSpPr>
          <p:nvPr/>
        </p:nvSpPr>
        <p:spPr bwMode="auto">
          <a:xfrm>
            <a:off x="80853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8" name="Text Box 2886"/>
          <p:cNvSpPr txBox="1">
            <a:spLocks noChangeArrowheads="1"/>
          </p:cNvSpPr>
          <p:nvPr/>
        </p:nvSpPr>
        <p:spPr bwMode="auto">
          <a:xfrm>
            <a:off x="848067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251520" y="1628800"/>
            <a:ext cx="8640960" cy="12241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0" name="Group 1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589549"/>
              </p:ext>
            </p:extLst>
          </p:nvPr>
        </p:nvGraphicFramePr>
        <p:xfrm>
          <a:off x="611188" y="1794520"/>
          <a:ext cx="7956550" cy="914400"/>
        </p:xfrm>
        <a:graphic>
          <a:graphicData uri="http://schemas.openxmlformats.org/drawingml/2006/table">
            <a:tbl>
              <a:tblPr/>
              <a:tblGrid>
                <a:gridCol w="48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ru-RU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ru-RU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538884"/>
              </p:ext>
            </p:extLst>
          </p:nvPr>
        </p:nvGraphicFramePr>
        <p:xfrm>
          <a:off x="525463" y="5478463"/>
          <a:ext cx="133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4" imgW="1333440" imgH="457200" progId="Equation.DSMT4">
                  <p:embed/>
                </p:oleObj>
              </mc:Choice>
              <mc:Fallback>
                <p:oleObj name="Equation" r:id="rId4" imgW="1333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5463" y="5478463"/>
                        <a:ext cx="1333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75915"/>
              </p:ext>
            </p:extLst>
          </p:nvPr>
        </p:nvGraphicFramePr>
        <p:xfrm>
          <a:off x="2139950" y="5492750"/>
          <a:ext cx="127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Equation" r:id="rId6" imgW="1269720" imgH="457200" progId="Equation.DSMT4">
                  <p:embed/>
                </p:oleObj>
              </mc:Choice>
              <mc:Fallback>
                <p:oleObj name="Equation" r:id="rId6" imgW="1269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5492750"/>
                        <a:ext cx="127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Line 2844"/>
          <p:cNvSpPr>
            <a:spLocks noChangeShapeType="1"/>
          </p:cNvSpPr>
          <p:nvPr/>
        </p:nvSpPr>
        <p:spPr bwMode="auto">
          <a:xfrm>
            <a:off x="6445448" y="558948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 Box 142"/>
          <p:cNvSpPr txBox="1">
            <a:spLocks noChangeArrowheads="1"/>
          </p:cNvSpPr>
          <p:nvPr/>
        </p:nvSpPr>
        <p:spPr bwMode="auto">
          <a:xfrm>
            <a:off x="6623695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 Box 143"/>
          <p:cNvSpPr txBox="1">
            <a:spLocks noChangeArrowheads="1"/>
          </p:cNvSpPr>
          <p:nvPr/>
        </p:nvSpPr>
        <p:spPr bwMode="auto">
          <a:xfrm>
            <a:off x="7344420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 Box 144"/>
          <p:cNvSpPr txBox="1">
            <a:spLocks noChangeArrowheads="1"/>
          </p:cNvSpPr>
          <p:nvPr/>
        </p:nvSpPr>
        <p:spPr bwMode="auto">
          <a:xfrm>
            <a:off x="8028632" y="56739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 Box 146"/>
          <p:cNvSpPr txBox="1">
            <a:spLocks noChangeArrowheads="1"/>
          </p:cNvSpPr>
          <p:nvPr/>
        </p:nvSpPr>
        <p:spPr bwMode="auto">
          <a:xfrm>
            <a:off x="4318645" y="558924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 Box 148"/>
          <p:cNvSpPr txBox="1">
            <a:spLocks noChangeArrowheads="1"/>
          </p:cNvSpPr>
          <p:nvPr/>
        </p:nvSpPr>
        <p:spPr bwMode="auto">
          <a:xfrm>
            <a:off x="6623695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 Box 149"/>
          <p:cNvSpPr txBox="1">
            <a:spLocks noChangeArrowheads="1"/>
          </p:cNvSpPr>
          <p:nvPr/>
        </p:nvSpPr>
        <p:spPr bwMode="auto">
          <a:xfrm>
            <a:off x="7344420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 Box 150"/>
          <p:cNvSpPr txBox="1">
            <a:spLocks noChangeArrowheads="1"/>
          </p:cNvSpPr>
          <p:nvPr/>
        </p:nvSpPr>
        <p:spPr bwMode="auto">
          <a:xfrm>
            <a:off x="8028632" y="56739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 Box 152"/>
          <p:cNvSpPr txBox="1">
            <a:spLocks noChangeArrowheads="1"/>
          </p:cNvSpPr>
          <p:nvPr/>
        </p:nvSpPr>
        <p:spPr bwMode="auto">
          <a:xfrm>
            <a:off x="6623695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 Box 153"/>
          <p:cNvSpPr txBox="1">
            <a:spLocks noChangeArrowheads="1"/>
          </p:cNvSpPr>
          <p:nvPr/>
        </p:nvSpPr>
        <p:spPr bwMode="auto">
          <a:xfrm>
            <a:off x="7344420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 Box 167"/>
          <p:cNvSpPr txBox="1">
            <a:spLocks noChangeArrowheads="1"/>
          </p:cNvSpPr>
          <p:nvPr/>
        </p:nvSpPr>
        <p:spPr bwMode="auto">
          <a:xfrm>
            <a:off x="6623695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xt Box 182"/>
          <p:cNvSpPr txBox="1">
            <a:spLocks noChangeArrowheads="1"/>
          </p:cNvSpPr>
          <p:nvPr/>
        </p:nvSpPr>
        <p:spPr bwMode="auto">
          <a:xfrm>
            <a:off x="4320232" y="558924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 Box 186"/>
          <p:cNvSpPr txBox="1">
            <a:spLocks noChangeArrowheads="1"/>
          </p:cNvSpPr>
          <p:nvPr/>
        </p:nvSpPr>
        <p:spPr bwMode="auto">
          <a:xfrm>
            <a:off x="8028632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 dirty="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 Box 187"/>
          <p:cNvSpPr txBox="1">
            <a:spLocks noChangeArrowheads="1"/>
          </p:cNvSpPr>
          <p:nvPr/>
        </p:nvSpPr>
        <p:spPr bwMode="auto">
          <a:xfrm>
            <a:off x="4318645" y="558924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 Box 188"/>
          <p:cNvSpPr txBox="1">
            <a:spLocks noChangeArrowheads="1"/>
          </p:cNvSpPr>
          <p:nvPr/>
        </p:nvSpPr>
        <p:spPr bwMode="auto">
          <a:xfrm>
            <a:off x="7344420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 dirty="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 Box 192"/>
          <p:cNvSpPr txBox="1">
            <a:spLocks noChangeArrowheads="1"/>
          </p:cNvSpPr>
          <p:nvPr/>
        </p:nvSpPr>
        <p:spPr bwMode="auto">
          <a:xfrm>
            <a:off x="4318645" y="558924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Box 193"/>
          <p:cNvSpPr txBox="1">
            <a:spLocks noChangeArrowheads="1"/>
          </p:cNvSpPr>
          <p:nvPr/>
        </p:nvSpPr>
        <p:spPr bwMode="auto">
          <a:xfrm>
            <a:off x="6623695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 dirty="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 Box 196"/>
          <p:cNvSpPr txBox="1">
            <a:spLocks noChangeArrowheads="1"/>
          </p:cNvSpPr>
          <p:nvPr/>
        </p:nvSpPr>
        <p:spPr bwMode="auto">
          <a:xfrm>
            <a:off x="4318645" y="558924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 dirty="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 Box 2861"/>
          <p:cNvSpPr txBox="1">
            <a:spLocks noChangeArrowheads="1"/>
          </p:cNvSpPr>
          <p:nvPr/>
        </p:nvSpPr>
        <p:spPr bwMode="auto">
          <a:xfrm>
            <a:off x="4823643" y="4365104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</p:spTree>
    <p:extLst>
      <p:ext uri="{BB962C8B-B14F-4D97-AF65-F5344CB8AC3E}">
        <p14:creationId xmlns:p14="http://schemas.microsoft.com/office/powerpoint/2010/main" val="35500551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4" grpId="0"/>
      <p:bldP spid="36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8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1" grpId="2"/>
      <p:bldP spid="81" grpId="3"/>
      <p:bldP spid="81" grpId="4"/>
      <p:bldP spid="81" grpId="5"/>
      <p:bldP spid="81" grpId="6"/>
      <p:bldP spid="81" grpId="7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6" grpId="2"/>
      <p:bldP spid="86" grpId="3"/>
      <p:bldP spid="86" grpId="4"/>
      <p:bldP spid="86" grpId="5"/>
      <p:bldP spid="86" grpId="6"/>
      <p:bldP spid="86" grpId="7"/>
      <p:bldP spid="87" grpId="0"/>
      <p:bldP spid="87" grpId="1"/>
      <p:bldP spid="87" grpId="2"/>
      <p:bldP spid="87" grpId="3"/>
      <p:bldP spid="87" grpId="4"/>
      <p:bldP spid="87" grpId="5"/>
      <p:bldP spid="88" grpId="0"/>
      <p:bldP spid="88" grpId="1"/>
      <p:bldP spid="88" grpId="2"/>
      <p:bldP spid="88" grpId="3"/>
      <p:bldP spid="88" grpId="4"/>
      <p:bldP spid="88" grpId="5"/>
      <p:bldP spid="1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107504" y="3001774"/>
            <a:ext cx="8928992" cy="316353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107504" y="1628800"/>
            <a:ext cx="8928992" cy="12241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908720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SJF (Shortest Job First)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908720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невытесняющий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9" name="Group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78383"/>
              </p:ext>
            </p:extLst>
          </p:nvPr>
        </p:nvGraphicFramePr>
        <p:xfrm>
          <a:off x="539552" y="1830415"/>
          <a:ext cx="8135938" cy="806497"/>
        </p:xfrm>
        <a:graphic>
          <a:graphicData uri="http://schemas.openxmlformats.org/drawingml/2006/table">
            <a:tbl>
              <a:tblPr/>
              <a:tblGrid>
                <a:gridCol w="437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9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ru-RU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5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Rectangle 244"/>
          <p:cNvSpPr>
            <a:spLocks noChangeArrowheads="1"/>
          </p:cNvSpPr>
          <p:nvPr/>
        </p:nvSpPr>
        <p:spPr bwMode="auto">
          <a:xfrm>
            <a:off x="0" y="359400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</a:endParaRPr>
          </a:p>
        </p:txBody>
      </p:sp>
      <p:graphicFrame>
        <p:nvGraphicFramePr>
          <p:cNvPr id="91" name="Group 13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939579"/>
              </p:ext>
            </p:extLst>
          </p:nvPr>
        </p:nvGraphicFramePr>
        <p:xfrm>
          <a:off x="301625" y="3220938"/>
          <a:ext cx="8540750" cy="198120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" name="Text Box 1376"/>
          <p:cNvSpPr txBox="1">
            <a:spLocks noChangeArrowheads="1"/>
          </p:cNvSpPr>
          <p:nvPr/>
        </p:nvSpPr>
        <p:spPr bwMode="auto">
          <a:xfrm>
            <a:off x="1655763" y="48052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93" name="Text Box 1377"/>
          <p:cNvSpPr txBox="1">
            <a:spLocks noChangeArrowheads="1"/>
          </p:cNvSpPr>
          <p:nvPr/>
        </p:nvSpPr>
        <p:spPr bwMode="auto">
          <a:xfrm>
            <a:off x="1655763" y="43734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94" name="Text Box 1378"/>
          <p:cNvSpPr txBox="1">
            <a:spLocks noChangeArrowheads="1"/>
          </p:cNvSpPr>
          <p:nvPr/>
        </p:nvSpPr>
        <p:spPr bwMode="auto">
          <a:xfrm>
            <a:off x="1655763" y="4013101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95" name="Text Box 1379"/>
          <p:cNvSpPr txBox="1">
            <a:spLocks noChangeArrowheads="1"/>
          </p:cNvSpPr>
          <p:nvPr/>
        </p:nvSpPr>
        <p:spPr bwMode="auto">
          <a:xfrm>
            <a:off x="1655763" y="3616226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96" name="Text Box 1380"/>
          <p:cNvSpPr txBox="1">
            <a:spLocks noChangeArrowheads="1"/>
          </p:cNvSpPr>
          <p:nvPr/>
        </p:nvSpPr>
        <p:spPr bwMode="auto">
          <a:xfrm>
            <a:off x="2124075" y="4013101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97" name="Text Box 1381"/>
          <p:cNvSpPr txBox="1">
            <a:spLocks noChangeArrowheads="1"/>
          </p:cNvSpPr>
          <p:nvPr/>
        </p:nvSpPr>
        <p:spPr bwMode="auto">
          <a:xfrm>
            <a:off x="2555875" y="4013101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98" name="Text Box 1382"/>
          <p:cNvSpPr txBox="1">
            <a:spLocks noChangeArrowheads="1"/>
          </p:cNvSpPr>
          <p:nvPr/>
        </p:nvSpPr>
        <p:spPr bwMode="auto">
          <a:xfrm>
            <a:off x="3024188" y="4013101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99" name="Text Box 1383"/>
          <p:cNvSpPr txBox="1">
            <a:spLocks noChangeArrowheads="1"/>
          </p:cNvSpPr>
          <p:nvPr/>
        </p:nvSpPr>
        <p:spPr bwMode="auto">
          <a:xfrm>
            <a:off x="2124075" y="437346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00" name="Text Box 1384"/>
          <p:cNvSpPr txBox="1">
            <a:spLocks noChangeArrowheads="1"/>
          </p:cNvSpPr>
          <p:nvPr/>
        </p:nvSpPr>
        <p:spPr bwMode="auto">
          <a:xfrm>
            <a:off x="2555875" y="437346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01" name="Text Box 1385"/>
          <p:cNvSpPr txBox="1">
            <a:spLocks noChangeArrowheads="1"/>
          </p:cNvSpPr>
          <p:nvPr/>
        </p:nvSpPr>
        <p:spPr bwMode="auto">
          <a:xfrm>
            <a:off x="3024188" y="43734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02" name="Text Box 1386"/>
          <p:cNvSpPr txBox="1">
            <a:spLocks noChangeArrowheads="1"/>
          </p:cNvSpPr>
          <p:nvPr/>
        </p:nvSpPr>
        <p:spPr bwMode="auto">
          <a:xfrm>
            <a:off x="2087563" y="3616226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03" name="Text Box 1387"/>
          <p:cNvSpPr txBox="1">
            <a:spLocks noChangeArrowheads="1"/>
          </p:cNvSpPr>
          <p:nvPr/>
        </p:nvSpPr>
        <p:spPr bwMode="auto">
          <a:xfrm>
            <a:off x="2555875" y="3616226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04" name="Text Box 1388"/>
          <p:cNvSpPr txBox="1">
            <a:spLocks noChangeArrowheads="1"/>
          </p:cNvSpPr>
          <p:nvPr/>
        </p:nvSpPr>
        <p:spPr bwMode="auto">
          <a:xfrm>
            <a:off x="3024188" y="3616226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05" name="Text Box 1389"/>
          <p:cNvSpPr txBox="1">
            <a:spLocks noChangeArrowheads="1"/>
          </p:cNvSpPr>
          <p:nvPr/>
        </p:nvSpPr>
        <p:spPr bwMode="auto">
          <a:xfrm>
            <a:off x="3455988" y="3616226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07" name="Text Box 1390"/>
          <p:cNvSpPr txBox="1">
            <a:spLocks noChangeArrowheads="1"/>
          </p:cNvSpPr>
          <p:nvPr/>
        </p:nvSpPr>
        <p:spPr bwMode="auto">
          <a:xfrm>
            <a:off x="3924300" y="3616226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08" name="Text Box 1391"/>
          <p:cNvSpPr txBox="1">
            <a:spLocks noChangeArrowheads="1"/>
          </p:cNvSpPr>
          <p:nvPr/>
        </p:nvSpPr>
        <p:spPr bwMode="auto">
          <a:xfrm>
            <a:off x="4356100" y="3616226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09" name="Text Box 1392"/>
          <p:cNvSpPr txBox="1">
            <a:spLocks noChangeArrowheads="1"/>
          </p:cNvSpPr>
          <p:nvPr/>
        </p:nvSpPr>
        <p:spPr bwMode="auto">
          <a:xfrm>
            <a:off x="4824413" y="3616226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10" name="Text Box 1393"/>
          <p:cNvSpPr txBox="1">
            <a:spLocks noChangeArrowheads="1"/>
          </p:cNvSpPr>
          <p:nvPr/>
        </p:nvSpPr>
        <p:spPr bwMode="auto">
          <a:xfrm>
            <a:off x="5256213" y="3616226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11" name="Text Box 1394"/>
          <p:cNvSpPr txBox="1">
            <a:spLocks noChangeArrowheads="1"/>
          </p:cNvSpPr>
          <p:nvPr/>
        </p:nvSpPr>
        <p:spPr bwMode="auto">
          <a:xfrm>
            <a:off x="3455988" y="43734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12" name="Text Box 1396"/>
          <p:cNvSpPr txBox="1">
            <a:spLocks noChangeArrowheads="1"/>
          </p:cNvSpPr>
          <p:nvPr/>
        </p:nvSpPr>
        <p:spPr bwMode="auto">
          <a:xfrm>
            <a:off x="3924300" y="437346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13" name="Text Box 1397"/>
          <p:cNvSpPr txBox="1">
            <a:spLocks noChangeArrowheads="1"/>
          </p:cNvSpPr>
          <p:nvPr/>
        </p:nvSpPr>
        <p:spPr bwMode="auto">
          <a:xfrm>
            <a:off x="4391025" y="4371876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14" name="Text Box 1398"/>
          <p:cNvSpPr txBox="1">
            <a:spLocks noChangeArrowheads="1"/>
          </p:cNvSpPr>
          <p:nvPr/>
        </p:nvSpPr>
        <p:spPr bwMode="auto">
          <a:xfrm>
            <a:off x="4824413" y="43734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15" name="Text Box 1399"/>
          <p:cNvSpPr txBox="1">
            <a:spLocks noChangeArrowheads="1"/>
          </p:cNvSpPr>
          <p:nvPr/>
        </p:nvSpPr>
        <p:spPr bwMode="auto">
          <a:xfrm>
            <a:off x="5291138" y="43734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16" name="Text Box 1400"/>
          <p:cNvSpPr txBox="1">
            <a:spLocks noChangeArrowheads="1"/>
          </p:cNvSpPr>
          <p:nvPr/>
        </p:nvSpPr>
        <p:spPr bwMode="auto">
          <a:xfrm>
            <a:off x="5724525" y="4371876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17" name="Text Box 1401"/>
          <p:cNvSpPr txBox="1">
            <a:spLocks noChangeArrowheads="1"/>
          </p:cNvSpPr>
          <p:nvPr/>
        </p:nvSpPr>
        <p:spPr bwMode="auto">
          <a:xfrm>
            <a:off x="6156325" y="437346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18" name="Text Box 1402"/>
          <p:cNvSpPr txBox="1">
            <a:spLocks noChangeArrowheads="1"/>
          </p:cNvSpPr>
          <p:nvPr/>
        </p:nvSpPr>
        <p:spPr bwMode="auto">
          <a:xfrm>
            <a:off x="6659563" y="43734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19" name="Text Box 1403"/>
          <p:cNvSpPr txBox="1">
            <a:spLocks noChangeArrowheads="1"/>
          </p:cNvSpPr>
          <p:nvPr/>
        </p:nvSpPr>
        <p:spPr bwMode="auto">
          <a:xfrm>
            <a:off x="7127875" y="437346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20" name="Text Box 1404"/>
          <p:cNvSpPr txBox="1">
            <a:spLocks noChangeArrowheads="1"/>
          </p:cNvSpPr>
          <p:nvPr/>
        </p:nvSpPr>
        <p:spPr bwMode="auto">
          <a:xfrm>
            <a:off x="7559675" y="437346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21" name="Text Box 1405"/>
          <p:cNvSpPr txBox="1">
            <a:spLocks noChangeArrowheads="1"/>
          </p:cNvSpPr>
          <p:nvPr/>
        </p:nvSpPr>
        <p:spPr bwMode="auto">
          <a:xfrm>
            <a:off x="8027988" y="43734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22" name="Text Box 1406"/>
          <p:cNvSpPr txBox="1">
            <a:spLocks noChangeArrowheads="1"/>
          </p:cNvSpPr>
          <p:nvPr/>
        </p:nvSpPr>
        <p:spPr bwMode="auto">
          <a:xfrm>
            <a:off x="8496300" y="437346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23" name="Line 1407"/>
          <p:cNvSpPr>
            <a:spLocks noChangeShapeType="1"/>
          </p:cNvSpPr>
          <p:nvPr/>
        </p:nvSpPr>
        <p:spPr bwMode="auto">
          <a:xfrm>
            <a:off x="5940747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Line 1408"/>
          <p:cNvSpPr>
            <a:spLocks noChangeShapeType="1"/>
          </p:cNvSpPr>
          <p:nvPr/>
        </p:nvSpPr>
        <p:spPr bwMode="auto">
          <a:xfrm>
            <a:off x="5940747" y="602128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Line 1409"/>
          <p:cNvSpPr>
            <a:spLocks noChangeShapeType="1"/>
          </p:cNvSpPr>
          <p:nvPr/>
        </p:nvSpPr>
        <p:spPr bwMode="auto">
          <a:xfrm>
            <a:off x="5940747" y="558948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Line 1410"/>
          <p:cNvSpPr>
            <a:spLocks noChangeShapeType="1"/>
          </p:cNvSpPr>
          <p:nvPr/>
        </p:nvSpPr>
        <p:spPr bwMode="auto">
          <a:xfrm>
            <a:off x="8099747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Line 1411"/>
          <p:cNvSpPr>
            <a:spLocks noChangeShapeType="1"/>
          </p:cNvSpPr>
          <p:nvPr/>
        </p:nvSpPr>
        <p:spPr bwMode="auto">
          <a:xfrm>
            <a:off x="6659885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Line 1412"/>
          <p:cNvSpPr>
            <a:spLocks noChangeShapeType="1"/>
          </p:cNvSpPr>
          <p:nvPr/>
        </p:nvSpPr>
        <p:spPr bwMode="auto">
          <a:xfrm>
            <a:off x="7380610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Text Box 1413"/>
          <p:cNvSpPr txBox="1">
            <a:spLocks noChangeArrowheads="1"/>
          </p:cNvSpPr>
          <p:nvPr/>
        </p:nvSpPr>
        <p:spPr bwMode="auto">
          <a:xfrm>
            <a:off x="6120135" y="5626001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Text Box 1414"/>
          <p:cNvSpPr txBox="1">
            <a:spLocks noChangeArrowheads="1"/>
          </p:cNvSpPr>
          <p:nvPr/>
        </p:nvSpPr>
        <p:spPr bwMode="auto">
          <a:xfrm>
            <a:off x="6840860" y="5626001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Text Box 1415"/>
          <p:cNvSpPr txBox="1">
            <a:spLocks noChangeArrowheads="1"/>
          </p:cNvSpPr>
          <p:nvPr/>
        </p:nvSpPr>
        <p:spPr bwMode="auto">
          <a:xfrm>
            <a:off x="7525072" y="5626001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 Box 1416"/>
          <p:cNvSpPr txBox="1">
            <a:spLocks noChangeArrowheads="1"/>
          </p:cNvSpPr>
          <p:nvPr/>
        </p:nvSpPr>
        <p:spPr bwMode="auto">
          <a:xfrm>
            <a:off x="6659885" y="5216426"/>
            <a:ext cx="1908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133" name="Text Box 1417"/>
          <p:cNvSpPr txBox="1">
            <a:spLocks noChangeArrowheads="1"/>
          </p:cNvSpPr>
          <p:nvPr/>
        </p:nvSpPr>
        <p:spPr bwMode="auto">
          <a:xfrm>
            <a:off x="4390628" y="566092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34" name="Text Box 1418"/>
          <p:cNvSpPr txBox="1">
            <a:spLocks noChangeArrowheads="1"/>
          </p:cNvSpPr>
          <p:nvPr/>
        </p:nvSpPr>
        <p:spPr bwMode="auto">
          <a:xfrm>
            <a:off x="3960415" y="5265638"/>
            <a:ext cx="1763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135" name="Line 1433"/>
          <p:cNvSpPr>
            <a:spLocks noChangeShapeType="1"/>
          </p:cNvSpPr>
          <p:nvPr/>
        </p:nvSpPr>
        <p:spPr bwMode="auto">
          <a:xfrm>
            <a:off x="8099747" y="558948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Line 1435"/>
          <p:cNvSpPr>
            <a:spLocks noChangeShapeType="1"/>
          </p:cNvSpPr>
          <p:nvPr/>
        </p:nvSpPr>
        <p:spPr bwMode="auto">
          <a:xfrm>
            <a:off x="8099747" y="602128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Line 1436"/>
          <p:cNvSpPr>
            <a:spLocks noChangeShapeType="1"/>
          </p:cNvSpPr>
          <p:nvPr/>
        </p:nvSpPr>
        <p:spPr bwMode="auto">
          <a:xfrm>
            <a:off x="8820472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Text Box 1437"/>
          <p:cNvSpPr txBox="1">
            <a:spLocks noChangeArrowheads="1"/>
          </p:cNvSpPr>
          <p:nvPr/>
        </p:nvSpPr>
        <p:spPr bwMode="auto">
          <a:xfrm>
            <a:off x="8280722" y="5641503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39" name="Text Box 1438"/>
          <p:cNvSpPr txBox="1">
            <a:spLocks noChangeArrowheads="1"/>
          </p:cNvSpPr>
          <p:nvPr/>
        </p:nvSpPr>
        <p:spPr bwMode="auto">
          <a:xfrm>
            <a:off x="4390628" y="566092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Text Box 1440"/>
          <p:cNvSpPr txBox="1">
            <a:spLocks noChangeArrowheads="1"/>
          </p:cNvSpPr>
          <p:nvPr/>
        </p:nvSpPr>
        <p:spPr bwMode="auto">
          <a:xfrm>
            <a:off x="4390628" y="566092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Text Box 1441"/>
          <p:cNvSpPr txBox="1">
            <a:spLocks noChangeArrowheads="1"/>
          </p:cNvSpPr>
          <p:nvPr/>
        </p:nvSpPr>
        <p:spPr bwMode="auto">
          <a:xfrm>
            <a:off x="4390628" y="5657751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916695"/>
              </p:ext>
            </p:extLst>
          </p:nvPr>
        </p:nvGraphicFramePr>
        <p:xfrm>
          <a:off x="323528" y="5445224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4" imgW="1638000" imgH="444240" progId="Equation.DSMT4">
                  <p:embed/>
                </p:oleObj>
              </mc:Choice>
              <mc:Fallback>
                <p:oleObj name="Equation" r:id="rId4" imgW="1638000" imgH="44424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445224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391332"/>
              </p:ext>
            </p:extLst>
          </p:nvPr>
        </p:nvGraphicFramePr>
        <p:xfrm>
          <a:off x="2146201" y="5459511"/>
          <a:ext cx="162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6" imgW="1625400" imgH="444240" progId="Equation.DSMT4">
                  <p:embed/>
                </p:oleObj>
              </mc:Choice>
              <mc:Fallback>
                <p:oleObj name="Equation" r:id="rId6" imgW="1625400" imgH="44424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201" y="5459511"/>
                        <a:ext cx="162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5126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9" grpId="0" animBg="1"/>
      <p:bldP spid="92" grpId="0" autoUpdateAnimBg="0"/>
      <p:bldP spid="93" grpId="0" autoUpdateAnimBg="0"/>
      <p:bldP spid="94" grpId="0" autoUpdateAnimBg="0"/>
      <p:bldP spid="95" grpId="0" autoUpdateAnimBg="0"/>
      <p:bldP spid="96" grpId="0" autoUpdateAnimBg="0"/>
      <p:bldP spid="97" grpId="0" autoUpdateAnimBg="0"/>
      <p:bldP spid="98" grpId="0" autoUpdateAnimBg="0"/>
      <p:bldP spid="99" grpId="0" autoUpdateAnimBg="0"/>
      <p:bldP spid="100" grpId="0" autoUpdateAnimBg="0"/>
      <p:bldP spid="101" grpId="0" autoUpdateAnimBg="0"/>
      <p:bldP spid="102" grpId="0" autoUpdateAnimBg="0"/>
      <p:bldP spid="103" grpId="0" autoUpdateAnimBg="0"/>
      <p:bldP spid="104" grpId="0" autoUpdateAnimBg="0"/>
      <p:bldP spid="105" grpId="0" autoUpdateAnimBg="0"/>
      <p:bldP spid="107" grpId="0" autoUpdateAnimBg="0"/>
      <p:bldP spid="108" grpId="0" autoUpdateAnimBg="0"/>
      <p:bldP spid="109" grpId="0" autoUpdateAnimBg="0"/>
      <p:bldP spid="110" grpId="0" autoUpdateAnimBg="0"/>
      <p:bldP spid="111" grpId="0" autoUpdateAnimBg="0"/>
      <p:bldP spid="112" grpId="0" autoUpdateAnimBg="0"/>
      <p:bldP spid="113" grpId="0" autoUpdateAnimBg="0"/>
      <p:bldP spid="114" grpId="0" autoUpdateAnimBg="0"/>
      <p:bldP spid="115" grpId="0" autoUpdateAnimBg="0"/>
      <p:bldP spid="116" grpId="0" autoUpdateAnimBg="0"/>
      <p:bldP spid="117" grpId="0" autoUpdateAnimBg="0"/>
      <p:bldP spid="118" grpId="0" autoUpdateAnimBg="0"/>
      <p:bldP spid="119" grpId="0" autoUpdateAnimBg="0"/>
      <p:bldP spid="120" grpId="0" autoUpdateAnimBg="0"/>
      <p:bldP spid="121" grpId="0" autoUpdateAnimBg="0"/>
      <p:bldP spid="122" grpId="0" autoUpdateAnimBg="0"/>
      <p:bldP spid="129" grpId="0" autoUpdateAnimBg="0"/>
      <p:bldP spid="129" grpId="1"/>
      <p:bldP spid="130" grpId="0" autoUpdateAnimBg="0"/>
      <p:bldP spid="130" grpId="1"/>
      <p:bldP spid="131" grpId="0" autoUpdateAnimBg="0"/>
      <p:bldP spid="131" grpId="1"/>
      <p:bldP spid="132" grpId="0" autoUpdateAnimBg="0"/>
      <p:bldP spid="133" grpId="0" autoUpdateAnimBg="0"/>
      <p:bldP spid="133" grpId="1"/>
      <p:bldP spid="134" grpId="0" autoUpdateAnimBg="0"/>
      <p:bldP spid="138" grpId="0" autoUpdateAnimBg="0"/>
      <p:bldP spid="138" grpId="1"/>
      <p:bldP spid="139" grpId="0" autoUpdateAnimBg="0"/>
      <p:bldP spid="139" grpId="1"/>
      <p:bldP spid="140" grpId="0" autoUpdateAnimBg="0"/>
      <p:bldP spid="140" grpId="1"/>
      <p:bldP spid="141" grpId="0" autoUpdateAnimBg="0"/>
      <p:bldP spid="14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107504" y="3145790"/>
            <a:ext cx="8928992" cy="316353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8" name="Group 16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322"/>
              </p:ext>
            </p:extLst>
          </p:nvPr>
        </p:nvGraphicFramePr>
        <p:xfrm>
          <a:off x="284163" y="3316832"/>
          <a:ext cx="8551863" cy="1984376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986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107504" y="1556792"/>
            <a:ext cx="8928992" cy="151699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908720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SJF (Shortest Job First)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908720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вытесняющий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Line 1407"/>
          <p:cNvSpPr>
            <a:spLocks noChangeShapeType="1"/>
          </p:cNvSpPr>
          <p:nvPr/>
        </p:nvSpPr>
        <p:spPr bwMode="auto">
          <a:xfrm>
            <a:off x="5940747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Line 1408"/>
          <p:cNvSpPr>
            <a:spLocks noChangeShapeType="1"/>
          </p:cNvSpPr>
          <p:nvPr/>
        </p:nvSpPr>
        <p:spPr bwMode="auto">
          <a:xfrm>
            <a:off x="5940747" y="6165304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Line 1409"/>
          <p:cNvSpPr>
            <a:spLocks noChangeShapeType="1"/>
          </p:cNvSpPr>
          <p:nvPr/>
        </p:nvSpPr>
        <p:spPr bwMode="auto">
          <a:xfrm>
            <a:off x="5940747" y="5733504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Line 1410"/>
          <p:cNvSpPr>
            <a:spLocks noChangeShapeType="1"/>
          </p:cNvSpPr>
          <p:nvPr/>
        </p:nvSpPr>
        <p:spPr bwMode="auto">
          <a:xfrm>
            <a:off x="8099747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Line 1411"/>
          <p:cNvSpPr>
            <a:spLocks noChangeShapeType="1"/>
          </p:cNvSpPr>
          <p:nvPr/>
        </p:nvSpPr>
        <p:spPr bwMode="auto">
          <a:xfrm>
            <a:off x="6659885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Line 1412"/>
          <p:cNvSpPr>
            <a:spLocks noChangeShapeType="1"/>
          </p:cNvSpPr>
          <p:nvPr/>
        </p:nvSpPr>
        <p:spPr bwMode="auto">
          <a:xfrm>
            <a:off x="7380610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 Box 1416"/>
          <p:cNvSpPr txBox="1">
            <a:spLocks noChangeArrowheads="1"/>
          </p:cNvSpPr>
          <p:nvPr/>
        </p:nvSpPr>
        <p:spPr bwMode="auto">
          <a:xfrm>
            <a:off x="6659885" y="5360442"/>
            <a:ext cx="1908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134" name="Text Box 1418"/>
          <p:cNvSpPr txBox="1">
            <a:spLocks noChangeArrowheads="1"/>
          </p:cNvSpPr>
          <p:nvPr/>
        </p:nvSpPr>
        <p:spPr bwMode="auto">
          <a:xfrm>
            <a:off x="4392463" y="5409654"/>
            <a:ext cx="1763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135" name="Line 1433"/>
          <p:cNvSpPr>
            <a:spLocks noChangeShapeType="1"/>
          </p:cNvSpPr>
          <p:nvPr/>
        </p:nvSpPr>
        <p:spPr bwMode="auto">
          <a:xfrm>
            <a:off x="8099747" y="573350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Line 1435"/>
          <p:cNvSpPr>
            <a:spLocks noChangeShapeType="1"/>
          </p:cNvSpPr>
          <p:nvPr/>
        </p:nvSpPr>
        <p:spPr bwMode="auto">
          <a:xfrm>
            <a:off x="8099747" y="616530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Line 1436"/>
          <p:cNvSpPr>
            <a:spLocks noChangeShapeType="1"/>
          </p:cNvSpPr>
          <p:nvPr/>
        </p:nvSpPr>
        <p:spPr bwMode="auto">
          <a:xfrm>
            <a:off x="8820472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240873"/>
              </p:ext>
            </p:extLst>
          </p:nvPr>
        </p:nvGraphicFramePr>
        <p:xfrm>
          <a:off x="317500" y="5589588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4" imgW="1650960" imgH="444240" progId="Equation.DSMT4">
                  <p:embed/>
                </p:oleObj>
              </mc:Choice>
              <mc:Fallback>
                <p:oleObj name="Equation" r:id="rId4" imgW="1650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5589588"/>
                        <a:ext cx="165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19545"/>
              </p:ext>
            </p:extLst>
          </p:nvPr>
        </p:nvGraphicFramePr>
        <p:xfrm>
          <a:off x="2108200" y="5603875"/>
          <a:ext cx="170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6" imgW="1701720" imgH="444240" progId="Equation.DSMT4">
                  <p:embed/>
                </p:oleObj>
              </mc:Choice>
              <mc:Fallback>
                <p:oleObj name="Equation" r:id="rId6" imgW="1701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5603875"/>
                        <a:ext cx="170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Group 16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586772"/>
              </p:ext>
            </p:extLst>
          </p:nvPr>
        </p:nvGraphicFramePr>
        <p:xfrm>
          <a:off x="447675" y="1676151"/>
          <a:ext cx="8266113" cy="1320801"/>
        </p:xfrm>
        <a:graphic>
          <a:graphicData uri="http://schemas.openxmlformats.org/drawingml/2006/table">
            <a:tbl>
              <a:tblPr/>
              <a:tblGrid>
                <a:gridCol w="4432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Момент появления в очереди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-20638" y="339569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36"/>
          <p:cNvSpPr txBox="1">
            <a:spLocks noChangeArrowheads="1"/>
          </p:cNvSpPr>
          <p:nvPr/>
        </p:nvSpPr>
        <p:spPr bwMode="auto">
          <a:xfrm>
            <a:off x="1455738" y="489798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7" name="Text Box 139"/>
          <p:cNvSpPr txBox="1">
            <a:spLocks noChangeArrowheads="1"/>
          </p:cNvSpPr>
          <p:nvPr/>
        </p:nvSpPr>
        <p:spPr bwMode="auto">
          <a:xfrm>
            <a:off x="145573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0" name="Text Box 1659"/>
          <p:cNvSpPr txBox="1">
            <a:spLocks noChangeArrowheads="1"/>
          </p:cNvSpPr>
          <p:nvPr/>
        </p:nvSpPr>
        <p:spPr bwMode="auto">
          <a:xfrm>
            <a:off x="1851025" y="371053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1" name="Text Box 1660"/>
          <p:cNvSpPr txBox="1">
            <a:spLocks noChangeArrowheads="1"/>
          </p:cNvSpPr>
          <p:nvPr/>
        </p:nvSpPr>
        <p:spPr bwMode="auto">
          <a:xfrm>
            <a:off x="1851025" y="489798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2" name="Text Box 1661"/>
          <p:cNvSpPr txBox="1">
            <a:spLocks noChangeArrowheads="1"/>
          </p:cNvSpPr>
          <p:nvPr/>
        </p:nvSpPr>
        <p:spPr bwMode="auto">
          <a:xfrm>
            <a:off x="2247900" y="4105820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3" name="Text Box 1662"/>
          <p:cNvSpPr txBox="1">
            <a:spLocks noChangeArrowheads="1"/>
          </p:cNvSpPr>
          <p:nvPr/>
        </p:nvSpPr>
        <p:spPr bwMode="auto">
          <a:xfrm>
            <a:off x="2678113" y="410740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4" name="Text Box 1663"/>
          <p:cNvSpPr txBox="1">
            <a:spLocks noChangeArrowheads="1"/>
          </p:cNvSpPr>
          <p:nvPr/>
        </p:nvSpPr>
        <p:spPr bwMode="auto">
          <a:xfrm>
            <a:off x="2282825" y="371053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5" name="Text Box 1664"/>
          <p:cNvSpPr txBox="1">
            <a:spLocks noChangeArrowheads="1"/>
          </p:cNvSpPr>
          <p:nvPr/>
        </p:nvSpPr>
        <p:spPr bwMode="auto">
          <a:xfrm>
            <a:off x="2678113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6" name="Text Box 1665"/>
          <p:cNvSpPr txBox="1">
            <a:spLocks noChangeArrowheads="1"/>
          </p:cNvSpPr>
          <p:nvPr/>
        </p:nvSpPr>
        <p:spPr bwMode="auto">
          <a:xfrm>
            <a:off x="2247900" y="489798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7" name="Text Box 1666"/>
          <p:cNvSpPr txBox="1">
            <a:spLocks noChangeArrowheads="1"/>
          </p:cNvSpPr>
          <p:nvPr/>
        </p:nvSpPr>
        <p:spPr bwMode="auto">
          <a:xfrm>
            <a:off x="2679700" y="489798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8" name="Text Box 1667"/>
          <p:cNvSpPr txBox="1">
            <a:spLocks noChangeArrowheads="1"/>
          </p:cNvSpPr>
          <p:nvPr/>
        </p:nvSpPr>
        <p:spPr bwMode="auto">
          <a:xfrm>
            <a:off x="3074988" y="489798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9" name="Text Box 1668"/>
          <p:cNvSpPr txBox="1">
            <a:spLocks noChangeArrowheads="1"/>
          </p:cNvSpPr>
          <p:nvPr/>
        </p:nvSpPr>
        <p:spPr bwMode="auto">
          <a:xfrm>
            <a:off x="3471863" y="489798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0" name="Text Box 1669"/>
          <p:cNvSpPr txBox="1">
            <a:spLocks noChangeArrowheads="1"/>
          </p:cNvSpPr>
          <p:nvPr/>
        </p:nvSpPr>
        <p:spPr bwMode="auto">
          <a:xfrm>
            <a:off x="307498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1" name="Text Box 1670"/>
          <p:cNvSpPr txBox="1">
            <a:spLocks noChangeArrowheads="1"/>
          </p:cNvSpPr>
          <p:nvPr/>
        </p:nvSpPr>
        <p:spPr bwMode="auto">
          <a:xfrm>
            <a:off x="350678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2" name="Text Box 1672"/>
          <p:cNvSpPr txBox="1">
            <a:spLocks noChangeArrowheads="1"/>
          </p:cNvSpPr>
          <p:nvPr/>
        </p:nvSpPr>
        <p:spPr bwMode="auto">
          <a:xfrm>
            <a:off x="3867150" y="4899570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3" name="Text Box 1673"/>
          <p:cNvSpPr txBox="1">
            <a:spLocks noChangeArrowheads="1"/>
          </p:cNvSpPr>
          <p:nvPr/>
        </p:nvSpPr>
        <p:spPr bwMode="auto">
          <a:xfrm>
            <a:off x="3903663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4" name="Text Box 1674"/>
          <p:cNvSpPr txBox="1">
            <a:spLocks noChangeArrowheads="1"/>
          </p:cNvSpPr>
          <p:nvPr/>
        </p:nvSpPr>
        <p:spPr bwMode="auto">
          <a:xfrm>
            <a:off x="3903663" y="450269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5" name="Text Box 1675"/>
          <p:cNvSpPr txBox="1">
            <a:spLocks noChangeArrowheads="1"/>
          </p:cNvSpPr>
          <p:nvPr/>
        </p:nvSpPr>
        <p:spPr bwMode="auto">
          <a:xfrm>
            <a:off x="4262438" y="450269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6" name="Text Box 1676"/>
          <p:cNvSpPr txBox="1">
            <a:spLocks noChangeArrowheads="1"/>
          </p:cNvSpPr>
          <p:nvPr/>
        </p:nvSpPr>
        <p:spPr bwMode="auto">
          <a:xfrm>
            <a:off x="4659313" y="450269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7" name="Text Box 1677"/>
          <p:cNvSpPr txBox="1">
            <a:spLocks noChangeArrowheads="1"/>
          </p:cNvSpPr>
          <p:nvPr/>
        </p:nvSpPr>
        <p:spPr bwMode="auto">
          <a:xfrm>
            <a:off x="5091113" y="450269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8" name="Text Box 1678"/>
          <p:cNvSpPr txBox="1">
            <a:spLocks noChangeArrowheads="1"/>
          </p:cNvSpPr>
          <p:nvPr/>
        </p:nvSpPr>
        <p:spPr bwMode="auto">
          <a:xfrm>
            <a:off x="5522913" y="450269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06" name="Text Box 1679"/>
          <p:cNvSpPr txBox="1">
            <a:spLocks noChangeArrowheads="1"/>
          </p:cNvSpPr>
          <p:nvPr/>
        </p:nvSpPr>
        <p:spPr bwMode="auto">
          <a:xfrm>
            <a:off x="5919788" y="450269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2" name="Text Box 1680"/>
          <p:cNvSpPr txBox="1">
            <a:spLocks noChangeArrowheads="1"/>
          </p:cNvSpPr>
          <p:nvPr/>
        </p:nvSpPr>
        <p:spPr bwMode="auto">
          <a:xfrm>
            <a:off x="4298950" y="371053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3" name="Text Box 1681"/>
          <p:cNvSpPr txBox="1">
            <a:spLocks noChangeArrowheads="1"/>
          </p:cNvSpPr>
          <p:nvPr/>
        </p:nvSpPr>
        <p:spPr bwMode="auto">
          <a:xfrm>
            <a:off x="469423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4" name="Text Box 1682"/>
          <p:cNvSpPr txBox="1">
            <a:spLocks noChangeArrowheads="1"/>
          </p:cNvSpPr>
          <p:nvPr/>
        </p:nvSpPr>
        <p:spPr bwMode="auto">
          <a:xfrm>
            <a:off x="5127625" y="371053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5" name="Text Box 1683"/>
          <p:cNvSpPr txBox="1">
            <a:spLocks noChangeArrowheads="1"/>
          </p:cNvSpPr>
          <p:nvPr/>
        </p:nvSpPr>
        <p:spPr bwMode="auto">
          <a:xfrm>
            <a:off x="5559425" y="371053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6" name="Text Box 1684"/>
          <p:cNvSpPr txBox="1">
            <a:spLocks noChangeArrowheads="1"/>
          </p:cNvSpPr>
          <p:nvPr/>
        </p:nvSpPr>
        <p:spPr bwMode="auto">
          <a:xfrm>
            <a:off x="5991225" y="371053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7" name="Text Box 1685"/>
          <p:cNvSpPr txBox="1">
            <a:spLocks noChangeArrowheads="1"/>
          </p:cNvSpPr>
          <p:nvPr/>
        </p:nvSpPr>
        <p:spPr bwMode="auto">
          <a:xfrm>
            <a:off x="635158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8" name="Text Box 1686"/>
          <p:cNvSpPr txBox="1">
            <a:spLocks noChangeArrowheads="1"/>
          </p:cNvSpPr>
          <p:nvPr/>
        </p:nvSpPr>
        <p:spPr bwMode="auto">
          <a:xfrm>
            <a:off x="678338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9" name="Text Box 1687"/>
          <p:cNvSpPr txBox="1">
            <a:spLocks noChangeArrowheads="1"/>
          </p:cNvSpPr>
          <p:nvPr/>
        </p:nvSpPr>
        <p:spPr bwMode="auto">
          <a:xfrm>
            <a:off x="721518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0" name="Text Box 1688"/>
          <p:cNvSpPr txBox="1">
            <a:spLocks noChangeArrowheads="1"/>
          </p:cNvSpPr>
          <p:nvPr/>
        </p:nvSpPr>
        <p:spPr bwMode="auto">
          <a:xfrm>
            <a:off x="764698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1" name="Text Box 1689"/>
          <p:cNvSpPr txBox="1">
            <a:spLocks noChangeArrowheads="1"/>
          </p:cNvSpPr>
          <p:nvPr/>
        </p:nvSpPr>
        <p:spPr bwMode="auto">
          <a:xfrm>
            <a:off x="807878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2" name="Text Box 1690"/>
          <p:cNvSpPr txBox="1">
            <a:spLocks noChangeArrowheads="1"/>
          </p:cNvSpPr>
          <p:nvPr/>
        </p:nvSpPr>
        <p:spPr bwMode="auto">
          <a:xfrm>
            <a:off x="8475663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3" name="Text Box 172"/>
          <p:cNvSpPr txBox="1">
            <a:spLocks noChangeArrowheads="1"/>
          </p:cNvSpPr>
          <p:nvPr/>
        </p:nvSpPr>
        <p:spPr bwMode="auto">
          <a:xfrm>
            <a:off x="6156076" y="578551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 dirty="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 Box 173"/>
          <p:cNvSpPr txBox="1">
            <a:spLocks noChangeArrowheads="1"/>
          </p:cNvSpPr>
          <p:nvPr/>
        </p:nvSpPr>
        <p:spPr bwMode="auto">
          <a:xfrm>
            <a:off x="6876801" y="578551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 Box 174"/>
          <p:cNvSpPr txBox="1">
            <a:spLocks noChangeArrowheads="1"/>
          </p:cNvSpPr>
          <p:nvPr/>
        </p:nvSpPr>
        <p:spPr bwMode="auto">
          <a:xfrm>
            <a:off x="7561014" y="578551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 Box 176"/>
          <p:cNvSpPr txBox="1">
            <a:spLocks noChangeArrowheads="1"/>
          </p:cNvSpPr>
          <p:nvPr/>
        </p:nvSpPr>
        <p:spPr bwMode="auto">
          <a:xfrm>
            <a:off x="4788024" y="578040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57" name="Text Box 181"/>
          <p:cNvSpPr txBox="1">
            <a:spLocks noChangeArrowheads="1"/>
          </p:cNvSpPr>
          <p:nvPr/>
        </p:nvSpPr>
        <p:spPr bwMode="auto">
          <a:xfrm>
            <a:off x="8316664" y="577281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58" name="Text Box 182"/>
          <p:cNvSpPr txBox="1">
            <a:spLocks noChangeArrowheads="1"/>
          </p:cNvSpPr>
          <p:nvPr/>
        </p:nvSpPr>
        <p:spPr bwMode="auto">
          <a:xfrm>
            <a:off x="4788024" y="578040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9" name="Text Box 183"/>
          <p:cNvSpPr txBox="1">
            <a:spLocks noChangeArrowheads="1"/>
          </p:cNvSpPr>
          <p:nvPr/>
        </p:nvSpPr>
        <p:spPr bwMode="auto">
          <a:xfrm>
            <a:off x="4788024" y="578040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Text Box 184"/>
          <p:cNvSpPr txBox="1">
            <a:spLocks noChangeArrowheads="1"/>
          </p:cNvSpPr>
          <p:nvPr/>
        </p:nvSpPr>
        <p:spPr bwMode="auto">
          <a:xfrm>
            <a:off x="4788024" y="578040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26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9" grpId="0" animBg="1"/>
      <p:bldP spid="132" grpId="0" autoUpdateAnimBg="0"/>
      <p:bldP spid="134" grpId="0" autoUpdateAnimBg="0"/>
      <p:bldP spid="66" grpId="0"/>
      <p:bldP spid="153" grpId="0"/>
      <p:bldP spid="153" grpId="1"/>
      <p:bldP spid="154" grpId="0"/>
      <p:bldP spid="154" grpId="1"/>
      <p:bldP spid="155" grpId="0"/>
      <p:bldP spid="155" grpId="1"/>
      <p:bldP spid="156" grpId="0"/>
      <p:bldP spid="156" grpId="1"/>
      <p:bldP spid="156" grpId="2"/>
      <p:bldP spid="156" grpId="3"/>
      <p:bldP spid="157" grpId="0"/>
      <p:bldP spid="157" grpId="1"/>
      <p:bldP spid="157" grpId="2"/>
      <p:bldP spid="157" grpId="3"/>
      <p:bldP spid="158" grpId="0"/>
      <p:bldP spid="158" grpId="1"/>
      <p:bldP spid="159" grpId="0"/>
      <p:bldP spid="159" grpId="1"/>
      <p:bldP spid="160" grpId="0"/>
      <p:bldP spid="16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483768" y="3212976"/>
            <a:ext cx="4248472" cy="108012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850" y="4511531"/>
            <a:ext cx="8496300" cy="158176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323850" y="1628800"/>
            <a:ext cx="8496300" cy="136815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908720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SJF (Shortest Job First)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908720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приближение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59632" y="1700808"/>
            <a:ext cx="6480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величина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CPU burst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T(n+1)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предсказание для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CPU burst </a:t>
            </a:r>
          </a:p>
          <a:p>
            <a:pPr algn="ctr">
              <a:spcBef>
                <a:spcPct val="0"/>
              </a:spcBef>
              <a:defRPr/>
            </a:pP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параметр от 0 до 1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331808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ctr"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T(n+1)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l-GR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α τ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n) 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 (1 – </a:t>
            </a:r>
            <a:r>
              <a:rPr kumimoji="1" lang="el-GR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T(n)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342900" lvl="0" indent="-342900"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T(0)</a:t>
            </a: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– произвольно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4636293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kumimoji="1" lang="el-GR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то 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T(n+1)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T(n)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=…= 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T(0)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нет учета последнего поведения </a:t>
            </a:r>
          </a:p>
          <a:p>
            <a:pPr marL="342900" lvl="0" indent="-342900" algn="ctr"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kumimoji="1" lang="el-GR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1</a:t>
            </a: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то 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T(n+1)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1" lang="el-GR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n)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нет учета предыстории </a:t>
            </a:r>
            <a:endParaRPr kumimoji="1" lang="el-GR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4352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69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65500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2822487524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1691680" y="3212976"/>
            <a:ext cx="5760640" cy="1584176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850" y="4943579"/>
            <a:ext cx="8496300" cy="107770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Гарантированное планирование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323850" y="1628800"/>
            <a:ext cx="8496300" cy="136815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700808"/>
            <a:ext cx="8784976" cy="116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системе разделения времени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пользователей: 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время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нахождения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пользователя в системе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суммарное процессорное время процессов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пользователя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23728" y="3316446"/>
            <a:ext cx="4572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‹‹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/N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››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/N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5068341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 исполнение выбираются готовые процессы пользователя с наименьшим коэффициентом справедливости</a:t>
            </a:r>
            <a:endParaRPr kumimoji="1" lang="el-GR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35696" y="4191471"/>
            <a:ext cx="5472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l-GR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kumimoji="1" lang="en-US" sz="2400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sz="2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N) / 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sz="2400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коэффициент справедливости</a:t>
            </a:r>
            <a:endParaRPr lang="ru-RU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347864" y="3255044"/>
            <a:ext cx="40322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пользователь обделен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347864" y="3615407"/>
            <a:ext cx="40322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пользователю благоволят</a:t>
            </a:r>
          </a:p>
        </p:txBody>
      </p:sp>
    </p:spTree>
    <p:extLst>
      <p:ext uri="{BB962C8B-B14F-4D97-AF65-F5344CB8AC3E}">
        <p14:creationId xmlns:p14="http://schemas.microsoft.com/office/powerpoint/2010/main" val="3572114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6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850" y="2924944"/>
            <a:ext cx="8496300" cy="14401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Приоритетное планирование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323850" y="1772816"/>
            <a:ext cx="8496300" cy="9361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844824"/>
            <a:ext cx="8784976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Каждому процессу процессор выделяется в соответствии с приписанным к нему числовым значением - приоритетом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3049706"/>
            <a:ext cx="78488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Параметры для назначения приоритета бывают:</a:t>
            </a:r>
          </a:p>
          <a:p>
            <a:pPr marL="342900" lvl="0" indent="-342900" defTabSz="457200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внешние</a:t>
            </a:r>
          </a:p>
          <a:p>
            <a:pPr marL="342900" lvl="0" indent="-342900" defTabSz="457200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внутренние</a:t>
            </a:r>
            <a:endParaRPr kumimoji="1" lang="el-GR" sz="2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9"/>
          <p:cNvSpPr>
            <a:spLocks noChangeArrowheads="1"/>
          </p:cNvSpPr>
          <p:nvPr/>
        </p:nvSpPr>
        <p:spPr bwMode="gray">
          <a:xfrm>
            <a:off x="323528" y="4581128"/>
            <a:ext cx="8496300" cy="14401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83246" y="4705890"/>
            <a:ext cx="78488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Политика изменения приоритета:</a:t>
            </a:r>
          </a:p>
          <a:p>
            <a:pPr marL="342900" lvl="0" indent="-342900" defTabSz="457200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статический приоритет</a:t>
            </a:r>
          </a:p>
          <a:p>
            <a:pPr marL="342900" lvl="0" indent="-342900" defTabSz="457200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динамический приоритет</a:t>
            </a:r>
            <a:endParaRPr kumimoji="1" lang="el-GR" sz="2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152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9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107504" y="3284984"/>
            <a:ext cx="8928992" cy="30243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8" name="Group 16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944322"/>
              </p:ext>
            </p:extLst>
          </p:nvPr>
        </p:nvGraphicFramePr>
        <p:xfrm>
          <a:off x="284163" y="3389547"/>
          <a:ext cx="8551863" cy="1983669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281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1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8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3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Приоритетное планирование </a:t>
            </a:r>
            <a:r>
              <a:rPr lang="ru-RU" sz="27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невытесняющее</a:t>
            </a:r>
            <a:endParaRPr lang="ru-RU" sz="27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107504" y="1556792"/>
            <a:ext cx="8928992" cy="15841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Line 1407"/>
          <p:cNvSpPr>
            <a:spLocks noChangeShapeType="1"/>
          </p:cNvSpPr>
          <p:nvPr/>
        </p:nvSpPr>
        <p:spPr bwMode="auto">
          <a:xfrm>
            <a:off x="5940747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Line 1408"/>
          <p:cNvSpPr>
            <a:spLocks noChangeShapeType="1"/>
          </p:cNvSpPr>
          <p:nvPr/>
        </p:nvSpPr>
        <p:spPr bwMode="auto">
          <a:xfrm>
            <a:off x="5940747" y="6165304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Line 1409"/>
          <p:cNvSpPr>
            <a:spLocks noChangeShapeType="1"/>
          </p:cNvSpPr>
          <p:nvPr/>
        </p:nvSpPr>
        <p:spPr bwMode="auto">
          <a:xfrm>
            <a:off x="5940747" y="5733504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Line 1410"/>
          <p:cNvSpPr>
            <a:spLocks noChangeShapeType="1"/>
          </p:cNvSpPr>
          <p:nvPr/>
        </p:nvSpPr>
        <p:spPr bwMode="auto">
          <a:xfrm>
            <a:off x="8099747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Line 1411"/>
          <p:cNvSpPr>
            <a:spLocks noChangeShapeType="1"/>
          </p:cNvSpPr>
          <p:nvPr/>
        </p:nvSpPr>
        <p:spPr bwMode="auto">
          <a:xfrm>
            <a:off x="6659885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Line 1412"/>
          <p:cNvSpPr>
            <a:spLocks noChangeShapeType="1"/>
          </p:cNvSpPr>
          <p:nvPr/>
        </p:nvSpPr>
        <p:spPr bwMode="auto">
          <a:xfrm>
            <a:off x="7380610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 Box 1416"/>
          <p:cNvSpPr txBox="1">
            <a:spLocks noChangeArrowheads="1"/>
          </p:cNvSpPr>
          <p:nvPr/>
        </p:nvSpPr>
        <p:spPr bwMode="auto">
          <a:xfrm>
            <a:off x="6659885" y="5445224"/>
            <a:ext cx="1908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134" name="Text Box 1418"/>
          <p:cNvSpPr txBox="1">
            <a:spLocks noChangeArrowheads="1"/>
          </p:cNvSpPr>
          <p:nvPr/>
        </p:nvSpPr>
        <p:spPr bwMode="auto">
          <a:xfrm>
            <a:off x="4392463" y="5445224"/>
            <a:ext cx="1763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135" name="Line 1433"/>
          <p:cNvSpPr>
            <a:spLocks noChangeShapeType="1"/>
          </p:cNvSpPr>
          <p:nvPr/>
        </p:nvSpPr>
        <p:spPr bwMode="auto">
          <a:xfrm>
            <a:off x="8099747" y="573350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Line 1435"/>
          <p:cNvSpPr>
            <a:spLocks noChangeShapeType="1"/>
          </p:cNvSpPr>
          <p:nvPr/>
        </p:nvSpPr>
        <p:spPr bwMode="auto">
          <a:xfrm>
            <a:off x="8099747" y="616530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Line 1436"/>
          <p:cNvSpPr>
            <a:spLocks noChangeShapeType="1"/>
          </p:cNvSpPr>
          <p:nvPr/>
        </p:nvSpPr>
        <p:spPr bwMode="auto">
          <a:xfrm>
            <a:off x="8820472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616185"/>
              </p:ext>
            </p:extLst>
          </p:nvPr>
        </p:nvGraphicFramePr>
        <p:xfrm>
          <a:off x="323850" y="5589588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4" imgW="1638000" imgH="444240" progId="Equation.DSMT4">
                  <p:embed/>
                </p:oleObj>
              </mc:Choice>
              <mc:Fallback>
                <p:oleObj name="Equation" r:id="rId4" imgW="1638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589588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149993"/>
              </p:ext>
            </p:extLst>
          </p:nvPr>
        </p:nvGraphicFramePr>
        <p:xfrm>
          <a:off x="2171700" y="5603875"/>
          <a:ext cx="157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6" imgW="1574640" imgH="444240" progId="Equation.DSMT4">
                  <p:embed/>
                </p:oleObj>
              </mc:Choice>
              <mc:Fallback>
                <p:oleObj name="Equation" r:id="rId6" imgW="1574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5603875"/>
                        <a:ext cx="157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Group 16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898723"/>
              </p:ext>
            </p:extLst>
          </p:nvPr>
        </p:nvGraphicFramePr>
        <p:xfrm>
          <a:off x="447675" y="1628800"/>
          <a:ext cx="8266113" cy="1463040"/>
        </p:xfrm>
        <a:graphic>
          <a:graphicData uri="http://schemas.openxmlformats.org/drawingml/2006/table">
            <a:tbl>
              <a:tblPr/>
              <a:tblGrid>
                <a:gridCol w="4432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Момент появления в очереди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Приоритет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-20638" y="346840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36"/>
          <p:cNvSpPr txBox="1">
            <a:spLocks noChangeArrowheads="1"/>
          </p:cNvSpPr>
          <p:nvPr/>
        </p:nvSpPr>
        <p:spPr bwMode="auto">
          <a:xfrm>
            <a:off x="1455738" y="497069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7" name="Text Box 139"/>
          <p:cNvSpPr txBox="1">
            <a:spLocks noChangeArrowheads="1"/>
          </p:cNvSpPr>
          <p:nvPr/>
        </p:nvSpPr>
        <p:spPr bwMode="auto">
          <a:xfrm>
            <a:off x="145573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0" name="Text Box 1659"/>
          <p:cNvSpPr txBox="1">
            <a:spLocks noChangeArrowheads="1"/>
          </p:cNvSpPr>
          <p:nvPr/>
        </p:nvSpPr>
        <p:spPr bwMode="auto">
          <a:xfrm>
            <a:off x="18510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1" name="Text Box 1660"/>
          <p:cNvSpPr txBox="1">
            <a:spLocks noChangeArrowheads="1"/>
          </p:cNvSpPr>
          <p:nvPr/>
        </p:nvSpPr>
        <p:spPr bwMode="auto">
          <a:xfrm>
            <a:off x="1851025" y="497069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2" name="Text Box 1661"/>
          <p:cNvSpPr txBox="1">
            <a:spLocks noChangeArrowheads="1"/>
          </p:cNvSpPr>
          <p:nvPr/>
        </p:nvSpPr>
        <p:spPr bwMode="auto">
          <a:xfrm>
            <a:off x="2267744" y="418425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3" name="Text Box 1662"/>
          <p:cNvSpPr txBox="1">
            <a:spLocks noChangeArrowheads="1"/>
          </p:cNvSpPr>
          <p:nvPr/>
        </p:nvSpPr>
        <p:spPr bwMode="auto">
          <a:xfrm>
            <a:off x="2678113" y="418012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4" name="Text Box 1663"/>
          <p:cNvSpPr txBox="1">
            <a:spLocks noChangeArrowheads="1"/>
          </p:cNvSpPr>
          <p:nvPr/>
        </p:nvSpPr>
        <p:spPr bwMode="auto">
          <a:xfrm>
            <a:off x="22828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5" name="Text Box 1664"/>
          <p:cNvSpPr txBox="1">
            <a:spLocks noChangeArrowheads="1"/>
          </p:cNvSpPr>
          <p:nvPr/>
        </p:nvSpPr>
        <p:spPr bwMode="auto">
          <a:xfrm>
            <a:off x="2678113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6" name="Text Box 1665"/>
          <p:cNvSpPr txBox="1">
            <a:spLocks noChangeArrowheads="1"/>
          </p:cNvSpPr>
          <p:nvPr/>
        </p:nvSpPr>
        <p:spPr bwMode="auto">
          <a:xfrm>
            <a:off x="2247900" y="497069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7" name="Text Box 1666"/>
          <p:cNvSpPr txBox="1">
            <a:spLocks noChangeArrowheads="1"/>
          </p:cNvSpPr>
          <p:nvPr/>
        </p:nvSpPr>
        <p:spPr bwMode="auto">
          <a:xfrm>
            <a:off x="2679700" y="497069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8" name="Text Box 1667"/>
          <p:cNvSpPr txBox="1">
            <a:spLocks noChangeArrowheads="1"/>
          </p:cNvSpPr>
          <p:nvPr/>
        </p:nvSpPr>
        <p:spPr bwMode="auto">
          <a:xfrm>
            <a:off x="3074988" y="497069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9" name="Text Box 1668"/>
          <p:cNvSpPr txBox="1">
            <a:spLocks noChangeArrowheads="1"/>
          </p:cNvSpPr>
          <p:nvPr/>
        </p:nvSpPr>
        <p:spPr bwMode="auto">
          <a:xfrm>
            <a:off x="3471863" y="418425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0" name="Text Box 1669"/>
          <p:cNvSpPr txBox="1">
            <a:spLocks noChangeArrowheads="1"/>
          </p:cNvSpPr>
          <p:nvPr/>
        </p:nvSpPr>
        <p:spPr bwMode="auto">
          <a:xfrm>
            <a:off x="30749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1" name="Text Box 1670"/>
          <p:cNvSpPr txBox="1">
            <a:spLocks noChangeArrowheads="1"/>
          </p:cNvSpPr>
          <p:nvPr/>
        </p:nvSpPr>
        <p:spPr bwMode="auto">
          <a:xfrm>
            <a:off x="35067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2" name="Text Box 1672"/>
          <p:cNvSpPr txBox="1">
            <a:spLocks noChangeArrowheads="1"/>
          </p:cNvSpPr>
          <p:nvPr/>
        </p:nvSpPr>
        <p:spPr bwMode="auto">
          <a:xfrm>
            <a:off x="3095451" y="418425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3" name="Text Box 1673"/>
          <p:cNvSpPr txBox="1">
            <a:spLocks noChangeArrowheads="1"/>
          </p:cNvSpPr>
          <p:nvPr/>
        </p:nvSpPr>
        <p:spPr bwMode="auto">
          <a:xfrm>
            <a:off x="3903663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4" name="Text Box 1674"/>
          <p:cNvSpPr txBox="1">
            <a:spLocks noChangeArrowheads="1"/>
          </p:cNvSpPr>
          <p:nvPr/>
        </p:nvSpPr>
        <p:spPr bwMode="auto">
          <a:xfrm>
            <a:off x="3903663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5" name="Text Box 1675"/>
          <p:cNvSpPr txBox="1">
            <a:spLocks noChangeArrowheads="1"/>
          </p:cNvSpPr>
          <p:nvPr/>
        </p:nvSpPr>
        <p:spPr bwMode="auto">
          <a:xfrm>
            <a:off x="4262438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6" name="Text Box 1676"/>
          <p:cNvSpPr txBox="1">
            <a:spLocks noChangeArrowheads="1"/>
          </p:cNvSpPr>
          <p:nvPr/>
        </p:nvSpPr>
        <p:spPr bwMode="auto">
          <a:xfrm>
            <a:off x="4659313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7" name="Text Box 1677"/>
          <p:cNvSpPr txBox="1">
            <a:spLocks noChangeArrowheads="1"/>
          </p:cNvSpPr>
          <p:nvPr/>
        </p:nvSpPr>
        <p:spPr bwMode="auto">
          <a:xfrm>
            <a:off x="5091113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8" name="Text Box 1678"/>
          <p:cNvSpPr txBox="1">
            <a:spLocks noChangeArrowheads="1"/>
          </p:cNvSpPr>
          <p:nvPr/>
        </p:nvSpPr>
        <p:spPr bwMode="auto">
          <a:xfrm>
            <a:off x="5522913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06" name="Text Box 1679"/>
          <p:cNvSpPr txBox="1">
            <a:spLocks noChangeArrowheads="1"/>
          </p:cNvSpPr>
          <p:nvPr/>
        </p:nvSpPr>
        <p:spPr bwMode="auto">
          <a:xfrm>
            <a:off x="5919788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2" name="Text Box 1680"/>
          <p:cNvSpPr txBox="1">
            <a:spLocks noChangeArrowheads="1"/>
          </p:cNvSpPr>
          <p:nvPr/>
        </p:nvSpPr>
        <p:spPr bwMode="auto">
          <a:xfrm>
            <a:off x="4298950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3" name="Text Box 1681"/>
          <p:cNvSpPr txBox="1">
            <a:spLocks noChangeArrowheads="1"/>
          </p:cNvSpPr>
          <p:nvPr/>
        </p:nvSpPr>
        <p:spPr bwMode="auto">
          <a:xfrm>
            <a:off x="469423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4" name="Text Box 1682"/>
          <p:cNvSpPr txBox="1">
            <a:spLocks noChangeArrowheads="1"/>
          </p:cNvSpPr>
          <p:nvPr/>
        </p:nvSpPr>
        <p:spPr bwMode="auto">
          <a:xfrm>
            <a:off x="51276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5" name="Text Box 1683"/>
          <p:cNvSpPr txBox="1">
            <a:spLocks noChangeArrowheads="1"/>
          </p:cNvSpPr>
          <p:nvPr/>
        </p:nvSpPr>
        <p:spPr bwMode="auto">
          <a:xfrm>
            <a:off x="55594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6" name="Text Box 1684"/>
          <p:cNvSpPr txBox="1">
            <a:spLocks noChangeArrowheads="1"/>
          </p:cNvSpPr>
          <p:nvPr/>
        </p:nvSpPr>
        <p:spPr bwMode="auto">
          <a:xfrm>
            <a:off x="59912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7" name="Text Box 1685"/>
          <p:cNvSpPr txBox="1">
            <a:spLocks noChangeArrowheads="1"/>
          </p:cNvSpPr>
          <p:nvPr/>
        </p:nvSpPr>
        <p:spPr bwMode="auto">
          <a:xfrm>
            <a:off x="63515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8" name="Text Box 1686"/>
          <p:cNvSpPr txBox="1">
            <a:spLocks noChangeArrowheads="1"/>
          </p:cNvSpPr>
          <p:nvPr/>
        </p:nvSpPr>
        <p:spPr bwMode="auto">
          <a:xfrm>
            <a:off x="67833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9" name="Text Box 1687"/>
          <p:cNvSpPr txBox="1">
            <a:spLocks noChangeArrowheads="1"/>
          </p:cNvSpPr>
          <p:nvPr/>
        </p:nvSpPr>
        <p:spPr bwMode="auto">
          <a:xfrm>
            <a:off x="72151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0" name="Text Box 1688"/>
          <p:cNvSpPr txBox="1">
            <a:spLocks noChangeArrowheads="1"/>
          </p:cNvSpPr>
          <p:nvPr/>
        </p:nvSpPr>
        <p:spPr bwMode="auto">
          <a:xfrm>
            <a:off x="76469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1" name="Text Box 1689"/>
          <p:cNvSpPr txBox="1">
            <a:spLocks noChangeArrowheads="1"/>
          </p:cNvSpPr>
          <p:nvPr/>
        </p:nvSpPr>
        <p:spPr bwMode="auto">
          <a:xfrm>
            <a:off x="80787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2" name="Text Box 1690"/>
          <p:cNvSpPr txBox="1">
            <a:spLocks noChangeArrowheads="1"/>
          </p:cNvSpPr>
          <p:nvPr/>
        </p:nvSpPr>
        <p:spPr bwMode="auto">
          <a:xfrm>
            <a:off x="8475663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9" name="Text Box 1668"/>
          <p:cNvSpPr txBox="1">
            <a:spLocks noChangeArrowheads="1"/>
          </p:cNvSpPr>
          <p:nvPr/>
        </p:nvSpPr>
        <p:spPr bwMode="auto">
          <a:xfrm>
            <a:off x="3887540" y="418425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90" name="Text Box 40"/>
          <p:cNvSpPr txBox="1">
            <a:spLocks noChangeArrowheads="1"/>
          </p:cNvSpPr>
          <p:nvPr/>
        </p:nvSpPr>
        <p:spPr bwMode="auto">
          <a:xfrm>
            <a:off x="6084069" y="5759773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 Box 41"/>
          <p:cNvSpPr txBox="1">
            <a:spLocks noChangeArrowheads="1"/>
          </p:cNvSpPr>
          <p:nvPr/>
        </p:nvSpPr>
        <p:spPr bwMode="auto">
          <a:xfrm>
            <a:off x="6804794" y="5759773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 Box 42"/>
          <p:cNvSpPr txBox="1">
            <a:spLocks noChangeArrowheads="1"/>
          </p:cNvSpPr>
          <p:nvPr/>
        </p:nvSpPr>
        <p:spPr bwMode="auto">
          <a:xfrm>
            <a:off x="7489006" y="5759773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 Box 44"/>
          <p:cNvSpPr txBox="1">
            <a:spLocks noChangeArrowheads="1"/>
          </p:cNvSpPr>
          <p:nvPr/>
        </p:nvSpPr>
        <p:spPr bwMode="auto">
          <a:xfrm>
            <a:off x="4860280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4" name="Text Box 49"/>
          <p:cNvSpPr txBox="1">
            <a:spLocks noChangeArrowheads="1"/>
          </p:cNvSpPr>
          <p:nvPr/>
        </p:nvSpPr>
        <p:spPr bwMode="auto">
          <a:xfrm>
            <a:off x="8244656" y="5747073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5" name="Text Box 50"/>
          <p:cNvSpPr txBox="1">
            <a:spLocks noChangeArrowheads="1"/>
          </p:cNvSpPr>
          <p:nvPr/>
        </p:nvSpPr>
        <p:spPr bwMode="auto">
          <a:xfrm>
            <a:off x="4860280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 Box 51"/>
          <p:cNvSpPr txBox="1">
            <a:spLocks noChangeArrowheads="1"/>
          </p:cNvSpPr>
          <p:nvPr/>
        </p:nvSpPr>
        <p:spPr bwMode="auto">
          <a:xfrm>
            <a:off x="4860280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 Box 52"/>
          <p:cNvSpPr txBox="1">
            <a:spLocks noChangeArrowheads="1"/>
          </p:cNvSpPr>
          <p:nvPr/>
        </p:nvSpPr>
        <p:spPr bwMode="auto">
          <a:xfrm>
            <a:off x="4860280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69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9" grpId="0" animBg="1"/>
      <p:bldP spid="132" grpId="0" autoUpdateAnimBg="0"/>
      <p:bldP spid="134" grpId="0" autoUpdateAnimBg="0"/>
      <p:bldP spid="66" grpId="0"/>
      <p:bldP spid="67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106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89" grpId="0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107504" y="3284984"/>
            <a:ext cx="8928992" cy="30243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8" name="Group 16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699053"/>
              </p:ext>
            </p:extLst>
          </p:nvPr>
        </p:nvGraphicFramePr>
        <p:xfrm>
          <a:off x="284163" y="3389547"/>
          <a:ext cx="8551863" cy="1983669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281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1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8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3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Приоритетное планирование вытесняющее</a:t>
            </a:r>
            <a:endParaRPr lang="ru-RU" sz="27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107504" y="1556792"/>
            <a:ext cx="8928992" cy="15841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Line 1407"/>
          <p:cNvSpPr>
            <a:spLocks noChangeShapeType="1"/>
          </p:cNvSpPr>
          <p:nvPr/>
        </p:nvSpPr>
        <p:spPr bwMode="auto">
          <a:xfrm>
            <a:off x="5940747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Line 1408"/>
          <p:cNvSpPr>
            <a:spLocks noChangeShapeType="1"/>
          </p:cNvSpPr>
          <p:nvPr/>
        </p:nvSpPr>
        <p:spPr bwMode="auto">
          <a:xfrm>
            <a:off x="5940747" y="6165304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Line 1409"/>
          <p:cNvSpPr>
            <a:spLocks noChangeShapeType="1"/>
          </p:cNvSpPr>
          <p:nvPr/>
        </p:nvSpPr>
        <p:spPr bwMode="auto">
          <a:xfrm>
            <a:off x="5940747" y="5733504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Line 1410"/>
          <p:cNvSpPr>
            <a:spLocks noChangeShapeType="1"/>
          </p:cNvSpPr>
          <p:nvPr/>
        </p:nvSpPr>
        <p:spPr bwMode="auto">
          <a:xfrm>
            <a:off x="8099747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Line 1411"/>
          <p:cNvSpPr>
            <a:spLocks noChangeShapeType="1"/>
          </p:cNvSpPr>
          <p:nvPr/>
        </p:nvSpPr>
        <p:spPr bwMode="auto">
          <a:xfrm>
            <a:off x="6659885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Line 1412"/>
          <p:cNvSpPr>
            <a:spLocks noChangeShapeType="1"/>
          </p:cNvSpPr>
          <p:nvPr/>
        </p:nvSpPr>
        <p:spPr bwMode="auto">
          <a:xfrm>
            <a:off x="7380610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 Box 1416"/>
          <p:cNvSpPr txBox="1">
            <a:spLocks noChangeArrowheads="1"/>
          </p:cNvSpPr>
          <p:nvPr/>
        </p:nvSpPr>
        <p:spPr bwMode="auto">
          <a:xfrm>
            <a:off x="6659885" y="5445224"/>
            <a:ext cx="1908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134" name="Text Box 1418"/>
          <p:cNvSpPr txBox="1">
            <a:spLocks noChangeArrowheads="1"/>
          </p:cNvSpPr>
          <p:nvPr/>
        </p:nvSpPr>
        <p:spPr bwMode="auto">
          <a:xfrm>
            <a:off x="4392463" y="5445224"/>
            <a:ext cx="1763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135" name="Line 1433"/>
          <p:cNvSpPr>
            <a:spLocks noChangeShapeType="1"/>
          </p:cNvSpPr>
          <p:nvPr/>
        </p:nvSpPr>
        <p:spPr bwMode="auto">
          <a:xfrm>
            <a:off x="8099747" y="573350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Line 1435"/>
          <p:cNvSpPr>
            <a:spLocks noChangeShapeType="1"/>
          </p:cNvSpPr>
          <p:nvPr/>
        </p:nvSpPr>
        <p:spPr bwMode="auto">
          <a:xfrm>
            <a:off x="8099747" y="616530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Line 1436"/>
          <p:cNvSpPr>
            <a:spLocks noChangeShapeType="1"/>
          </p:cNvSpPr>
          <p:nvPr/>
        </p:nvSpPr>
        <p:spPr bwMode="auto">
          <a:xfrm>
            <a:off x="8820472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998473"/>
              </p:ext>
            </p:extLst>
          </p:nvPr>
        </p:nvGraphicFramePr>
        <p:xfrm>
          <a:off x="285750" y="5589588"/>
          <a:ext cx="171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4" imgW="1714320" imgH="444240" progId="Equation.DSMT4">
                  <p:embed/>
                </p:oleObj>
              </mc:Choice>
              <mc:Fallback>
                <p:oleObj name="Equation" r:id="rId4" imgW="1714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5589588"/>
                        <a:ext cx="171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058870"/>
              </p:ext>
            </p:extLst>
          </p:nvPr>
        </p:nvGraphicFramePr>
        <p:xfrm>
          <a:off x="2165350" y="5603875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6" imgW="1587240" imgH="444240" progId="Equation.DSMT4">
                  <p:embed/>
                </p:oleObj>
              </mc:Choice>
              <mc:Fallback>
                <p:oleObj name="Equation" r:id="rId6" imgW="1587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5603875"/>
                        <a:ext cx="158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Group 16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02061"/>
              </p:ext>
            </p:extLst>
          </p:nvPr>
        </p:nvGraphicFramePr>
        <p:xfrm>
          <a:off x="447675" y="1628800"/>
          <a:ext cx="8266113" cy="1463040"/>
        </p:xfrm>
        <a:graphic>
          <a:graphicData uri="http://schemas.openxmlformats.org/drawingml/2006/table">
            <a:tbl>
              <a:tblPr/>
              <a:tblGrid>
                <a:gridCol w="4432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Момент появления в очереди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Приоритет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-20638" y="346840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36"/>
          <p:cNvSpPr txBox="1">
            <a:spLocks noChangeArrowheads="1"/>
          </p:cNvSpPr>
          <p:nvPr/>
        </p:nvSpPr>
        <p:spPr bwMode="auto">
          <a:xfrm>
            <a:off x="1455738" y="497069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7" name="Text Box 139"/>
          <p:cNvSpPr txBox="1">
            <a:spLocks noChangeArrowheads="1"/>
          </p:cNvSpPr>
          <p:nvPr/>
        </p:nvSpPr>
        <p:spPr bwMode="auto">
          <a:xfrm>
            <a:off x="145573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0" name="Text Box 1659"/>
          <p:cNvSpPr txBox="1">
            <a:spLocks noChangeArrowheads="1"/>
          </p:cNvSpPr>
          <p:nvPr/>
        </p:nvSpPr>
        <p:spPr bwMode="auto">
          <a:xfrm>
            <a:off x="18510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1" name="Text Box 1660"/>
          <p:cNvSpPr txBox="1">
            <a:spLocks noChangeArrowheads="1"/>
          </p:cNvSpPr>
          <p:nvPr/>
        </p:nvSpPr>
        <p:spPr bwMode="auto">
          <a:xfrm>
            <a:off x="1851025" y="497069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2" name="Text Box 1661"/>
          <p:cNvSpPr txBox="1">
            <a:spLocks noChangeArrowheads="1"/>
          </p:cNvSpPr>
          <p:nvPr/>
        </p:nvSpPr>
        <p:spPr bwMode="auto">
          <a:xfrm>
            <a:off x="2267744" y="418425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3" name="Text Box 1662"/>
          <p:cNvSpPr txBox="1">
            <a:spLocks noChangeArrowheads="1"/>
          </p:cNvSpPr>
          <p:nvPr/>
        </p:nvSpPr>
        <p:spPr bwMode="auto">
          <a:xfrm>
            <a:off x="2678113" y="418012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4" name="Text Box 1663"/>
          <p:cNvSpPr txBox="1">
            <a:spLocks noChangeArrowheads="1"/>
          </p:cNvSpPr>
          <p:nvPr/>
        </p:nvSpPr>
        <p:spPr bwMode="auto">
          <a:xfrm>
            <a:off x="22828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5" name="Text Box 1664"/>
          <p:cNvSpPr txBox="1">
            <a:spLocks noChangeArrowheads="1"/>
          </p:cNvSpPr>
          <p:nvPr/>
        </p:nvSpPr>
        <p:spPr bwMode="auto">
          <a:xfrm>
            <a:off x="2678113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6" name="Text Box 1665"/>
          <p:cNvSpPr txBox="1">
            <a:spLocks noChangeArrowheads="1"/>
          </p:cNvSpPr>
          <p:nvPr/>
        </p:nvSpPr>
        <p:spPr bwMode="auto">
          <a:xfrm>
            <a:off x="2247900" y="497069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7" name="Text Box 1666"/>
          <p:cNvSpPr txBox="1">
            <a:spLocks noChangeArrowheads="1"/>
          </p:cNvSpPr>
          <p:nvPr/>
        </p:nvSpPr>
        <p:spPr bwMode="auto">
          <a:xfrm>
            <a:off x="2679700" y="497069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8" name="Text Box 1667"/>
          <p:cNvSpPr txBox="1">
            <a:spLocks noChangeArrowheads="1"/>
          </p:cNvSpPr>
          <p:nvPr/>
        </p:nvSpPr>
        <p:spPr bwMode="auto">
          <a:xfrm>
            <a:off x="3074988" y="497069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9" name="Text Box 1668"/>
          <p:cNvSpPr txBox="1">
            <a:spLocks noChangeArrowheads="1"/>
          </p:cNvSpPr>
          <p:nvPr/>
        </p:nvSpPr>
        <p:spPr bwMode="auto">
          <a:xfrm>
            <a:off x="3471863" y="418425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0" name="Text Box 1669"/>
          <p:cNvSpPr txBox="1">
            <a:spLocks noChangeArrowheads="1"/>
          </p:cNvSpPr>
          <p:nvPr/>
        </p:nvSpPr>
        <p:spPr bwMode="auto">
          <a:xfrm>
            <a:off x="30749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1" name="Text Box 1670"/>
          <p:cNvSpPr txBox="1">
            <a:spLocks noChangeArrowheads="1"/>
          </p:cNvSpPr>
          <p:nvPr/>
        </p:nvSpPr>
        <p:spPr bwMode="auto">
          <a:xfrm>
            <a:off x="35067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2" name="Text Box 1672"/>
          <p:cNvSpPr txBox="1">
            <a:spLocks noChangeArrowheads="1"/>
          </p:cNvSpPr>
          <p:nvPr/>
        </p:nvSpPr>
        <p:spPr bwMode="auto">
          <a:xfrm>
            <a:off x="3095451" y="418425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3" name="Text Box 1673"/>
          <p:cNvSpPr txBox="1">
            <a:spLocks noChangeArrowheads="1"/>
          </p:cNvSpPr>
          <p:nvPr/>
        </p:nvSpPr>
        <p:spPr bwMode="auto">
          <a:xfrm>
            <a:off x="3903663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4" name="Text Box 1674"/>
          <p:cNvSpPr txBox="1">
            <a:spLocks noChangeArrowheads="1"/>
          </p:cNvSpPr>
          <p:nvPr/>
        </p:nvSpPr>
        <p:spPr bwMode="auto">
          <a:xfrm>
            <a:off x="3903663" y="418425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5" name="Text Box 1675"/>
          <p:cNvSpPr txBox="1">
            <a:spLocks noChangeArrowheads="1"/>
          </p:cNvSpPr>
          <p:nvPr/>
        </p:nvSpPr>
        <p:spPr bwMode="auto">
          <a:xfrm>
            <a:off x="4262438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6" name="Text Box 1676"/>
          <p:cNvSpPr txBox="1">
            <a:spLocks noChangeArrowheads="1"/>
          </p:cNvSpPr>
          <p:nvPr/>
        </p:nvSpPr>
        <p:spPr bwMode="auto">
          <a:xfrm>
            <a:off x="4659313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7" name="Text Box 1677"/>
          <p:cNvSpPr txBox="1">
            <a:spLocks noChangeArrowheads="1"/>
          </p:cNvSpPr>
          <p:nvPr/>
        </p:nvSpPr>
        <p:spPr bwMode="auto">
          <a:xfrm>
            <a:off x="5091113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8" name="Text Box 1678"/>
          <p:cNvSpPr txBox="1">
            <a:spLocks noChangeArrowheads="1"/>
          </p:cNvSpPr>
          <p:nvPr/>
        </p:nvSpPr>
        <p:spPr bwMode="auto">
          <a:xfrm>
            <a:off x="5522913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06" name="Text Box 1679"/>
          <p:cNvSpPr txBox="1">
            <a:spLocks noChangeArrowheads="1"/>
          </p:cNvSpPr>
          <p:nvPr/>
        </p:nvSpPr>
        <p:spPr bwMode="auto">
          <a:xfrm>
            <a:off x="5940152" y="418425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2" name="Text Box 1680"/>
          <p:cNvSpPr txBox="1">
            <a:spLocks noChangeArrowheads="1"/>
          </p:cNvSpPr>
          <p:nvPr/>
        </p:nvSpPr>
        <p:spPr bwMode="auto">
          <a:xfrm>
            <a:off x="4298950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3" name="Text Box 1681"/>
          <p:cNvSpPr txBox="1">
            <a:spLocks noChangeArrowheads="1"/>
          </p:cNvSpPr>
          <p:nvPr/>
        </p:nvSpPr>
        <p:spPr bwMode="auto">
          <a:xfrm>
            <a:off x="4716016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4" name="Text Box 1682"/>
          <p:cNvSpPr txBox="1">
            <a:spLocks noChangeArrowheads="1"/>
          </p:cNvSpPr>
          <p:nvPr/>
        </p:nvSpPr>
        <p:spPr bwMode="auto">
          <a:xfrm>
            <a:off x="51276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5" name="Text Box 1683"/>
          <p:cNvSpPr txBox="1">
            <a:spLocks noChangeArrowheads="1"/>
          </p:cNvSpPr>
          <p:nvPr/>
        </p:nvSpPr>
        <p:spPr bwMode="auto">
          <a:xfrm>
            <a:off x="5543723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6" name="Text Box 1684"/>
          <p:cNvSpPr txBox="1">
            <a:spLocks noChangeArrowheads="1"/>
          </p:cNvSpPr>
          <p:nvPr/>
        </p:nvSpPr>
        <p:spPr bwMode="auto">
          <a:xfrm>
            <a:off x="59912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7" name="Text Box 1685"/>
          <p:cNvSpPr txBox="1">
            <a:spLocks noChangeArrowheads="1"/>
          </p:cNvSpPr>
          <p:nvPr/>
        </p:nvSpPr>
        <p:spPr bwMode="auto">
          <a:xfrm>
            <a:off x="63515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8" name="Text Box 1686"/>
          <p:cNvSpPr txBox="1">
            <a:spLocks noChangeArrowheads="1"/>
          </p:cNvSpPr>
          <p:nvPr/>
        </p:nvSpPr>
        <p:spPr bwMode="auto">
          <a:xfrm>
            <a:off x="67833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9" name="Text Box 1687"/>
          <p:cNvSpPr txBox="1">
            <a:spLocks noChangeArrowheads="1"/>
          </p:cNvSpPr>
          <p:nvPr/>
        </p:nvSpPr>
        <p:spPr bwMode="auto">
          <a:xfrm>
            <a:off x="72151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0" name="Text Box 1688"/>
          <p:cNvSpPr txBox="1">
            <a:spLocks noChangeArrowheads="1"/>
          </p:cNvSpPr>
          <p:nvPr/>
        </p:nvSpPr>
        <p:spPr bwMode="auto">
          <a:xfrm>
            <a:off x="76469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1" name="Text Box 1689"/>
          <p:cNvSpPr txBox="1">
            <a:spLocks noChangeArrowheads="1"/>
          </p:cNvSpPr>
          <p:nvPr/>
        </p:nvSpPr>
        <p:spPr bwMode="auto">
          <a:xfrm>
            <a:off x="80787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2" name="Text Box 1690"/>
          <p:cNvSpPr txBox="1">
            <a:spLocks noChangeArrowheads="1"/>
          </p:cNvSpPr>
          <p:nvPr/>
        </p:nvSpPr>
        <p:spPr bwMode="auto">
          <a:xfrm>
            <a:off x="8475663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9" name="Text Box 1668"/>
          <p:cNvSpPr txBox="1">
            <a:spLocks noChangeArrowheads="1"/>
          </p:cNvSpPr>
          <p:nvPr/>
        </p:nvSpPr>
        <p:spPr bwMode="auto">
          <a:xfrm>
            <a:off x="3887540" y="4581128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98" name="Text Box 136"/>
          <p:cNvSpPr txBox="1">
            <a:spLocks noChangeArrowheads="1"/>
          </p:cNvSpPr>
          <p:nvPr/>
        </p:nvSpPr>
        <p:spPr bwMode="auto">
          <a:xfrm>
            <a:off x="6119887" y="575659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 Box 137"/>
          <p:cNvSpPr txBox="1">
            <a:spLocks noChangeArrowheads="1"/>
          </p:cNvSpPr>
          <p:nvPr/>
        </p:nvSpPr>
        <p:spPr bwMode="auto">
          <a:xfrm>
            <a:off x="6840612" y="575659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 Box 138"/>
          <p:cNvSpPr txBox="1">
            <a:spLocks noChangeArrowheads="1"/>
          </p:cNvSpPr>
          <p:nvPr/>
        </p:nvSpPr>
        <p:spPr bwMode="auto">
          <a:xfrm>
            <a:off x="7524824" y="575659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 Box 140"/>
          <p:cNvSpPr txBox="1">
            <a:spLocks noChangeArrowheads="1"/>
          </p:cNvSpPr>
          <p:nvPr/>
        </p:nvSpPr>
        <p:spPr bwMode="auto">
          <a:xfrm>
            <a:off x="4788024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02" name="Text Box 145"/>
          <p:cNvSpPr txBox="1">
            <a:spLocks noChangeArrowheads="1"/>
          </p:cNvSpPr>
          <p:nvPr/>
        </p:nvSpPr>
        <p:spPr bwMode="auto">
          <a:xfrm>
            <a:off x="8280474" y="574389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03" name="Text Box 146"/>
          <p:cNvSpPr txBox="1">
            <a:spLocks noChangeArrowheads="1"/>
          </p:cNvSpPr>
          <p:nvPr/>
        </p:nvSpPr>
        <p:spPr bwMode="auto">
          <a:xfrm>
            <a:off x="4788024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 Box 147"/>
          <p:cNvSpPr txBox="1">
            <a:spLocks noChangeArrowheads="1"/>
          </p:cNvSpPr>
          <p:nvPr/>
        </p:nvSpPr>
        <p:spPr bwMode="auto">
          <a:xfrm>
            <a:off x="4788024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 Box 148"/>
          <p:cNvSpPr txBox="1">
            <a:spLocks noChangeArrowheads="1"/>
          </p:cNvSpPr>
          <p:nvPr/>
        </p:nvSpPr>
        <p:spPr bwMode="auto">
          <a:xfrm>
            <a:off x="4788024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 Box 1674"/>
          <p:cNvSpPr txBox="1">
            <a:spLocks noChangeArrowheads="1"/>
          </p:cNvSpPr>
          <p:nvPr/>
        </p:nvSpPr>
        <p:spPr bwMode="auto">
          <a:xfrm>
            <a:off x="4283968" y="418425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09" name="Text Box 1681"/>
          <p:cNvSpPr txBox="1">
            <a:spLocks noChangeArrowheads="1"/>
          </p:cNvSpPr>
          <p:nvPr/>
        </p:nvSpPr>
        <p:spPr bwMode="auto">
          <a:xfrm>
            <a:off x="4716016" y="418425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10" name="Text Box 1682"/>
          <p:cNvSpPr txBox="1">
            <a:spLocks noChangeArrowheads="1"/>
          </p:cNvSpPr>
          <p:nvPr/>
        </p:nvSpPr>
        <p:spPr bwMode="auto">
          <a:xfrm>
            <a:off x="5111675" y="418425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11" name="Text Box 1683"/>
          <p:cNvSpPr txBox="1">
            <a:spLocks noChangeArrowheads="1"/>
          </p:cNvSpPr>
          <p:nvPr/>
        </p:nvSpPr>
        <p:spPr bwMode="auto">
          <a:xfrm>
            <a:off x="5543723" y="418425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</p:spTree>
    <p:extLst>
      <p:ext uri="{BB962C8B-B14F-4D97-AF65-F5344CB8AC3E}">
        <p14:creationId xmlns:p14="http://schemas.microsoft.com/office/powerpoint/2010/main" val="9924790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9" grpId="0" animBg="1"/>
      <p:bldP spid="132" grpId="0" autoUpdateAnimBg="0"/>
      <p:bldP spid="134" grpId="0" autoUpdateAnimBg="0"/>
      <p:bldP spid="66" grpId="0"/>
      <p:bldP spid="67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106" grpId="0"/>
      <p:bldP spid="142" grpId="0"/>
      <p:bldP spid="143" grpId="0"/>
      <p:bldP spid="144" grpId="0"/>
      <p:bldP spid="145" grpId="0"/>
      <p:bldP spid="146" grpId="0"/>
      <p:bldP spid="148" grpId="0"/>
      <p:bldP spid="149" grpId="0"/>
      <p:bldP spid="150" grpId="0"/>
      <p:bldP spid="151" grpId="0"/>
      <p:bldP spid="152" grpId="0"/>
      <p:bldP spid="89" grpId="0"/>
      <p:bldP spid="98" grpId="0"/>
      <p:bldP spid="98" grpId="1"/>
      <p:bldP spid="99" grpId="0"/>
      <p:bldP spid="99" grpId="1"/>
      <p:bldP spid="99" grpId="2"/>
      <p:bldP spid="99" grpId="3"/>
      <p:bldP spid="100" grpId="0"/>
      <p:bldP spid="100" grpId="1"/>
      <p:bldP spid="101" grpId="0"/>
      <p:bldP spid="101" grpId="1"/>
      <p:bldP spid="102" grpId="0"/>
      <p:bldP spid="102" grpId="1"/>
      <p:bldP spid="103" grpId="0"/>
      <p:bldP spid="103" grpId="1"/>
      <p:bldP spid="103" grpId="2"/>
      <p:bldP spid="103" grpId="3"/>
      <p:bldP spid="104" grpId="0"/>
      <p:bldP spid="104" grpId="1"/>
      <p:bldP spid="105" grpId="0"/>
      <p:bldP spid="105" grpId="1"/>
      <p:bldP spid="107" grpId="0"/>
      <p:bldP spid="109" grpId="0"/>
      <p:bldP spid="110" grpId="0"/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936104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Многоуровневые очереди </a:t>
            </a:r>
            <a:b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(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Multilevel Queue)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132856"/>
            <a:ext cx="8496300" cy="403244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511300" y="2276475"/>
            <a:ext cx="6156325" cy="50482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Системные процессы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приоритет 0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511300" y="3068638"/>
            <a:ext cx="6156325" cy="50482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Процессы ректората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приоритет 1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511300" y="3895725"/>
            <a:ext cx="6156325" cy="5048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>
                <a:latin typeface="Arial" pitchFamily="34" charset="0"/>
                <a:cs typeface="Arial" pitchFamily="34" charset="0"/>
              </a:rPr>
              <a:t>Процессы преподавателей </a:t>
            </a:r>
            <a:r>
              <a:rPr lang="ru-RU" sz="1800">
                <a:latin typeface="Arial" pitchFamily="34" charset="0"/>
                <a:cs typeface="Arial" pitchFamily="34" charset="0"/>
              </a:rPr>
              <a:t>приоритет 2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1511300" y="4652963"/>
            <a:ext cx="6156325" cy="5048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Процессы студентов приоритет 3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1511300" y="5480050"/>
            <a:ext cx="6156325" cy="5048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Фоновые процессы приоритет 4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971550" y="2528888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971550" y="3321050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539750" y="41497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971550" y="4149725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971550" y="4149725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971550" y="4905375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971550" y="49053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971550" y="5697538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V="1">
            <a:off x="971550" y="2528888"/>
            <a:ext cx="0" cy="162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>
            <a:off x="7667625" y="252888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>
            <a:off x="7667625" y="332105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7667625" y="41497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7667625" y="49053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7667625" y="573405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8172450" y="2528888"/>
            <a:ext cx="0" cy="162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8172450" y="41497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>
            <a:off x="8172450" y="4149725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8172450" y="4905375"/>
            <a:ext cx="0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647700" y="4149725"/>
            <a:ext cx="179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8351838" y="4149725"/>
            <a:ext cx="179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6891933" y="2348880"/>
            <a:ext cx="560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RR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6891932" y="3140968"/>
            <a:ext cx="560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RR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44"/>
          <p:cNvSpPr txBox="1">
            <a:spLocks noChangeArrowheads="1"/>
          </p:cNvSpPr>
          <p:nvPr/>
        </p:nvSpPr>
        <p:spPr bwMode="auto">
          <a:xfrm>
            <a:off x="6891932" y="4725144"/>
            <a:ext cx="560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RR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6891932" y="3952800"/>
            <a:ext cx="560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RR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6732588" y="5517232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FCFS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8032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9" grpId="0" animBg="1"/>
      <p:bldP spid="10" grpId="0" animBg="1"/>
      <p:bldP spid="13" grpId="0" animBg="1"/>
      <p:bldP spid="14" grpId="0" animBg="1"/>
      <p:bldP spid="37" grpId="0"/>
      <p:bldP spid="38" grpId="0"/>
      <p:bldP spid="39" grpId="0"/>
      <p:bldP spid="40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936104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Многоуровневые очереди с обратной связью</a:t>
            </a:r>
          </a:p>
          <a:p>
            <a:pPr algn="ctr">
              <a:spcAft>
                <a:spcPct val="20000"/>
              </a:spcAft>
              <a:defRPr/>
            </a:pP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(</a:t>
            </a:r>
            <a:r>
              <a:rPr lang="ru-RU" sz="2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Multilevel</a:t>
            </a: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ru-RU" sz="2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Feedback</a:t>
            </a: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ru-RU" sz="2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Queue</a:t>
            </a: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)</a:t>
            </a:r>
            <a:endParaRPr lang="ru-RU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988840"/>
            <a:ext cx="8496300" cy="424847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AutoShape 34"/>
          <p:cNvSpPr>
            <a:spLocks noChangeArrowheads="1"/>
          </p:cNvSpPr>
          <p:nvPr/>
        </p:nvSpPr>
        <p:spPr bwMode="auto">
          <a:xfrm>
            <a:off x="2411413" y="2241550"/>
            <a:ext cx="4321175" cy="68421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Очередь 0 – Приоритет 0</a:t>
            </a:r>
          </a:p>
          <a:p>
            <a:pPr algn="ctr">
              <a:spcBef>
                <a:spcPts val="600"/>
              </a:spcBef>
              <a:defRPr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AutoShape 35"/>
          <p:cNvSpPr>
            <a:spLocks noChangeArrowheads="1"/>
          </p:cNvSpPr>
          <p:nvPr/>
        </p:nvSpPr>
        <p:spPr bwMode="auto">
          <a:xfrm>
            <a:off x="2411413" y="3284538"/>
            <a:ext cx="4321175" cy="68421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Очередь 1 – Приоритет 1</a:t>
            </a:r>
          </a:p>
          <a:p>
            <a:pPr algn="ctr">
              <a:spcBef>
                <a:spcPts val="600"/>
              </a:spcBef>
              <a:defRPr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utoShape 36"/>
          <p:cNvSpPr>
            <a:spLocks noChangeArrowheads="1"/>
          </p:cNvSpPr>
          <p:nvPr/>
        </p:nvSpPr>
        <p:spPr bwMode="auto">
          <a:xfrm>
            <a:off x="2411413" y="4329113"/>
            <a:ext cx="4321175" cy="68421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Очередь 2 – Приоритет 2</a:t>
            </a:r>
          </a:p>
          <a:p>
            <a:pPr algn="ctr">
              <a:spcBef>
                <a:spcPts val="600"/>
              </a:spcBef>
              <a:defRPr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AutoShape 37"/>
          <p:cNvSpPr>
            <a:spLocks noChangeArrowheads="1"/>
          </p:cNvSpPr>
          <p:nvPr/>
        </p:nvSpPr>
        <p:spPr bwMode="auto">
          <a:xfrm>
            <a:off x="2411413" y="5373688"/>
            <a:ext cx="4321175" cy="68421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Очередь 3 – Приоритет 3</a:t>
            </a:r>
          </a:p>
          <a:p>
            <a:pPr algn="ctr">
              <a:spcBef>
                <a:spcPts val="600"/>
              </a:spcBef>
              <a:defRPr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AutoShape 38"/>
          <p:cNvSpPr>
            <a:spLocks noChangeArrowheads="1"/>
          </p:cNvSpPr>
          <p:nvPr/>
        </p:nvSpPr>
        <p:spPr bwMode="auto">
          <a:xfrm>
            <a:off x="1908175" y="2565400"/>
            <a:ext cx="71438" cy="71438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Line 40"/>
          <p:cNvSpPr>
            <a:spLocks noChangeShapeType="1"/>
          </p:cNvSpPr>
          <p:nvPr/>
        </p:nvSpPr>
        <p:spPr bwMode="auto">
          <a:xfrm>
            <a:off x="1979613" y="26003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41"/>
          <p:cNvSpPr txBox="1">
            <a:spLocks noChangeArrowheads="1"/>
          </p:cNvSpPr>
          <p:nvPr/>
        </p:nvSpPr>
        <p:spPr bwMode="auto">
          <a:xfrm>
            <a:off x="3167063" y="2492375"/>
            <a:ext cx="2916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RR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с квантом времени 8</a:t>
            </a: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3132138" y="3536950"/>
            <a:ext cx="2916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latin typeface="Arial" pitchFamily="34" charset="0"/>
                <a:cs typeface="Arial" pitchFamily="34" charset="0"/>
              </a:rPr>
              <a:t>RR </a:t>
            </a:r>
            <a:r>
              <a:rPr lang="ru-RU" sz="1800">
                <a:latin typeface="Arial" pitchFamily="34" charset="0"/>
                <a:cs typeface="Arial" pitchFamily="34" charset="0"/>
              </a:rPr>
              <a:t>с квантом времени 16</a:t>
            </a:r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3132138" y="4581525"/>
            <a:ext cx="2916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latin typeface="Arial" pitchFamily="34" charset="0"/>
                <a:cs typeface="Arial" pitchFamily="34" charset="0"/>
              </a:rPr>
              <a:t>RR </a:t>
            </a:r>
            <a:r>
              <a:rPr lang="ru-RU" sz="1800">
                <a:latin typeface="Arial" pitchFamily="34" charset="0"/>
                <a:cs typeface="Arial" pitchFamily="34" charset="0"/>
              </a:rPr>
              <a:t>с квантом времени 32</a:t>
            </a:r>
          </a:p>
        </p:txBody>
      </p:sp>
      <p:sp>
        <p:nvSpPr>
          <p:cNvPr id="51" name="Text Box 44"/>
          <p:cNvSpPr txBox="1">
            <a:spLocks noChangeArrowheads="1"/>
          </p:cNvSpPr>
          <p:nvPr/>
        </p:nvSpPr>
        <p:spPr bwMode="auto">
          <a:xfrm>
            <a:off x="3132138" y="5624513"/>
            <a:ext cx="2916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>
                <a:latin typeface="Arial" pitchFamily="34" charset="0"/>
                <a:cs typeface="Arial" pitchFamily="34" charset="0"/>
              </a:rPr>
              <a:t>FCFS</a:t>
            </a:r>
            <a:endParaRPr lang="ru-RU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45"/>
          <p:cNvSpPr>
            <a:spLocks noChangeArrowheads="1"/>
          </p:cNvSpPr>
          <p:nvPr/>
        </p:nvSpPr>
        <p:spPr bwMode="auto">
          <a:xfrm>
            <a:off x="6948488" y="2565400"/>
            <a:ext cx="71437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46"/>
          <p:cNvSpPr>
            <a:spLocks noChangeArrowheads="1"/>
          </p:cNvSpPr>
          <p:nvPr/>
        </p:nvSpPr>
        <p:spPr bwMode="auto">
          <a:xfrm>
            <a:off x="6948488" y="3609975"/>
            <a:ext cx="71437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47"/>
          <p:cNvSpPr>
            <a:spLocks noChangeArrowheads="1"/>
          </p:cNvSpPr>
          <p:nvPr/>
        </p:nvSpPr>
        <p:spPr bwMode="auto">
          <a:xfrm>
            <a:off x="6948488" y="4652963"/>
            <a:ext cx="71437" cy="7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48"/>
          <p:cNvSpPr>
            <a:spLocks noChangeArrowheads="1"/>
          </p:cNvSpPr>
          <p:nvPr/>
        </p:nvSpPr>
        <p:spPr bwMode="auto">
          <a:xfrm>
            <a:off x="6948488" y="5770563"/>
            <a:ext cx="71437" cy="7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Line 49"/>
          <p:cNvSpPr>
            <a:spLocks noChangeShapeType="1"/>
          </p:cNvSpPr>
          <p:nvPr/>
        </p:nvSpPr>
        <p:spPr bwMode="auto">
          <a:xfrm>
            <a:off x="6732588" y="2600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Line 50"/>
          <p:cNvSpPr>
            <a:spLocks noChangeShapeType="1"/>
          </p:cNvSpPr>
          <p:nvPr/>
        </p:nvSpPr>
        <p:spPr bwMode="auto">
          <a:xfrm>
            <a:off x="7019925" y="2600325"/>
            <a:ext cx="612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Line 52"/>
          <p:cNvSpPr>
            <a:spLocks noChangeShapeType="1"/>
          </p:cNvSpPr>
          <p:nvPr/>
        </p:nvSpPr>
        <p:spPr bwMode="auto">
          <a:xfrm flipV="1">
            <a:off x="6985000" y="21336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AutoShape 53"/>
          <p:cNvSpPr>
            <a:spLocks noChangeArrowheads="1"/>
          </p:cNvSpPr>
          <p:nvPr/>
        </p:nvSpPr>
        <p:spPr bwMode="auto">
          <a:xfrm>
            <a:off x="2124075" y="2384425"/>
            <a:ext cx="71438" cy="71438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AutoShape 54"/>
          <p:cNvSpPr>
            <a:spLocks noChangeArrowheads="1"/>
          </p:cNvSpPr>
          <p:nvPr/>
        </p:nvSpPr>
        <p:spPr bwMode="auto">
          <a:xfrm>
            <a:off x="2124075" y="3392488"/>
            <a:ext cx="71438" cy="71437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AutoShape 55"/>
          <p:cNvSpPr>
            <a:spLocks noChangeArrowheads="1"/>
          </p:cNvSpPr>
          <p:nvPr/>
        </p:nvSpPr>
        <p:spPr bwMode="auto">
          <a:xfrm>
            <a:off x="2124075" y="4437063"/>
            <a:ext cx="71438" cy="71437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AutoShape 56"/>
          <p:cNvSpPr>
            <a:spLocks noChangeArrowheads="1"/>
          </p:cNvSpPr>
          <p:nvPr/>
        </p:nvSpPr>
        <p:spPr bwMode="auto">
          <a:xfrm>
            <a:off x="2124075" y="5481638"/>
            <a:ext cx="71438" cy="71437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 flipH="1">
            <a:off x="2159000" y="2133600"/>
            <a:ext cx="482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Line 59"/>
          <p:cNvSpPr>
            <a:spLocks noChangeShapeType="1"/>
          </p:cNvSpPr>
          <p:nvPr/>
        </p:nvSpPr>
        <p:spPr bwMode="auto">
          <a:xfrm>
            <a:off x="2159000" y="2133600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>
            <a:off x="2195513" y="24209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Line 61"/>
          <p:cNvSpPr>
            <a:spLocks noChangeShapeType="1"/>
          </p:cNvSpPr>
          <p:nvPr/>
        </p:nvSpPr>
        <p:spPr bwMode="auto">
          <a:xfrm>
            <a:off x="6985000" y="2636838"/>
            <a:ext cx="0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Line 62"/>
          <p:cNvSpPr>
            <a:spLocks noChangeShapeType="1"/>
          </p:cNvSpPr>
          <p:nvPr/>
        </p:nvSpPr>
        <p:spPr bwMode="auto">
          <a:xfrm flipH="1">
            <a:off x="1908175" y="3033713"/>
            <a:ext cx="507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>
            <a:off x="1908175" y="303371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Line 64"/>
          <p:cNvSpPr>
            <a:spLocks noChangeShapeType="1"/>
          </p:cNvSpPr>
          <p:nvPr/>
        </p:nvSpPr>
        <p:spPr bwMode="auto">
          <a:xfrm>
            <a:off x="1908175" y="368141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>
            <a:off x="6732588" y="36449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>
            <a:off x="7019925" y="3644900"/>
            <a:ext cx="612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 flipV="1">
            <a:off x="6985000" y="31765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 flipH="1">
            <a:off x="2159000" y="3176588"/>
            <a:ext cx="482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>
            <a:off x="2159000" y="31765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Line 71"/>
          <p:cNvSpPr>
            <a:spLocks noChangeShapeType="1"/>
          </p:cNvSpPr>
          <p:nvPr/>
        </p:nvSpPr>
        <p:spPr bwMode="auto">
          <a:xfrm>
            <a:off x="2195513" y="34290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Line 72"/>
          <p:cNvSpPr>
            <a:spLocks noChangeShapeType="1"/>
          </p:cNvSpPr>
          <p:nvPr/>
        </p:nvSpPr>
        <p:spPr bwMode="auto">
          <a:xfrm>
            <a:off x="6985000" y="3681413"/>
            <a:ext cx="0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Line 73"/>
          <p:cNvSpPr>
            <a:spLocks noChangeShapeType="1"/>
          </p:cNvSpPr>
          <p:nvPr/>
        </p:nvSpPr>
        <p:spPr bwMode="auto">
          <a:xfrm flipH="1">
            <a:off x="1908175" y="4076700"/>
            <a:ext cx="507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Line 74"/>
          <p:cNvSpPr>
            <a:spLocks noChangeShapeType="1"/>
          </p:cNvSpPr>
          <p:nvPr/>
        </p:nvSpPr>
        <p:spPr bwMode="auto">
          <a:xfrm>
            <a:off x="1908175" y="40767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Line 75"/>
          <p:cNvSpPr>
            <a:spLocks noChangeShapeType="1"/>
          </p:cNvSpPr>
          <p:nvPr/>
        </p:nvSpPr>
        <p:spPr bwMode="auto">
          <a:xfrm>
            <a:off x="1908175" y="47244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Line 76"/>
          <p:cNvSpPr>
            <a:spLocks noChangeShapeType="1"/>
          </p:cNvSpPr>
          <p:nvPr/>
        </p:nvSpPr>
        <p:spPr bwMode="auto">
          <a:xfrm>
            <a:off x="6732588" y="46894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Line 77"/>
          <p:cNvSpPr>
            <a:spLocks noChangeShapeType="1"/>
          </p:cNvSpPr>
          <p:nvPr/>
        </p:nvSpPr>
        <p:spPr bwMode="auto">
          <a:xfrm>
            <a:off x="7019925" y="4689475"/>
            <a:ext cx="612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Line 78"/>
          <p:cNvSpPr>
            <a:spLocks noChangeShapeType="1"/>
          </p:cNvSpPr>
          <p:nvPr/>
        </p:nvSpPr>
        <p:spPr bwMode="auto">
          <a:xfrm flipV="1">
            <a:off x="6985000" y="42211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Line 79"/>
          <p:cNvSpPr>
            <a:spLocks noChangeShapeType="1"/>
          </p:cNvSpPr>
          <p:nvPr/>
        </p:nvSpPr>
        <p:spPr bwMode="auto">
          <a:xfrm flipH="1">
            <a:off x="2159000" y="4221163"/>
            <a:ext cx="482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Line 80"/>
          <p:cNvSpPr>
            <a:spLocks noChangeShapeType="1"/>
          </p:cNvSpPr>
          <p:nvPr/>
        </p:nvSpPr>
        <p:spPr bwMode="auto">
          <a:xfrm>
            <a:off x="2159000" y="42211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Line 81"/>
          <p:cNvSpPr>
            <a:spLocks noChangeShapeType="1"/>
          </p:cNvSpPr>
          <p:nvPr/>
        </p:nvSpPr>
        <p:spPr bwMode="auto">
          <a:xfrm>
            <a:off x="2195513" y="44735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Line 82"/>
          <p:cNvSpPr>
            <a:spLocks noChangeShapeType="1"/>
          </p:cNvSpPr>
          <p:nvPr/>
        </p:nvSpPr>
        <p:spPr bwMode="auto">
          <a:xfrm>
            <a:off x="6985000" y="4724400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Line 83"/>
          <p:cNvSpPr>
            <a:spLocks noChangeShapeType="1"/>
          </p:cNvSpPr>
          <p:nvPr/>
        </p:nvSpPr>
        <p:spPr bwMode="auto">
          <a:xfrm flipH="1">
            <a:off x="1908175" y="5121275"/>
            <a:ext cx="507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Line 84"/>
          <p:cNvSpPr>
            <a:spLocks noChangeShapeType="1"/>
          </p:cNvSpPr>
          <p:nvPr/>
        </p:nvSpPr>
        <p:spPr bwMode="auto">
          <a:xfrm>
            <a:off x="1908175" y="51212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Line 85"/>
          <p:cNvSpPr>
            <a:spLocks noChangeShapeType="1"/>
          </p:cNvSpPr>
          <p:nvPr/>
        </p:nvSpPr>
        <p:spPr bwMode="auto">
          <a:xfrm>
            <a:off x="1908175" y="576897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Line 86"/>
          <p:cNvSpPr>
            <a:spLocks noChangeShapeType="1"/>
          </p:cNvSpPr>
          <p:nvPr/>
        </p:nvSpPr>
        <p:spPr bwMode="auto">
          <a:xfrm>
            <a:off x="6732588" y="58054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Line 87"/>
          <p:cNvSpPr>
            <a:spLocks noChangeShapeType="1"/>
          </p:cNvSpPr>
          <p:nvPr/>
        </p:nvSpPr>
        <p:spPr bwMode="auto">
          <a:xfrm>
            <a:off x="7019925" y="5805488"/>
            <a:ext cx="612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Line 88"/>
          <p:cNvSpPr>
            <a:spLocks noChangeShapeType="1"/>
          </p:cNvSpPr>
          <p:nvPr/>
        </p:nvSpPr>
        <p:spPr bwMode="auto">
          <a:xfrm flipV="1">
            <a:off x="6985000" y="52657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Line 89"/>
          <p:cNvSpPr>
            <a:spLocks noChangeShapeType="1"/>
          </p:cNvSpPr>
          <p:nvPr/>
        </p:nvSpPr>
        <p:spPr bwMode="auto">
          <a:xfrm flipH="1">
            <a:off x="2159000" y="5265738"/>
            <a:ext cx="482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Line 90"/>
          <p:cNvSpPr>
            <a:spLocks noChangeShapeType="1"/>
          </p:cNvSpPr>
          <p:nvPr/>
        </p:nvSpPr>
        <p:spPr bwMode="auto">
          <a:xfrm>
            <a:off x="2159000" y="52657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Line 91"/>
          <p:cNvSpPr>
            <a:spLocks noChangeShapeType="1"/>
          </p:cNvSpPr>
          <p:nvPr/>
        </p:nvSpPr>
        <p:spPr bwMode="auto">
          <a:xfrm flipH="1">
            <a:off x="1296988" y="5516563"/>
            <a:ext cx="827087" cy="0"/>
          </a:xfrm>
          <a:prstGeom prst="line">
            <a:avLst/>
          </a:prstGeom>
          <a:noFill/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Line 92"/>
          <p:cNvSpPr>
            <a:spLocks noChangeShapeType="1"/>
          </p:cNvSpPr>
          <p:nvPr/>
        </p:nvSpPr>
        <p:spPr bwMode="auto">
          <a:xfrm flipV="1">
            <a:off x="1295400" y="2781300"/>
            <a:ext cx="0" cy="2735263"/>
          </a:xfrm>
          <a:prstGeom prst="line">
            <a:avLst/>
          </a:prstGeom>
          <a:noFill/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Line 93"/>
          <p:cNvSpPr>
            <a:spLocks noChangeShapeType="1"/>
          </p:cNvSpPr>
          <p:nvPr/>
        </p:nvSpPr>
        <p:spPr bwMode="auto">
          <a:xfrm>
            <a:off x="1295400" y="2781300"/>
            <a:ext cx="1116013" cy="0"/>
          </a:xfrm>
          <a:prstGeom prst="line">
            <a:avLst/>
          </a:prstGeom>
          <a:noFill/>
          <a:ln w="9525">
            <a:solidFill>
              <a:srgbClr val="345AFA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Line 94"/>
          <p:cNvSpPr>
            <a:spLocks noChangeShapeType="1"/>
          </p:cNvSpPr>
          <p:nvPr/>
        </p:nvSpPr>
        <p:spPr bwMode="auto">
          <a:xfrm flipH="1">
            <a:off x="1295400" y="3429000"/>
            <a:ext cx="827088" cy="0"/>
          </a:xfrm>
          <a:prstGeom prst="line">
            <a:avLst/>
          </a:prstGeom>
          <a:noFill/>
          <a:ln w="9525">
            <a:solidFill>
              <a:srgbClr val="345AFA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Line 97"/>
          <p:cNvSpPr>
            <a:spLocks noChangeShapeType="1"/>
          </p:cNvSpPr>
          <p:nvPr/>
        </p:nvSpPr>
        <p:spPr bwMode="auto">
          <a:xfrm flipH="1">
            <a:off x="1295400" y="4473575"/>
            <a:ext cx="828675" cy="0"/>
          </a:xfrm>
          <a:prstGeom prst="line">
            <a:avLst/>
          </a:prstGeom>
          <a:noFill/>
          <a:ln w="9525">
            <a:solidFill>
              <a:srgbClr val="345AFA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 Box 98"/>
          <p:cNvSpPr txBox="1">
            <a:spLocks noChangeArrowheads="1"/>
          </p:cNvSpPr>
          <p:nvPr/>
        </p:nvSpPr>
        <p:spPr bwMode="auto">
          <a:xfrm>
            <a:off x="107950" y="2457450"/>
            <a:ext cx="1692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Клавиатурный ввод</a:t>
            </a:r>
          </a:p>
        </p:txBody>
      </p:sp>
      <p:sp>
        <p:nvSpPr>
          <p:cNvPr id="101" name="Line 99"/>
          <p:cNvSpPr>
            <a:spLocks noChangeShapeType="1"/>
          </p:cNvSpPr>
          <p:nvPr/>
        </p:nvSpPr>
        <p:spPr bwMode="auto">
          <a:xfrm>
            <a:off x="2159000" y="5553075"/>
            <a:ext cx="0" cy="10795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Line 100"/>
          <p:cNvSpPr>
            <a:spLocks noChangeShapeType="1"/>
          </p:cNvSpPr>
          <p:nvPr/>
        </p:nvSpPr>
        <p:spPr bwMode="auto">
          <a:xfrm flipH="1">
            <a:off x="1584325" y="5661025"/>
            <a:ext cx="574675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Line 101"/>
          <p:cNvSpPr>
            <a:spLocks noChangeShapeType="1"/>
          </p:cNvSpPr>
          <p:nvPr/>
        </p:nvSpPr>
        <p:spPr bwMode="auto">
          <a:xfrm flipV="1">
            <a:off x="1584325" y="3860800"/>
            <a:ext cx="0" cy="180022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Line 102"/>
          <p:cNvSpPr>
            <a:spLocks noChangeShapeType="1"/>
          </p:cNvSpPr>
          <p:nvPr/>
        </p:nvSpPr>
        <p:spPr bwMode="auto">
          <a:xfrm>
            <a:off x="1584325" y="3860800"/>
            <a:ext cx="82708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Line 103"/>
          <p:cNvSpPr>
            <a:spLocks noChangeShapeType="1"/>
          </p:cNvSpPr>
          <p:nvPr/>
        </p:nvSpPr>
        <p:spPr bwMode="auto">
          <a:xfrm>
            <a:off x="2159000" y="4508500"/>
            <a:ext cx="0" cy="10795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Line 105"/>
          <p:cNvSpPr>
            <a:spLocks noChangeShapeType="1"/>
          </p:cNvSpPr>
          <p:nvPr/>
        </p:nvSpPr>
        <p:spPr bwMode="auto">
          <a:xfrm flipH="1">
            <a:off x="1584325" y="4616450"/>
            <a:ext cx="574675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 Box 108"/>
          <p:cNvSpPr txBox="1">
            <a:spLocks noChangeArrowheads="1"/>
          </p:cNvSpPr>
          <p:nvPr/>
        </p:nvSpPr>
        <p:spPr bwMode="auto">
          <a:xfrm>
            <a:off x="142875" y="5719763"/>
            <a:ext cx="1692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Дисковый 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I/O</a:t>
            </a:r>
            <a:endParaRPr lang="ru-RU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Line 110"/>
          <p:cNvSpPr>
            <a:spLocks noChangeShapeType="1"/>
          </p:cNvSpPr>
          <p:nvPr/>
        </p:nvSpPr>
        <p:spPr bwMode="auto">
          <a:xfrm>
            <a:off x="2195513" y="5516563"/>
            <a:ext cx="73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Line 111"/>
          <p:cNvSpPr>
            <a:spLocks noChangeShapeType="1"/>
          </p:cNvSpPr>
          <p:nvPr/>
        </p:nvSpPr>
        <p:spPr bwMode="auto">
          <a:xfrm flipV="1">
            <a:off x="2268538" y="490537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Line 112"/>
          <p:cNvSpPr>
            <a:spLocks noChangeShapeType="1"/>
          </p:cNvSpPr>
          <p:nvPr/>
        </p:nvSpPr>
        <p:spPr bwMode="auto">
          <a:xfrm>
            <a:off x="2268538" y="490537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Line 113"/>
          <p:cNvSpPr>
            <a:spLocks noChangeShapeType="1"/>
          </p:cNvSpPr>
          <p:nvPr/>
        </p:nvSpPr>
        <p:spPr bwMode="auto">
          <a:xfrm flipV="1">
            <a:off x="6985000" y="3429000"/>
            <a:ext cx="0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Line 115"/>
          <p:cNvSpPr>
            <a:spLocks noChangeShapeType="1"/>
          </p:cNvSpPr>
          <p:nvPr/>
        </p:nvSpPr>
        <p:spPr bwMode="auto">
          <a:xfrm flipV="1">
            <a:off x="6985000" y="4473575"/>
            <a:ext cx="0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Line 116"/>
          <p:cNvSpPr>
            <a:spLocks noChangeShapeType="1"/>
          </p:cNvSpPr>
          <p:nvPr/>
        </p:nvSpPr>
        <p:spPr bwMode="auto">
          <a:xfrm flipH="1">
            <a:off x="6732588" y="3429000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Line 117"/>
          <p:cNvSpPr>
            <a:spLocks noChangeShapeType="1"/>
          </p:cNvSpPr>
          <p:nvPr/>
        </p:nvSpPr>
        <p:spPr bwMode="auto">
          <a:xfrm flipV="1">
            <a:off x="6985000" y="5589588"/>
            <a:ext cx="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Line 118"/>
          <p:cNvSpPr>
            <a:spLocks noChangeShapeType="1"/>
          </p:cNvSpPr>
          <p:nvPr/>
        </p:nvSpPr>
        <p:spPr bwMode="auto">
          <a:xfrm flipH="1">
            <a:off x="6732588" y="447357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Line 119"/>
          <p:cNvSpPr>
            <a:spLocks noChangeShapeType="1"/>
          </p:cNvSpPr>
          <p:nvPr/>
        </p:nvSpPr>
        <p:spPr bwMode="auto">
          <a:xfrm flipH="1">
            <a:off x="6732588" y="55895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471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100" grpId="0"/>
      <p:bldP spid="10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936104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Многоуровневые очереди с обратной связью</a:t>
            </a:r>
          </a:p>
          <a:p>
            <a:pPr algn="ctr">
              <a:spcAft>
                <a:spcPct val="20000"/>
              </a:spcAft>
              <a:defRPr/>
            </a:pP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(</a:t>
            </a:r>
            <a:r>
              <a:rPr lang="ru-RU" sz="2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Multilevel</a:t>
            </a: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ru-RU" sz="2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Feedback</a:t>
            </a: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ru-RU" sz="2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Queue</a:t>
            </a: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)</a:t>
            </a:r>
            <a:endParaRPr lang="ru-RU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179512" y="2973013"/>
            <a:ext cx="8496300" cy="189614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348880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itchFamily="34" charset="0"/>
                <a:cs typeface="Arial" pitchFamily="34" charset="0"/>
              </a:rPr>
              <a:t>Для полного описания необходимо задать: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3068960"/>
            <a:ext cx="8064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количество очередей в состоянии готовность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алгоритм планирования между очередями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алгоритмы планирования внутри очередей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куда помещается родившийся процесс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правила перевода процессов из одной очереди в другую</a:t>
            </a:r>
          </a:p>
        </p:txBody>
      </p:sp>
    </p:spTree>
    <p:extLst>
      <p:ext uri="{BB962C8B-B14F-4D97-AF65-F5344CB8AC3E}">
        <p14:creationId xmlns:p14="http://schemas.microsoft.com/office/powerpoint/2010/main" val="42568951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Уровни планирования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276872"/>
            <a:ext cx="8496300" cy="27363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492896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Долгосрочное планирование – планирование заданий</a:t>
            </a:r>
            <a:endParaRPr lang="ru-RU" sz="24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Среднесрочное планирование –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swapping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Краткосрочное планирование – планирование использования процессора.</a:t>
            </a:r>
          </a:p>
        </p:txBody>
      </p:sp>
    </p:spTree>
    <p:extLst>
      <p:ext uri="{BB962C8B-B14F-4D97-AF65-F5344CB8AC3E}">
        <p14:creationId xmlns:p14="http://schemas.microsoft.com/office/powerpoint/2010/main" val="36181645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Цели планирования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132856"/>
            <a:ext cx="8496300" cy="309634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348880"/>
            <a:ext cx="799288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Справедливость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Эффективность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Сокращение полного времени выполнения (</a:t>
            </a:r>
            <a:r>
              <a:rPr lang="ru-RU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turnaround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time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Сокращение времени ожидания (</a:t>
            </a:r>
            <a:r>
              <a:rPr lang="ru-RU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waiting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time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Сокращение времени отклика (</a:t>
            </a:r>
            <a:r>
              <a:rPr lang="ru-RU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response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time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sz="2400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65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Желаемые свойства алгоритмов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132856"/>
            <a:ext cx="8496300" cy="230425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348880"/>
            <a:ext cx="799288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Предсказуемость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Минимизация накладных расходов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Равномерность загрузки вычислительной системы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Масштабируемость </a:t>
            </a:r>
          </a:p>
        </p:txBody>
      </p:sp>
    </p:spTree>
    <p:extLst>
      <p:ext uri="{BB962C8B-B14F-4D97-AF65-F5344CB8AC3E}">
        <p14:creationId xmlns:p14="http://schemas.microsoft.com/office/powerpoint/2010/main" val="6236160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536" y="3933056"/>
            <a:ext cx="8424614" cy="216024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536" y="1772816"/>
            <a:ext cx="8424614" cy="1953508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Параметры планирования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174" y="1844824"/>
            <a:ext cx="784887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Статические параметры вычислительной системы – например, предельные значения ее ресурсов.</a:t>
            </a:r>
          </a:p>
          <a:p>
            <a:pPr marL="342900" indent="-342900" defTabSz="4572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Статические параметры процесса – кем запущен, степень важности, запрошенное процессорное время, какие требуются ресурсы и т.д.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12336" y="33569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Статические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12000" y="5651956"/>
            <a:ext cx="169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Динамические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174" y="4077072"/>
            <a:ext cx="80772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Динамические параметры вычислительной системы – например, количество свободных ресурсов в данный момент.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Динамические параметры процесса – текущий приоритет, размер занимаемой оперативной памяти, использованное процессорное время и т.д.</a:t>
            </a:r>
          </a:p>
        </p:txBody>
      </p:sp>
    </p:spTree>
    <p:extLst>
      <p:ext uri="{BB962C8B-B14F-4D97-AF65-F5344CB8AC3E}">
        <p14:creationId xmlns:p14="http://schemas.microsoft.com/office/powerpoint/2010/main" val="3834708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Важные динамические параметры процесса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00808"/>
            <a:ext cx="8496300" cy="43924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560" y="1916832"/>
            <a:ext cx="5545137" cy="374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a=1</a:t>
            </a:r>
          </a:p>
          <a:p>
            <a:pPr algn="ctr">
              <a:defRPr/>
            </a:pP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b=2</a:t>
            </a:r>
          </a:p>
          <a:p>
            <a:pPr algn="ctr">
              <a:defRPr/>
            </a:pPr>
            <a:r>
              <a:rPr lang="ru-RU" sz="2400" dirty="0" err="1">
                <a:effectLst/>
                <a:latin typeface="Arial" pitchFamily="34" charset="0"/>
                <a:cs typeface="Arial" pitchFamily="34" charset="0"/>
              </a:rPr>
              <a:t>read</a:t>
            </a: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 c</a:t>
            </a:r>
          </a:p>
          <a:p>
            <a:pPr algn="ctr">
              <a:spcBef>
                <a:spcPct val="30000"/>
              </a:spcBef>
              <a:spcAft>
                <a:spcPct val="30000"/>
              </a:spcAft>
              <a:defRPr/>
            </a:pP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Ожидание окончания</a:t>
            </a:r>
            <a:br>
              <a:rPr lang="ru-RU" sz="2400" dirty="0">
                <a:effectLst/>
                <a:latin typeface="Arial" pitchFamily="34" charset="0"/>
                <a:cs typeface="Arial" pitchFamily="34" charset="0"/>
              </a:rPr>
            </a:b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 ввода</a:t>
            </a:r>
          </a:p>
          <a:p>
            <a:pPr algn="ctr">
              <a:defRPr/>
            </a:pP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a=</a:t>
            </a:r>
            <a:r>
              <a:rPr lang="ru-RU" sz="2400" dirty="0" err="1">
                <a:effectLst/>
                <a:latin typeface="Arial" pitchFamily="34" charset="0"/>
                <a:cs typeface="Arial" pitchFamily="34" charset="0"/>
              </a:rPr>
              <a:t>a+c∗b</a:t>
            </a:r>
            <a:endParaRPr lang="ru-RU" sz="2400" dirty="0">
              <a:effectLst/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ru-RU" sz="2400" dirty="0" err="1">
                <a:effectLst/>
                <a:latin typeface="Arial" pitchFamily="34" charset="0"/>
                <a:cs typeface="Arial" pitchFamily="34" charset="0"/>
              </a:rPr>
              <a:t>print</a:t>
            </a: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 a</a:t>
            </a:r>
          </a:p>
          <a:p>
            <a:pPr algn="ctr">
              <a:spcBef>
                <a:spcPct val="30000"/>
              </a:spcBef>
              <a:defRPr/>
            </a:pP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Ожидание окончания</a:t>
            </a:r>
            <a:br>
              <a:rPr lang="ru-RU" sz="2400" dirty="0">
                <a:effectLst/>
                <a:latin typeface="Arial" pitchFamily="34" charset="0"/>
                <a:cs typeface="Arial" pitchFamily="34" charset="0"/>
              </a:rPr>
            </a:b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 вывода</a:t>
            </a:r>
            <a:endParaRPr lang="ru-RU" sz="24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6084168" y="1918022"/>
            <a:ext cx="360363" cy="1150938"/>
          </a:xfrm>
          <a:prstGeom prst="rightBrace">
            <a:avLst>
              <a:gd name="adj1" fmla="val 266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>
            <a:off x="6083845" y="3140968"/>
            <a:ext cx="360363" cy="647700"/>
          </a:xfrm>
          <a:prstGeom prst="rightBrace">
            <a:avLst>
              <a:gd name="adj1" fmla="val 149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6084000" y="3861048"/>
            <a:ext cx="360363" cy="936000"/>
          </a:xfrm>
          <a:prstGeom prst="rightBrace">
            <a:avLst>
              <a:gd name="adj1" fmla="val 1997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4" name="AutoShape 8"/>
          <p:cNvSpPr>
            <a:spLocks/>
          </p:cNvSpPr>
          <p:nvPr/>
        </p:nvSpPr>
        <p:spPr bwMode="auto">
          <a:xfrm>
            <a:off x="6084168" y="4869532"/>
            <a:ext cx="360363" cy="647700"/>
          </a:xfrm>
          <a:prstGeom prst="rightBrace">
            <a:avLst>
              <a:gd name="adj1" fmla="val 149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6623918" y="2527622"/>
            <a:ext cx="1368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ru-RU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6408018" y="2308810"/>
            <a:ext cx="158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CPU burst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6408018" y="4149080"/>
            <a:ext cx="158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CPU burst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408018" y="5013176"/>
            <a:ext cx="158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I/O burst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444059" y="3284984"/>
            <a:ext cx="158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I/O burst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468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3" grpId="0" animBg="1"/>
      <p:bldP spid="14" grpId="0" animBg="1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536" y="3501008"/>
            <a:ext cx="8424614" cy="180020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536" y="1628800"/>
            <a:ext cx="8424614" cy="1656184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Вытесняющее и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невытесняющее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174" y="1700808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«закончил исполнение»</a:t>
            </a: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«ожидание»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2852936"/>
            <a:ext cx="352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Вынужденное принятие решения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174" y="3645024"/>
            <a:ext cx="8077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«ожидание»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2040" y="4869160"/>
            <a:ext cx="374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Невынужденное принятие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11584919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95536" y="1628800"/>
            <a:ext cx="8424614" cy="1656184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Вытесняющее и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невытесняющее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174" y="1700808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«закончил исполнение»</a:t>
            </a: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«ожидание»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2852936"/>
            <a:ext cx="352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Вынужденное принятие решения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2040" y="4869160"/>
            <a:ext cx="374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Невынужденное принятие решения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373216"/>
            <a:ext cx="8424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Принятие только вынужденных решений – </a:t>
            </a:r>
            <a:r>
              <a:rPr lang="ru-RU" sz="2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невытесняющее</a:t>
            </a:r>
            <a:r>
              <a:rPr 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планирование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174" y="3645024"/>
            <a:ext cx="8077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«ожидание»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95536" y="3501008"/>
            <a:ext cx="8424614" cy="1800200"/>
          </a:xfrm>
          <a:prstGeom prst="roundRect">
            <a:avLst/>
          </a:prstGeom>
          <a:gradFill>
            <a:gsLst>
              <a:gs pos="0">
                <a:schemeClr val="bg1">
                  <a:alpha val="69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3327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1529</Words>
  <Application>Microsoft Office PowerPoint</Application>
  <PresentationFormat>Экран (4:3)</PresentationFormat>
  <Paragraphs>1021</Paragraphs>
  <Slides>27</Slides>
  <Notes>27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9" baseType="lpstr">
      <vt:lpstr>Arial Unicode MS</vt:lpstr>
      <vt:lpstr>Arial</vt:lpstr>
      <vt:lpstr>Arial Black</vt:lpstr>
      <vt:lpstr>Calibri</vt:lpstr>
      <vt:lpstr>Lucida Grande CY</vt:lpstr>
      <vt:lpstr>Symbol</vt:lpstr>
      <vt:lpstr>Times New Roman</vt:lpstr>
      <vt:lpstr>Wingdings</vt:lpstr>
      <vt:lpstr>1_Тема Office</vt:lpstr>
      <vt:lpstr>2_Тема Office</vt:lpstr>
      <vt:lpstr>Larissa-Design</vt:lpstr>
      <vt:lpstr>Equation</vt:lpstr>
      <vt:lpstr>Презентация PowerPoint</vt:lpstr>
      <vt:lpstr>Тема 6</vt:lpstr>
      <vt:lpstr>Планирование процессов</vt:lpstr>
      <vt:lpstr>Планирование процессов</vt:lpstr>
      <vt:lpstr>Планирование процессов</vt:lpstr>
      <vt:lpstr>Планирование процессов</vt:lpstr>
      <vt:lpstr>Планирование процессов</vt:lpstr>
      <vt:lpstr>Планирование процессов</vt:lpstr>
      <vt:lpstr>Планирование процессов</vt:lpstr>
      <vt:lpstr>Планирование процессов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3</dc:title>
  <dc:creator/>
  <cp:lastModifiedBy/>
  <cp:revision>1</cp:revision>
  <dcterms:created xsi:type="dcterms:W3CDTF">2016-02-27T09:01:20Z</dcterms:created>
  <dcterms:modified xsi:type="dcterms:W3CDTF">2019-02-24T10:32:34Z</dcterms:modified>
</cp:coreProperties>
</file>