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38"/>
  </p:notesMasterIdLst>
  <p:sldIdLst>
    <p:sldId id="257" r:id="rId4"/>
    <p:sldId id="262" r:id="rId5"/>
    <p:sldId id="274" r:id="rId6"/>
    <p:sldId id="290" r:id="rId7"/>
    <p:sldId id="291" r:id="rId8"/>
    <p:sldId id="292" r:id="rId9"/>
    <p:sldId id="293" r:id="rId10"/>
    <p:sldId id="294" r:id="rId11"/>
    <p:sldId id="278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9" r:id="rId25"/>
    <p:sldId id="310" r:id="rId26"/>
    <p:sldId id="308" r:id="rId27"/>
    <p:sldId id="311" r:id="rId28"/>
    <p:sldId id="314" r:id="rId29"/>
    <p:sldId id="315" r:id="rId30"/>
    <p:sldId id="316" r:id="rId31"/>
    <p:sldId id="319" r:id="rId32"/>
    <p:sldId id="312" r:id="rId33"/>
    <p:sldId id="313" r:id="rId34"/>
    <p:sldId id="318" r:id="rId35"/>
    <p:sldId id="317" r:id="rId36"/>
    <p:sldId id="271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2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15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6AD15E-9BB1-4796-9967-D364C82763D6}" type="datetimeFigureOut">
              <a:rPr lang="ru-RU"/>
              <a:pPr>
                <a:defRPr/>
              </a:pPr>
              <a:t>10.03.2019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B71E04-370E-408B-9F6C-4900BEB554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74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9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B912373F-57FA-4EB0-AEE0-1EE2034DF224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6C922B38-BB19-4273-9350-A92D61C67E14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56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18CA35D-FD4D-4320-8448-691BDCB99639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BCBECE4-417A-4220-AC8E-664380944D0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9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203B908A-6648-4039-886C-43C16ADA8C5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DAC1BD9-3FF6-4853-B51C-CDAFD83A381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708E6835-862E-4E4F-9450-9B94D9473AC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7025897-6B29-4F7C-B2C0-1601FCF7880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0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DFA14CAD-675B-4454-BC13-167C9CD7C142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E41CFAD-5622-4A79-B840-6542D60889EA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03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2BF81BF-2DE4-421F-8197-258189E57BE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95E0DD42-63BB-49C0-A5D2-21D85B35DB5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55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228C365-63ED-4FB3-ACA1-F7237739D33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20BE1B8-EB14-40F9-A82C-EF41D66370B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0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D6487A83-9D0E-4E56-B13E-405BC3EEB1D2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2015DE2-C960-424A-BFE3-7A11A3D2F36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72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CB10365-508B-47A8-9538-167FAB8C1801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971332C-38FB-4B93-BF57-DDCADE965DF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73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884240E5-2F68-4D79-8D18-F9314B9A290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9293139B-37B3-4607-AC24-ECA795D13B3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8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CAE32-1DEE-4B6C-A132-913FBE5DB974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2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51EF51C4-F637-4CC8-B822-EDDD55666A4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B58822FB-520F-4715-940B-A288B6C818E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03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CFFBE6D-046F-446A-965F-53ABDC1996CE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AF252AA-5A6D-4254-BDBF-919785DCA91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6446E8F9-A764-47E5-B12E-71F5E529FB8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B851C31-A39A-4837-A5FA-80BA0ECE30CA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7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CB392BF-1C9E-4654-9CF6-F76CF3700338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2002F4A-FBE1-4AAB-B179-1BC9306DEC2E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64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119C63DE-EDA5-4EA3-AA33-F6AC6064A8A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B6CB3B8-139B-4FD6-BE2D-E9458BCAD04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7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8464FAFE-98F2-48D1-A732-08EDC95D4DC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A2D1085-1BAF-425E-85F8-6AF9130CDA40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89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0B227B56-152A-4327-99DC-E51F4C7914D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E5652F0-FAF6-4B40-BB47-F2182F3BD82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76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BC918C9E-6FC8-4EE0-B61A-E863688B5DC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F44DD26-E4BF-4CC8-A176-6F17431DB99C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64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13D6D28-27B6-4321-9A9B-FF104D1F993E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104AF6C-4495-4FA5-A84E-1FBBDC7E35D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16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4E2A8C6F-280C-42D3-9C89-340150D1D2A4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77353A1-3ABF-4D86-861B-E7F8856CBB7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0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E5CB34F-D0DA-4AC3-B31C-445106DC827D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63E4280-F6A3-4ED9-B467-EE3AC25990B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35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650A4603-13DE-4F74-86ED-0DC91356905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D42066C-13F8-4959-A098-53B645D7AB2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27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A1F9793D-C8A7-4EDE-8F46-D91008C40B1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E2C5808-5DA6-40FB-8F41-1F868884581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4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C5E9201-A34B-4781-8B12-536D897B96C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793F796-A118-4348-982E-23710BB3CDC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21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D29011C-21F3-4A70-B9D4-C038CCB18FC5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6CE1653-FD61-484E-B92B-429B3555C10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70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E4FD0-6097-421C-AC4E-0DA6A5A41BC9}" type="slidenum">
              <a:rPr lang="de-DE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de-DE" altLang="ru-RU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66968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39EE894-12E0-4352-8AE9-005F6368571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9B8D4CD-2371-4C13-BDCF-C3E119AE34F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0EA855D-C349-4744-9608-13E36E74CA3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57F2E91-C162-49D3-8A3E-4534E323F42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7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29A86996-775D-4F89-B03C-755B9674C3C9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C03DE87-A298-4923-9F98-29843C31CB21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9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1D92D88-071C-44CC-B2EB-773228508E5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DC60973-72EE-4C53-8244-C6E109AA213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123BCE6F-2A65-41C6-B161-20E7C40C6DD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F505E67-EFC1-4214-AAD1-D5B45AB24E6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7E0E9E29-AE78-4430-933D-31DBF1C970D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FACC2C9-CF7A-49F1-BC1B-DCC18F785F65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F6A50E6-5DDF-45F3-A534-B5A1C2B248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AA6F034-E376-443F-981F-7CE83DB97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53D0790-27AF-47FA-B9EC-D1FD358208F3}" type="slidenum">
              <a:rPr lang="de-DE" altLang="ru-RU" smtClean="0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285E39C-A909-400D-A8EF-715D735A6C47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4FEE686-42F6-42AF-B206-0A947ED8177F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3FADD1C-B313-4D92-94C1-939E1ABB1B9B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4F4D025-035E-4D79-B14D-83F655AF7D83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3ECD775D-4D77-42F4-8F39-9A6A20A426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27995751-D0A3-4445-ACEB-FD3E62FE39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614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white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ВШЭ-2019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CDCDE396-0507-4053-80A7-E8DFB88C7564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315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dirty="0">
                <a:solidFill>
                  <a:srgbClr val="800000"/>
                </a:solidFill>
                <a:cs typeface="Arial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cs typeface="Arial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Систем</a:t>
            </a:r>
          </a:p>
          <a:p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ВШЭ-2019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4033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4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55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5003800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940425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6875463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7812088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5" grpId="0"/>
      <p:bldP spid="17" grpId="0"/>
      <p:bldP spid="22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321151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bIns="144000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Оверлейная структура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Программа разбивается на несколько частей. Постоянно в памяти находится только загрузчик оверлеев, небольшое количество общих данных и процедур, а части загружаются по очереди</a:t>
            </a: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Динамическая загрузка процедур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Процедуры загружаются в память только по мере необходимости, после обращения к ним</a:t>
            </a:r>
          </a:p>
        </p:txBody>
      </p:sp>
      <p:sp>
        <p:nvSpPr>
          <p:cNvPr id="3379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Организация больших программ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8" name="Скругленный прямоугольник 3"/>
          <p:cNvSpPr/>
          <p:nvPr/>
        </p:nvSpPr>
        <p:spPr>
          <a:xfrm>
            <a:off x="323850" y="5013325"/>
            <a:ext cx="8401050" cy="122396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Оба способа основаны на применении принципа локальности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4033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45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1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5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5856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8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60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62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5003800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940425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6875463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7812088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872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35873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35874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32416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9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3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7904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6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8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10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2627313" y="2797175"/>
            <a:ext cx="576262" cy="4524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2627313" y="3644900"/>
            <a:ext cx="576262" cy="4524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918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37919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37920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3" name="Прямая со стрелкой 12"/>
          <p:cNvCxnSpPr>
            <a:endCxn id="40" idx="0"/>
          </p:cNvCxnSpPr>
          <p:nvPr/>
        </p:nvCxnSpPr>
        <p:spPr>
          <a:xfrm>
            <a:off x="6156325" y="2214563"/>
            <a:ext cx="0" cy="34464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3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5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9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9950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2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4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6" name="TextBox 16"/>
          <p:cNvSpPr txBox="1">
            <a:spLocks noChangeArrowheads="1"/>
          </p:cNvSpPr>
          <p:nvPr/>
        </p:nvSpPr>
        <p:spPr bwMode="auto">
          <a:xfrm>
            <a:off x="5148263" y="184467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Очередь заданий</a:t>
            </a:r>
          </a:p>
        </p:txBody>
      </p:sp>
      <p:sp>
        <p:nvSpPr>
          <p:cNvPr id="3" name="Прямоугольник: скругленные углы 2"/>
          <p:cNvSpPr/>
          <p:nvPr/>
        </p:nvSpPr>
        <p:spPr>
          <a:xfrm>
            <a:off x="5292725" y="2420938"/>
            <a:ext cx="1727200" cy="503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1</a:t>
            </a:r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5292725" y="3176588"/>
            <a:ext cx="1727200" cy="13319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3адание 2</a:t>
            </a:r>
          </a:p>
        </p:txBody>
      </p:sp>
      <p:sp>
        <p:nvSpPr>
          <p:cNvPr id="38" name="Прямоугольник: скругленные углы 37"/>
          <p:cNvSpPr/>
          <p:nvPr/>
        </p:nvSpPr>
        <p:spPr>
          <a:xfrm>
            <a:off x="5292725" y="4724400"/>
            <a:ext cx="1727200" cy="7207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3</a:t>
            </a:r>
          </a:p>
        </p:txBody>
      </p:sp>
      <p:sp>
        <p:nvSpPr>
          <p:cNvPr id="40" name="Прямоугольник: скругленные углы 39"/>
          <p:cNvSpPr/>
          <p:nvPr/>
        </p:nvSpPr>
        <p:spPr>
          <a:xfrm>
            <a:off x="5292725" y="5661025"/>
            <a:ext cx="1727200" cy="288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4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51050" y="2708275"/>
            <a:ext cx="17287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4437063"/>
            <a:ext cx="1720850" cy="1331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60575" y="3367088"/>
            <a:ext cx="1720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35434 0.042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0277 L -0.35434 0.1840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35434 -0.1981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7" grpId="0" animBg="1"/>
      <p:bldP spid="37" grpId="1" animBg="1"/>
      <p:bldP spid="38" grpId="0" animBg="1"/>
      <p:bldP spid="38" grpId="1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98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6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41997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9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01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/>
          <p:cNvSpPr/>
          <p:nvPr/>
        </p:nvSpPr>
        <p:spPr>
          <a:xfrm>
            <a:off x="5292725" y="5661025"/>
            <a:ext cx="1727200" cy="288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4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51050" y="2708275"/>
            <a:ext cx="17287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4437063"/>
            <a:ext cx="1720850" cy="1331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60575" y="3367088"/>
            <a:ext cx="1720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3</a:t>
            </a:r>
          </a:p>
        </p:txBody>
      </p:sp>
      <p:sp>
        <p:nvSpPr>
          <p:cNvPr id="42007" name="Прямоугольник 11"/>
          <p:cNvSpPr>
            <a:spLocks noChangeArrowheads="1"/>
          </p:cNvSpPr>
          <p:nvPr/>
        </p:nvSpPr>
        <p:spPr bwMode="auto">
          <a:xfrm>
            <a:off x="4427538" y="3357563"/>
            <a:ext cx="41052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>
                <a:cs typeface="Arial" charset="0"/>
              </a:rPr>
              <a:t>Внутренняя фрагментация – «потеря» части памяти, выделенной процессу, но не используемой им</a:t>
            </a:r>
            <a:endParaRPr lang="ru-RU">
              <a:cs typeface="Arial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3789363" y="3284538"/>
            <a:ext cx="638175" cy="596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771900" y="3881438"/>
            <a:ext cx="654050" cy="398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789363" y="3881438"/>
            <a:ext cx="636587" cy="1995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403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27988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2388" y="4716463"/>
            <a:ext cx="9001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92388" y="5083175"/>
            <a:ext cx="9001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200</a:t>
            </a:r>
            <a:endParaRPr lang="ru-RU" sz="1600">
              <a:cs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92388" y="5457825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0</a:t>
            </a:r>
            <a:endParaRPr lang="ru-RU" sz="1600">
              <a:cs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0045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0045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300</a:t>
            </a:r>
            <a:endParaRPr lang="ru-RU" sz="1600">
              <a:cs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0045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43438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43438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643438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20</a:t>
            </a:r>
            <a:endParaRPr lang="ru-RU" sz="1600">
              <a:cs typeface="Arial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65150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5150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5150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10   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275" y="2339975"/>
            <a:ext cx="2160588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20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3" grpId="0"/>
      <p:bldP spid="17" grpId="0"/>
      <p:bldP spid="28" grpId="0" animBg="1"/>
      <p:bldP spid="34" grpId="0"/>
      <p:bldP spid="33" grpId="0"/>
      <p:bldP spid="35" grpId="0"/>
      <p:bldP spid="36" grpId="0"/>
      <p:bldP spid="36" grpId="1"/>
      <p:bldP spid="36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7" grpId="0"/>
      <p:bldP spid="29" grpId="0"/>
      <p:bldP spid="30" grpId="0"/>
      <p:bldP spid="31" grpId="0"/>
      <p:bldP spid="37" grpId="0"/>
      <p:bldP spid="2" grpId="0" animBg="1"/>
      <p:bldP spid="38" grpId="0"/>
      <p:bldP spid="5" grpId="0" animBg="1"/>
      <p:bldP spid="39" grpId="0"/>
      <p:bldP spid="6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0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087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6088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46090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121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46122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65150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5150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5150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46126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46127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46128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46130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46131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6133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6" grpId="2"/>
      <p:bldP spid="27" grpId="1"/>
      <p:bldP spid="27" grpId="2"/>
      <p:bldP spid="29" grpId="1"/>
      <p:bldP spid="29" grpId="2"/>
      <p:bldP spid="4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13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135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8136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48138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69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48170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48174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48175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11</a:t>
            </a:r>
          </a:p>
        </p:txBody>
      </p:sp>
      <p:sp>
        <p:nvSpPr>
          <p:cNvPr id="48177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4</a:t>
            </a:r>
          </a:p>
        </p:txBody>
      </p:sp>
      <p:sp>
        <p:nvSpPr>
          <p:cNvPr id="48179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11413" y="2339975"/>
            <a:ext cx="5048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7003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</a:t>
            </a:r>
            <a:r>
              <a:rPr lang="en-US">
                <a:cs typeface="Arial" charset="0"/>
              </a:rPr>
              <a:t>7</a:t>
            </a:r>
            <a:r>
              <a:rPr lang="ru-RU">
                <a:cs typeface="Arial" charset="0"/>
              </a:rPr>
              <a:t>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7" grpId="0"/>
      <p:bldP spid="37" grpId="1"/>
      <p:bldP spid="5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017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0113" y="2133600"/>
            <a:ext cx="74168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Стратегии размещения нового процесса  в памяти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подходящий (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first-fit).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первое подходящее по размеру пустое место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Наиболее подходящий (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best-fit).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наименьшее подходящее по размеру пустое место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Наименее подходящий 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(worst-fit).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наибольшее пустое место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>
              <a:lnSpc>
                <a:spcPct val="120000"/>
              </a:lnSpc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>
              <a:lnSpc>
                <a:spcPct val="120000"/>
              </a:lnSpc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Простые схемы управления памятью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22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231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2232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2234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65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52266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52267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52268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52269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2271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2272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2274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2276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427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4279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4280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4282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54283" name="TextBox 32"/>
          <p:cNvSpPr txBox="1">
            <a:spLocks noChangeArrowheads="1"/>
          </p:cNvSpPr>
          <p:nvPr/>
        </p:nvSpPr>
        <p:spPr bwMode="auto">
          <a:xfrm>
            <a:off x="971550" y="4292600"/>
            <a:ext cx="7200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cs typeface="Arial" charset="0"/>
              </a:rPr>
              <a:t>Внешняя фрагментация – невозможность использования памяти, неиспользуемой процессами,  из-за  ее раздробленности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4285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4286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4288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4290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5795963" y="3419475"/>
            <a:ext cx="360362" cy="873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6156325" y="3492500"/>
            <a:ext cx="1871663" cy="800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93" name="TextBox 35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32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327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6328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6330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61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19475" y="1700213"/>
            <a:ext cx="2352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Сборка мусора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6367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6372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651500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948488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</a:t>
            </a:r>
            <a:r>
              <a:rPr lang="en-US">
                <a:cs typeface="Arial" charset="0"/>
              </a:rPr>
              <a:t>0</a:t>
            </a:r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451725" y="2339975"/>
            <a:ext cx="5048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9618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970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30" grpId="1"/>
      <p:bldP spid="31" grpId="0"/>
      <p:bldP spid="31" grpId="1"/>
      <p:bldP spid="37" grpId="0"/>
      <p:bldP spid="37" grpId="1"/>
      <p:bldP spid="39" grpId="0"/>
      <p:bldP spid="6" grpId="0" animBg="1"/>
      <p:bldP spid="40" grpId="0"/>
      <p:bldP spid="45" grpId="1" animBg="1"/>
      <p:bldP spid="46" grpId="0"/>
      <p:bldP spid="47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: скругленные углы 18"/>
          <p:cNvSpPr/>
          <p:nvPr/>
        </p:nvSpPr>
        <p:spPr>
          <a:xfrm>
            <a:off x="3276600" y="3870325"/>
            <a:ext cx="2590800" cy="21510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37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8377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8379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58380" name="TextBox 34"/>
          <p:cNvSpPr txBox="1">
            <a:spLocks noChangeArrowheads="1"/>
          </p:cNvSpPr>
          <p:nvPr/>
        </p:nvSpPr>
        <p:spPr bwMode="auto">
          <a:xfrm>
            <a:off x="3419475" y="1700213"/>
            <a:ext cx="2352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Сборка мусора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8382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8385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651500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8387" name="TextBox 45"/>
          <p:cNvSpPr txBox="1">
            <a:spLocks noChangeArrowheads="1"/>
          </p:cNvSpPr>
          <p:nvPr/>
        </p:nvSpPr>
        <p:spPr bwMode="auto">
          <a:xfrm>
            <a:off x="6948488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</a:t>
            </a:r>
            <a:r>
              <a:rPr lang="en-US">
                <a:cs typeface="Arial" charset="0"/>
              </a:rPr>
              <a:t>0</a:t>
            </a:r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451725" y="2339975"/>
            <a:ext cx="5048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89" name="TextBox 47"/>
          <p:cNvSpPr txBox="1">
            <a:spLocks noChangeArrowheads="1"/>
          </p:cNvSpPr>
          <p:nvPr/>
        </p:nvSpPr>
        <p:spPr bwMode="auto">
          <a:xfrm>
            <a:off x="759618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970</a:t>
            </a:r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684213" y="4868863"/>
            <a:ext cx="2014537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6372225" y="4868863"/>
            <a:ext cx="2016125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3" name="Прямоугольник: скругленные углы 42"/>
          <p:cNvSpPr/>
          <p:nvPr/>
        </p:nvSpPr>
        <p:spPr>
          <a:xfrm>
            <a:off x="3563938" y="4076700"/>
            <a:ext cx="2016125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Сегментный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</a:t>
            </a:r>
          </a:p>
        </p:txBody>
      </p:sp>
      <p:sp>
        <p:nvSpPr>
          <p:cNvPr id="8" name="Овал 7"/>
          <p:cNvSpPr/>
          <p:nvPr/>
        </p:nvSpPr>
        <p:spPr>
          <a:xfrm>
            <a:off x="4356100" y="4967288"/>
            <a:ext cx="431800" cy="44291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0" name="Прямая со стрелкой 9"/>
          <p:cNvCxnSpPr>
            <a:stCxn id="5" idx="3"/>
            <a:endCxn id="8" idx="2"/>
          </p:cNvCxnSpPr>
          <p:nvPr/>
        </p:nvCxnSpPr>
        <p:spPr>
          <a:xfrm flipV="1">
            <a:off x="2698750" y="5189538"/>
            <a:ext cx="1657350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6"/>
            <a:endCxn id="36" idx="1"/>
          </p:cNvCxnSpPr>
          <p:nvPr/>
        </p:nvCxnSpPr>
        <p:spPr>
          <a:xfrm>
            <a:off x="4787900" y="5189538"/>
            <a:ext cx="158432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3" idx="2"/>
            <a:endCxn id="8" idx="0"/>
          </p:cNvCxnSpPr>
          <p:nvPr/>
        </p:nvCxnSpPr>
        <p:spPr>
          <a:xfrm>
            <a:off x="4572000" y="4724400"/>
            <a:ext cx="0" cy="24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97" name="TextBox 17"/>
          <p:cNvSpPr txBox="1">
            <a:spLocks noChangeArrowheads="1"/>
          </p:cNvSpPr>
          <p:nvPr/>
        </p:nvSpPr>
        <p:spPr bwMode="auto">
          <a:xfrm>
            <a:off x="2771775" y="5210175"/>
            <a:ext cx="1368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Логический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32363" y="5210175"/>
            <a:ext cx="1368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Физический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51275" y="5661025"/>
            <a:ext cx="1439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БУП (</a:t>
            </a:r>
            <a:r>
              <a:rPr lang="en-US">
                <a:cs typeface="Arial" charset="0"/>
              </a:rPr>
              <a:t>MMU</a:t>
            </a:r>
            <a:r>
              <a:rPr lang="ru-RU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43" grpId="0" animBg="1"/>
      <p:bldP spid="8" grpId="0" animBg="1"/>
      <p:bldP spid="44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41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64388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423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60424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60426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60428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60429" name="TextBox 38"/>
          <p:cNvSpPr txBox="1">
            <a:spLocks noChangeArrowheads="1"/>
          </p:cNvSpPr>
          <p:nvPr/>
        </p:nvSpPr>
        <p:spPr bwMode="auto">
          <a:xfrm>
            <a:off x="59404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31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2089150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5086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698</a:t>
            </a:r>
          </a:p>
        </p:txBody>
      </p:sp>
      <p:sp>
        <p:nvSpPr>
          <p:cNvPr id="60434" name="TextBox 35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851275" y="2339975"/>
            <a:ext cx="2160588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950166" y="2339588"/>
            <a:ext cx="0" cy="1116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71550" y="4292600"/>
            <a:ext cx="72009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cs typeface="Arial" charset="0"/>
              </a:rPr>
              <a:t>Возможна и внутренняя фрагментация при почти полном заполнении процессом пустого фрагмента</a:t>
            </a:r>
          </a:p>
          <a:p>
            <a:pPr algn="ctr">
              <a:spcBef>
                <a:spcPct val="50000"/>
              </a:spcBef>
            </a:pPr>
            <a:endParaRPr lang="ru-RU" altLang="ru-RU" sz="240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46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Линейное непрерывное отображение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2138" y="1989138"/>
            <a:ext cx="3240087" cy="719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16238" y="2708275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084888" y="2708275"/>
            <a:ext cx="566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100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11413" y="4149725"/>
            <a:ext cx="6121400" cy="7191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4149725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211638" y="4149725"/>
            <a:ext cx="3240087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4" name="Прямая со стрелкой 13"/>
          <p:cNvCxnSpPr>
            <a:stCxn id="9" idx="0"/>
          </p:cNvCxnSpPr>
          <p:nvPr/>
        </p:nvCxnSpPr>
        <p:spPr>
          <a:xfrm>
            <a:off x="3132138" y="2708275"/>
            <a:ext cx="1079500" cy="144145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372225" y="2708275"/>
            <a:ext cx="1079500" cy="144145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95738" y="48688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  <a:endParaRPr lang="ru-RU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092950" y="4868863"/>
            <a:ext cx="911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N+</a:t>
            </a:r>
            <a:r>
              <a:rPr lang="ru-RU">
                <a:latin typeface="Calibri" pitchFamily="34" charset="0"/>
              </a:rPr>
              <a:t>100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6" grpId="0"/>
      <p:bldP spid="10" grpId="0" animBg="1"/>
      <p:bldP spid="29" grpId="0"/>
      <p:bldP spid="30" grpId="0" animBg="1"/>
      <p:bldP spid="35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443663" y="1889125"/>
            <a:ext cx="1944687" cy="8921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515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916113"/>
            <a:ext cx="20875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Логический адрес – двумерный = 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(Nseg,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443663" y="4479925"/>
            <a:ext cx="1944687" cy="8937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372225" y="4479925"/>
            <a:ext cx="20875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-</a:t>
            </a:r>
            <a:br>
              <a:rPr lang="ru-RU" altLang="ru-RU" sz="1400">
                <a:cs typeface="Arial" charset="0"/>
              </a:rPr>
            </a:br>
            <a:r>
              <a:rPr lang="ru-RU" altLang="ru-RU" sz="1400">
                <a:cs typeface="Arial" charset="0"/>
              </a:rPr>
              <a:t>одномерный = Начало(</a:t>
            </a:r>
            <a:r>
              <a:rPr lang="en-US" altLang="ru-RU" sz="1400">
                <a:cs typeface="Arial" charset="0"/>
              </a:rPr>
              <a:t>Nseg) + offset</a:t>
            </a:r>
          </a:p>
        </p:txBody>
      </p:sp>
      <p:sp>
        <p:nvSpPr>
          <p:cNvPr id="20484" name="Прямоугольник: скругленные углы 20483"/>
          <p:cNvSpPr/>
          <p:nvPr/>
        </p:nvSpPr>
        <p:spPr>
          <a:xfrm>
            <a:off x="1187450" y="5661025"/>
            <a:ext cx="69484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Свойственна внешняя фрагментация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63938" y="1998663"/>
            <a:ext cx="15843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11413" y="1998663"/>
            <a:ext cx="82867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435600" y="1998663"/>
            <a:ext cx="5048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6950" y="1598613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0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78250" y="1609725"/>
            <a:ext cx="11541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48263" y="1609725"/>
            <a:ext cx="11525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95513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348038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238750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95513" y="4057650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11413" y="3429000"/>
            <a:ext cx="43180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72000" y="3429000"/>
            <a:ext cx="9366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019925" y="3429000"/>
            <a:ext cx="11525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5508625" y="3429000"/>
            <a:ext cx="827088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411413" y="2727325"/>
            <a:ext cx="3097212" cy="7016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3240088" y="2717800"/>
            <a:ext cx="309562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2843213" y="3430588"/>
            <a:ext cx="1584325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2843213" y="2717800"/>
            <a:ext cx="72072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4408488" y="2717800"/>
            <a:ext cx="73977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6335713" y="3429000"/>
            <a:ext cx="504825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82" name="Прямая со стрелкой 81"/>
          <p:cNvCxnSpPr/>
          <p:nvPr/>
        </p:nvCxnSpPr>
        <p:spPr>
          <a:xfrm>
            <a:off x="5435600" y="2727325"/>
            <a:ext cx="900113" cy="7016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5938838" y="2716213"/>
            <a:ext cx="901700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84213" y="4437063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55875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9243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97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103" name="Прямоугольник: скругленные углы 102"/>
          <p:cNvSpPr/>
          <p:nvPr/>
        </p:nvSpPr>
        <p:spPr>
          <a:xfrm>
            <a:off x="2843213" y="5157788"/>
            <a:ext cx="1944687" cy="3587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6" name="Таблица 85"/>
          <p:cNvGraphicFramePr>
            <a:graphicFrameLocks noGrp="1"/>
          </p:cNvGraphicFramePr>
          <p:nvPr/>
        </p:nvGraphicFramePr>
        <p:xfrm>
          <a:off x="2051050" y="4533900"/>
          <a:ext cx="40143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03463" y="4560888"/>
            <a:ext cx="1116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Начало(0)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3598863" y="4560888"/>
            <a:ext cx="1117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Начало(1)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895850" y="4560888"/>
            <a:ext cx="1116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Начало(2)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 flipV="1">
            <a:off x="2735263" y="4165600"/>
            <a:ext cx="2781300" cy="4873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/>
          <p:nvPr/>
        </p:nvCxnSpPr>
        <p:spPr>
          <a:xfrm flipH="1" flipV="1">
            <a:off x="2843213" y="4184650"/>
            <a:ext cx="1216025" cy="4492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/>
          <p:nvPr/>
        </p:nvCxnSpPr>
        <p:spPr>
          <a:xfrm flipV="1">
            <a:off x="5553075" y="4176713"/>
            <a:ext cx="819150" cy="4572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8" grpId="0"/>
      <p:bldP spid="29" grpId="0"/>
      <p:bldP spid="32" grpId="0"/>
      <p:bldP spid="54" grpId="0" animBg="1"/>
      <p:bldP spid="55" grpId="0"/>
      <p:bldP spid="20484" grpId="0" animBg="1"/>
      <p:bldP spid="2" grpId="0" animBg="1"/>
      <p:bldP spid="4" grpId="0" animBg="1"/>
      <p:bldP spid="6" grpId="0" animBg="1"/>
      <p:bldP spid="9" grpId="0"/>
      <p:bldP spid="66" grpId="0"/>
      <p:bldP spid="68" grpId="0"/>
      <p:bldP spid="14" grpId="0"/>
      <p:bldP spid="76" grpId="0"/>
      <p:bldP spid="77" grpId="0"/>
      <p:bldP spid="78" grpId="0"/>
      <p:bldP spid="16" grpId="0" animBg="1"/>
      <p:bldP spid="17" grpId="0" animBg="1"/>
      <p:bldP spid="18" grpId="0" animBg="1"/>
      <p:bldP spid="79" grpId="0" animBg="1"/>
      <p:bldP spid="83" grpId="0" animBg="1"/>
      <p:bldP spid="88" grpId="0" animBg="1"/>
      <p:bldP spid="94" grpId="0"/>
      <p:bldP spid="95" grpId="0"/>
      <p:bldP spid="96" grpId="0"/>
      <p:bldP spid="97" grpId="0"/>
      <p:bldP spid="103" grpId="0" animBg="1"/>
      <p:bldP spid="87" grpId="0"/>
      <p:bldP spid="106" grpId="0"/>
      <p:bldP spid="1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539750" y="242093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539750" y="5300663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19475" y="242093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95513" y="1916113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195513" y="582612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268538" y="2673350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4" idx="3"/>
          </p:cNvCxnSpPr>
          <p:nvPr/>
        </p:nvCxnSpPr>
        <p:spPr>
          <a:xfrm flipH="1">
            <a:off x="2268538" y="5553075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00563" y="242093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92725" y="24923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563938" y="2492375"/>
            <a:ext cx="792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3900488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 начала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195513" y="36972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635375" y="2819400"/>
            <a:ext cx="0" cy="12588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3635375" y="4067623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140200" y="1651000"/>
            <a:ext cx="3311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36" name="AutoShape 71"/>
          <p:cNvSpPr>
            <a:spLocks/>
          </p:cNvSpPr>
          <p:nvPr/>
        </p:nvSpPr>
        <p:spPr bwMode="auto">
          <a:xfrm rot="-5400000">
            <a:off x="5616575" y="944563"/>
            <a:ext cx="287338" cy="2519362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11863" y="3789363"/>
            <a:ext cx="576262" cy="576262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300788" y="2625725"/>
            <a:ext cx="0" cy="1163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0" idx="4"/>
          </p:cNvCxnSpPr>
          <p:nvPr/>
        </p:nvCxnSpPr>
        <p:spPr>
          <a:xfrm>
            <a:off x="6300788" y="4365625"/>
            <a:ext cx="0" cy="11874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0" idx="2"/>
          </p:cNvCxnSpPr>
          <p:nvPr/>
        </p:nvCxnSpPr>
        <p:spPr>
          <a:xfrm flipV="1">
            <a:off x="5219700" y="4076700"/>
            <a:ext cx="7921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419475" y="5553075"/>
            <a:ext cx="288131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4" grpId="0" animBg="1"/>
      <p:bldP spid="6" grpId="0"/>
      <p:bldP spid="68" grpId="0"/>
      <p:bldP spid="26" grpId="0"/>
      <p:bldP spid="78" grpId="0"/>
      <p:bldP spid="82" grpId="0"/>
      <p:bldP spid="33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539750" y="2420938"/>
            <a:ext cx="1727200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539750" y="5300663"/>
            <a:ext cx="1727200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19475" y="242093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8616" name="TextBox 5"/>
          <p:cNvSpPr txBox="1">
            <a:spLocks noChangeArrowheads="1"/>
          </p:cNvSpPr>
          <p:nvPr/>
        </p:nvSpPr>
        <p:spPr bwMode="auto">
          <a:xfrm>
            <a:off x="2195513" y="1916113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8617" name="TextBox 67"/>
          <p:cNvSpPr txBox="1">
            <a:spLocks noChangeArrowheads="1"/>
          </p:cNvSpPr>
          <p:nvPr/>
        </p:nvSpPr>
        <p:spPr bwMode="auto">
          <a:xfrm>
            <a:off x="2195513" y="582612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266950" y="2673350"/>
            <a:ext cx="1152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4" idx="3"/>
          </p:cNvCxnSpPr>
          <p:nvPr/>
        </p:nvCxnSpPr>
        <p:spPr>
          <a:xfrm flipH="1">
            <a:off x="2266950" y="5553075"/>
            <a:ext cx="1152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00563" y="242093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1" name="TextBox 25"/>
          <p:cNvSpPr txBox="1">
            <a:spLocks noChangeArrowheads="1"/>
          </p:cNvSpPr>
          <p:nvPr/>
        </p:nvSpPr>
        <p:spPr bwMode="auto">
          <a:xfrm>
            <a:off x="5292725" y="24923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68622" name="TextBox 77"/>
          <p:cNvSpPr txBox="1">
            <a:spLocks noChangeArrowheads="1"/>
          </p:cNvSpPr>
          <p:nvPr/>
        </p:nvSpPr>
        <p:spPr bwMode="auto">
          <a:xfrm>
            <a:off x="3563938" y="2492375"/>
            <a:ext cx="792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3900488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 начала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37" name="TextBox 81"/>
          <p:cNvSpPr txBox="1">
            <a:spLocks noChangeArrowheads="1"/>
          </p:cNvSpPr>
          <p:nvPr/>
        </p:nvSpPr>
        <p:spPr bwMode="auto">
          <a:xfrm>
            <a:off x="2195513" y="36972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635375" y="2819400"/>
            <a:ext cx="0" cy="12588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3635375" y="4067623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/>
          <p:cNvSpPr/>
          <p:nvPr/>
        </p:nvSpPr>
        <p:spPr>
          <a:xfrm>
            <a:off x="573088" y="3644900"/>
            <a:ext cx="1489075" cy="5762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MMU (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БУП)</a:t>
            </a:r>
          </a:p>
        </p:txBody>
      </p:sp>
      <p:sp>
        <p:nvSpPr>
          <p:cNvPr id="68641" name="TextBox 32"/>
          <p:cNvSpPr txBox="1">
            <a:spLocks noChangeArrowheads="1"/>
          </p:cNvSpPr>
          <p:nvPr/>
        </p:nvSpPr>
        <p:spPr bwMode="auto">
          <a:xfrm>
            <a:off x="4140200" y="1651000"/>
            <a:ext cx="3311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68642" name="AutoShape 71"/>
          <p:cNvSpPr>
            <a:spLocks/>
          </p:cNvSpPr>
          <p:nvPr/>
        </p:nvSpPr>
        <p:spPr bwMode="auto">
          <a:xfrm rot="-5400000">
            <a:off x="5616575" y="944563"/>
            <a:ext cx="287338" cy="2519362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5292725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AutoShape 65"/>
          <p:cNvSpPr>
            <a:spLocks noChangeAspect="1" noChangeArrowheads="1"/>
          </p:cNvSpPr>
          <p:nvPr/>
        </p:nvSpPr>
        <p:spPr bwMode="auto">
          <a:xfrm>
            <a:off x="4814888" y="5035550"/>
            <a:ext cx="1787525" cy="1038225"/>
          </a:xfrm>
          <a:prstGeom prst="diamond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offset &lt;=</a:t>
            </a:r>
            <a:b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Размер?</a:t>
            </a:r>
          </a:p>
        </p:txBody>
      </p:sp>
      <p:sp>
        <p:nvSpPr>
          <p:cNvPr id="35" name="Овал 34"/>
          <p:cNvSpPr/>
          <p:nvPr/>
        </p:nvSpPr>
        <p:spPr>
          <a:xfrm>
            <a:off x="3924300" y="5267325"/>
            <a:ext cx="576263" cy="576263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2" name="Прямая соединительная линия 21"/>
          <p:cNvCxnSpPr>
            <a:endCxn id="35" idx="0"/>
          </p:cNvCxnSpPr>
          <p:nvPr/>
        </p:nvCxnSpPr>
        <p:spPr>
          <a:xfrm>
            <a:off x="4211638" y="4178300"/>
            <a:ext cx="0" cy="10890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500563" y="5516563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да</a:t>
            </a:r>
          </a:p>
        </p:txBody>
      </p:sp>
      <p:cxnSp>
        <p:nvCxnSpPr>
          <p:cNvPr id="43" name="Прямая со стрелкой 42"/>
          <p:cNvCxnSpPr>
            <a:endCxn id="35" idx="6"/>
          </p:cNvCxnSpPr>
          <p:nvPr/>
        </p:nvCxnSpPr>
        <p:spPr>
          <a:xfrm flipH="1">
            <a:off x="4500563" y="5554663"/>
            <a:ext cx="3143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30" idx="0"/>
          </p:cNvCxnSpPr>
          <p:nvPr/>
        </p:nvCxnSpPr>
        <p:spPr>
          <a:xfrm>
            <a:off x="5708650" y="4178300"/>
            <a:ext cx="0" cy="8572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5711825" y="6073775"/>
            <a:ext cx="0" cy="1254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5702300" y="6184900"/>
            <a:ext cx="1317625" cy="14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711825" y="5921375"/>
            <a:ext cx="5048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нет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019925" y="5986463"/>
            <a:ext cx="100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Ошибка</a:t>
            </a:r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6948488" y="2819400"/>
            <a:ext cx="0" cy="27336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5" idx="2"/>
          </p:cNvCxnSpPr>
          <p:nvPr/>
        </p:nvCxnSpPr>
        <p:spPr>
          <a:xfrm flipH="1" flipV="1">
            <a:off x="3419475" y="5553075"/>
            <a:ext cx="5048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/>
          <p:cNvSpPr/>
          <p:nvPr/>
        </p:nvSpPr>
        <p:spPr>
          <a:xfrm>
            <a:off x="7186613" y="4032250"/>
            <a:ext cx="1778000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(биты управления доступом)</a:t>
            </a:r>
          </a:p>
        </p:txBody>
      </p:sp>
      <p:cxnSp>
        <p:nvCxnSpPr>
          <p:cNvPr id="67" name="Прямая со стрелкой 66"/>
          <p:cNvCxnSpPr>
            <a:endCxn id="30" idx="3"/>
          </p:cNvCxnSpPr>
          <p:nvPr/>
        </p:nvCxnSpPr>
        <p:spPr>
          <a:xfrm flipH="1">
            <a:off x="6602413" y="5553075"/>
            <a:ext cx="3460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6683375" y="328453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683375" y="485298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804025" y="3284538"/>
            <a:ext cx="0" cy="15668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6683375" y="3600450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683375" y="3905250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6683375" y="4225925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6683375" y="453548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72" idx="1"/>
          </p:cNvCxnSpPr>
          <p:nvPr/>
        </p:nvCxnSpPr>
        <p:spPr>
          <a:xfrm flipH="1">
            <a:off x="6804025" y="4427538"/>
            <a:ext cx="382588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30" grpId="0" animBg="1"/>
      <p:bldP spid="35" grpId="0" animBg="1"/>
      <p:bldP spid="31" grpId="0"/>
      <p:bldP spid="61" grpId="0"/>
      <p:bldP spid="52" grpId="0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Разделяемые сегменты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3738" y="1787525"/>
            <a:ext cx="1441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Процесс 1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32488" y="1779588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Процесс 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14563" y="2305050"/>
            <a:ext cx="722312" cy="1116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30438" y="3617913"/>
            <a:ext cx="706437" cy="722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34113" y="3171825"/>
            <a:ext cx="722312" cy="116046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234113" y="2305050"/>
            <a:ext cx="722312" cy="65405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6488" y="2632075"/>
            <a:ext cx="1123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08075" y="3841750"/>
            <a:ext cx="1123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064375" y="2628900"/>
            <a:ext cx="1122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65963" y="3838575"/>
            <a:ext cx="1122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229100" y="1981200"/>
            <a:ext cx="719138" cy="43291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30688" y="2801938"/>
            <a:ext cx="720725" cy="1114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30688" y="1993900"/>
            <a:ext cx="704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4229100" y="3924300"/>
            <a:ext cx="720725" cy="65405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4229100" y="5145088"/>
            <a:ext cx="720725" cy="115887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 стрелкой 15"/>
          <p:cNvCxnSpPr>
            <a:stCxn id="5" idx="3"/>
            <a:endCxn id="59" idx="1"/>
          </p:cNvCxnSpPr>
          <p:nvPr/>
        </p:nvCxnSpPr>
        <p:spPr>
          <a:xfrm>
            <a:off x="2936875" y="2863850"/>
            <a:ext cx="1293813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3"/>
            <a:endCxn id="60" idx="1"/>
          </p:cNvCxnSpPr>
          <p:nvPr/>
        </p:nvCxnSpPr>
        <p:spPr>
          <a:xfrm flipV="1">
            <a:off x="2936875" y="2354263"/>
            <a:ext cx="1293813" cy="1625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9" idx="1"/>
            <a:endCxn id="62" idx="3"/>
          </p:cNvCxnSpPr>
          <p:nvPr/>
        </p:nvCxnSpPr>
        <p:spPr>
          <a:xfrm flipH="1">
            <a:off x="4949825" y="2632075"/>
            <a:ext cx="1284288" cy="1619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1"/>
            <a:endCxn id="66" idx="3"/>
          </p:cNvCxnSpPr>
          <p:nvPr/>
        </p:nvCxnSpPr>
        <p:spPr>
          <a:xfrm flipH="1">
            <a:off x="4949825" y="3751263"/>
            <a:ext cx="1284288" cy="1973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4229100" y="4584700"/>
            <a:ext cx="719138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87688" y="5429250"/>
            <a:ext cx="1341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Память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2230438" y="4537075"/>
            <a:ext cx="719137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109663" y="4606925"/>
            <a:ext cx="1122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2</a:t>
            </a:r>
          </a:p>
        </p:txBody>
      </p:sp>
      <p:cxnSp>
        <p:nvCxnSpPr>
          <p:cNvPr id="36" name="Прямая со стрелкой 35"/>
          <p:cNvCxnSpPr>
            <a:stCxn id="75" idx="3"/>
            <a:endCxn id="32" idx="1"/>
          </p:cNvCxnSpPr>
          <p:nvPr/>
        </p:nvCxnSpPr>
        <p:spPr>
          <a:xfrm>
            <a:off x="2949575" y="4767263"/>
            <a:ext cx="1279525" cy="49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6227763" y="4543425"/>
            <a:ext cx="719137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7064375" y="4578350"/>
            <a:ext cx="1122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2</a:t>
            </a:r>
          </a:p>
        </p:txBody>
      </p:sp>
      <p:cxnSp>
        <p:nvCxnSpPr>
          <p:cNvPr id="39" name="Прямая со стрелкой 38"/>
          <p:cNvCxnSpPr>
            <a:stCxn id="79" idx="1"/>
            <a:endCxn id="32" idx="3"/>
          </p:cNvCxnSpPr>
          <p:nvPr/>
        </p:nvCxnSpPr>
        <p:spPr>
          <a:xfrm flipH="1">
            <a:off x="4948238" y="4775200"/>
            <a:ext cx="1279525" cy="41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  <p:bldP spid="5" grpId="0" animBg="1"/>
      <p:bldP spid="6" grpId="0" animBg="1"/>
      <p:bldP spid="8" grpId="0" animBg="1"/>
      <p:bldP spid="9" grpId="0" animBg="1"/>
      <p:bldP spid="10" grpId="0"/>
      <p:bldP spid="53" grpId="0"/>
      <p:bldP spid="54" grpId="0"/>
      <p:bldP spid="55" grpId="0"/>
      <p:bldP spid="13" grpId="0" animBg="1"/>
      <p:bldP spid="59" grpId="0" animBg="1"/>
      <p:bldP spid="60" grpId="0" animBg="1"/>
      <p:bldP spid="62" grpId="0" animBg="1"/>
      <p:bldP spid="66" grpId="0" animBg="1"/>
      <p:bldP spid="32" grpId="0" animBg="1"/>
      <p:bldP spid="33" grpId="0"/>
      <p:bldP spid="75" grpId="0" animBg="1"/>
      <p:bldP spid="76" grpId="0"/>
      <p:bldP spid="79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/>
          <p:cNvSpPr/>
          <p:nvPr/>
        </p:nvSpPr>
        <p:spPr>
          <a:xfrm>
            <a:off x="971550" y="3644900"/>
            <a:ext cx="7200900" cy="252095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1709738" y="3716338"/>
            <a:ext cx="5741987" cy="10001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1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Иерархия памяти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95738" y="1989138"/>
            <a:ext cx="1152525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Регистры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635375" y="2924175"/>
            <a:ext cx="19446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Кэш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276600" y="3860800"/>
            <a:ext cx="259080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Оперативная память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843213" y="4868863"/>
            <a:ext cx="3457575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Вторичная память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411413" y="2420938"/>
            <a:ext cx="0" cy="2952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6732588" y="2420938"/>
            <a:ext cx="0" cy="29527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47813" y="1700213"/>
            <a:ext cx="17287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Стоимость одного бита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67400" y="1700213"/>
            <a:ext cx="172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Время доступа</a:t>
            </a:r>
          </a:p>
          <a:p>
            <a:pPr algn="ctr"/>
            <a:r>
              <a:rPr lang="ru-RU" sz="1600">
                <a:cs typeface="Arial" charset="0"/>
              </a:rPr>
              <a:t>Объем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16238" y="5826125"/>
            <a:ext cx="33115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Управляется ОС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43213" y="4365625"/>
            <a:ext cx="3529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Управляется менеджером памяти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5" grpId="0" animBg="1"/>
      <p:bldP spid="28" grpId="0" animBg="1"/>
      <p:bldP spid="29" grpId="0" animBg="1"/>
      <p:bldP spid="30" grpId="0" animBg="1"/>
      <p:bldP spid="9" grpId="0"/>
      <p:bldP spid="33" grpId="0"/>
      <p:bldP spid="32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132138" y="3430588"/>
            <a:ext cx="43180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445375" y="3430588"/>
            <a:ext cx="719138" cy="7175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011863" y="3430588"/>
            <a:ext cx="719137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5297488" y="3430588"/>
            <a:ext cx="720725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6732588" y="3430588"/>
            <a:ext cx="431800" cy="720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851275" y="3429000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411413" y="3429000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516688" y="1916113"/>
            <a:ext cx="1800225" cy="8937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271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Страничная организация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2138" y="198913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851275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572000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292725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011863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724525" y="198596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4525" y="271145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32138" y="217328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0</a:t>
            </a:r>
            <a:endParaRPr lang="ru-RU" sz="14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51275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1</a:t>
            </a:r>
            <a:endParaRPr lang="ru-RU" sz="1400">
              <a:cs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72000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2</a:t>
            </a:r>
            <a:endParaRPr lang="ru-RU" sz="14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292725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3</a:t>
            </a:r>
            <a:endParaRPr lang="ru-RU" sz="1400">
              <a:cs typeface="Arial" charset="0"/>
            </a:endParaRP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916113"/>
            <a:ext cx="2087563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Логический адрес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Npage*size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(Npage,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132138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385127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572000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29272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011863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6732588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45172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411413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0</a:t>
            </a:r>
            <a:endParaRPr lang="ru-RU" sz="1400">
              <a:cs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132138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85127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572000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9272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cs typeface="Arial" charset="0"/>
              </a:rPr>
              <a:t>Кадр</a:t>
            </a:r>
            <a:r>
              <a:rPr lang="en-US" sz="1400" dirty="0">
                <a:cs typeface="Arial" charset="0"/>
              </a:rPr>
              <a:t> </a:t>
            </a:r>
            <a:r>
              <a:rPr lang="ru-RU" sz="1400" dirty="0">
                <a:cs typeface="Arial" charset="0"/>
              </a:rPr>
              <a:t>4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11863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32588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6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45172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7</a:t>
            </a: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516688" y="4479925"/>
            <a:ext cx="1800225" cy="8937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372225" y="4479925"/>
            <a:ext cx="2087563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Nframe*size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(Nframe,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492500" y="2727325"/>
            <a:ext cx="2165350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4206875" y="2727325"/>
            <a:ext cx="2165350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4967288" y="2708275"/>
            <a:ext cx="2881312" cy="720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492500" y="2708275"/>
            <a:ext cx="2195513" cy="720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80" name="Таблица 20479"/>
          <p:cNvGraphicFramePr>
            <a:graphicFrameLocks noGrp="1"/>
          </p:cNvGraphicFramePr>
          <p:nvPr/>
        </p:nvGraphicFramePr>
        <p:xfrm>
          <a:off x="2124075" y="4529138"/>
          <a:ext cx="34342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84213" y="4437063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sp>
        <p:nvSpPr>
          <p:cNvPr id="20481" name="TextBox 20480"/>
          <p:cNvSpPr txBox="1">
            <a:spLocks noChangeArrowheads="1"/>
          </p:cNvSpPr>
          <p:nvPr/>
        </p:nvSpPr>
        <p:spPr bwMode="auto">
          <a:xfrm>
            <a:off x="2411413" y="4221163"/>
            <a:ext cx="360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76600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402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005388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11413" y="4581525"/>
            <a:ext cx="360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4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276600" y="4581525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40200" y="458152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7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005388" y="4581525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20483" name="Прямоугольник: скругленные углы 20482"/>
          <p:cNvSpPr/>
          <p:nvPr/>
        </p:nvSpPr>
        <p:spPr>
          <a:xfrm>
            <a:off x="2843213" y="5157788"/>
            <a:ext cx="1944687" cy="3587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Nframe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Прямоугольник: скругленные углы 20483"/>
          <p:cNvSpPr/>
          <p:nvPr/>
        </p:nvSpPr>
        <p:spPr>
          <a:xfrm>
            <a:off x="1187450" y="5661025"/>
            <a:ext cx="69484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Свойственна внутренняя фрагментация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61" grpId="0" animBg="1"/>
      <p:bldP spid="59" grpId="0" animBg="1"/>
      <p:bldP spid="56" grpId="0" animBg="1"/>
      <p:bldP spid="52" grpId="0" animBg="1"/>
      <p:bldP spid="19" grpId="0" animBg="1"/>
      <p:bldP spid="51" grpId="0" animBg="1"/>
      <p:bldP spid="15" grpId="0" animBg="1"/>
      <p:bldP spid="5" grpId="0" animBg="1"/>
      <p:bldP spid="8" grpId="0"/>
      <p:bldP spid="29" grpId="0"/>
      <p:bldP spid="13" grpId="0"/>
      <p:bldP spid="27" grpId="0"/>
      <p:bldP spid="28" grpId="0"/>
      <p:bldP spid="3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 animBg="1"/>
      <p:bldP spid="67" grpId="0"/>
      <p:bldP spid="20481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20483" grpId="0" animBg="1"/>
      <p:bldP spid="204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Страничная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971550" y="22764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971550" y="515778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275" y="2276475"/>
            <a:ext cx="36004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3438" y="1866900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3851275" y="51577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3438" y="5754688"/>
            <a:ext cx="194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700338" y="2528888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6" idx="1"/>
            <a:endCxn id="64" idx="3"/>
          </p:cNvCxnSpPr>
          <p:nvPr/>
        </p:nvCxnSpPr>
        <p:spPr>
          <a:xfrm flipH="1">
            <a:off x="2700338" y="5408613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932363" y="2276475"/>
            <a:ext cx="0" cy="504825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932363" y="51577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24525" y="2349500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724525" y="5219700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4300" y="2349500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Npage</a:t>
            </a:r>
            <a:endParaRPr lang="ru-RU">
              <a:cs typeface="Arial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924300" y="521970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Nframe</a:t>
            </a:r>
            <a:endParaRPr lang="ru-RU">
              <a:cs typeface="Arial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156325" y="2781300"/>
            <a:ext cx="0" cy="2376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4332288" y="3141663"/>
          <a:ext cx="1247801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27313" y="3554413"/>
            <a:ext cx="1368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4067175" y="2781300"/>
            <a:ext cx="0" cy="11525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4067175" y="3924748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580063" y="3924300"/>
            <a:ext cx="28733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867400" y="3924300"/>
            <a:ext cx="0" cy="1017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4332288" y="4941888"/>
            <a:ext cx="153511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4332288" y="4941888"/>
            <a:ext cx="0" cy="215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/>
          <p:cNvSpPr/>
          <p:nvPr/>
        </p:nvSpPr>
        <p:spPr>
          <a:xfrm>
            <a:off x="7404100" y="3068638"/>
            <a:ext cx="1489075" cy="5762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MMU (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БУП)</a:t>
            </a: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5435600" y="3141663"/>
            <a:ext cx="0" cy="156527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/>
          <p:cNvSpPr/>
          <p:nvPr/>
        </p:nvSpPr>
        <p:spPr>
          <a:xfrm>
            <a:off x="6972300" y="4076700"/>
            <a:ext cx="1920875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(биты управления доступом)</a:t>
            </a:r>
          </a:p>
        </p:txBody>
      </p:sp>
      <p:cxnSp>
        <p:nvCxnSpPr>
          <p:cNvPr id="94" name="Прямая со стрелкой 93"/>
          <p:cNvCxnSpPr>
            <a:stCxn id="92" idx="1"/>
          </p:cNvCxnSpPr>
          <p:nvPr/>
        </p:nvCxnSpPr>
        <p:spPr>
          <a:xfrm flipH="1">
            <a:off x="5494338" y="4473575"/>
            <a:ext cx="1477962" cy="107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4" grpId="0" animBg="1"/>
      <p:bldP spid="6" grpId="0"/>
      <p:bldP spid="66" grpId="0" animBg="1"/>
      <p:bldP spid="68" grpId="0"/>
      <p:bldP spid="26" grpId="0"/>
      <p:bldP spid="77" grpId="0"/>
      <p:bldP spid="78" grpId="0"/>
      <p:bldP spid="79" grpId="0"/>
      <p:bldP spid="82" grpId="0"/>
      <p:bldP spid="89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4840" name="Прямоугольник 74839"/>
          <p:cNvSpPr/>
          <p:nvPr/>
        </p:nvSpPr>
        <p:spPr>
          <a:xfrm>
            <a:off x="3834000" y="3430588"/>
            <a:ext cx="150812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1" name="Прямоугольник 74830"/>
          <p:cNvSpPr/>
          <p:nvPr/>
        </p:nvSpPr>
        <p:spPr>
          <a:xfrm>
            <a:off x="7089775" y="3429000"/>
            <a:ext cx="10223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4830" name="Прямоугольник 74829"/>
          <p:cNvSpPr/>
          <p:nvPr/>
        </p:nvSpPr>
        <p:spPr>
          <a:xfrm>
            <a:off x="6718300" y="3429000"/>
            <a:ext cx="134938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28" name="Прямоугольник 74827"/>
          <p:cNvSpPr/>
          <p:nvPr/>
        </p:nvSpPr>
        <p:spPr>
          <a:xfrm>
            <a:off x="4913999" y="3430588"/>
            <a:ext cx="37800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5" name="Прямоугольник 74834"/>
          <p:cNvSpPr/>
          <p:nvPr/>
        </p:nvSpPr>
        <p:spPr>
          <a:xfrm>
            <a:off x="5292000" y="3430800"/>
            <a:ext cx="1279525" cy="72000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3" name="Прямоугольник 74832"/>
          <p:cNvSpPr/>
          <p:nvPr/>
        </p:nvSpPr>
        <p:spPr>
          <a:xfrm>
            <a:off x="4198938" y="3430588"/>
            <a:ext cx="715962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4827" name="Прямоугольник 74826"/>
          <p:cNvSpPr/>
          <p:nvPr/>
        </p:nvSpPr>
        <p:spPr>
          <a:xfrm>
            <a:off x="3119438" y="3430588"/>
            <a:ext cx="563562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2" name="Прямоугольник 74831"/>
          <p:cNvSpPr/>
          <p:nvPr/>
        </p:nvSpPr>
        <p:spPr>
          <a:xfrm>
            <a:off x="2763838" y="3430588"/>
            <a:ext cx="355600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26" name="Прямоугольник 74825"/>
          <p:cNvSpPr/>
          <p:nvPr/>
        </p:nvSpPr>
        <p:spPr>
          <a:xfrm>
            <a:off x="2411413" y="3430588"/>
            <a:ext cx="3524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427788" y="1746250"/>
            <a:ext cx="2201862" cy="14065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81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Сегментно-страничная организация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773238"/>
            <a:ext cx="226377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90000"/>
              </a:spcBef>
            </a:pPr>
            <a:r>
              <a:rPr lang="ru-RU" altLang="ru-RU" sz="1400">
                <a:cs typeface="Arial" charset="0"/>
              </a:rPr>
              <a:t>Логический адрес – двумерный = 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(Nseg, soffset</a:t>
            </a:r>
            <a:r>
              <a:rPr lang="en-US" altLang="ru-RU" sz="1600">
                <a:cs typeface="Arial" charset="0"/>
              </a:rPr>
              <a:t>)</a:t>
            </a:r>
          </a:p>
          <a:p>
            <a:pPr algn="ctr"/>
            <a:r>
              <a:rPr lang="en-US" altLang="ru-RU" sz="1400">
                <a:cs typeface="Arial" charset="0"/>
              </a:rPr>
              <a:t>s</a:t>
            </a:r>
            <a:r>
              <a:rPr lang="ru-RU" altLang="ru-RU" sz="1400">
                <a:cs typeface="Arial" charset="0"/>
              </a:rPr>
              <a:t>o</a:t>
            </a:r>
            <a:r>
              <a:rPr lang="en-US" altLang="ru-RU" sz="1400">
                <a:cs typeface="Arial" charset="0"/>
              </a:rPr>
              <a:t>ffset = N</a:t>
            </a:r>
            <a:r>
              <a:rPr lang="ru-RU" altLang="ru-RU" sz="1400">
                <a:cs typeface="Arial" charset="0"/>
              </a:rPr>
              <a:t>p</a:t>
            </a:r>
            <a:r>
              <a:rPr lang="en-US" altLang="ru-RU" sz="1400">
                <a:cs typeface="Arial" charset="0"/>
              </a:rPr>
              <a:t>*size+poffset</a:t>
            </a:r>
            <a:endParaRPr lang="ru-RU" altLang="ru-RU" sz="1400">
              <a:cs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(Nseg</a:t>
            </a:r>
            <a:r>
              <a:rPr lang="ru-RU" altLang="ru-RU" sz="1400">
                <a:cs typeface="Arial" charset="0"/>
              </a:rPr>
              <a:t>,</a:t>
            </a:r>
            <a:r>
              <a:rPr lang="en-US" altLang="ru-RU" sz="1400">
                <a:cs typeface="Arial" charset="0"/>
              </a:rPr>
              <a:t> Np, poffset)</a:t>
            </a:r>
            <a:endParaRPr lang="ru-RU" altLang="ru-RU" sz="14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11638" y="1998663"/>
            <a:ext cx="15843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11413" y="1998663"/>
            <a:ext cx="82867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6950" y="1598613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0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425950" y="1609725"/>
            <a:ext cx="11541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1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95513" y="4057650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4769" name="TextBox 93"/>
          <p:cNvSpPr txBox="1">
            <a:spLocks noChangeArrowheads="1"/>
          </p:cNvSpPr>
          <p:nvPr/>
        </p:nvSpPr>
        <p:spPr bwMode="auto">
          <a:xfrm>
            <a:off x="684213" y="4243388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sp>
        <p:nvSpPr>
          <p:cNvPr id="74770" name="TextBox 2"/>
          <p:cNvSpPr txBox="1">
            <a:spLocks noChangeArrowheads="1"/>
          </p:cNvSpPr>
          <p:nvPr/>
        </p:nvSpPr>
        <p:spPr bwMode="auto">
          <a:xfrm>
            <a:off x="2411413" y="2165350"/>
            <a:ext cx="431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p0</a:t>
            </a:r>
            <a:endParaRPr lang="ru-RU" sz="1200">
              <a:cs typeface="Arial" charset="0"/>
            </a:endParaRP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2767013" y="20208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101975" y="200660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3468688" y="20081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3248025" y="2717800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3257550" y="2006600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0" name="TextBox 2"/>
          <p:cNvSpPr txBox="1">
            <a:spLocks noChangeArrowheads="1"/>
          </p:cNvSpPr>
          <p:nvPr/>
        </p:nvSpPr>
        <p:spPr bwMode="auto">
          <a:xfrm>
            <a:off x="2746375" y="21590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p1</a:t>
            </a:r>
            <a:endParaRPr lang="ru-RU" sz="1200">
              <a:cs typeface="Arial" charset="0"/>
            </a:endParaRPr>
          </a:p>
        </p:txBody>
      </p:sp>
      <p:sp>
        <p:nvSpPr>
          <p:cNvPr id="74782" name="TextBox 2"/>
          <p:cNvSpPr txBox="1">
            <a:spLocks noChangeArrowheads="1"/>
          </p:cNvSpPr>
          <p:nvPr/>
        </p:nvSpPr>
        <p:spPr bwMode="auto">
          <a:xfrm>
            <a:off x="3097213" y="216058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p2</a:t>
            </a:r>
            <a:endParaRPr lang="ru-RU" sz="1200">
              <a:cs typeface="Arial" charset="0"/>
            </a:endParaRP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5276850" y="201453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5611813" y="20002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>
            <a:off x="5978525" y="200183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5757863" y="271780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5767388" y="200025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8" name="TextBox 2"/>
          <p:cNvSpPr txBox="1">
            <a:spLocks noChangeArrowheads="1"/>
          </p:cNvSpPr>
          <p:nvPr/>
        </p:nvSpPr>
        <p:spPr bwMode="auto">
          <a:xfrm>
            <a:off x="5256213" y="21526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p3</a:t>
            </a:r>
            <a:endParaRPr lang="ru-RU" sz="1200">
              <a:cs typeface="Arial" charset="0"/>
            </a:endParaRPr>
          </a:p>
        </p:txBody>
      </p:sp>
      <p:sp>
        <p:nvSpPr>
          <p:cNvPr id="74789" name="TextBox 2"/>
          <p:cNvSpPr txBox="1">
            <a:spLocks noChangeArrowheads="1"/>
          </p:cNvSpPr>
          <p:nvPr/>
        </p:nvSpPr>
        <p:spPr bwMode="auto">
          <a:xfrm>
            <a:off x="5607050" y="21542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p4</a:t>
            </a:r>
            <a:endParaRPr lang="ru-RU" sz="1200">
              <a:cs typeface="Arial" charset="0"/>
            </a:endParaRPr>
          </a:p>
        </p:txBody>
      </p:sp>
      <p:sp>
        <p:nvSpPr>
          <p:cNvPr id="74790" name="Line 38"/>
          <p:cNvSpPr>
            <a:spLocks noChangeShapeType="1"/>
          </p:cNvSpPr>
          <p:nvPr/>
        </p:nvSpPr>
        <p:spPr bwMode="auto">
          <a:xfrm>
            <a:off x="4953000" y="20081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91" name="Line 39"/>
          <p:cNvSpPr>
            <a:spLocks noChangeShapeType="1"/>
          </p:cNvSpPr>
          <p:nvPr/>
        </p:nvSpPr>
        <p:spPr bwMode="auto">
          <a:xfrm>
            <a:off x="4589463" y="2009775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92" name="TextBox 2"/>
          <p:cNvSpPr txBox="1">
            <a:spLocks noChangeArrowheads="1"/>
          </p:cNvSpPr>
          <p:nvPr/>
        </p:nvSpPr>
        <p:spPr bwMode="auto">
          <a:xfrm>
            <a:off x="4230688" y="21590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p0</a:t>
            </a:r>
            <a:endParaRPr lang="ru-RU" sz="1200">
              <a:cs typeface="Arial" charset="0"/>
            </a:endParaRPr>
          </a:p>
        </p:txBody>
      </p:sp>
      <p:sp>
        <p:nvSpPr>
          <p:cNvPr id="74793" name="TextBox 2"/>
          <p:cNvSpPr txBox="1">
            <a:spLocks noChangeArrowheads="1"/>
          </p:cNvSpPr>
          <p:nvPr/>
        </p:nvSpPr>
        <p:spPr bwMode="auto">
          <a:xfrm>
            <a:off x="4565650" y="21526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p1</a:t>
            </a:r>
            <a:endParaRPr lang="ru-RU" sz="1200">
              <a:cs typeface="Arial" charset="0"/>
            </a:endParaRPr>
          </a:p>
        </p:txBody>
      </p:sp>
      <p:sp>
        <p:nvSpPr>
          <p:cNvPr id="74794" name="TextBox 2"/>
          <p:cNvSpPr txBox="1">
            <a:spLocks noChangeArrowheads="1"/>
          </p:cNvSpPr>
          <p:nvPr/>
        </p:nvSpPr>
        <p:spPr bwMode="auto">
          <a:xfrm>
            <a:off x="4916488" y="21542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p2</a:t>
            </a:r>
            <a:endParaRPr lang="ru-RU" sz="1200">
              <a:cs typeface="Arial" charset="0"/>
            </a:endParaRPr>
          </a:p>
        </p:txBody>
      </p:sp>
      <p:sp>
        <p:nvSpPr>
          <p:cNvPr id="3" name="Line 22"/>
          <p:cNvSpPr>
            <a:spLocks noChangeShapeType="1"/>
          </p:cNvSpPr>
          <p:nvPr/>
        </p:nvSpPr>
        <p:spPr bwMode="auto">
          <a:xfrm>
            <a:off x="2756411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1194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48456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8354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41976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55771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49140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20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6515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0023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36746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718300" y="3432175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089775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744061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8057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2413000" y="3635375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</a:t>
            </a:r>
            <a:r>
              <a:rPr lang="en-US" sz="1200">
                <a:cs typeface="Arial" charset="0"/>
              </a:rPr>
              <a:t>0</a:t>
            </a:r>
            <a:endParaRPr lang="ru-RU" sz="1200">
              <a:cs typeface="Arial" charset="0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2763838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</a:t>
            </a: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3144838" y="3629025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к2</a:t>
            </a: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3495675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к3</a:t>
            </a: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3827463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к4</a:t>
            </a: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210050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к5</a:t>
            </a:r>
          </a:p>
        </p:txBody>
      </p:sp>
      <p:sp>
        <p:nvSpPr>
          <p:cNvPr id="74816" name="TextBox 2"/>
          <p:cNvSpPr txBox="1">
            <a:spLocks noChangeArrowheads="1"/>
          </p:cNvSpPr>
          <p:nvPr/>
        </p:nvSpPr>
        <p:spPr bwMode="auto">
          <a:xfrm>
            <a:off x="4559300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к6</a:t>
            </a:r>
          </a:p>
        </p:txBody>
      </p:sp>
      <p:sp>
        <p:nvSpPr>
          <p:cNvPr id="74817" name="TextBox 2"/>
          <p:cNvSpPr txBox="1">
            <a:spLocks noChangeArrowheads="1"/>
          </p:cNvSpPr>
          <p:nvPr/>
        </p:nvSpPr>
        <p:spPr bwMode="auto">
          <a:xfrm>
            <a:off x="4910138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к7</a:t>
            </a:r>
          </a:p>
        </p:txBody>
      </p:sp>
      <p:sp>
        <p:nvSpPr>
          <p:cNvPr id="74818" name="TextBox 2"/>
          <p:cNvSpPr txBox="1">
            <a:spLocks noChangeArrowheads="1"/>
          </p:cNvSpPr>
          <p:nvPr/>
        </p:nvSpPr>
        <p:spPr bwMode="auto">
          <a:xfrm>
            <a:off x="5280025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к8</a:t>
            </a:r>
          </a:p>
        </p:txBody>
      </p:sp>
      <p:sp>
        <p:nvSpPr>
          <p:cNvPr id="74819" name="TextBox 2"/>
          <p:cNvSpPr txBox="1">
            <a:spLocks noChangeArrowheads="1"/>
          </p:cNvSpPr>
          <p:nvPr/>
        </p:nvSpPr>
        <p:spPr bwMode="auto">
          <a:xfrm>
            <a:off x="5630863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к9</a:t>
            </a:r>
          </a:p>
        </p:txBody>
      </p:sp>
      <p:sp>
        <p:nvSpPr>
          <p:cNvPr id="74820" name="TextBox 2"/>
          <p:cNvSpPr txBox="1">
            <a:spLocks noChangeArrowheads="1"/>
          </p:cNvSpPr>
          <p:nvPr/>
        </p:nvSpPr>
        <p:spPr bwMode="auto">
          <a:xfrm>
            <a:off x="5972175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к10</a:t>
            </a:r>
          </a:p>
        </p:txBody>
      </p:sp>
      <p:sp>
        <p:nvSpPr>
          <p:cNvPr id="74821" name="TextBox 2"/>
          <p:cNvSpPr txBox="1">
            <a:spLocks noChangeArrowheads="1"/>
          </p:cNvSpPr>
          <p:nvPr/>
        </p:nvSpPr>
        <p:spPr bwMode="auto">
          <a:xfrm>
            <a:off x="6330950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к11</a:t>
            </a:r>
          </a:p>
        </p:txBody>
      </p:sp>
      <p:sp>
        <p:nvSpPr>
          <p:cNvPr id="74822" name="TextBox 2"/>
          <p:cNvSpPr txBox="1">
            <a:spLocks noChangeArrowheads="1"/>
          </p:cNvSpPr>
          <p:nvPr/>
        </p:nvSpPr>
        <p:spPr bwMode="auto">
          <a:xfrm>
            <a:off x="6694488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к12</a:t>
            </a:r>
          </a:p>
        </p:txBody>
      </p:sp>
      <p:sp>
        <p:nvSpPr>
          <p:cNvPr id="74823" name="TextBox 2"/>
          <p:cNvSpPr txBox="1">
            <a:spLocks noChangeArrowheads="1"/>
          </p:cNvSpPr>
          <p:nvPr/>
        </p:nvSpPr>
        <p:spPr bwMode="auto">
          <a:xfrm>
            <a:off x="7045325" y="36401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dirty="0">
                <a:cs typeface="Arial" charset="0"/>
              </a:rPr>
              <a:t>к13</a:t>
            </a:r>
          </a:p>
        </p:txBody>
      </p:sp>
      <p:sp>
        <p:nvSpPr>
          <p:cNvPr id="74824" name="TextBox 2"/>
          <p:cNvSpPr txBox="1">
            <a:spLocks noChangeArrowheads="1"/>
          </p:cNvSpPr>
          <p:nvPr/>
        </p:nvSpPr>
        <p:spPr bwMode="auto">
          <a:xfrm>
            <a:off x="7410450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к14</a:t>
            </a:r>
          </a:p>
        </p:txBody>
      </p:sp>
      <p:sp>
        <p:nvSpPr>
          <p:cNvPr id="74825" name="TextBox 2"/>
          <p:cNvSpPr txBox="1">
            <a:spLocks noChangeArrowheads="1"/>
          </p:cNvSpPr>
          <p:nvPr/>
        </p:nvSpPr>
        <p:spPr bwMode="auto">
          <a:xfrm>
            <a:off x="7777163" y="363378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к15</a:t>
            </a: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754813" y="4479925"/>
            <a:ext cx="1800225" cy="11652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610350" y="4479925"/>
            <a:ext cx="20875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</a:t>
            </a:r>
            <a:r>
              <a:rPr lang="en-US" altLang="ru-RU" sz="1400">
                <a:cs typeface="Arial" charset="0"/>
              </a:rPr>
              <a:t>– </a:t>
            </a:r>
            <a:r>
              <a:rPr lang="ru-RU" altLang="ru-RU" sz="1400">
                <a:cs typeface="Arial" charset="0"/>
              </a:rPr>
              <a:t>линейный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Nframe*size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(Nframe,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sp>
        <p:nvSpPr>
          <p:cNvPr id="74829" name="TextBox 93"/>
          <p:cNvSpPr txBox="1">
            <a:spLocks noChangeArrowheads="1"/>
          </p:cNvSpPr>
          <p:nvPr/>
        </p:nvSpPr>
        <p:spPr bwMode="auto">
          <a:xfrm>
            <a:off x="727075" y="5089525"/>
            <a:ext cx="1366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Таблицы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graphicFrame>
        <p:nvGraphicFramePr>
          <p:cNvPr id="74890" name="Group 138"/>
          <p:cNvGraphicFramePr>
            <a:graphicFrameLocks noGrp="1"/>
          </p:cNvGraphicFramePr>
          <p:nvPr/>
        </p:nvGraphicFramePr>
        <p:xfrm>
          <a:off x="2509838" y="5167313"/>
          <a:ext cx="1274763" cy="3048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07" name="Group 155"/>
          <p:cNvGraphicFramePr>
            <a:graphicFrameLocks noGrp="1"/>
          </p:cNvGraphicFramePr>
          <p:nvPr/>
        </p:nvGraphicFramePr>
        <p:xfrm>
          <a:off x="4105275" y="5173663"/>
          <a:ext cx="2079625" cy="304800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837" name="Прямая со стрелкой 74836"/>
          <p:cNvCxnSpPr/>
          <p:nvPr/>
        </p:nvCxnSpPr>
        <p:spPr>
          <a:xfrm>
            <a:off x="2562225" y="2709863"/>
            <a:ext cx="422275" cy="69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39" name="Прямая со стрелкой 74838"/>
          <p:cNvCxnSpPr/>
          <p:nvPr/>
        </p:nvCxnSpPr>
        <p:spPr>
          <a:xfrm>
            <a:off x="2960688" y="2724150"/>
            <a:ext cx="1812925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44" name="Прямая со стрелкой 74843"/>
          <p:cNvCxnSpPr/>
          <p:nvPr/>
        </p:nvCxnSpPr>
        <p:spPr>
          <a:xfrm>
            <a:off x="3360738" y="2724150"/>
            <a:ext cx="611187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47" name="Прямая со стрелкой 74846"/>
          <p:cNvCxnSpPr/>
          <p:nvPr/>
        </p:nvCxnSpPr>
        <p:spPr>
          <a:xfrm flipH="1">
            <a:off x="4362450" y="2717800"/>
            <a:ext cx="63500" cy="71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760913" y="2717800"/>
            <a:ext cx="728662" cy="744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119688" y="2724150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456238" y="2717800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5827713" y="2701925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646363" y="5494338"/>
            <a:ext cx="1084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627563" y="5495925"/>
            <a:ext cx="1084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09838" y="4818063"/>
            <a:ext cx="1328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0      1       2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095750" y="4827588"/>
            <a:ext cx="2089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0      1       2      3      4</a:t>
            </a: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648075" y="4322763"/>
          <a:ext cx="14373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702050" y="4635500"/>
            <a:ext cx="13287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0             1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2492375" y="4522788"/>
            <a:ext cx="1328738" cy="64293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4095750" y="4510088"/>
            <a:ext cx="469900" cy="65722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46"/>
          <p:cNvSpPr/>
          <p:nvPr/>
        </p:nvSpPr>
        <p:spPr>
          <a:xfrm>
            <a:off x="4362450" y="5905500"/>
            <a:ext cx="3290888" cy="379413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Np) -&gt;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Nframe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197100" y="2625725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992563" y="2625725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4010025" y="4322763"/>
            <a:ext cx="0" cy="369887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4699000" y="4322763"/>
            <a:ext cx="0" cy="371475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022725" y="4324350"/>
            <a:ext cx="463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L</a:t>
            </a:r>
            <a:r>
              <a:rPr lang="en-US" sz="1400" baseline="-25000"/>
              <a:t>0</a:t>
            </a:r>
            <a:endParaRPr lang="ru-RU" sz="1400" baseline="-25000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721225" y="4322763"/>
            <a:ext cx="463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L</a:t>
            </a:r>
            <a:r>
              <a:rPr lang="en-US" sz="1400" baseline="-25000"/>
              <a:t>1</a:t>
            </a:r>
            <a:endParaRPr lang="ru-RU" sz="1400" baseline="-25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4840" grpId="0" animBg="1"/>
      <p:bldP spid="74831" grpId="0" animBg="1"/>
      <p:bldP spid="74830" grpId="0" animBg="1"/>
      <p:bldP spid="74828" grpId="0" animBg="1"/>
      <p:bldP spid="74835" grpId="0" animBg="1"/>
      <p:bldP spid="74833" grpId="0" animBg="1"/>
      <p:bldP spid="74827" grpId="0" animBg="1"/>
      <p:bldP spid="74832" grpId="0" animBg="1"/>
      <p:bldP spid="74826" grpId="0" animBg="1"/>
      <p:bldP spid="15" grpId="0" animBg="1"/>
      <p:bldP spid="8" grpId="0"/>
      <p:bldP spid="29" grpId="0"/>
      <p:bldP spid="32" grpId="0"/>
      <p:bldP spid="2" grpId="0" animBg="1"/>
      <p:bldP spid="4" grpId="0" animBg="1"/>
      <p:bldP spid="9" grpId="0"/>
      <p:bldP spid="66" grpId="0"/>
      <p:bldP spid="78" grpId="0"/>
      <p:bldP spid="74769" grpId="0"/>
      <p:bldP spid="74770" grpId="0"/>
      <p:bldP spid="74774" grpId="0" animBg="1"/>
      <p:bldP spid="74776" grpId="0" animBg="1"/>
      <p:bldP spid="74777" grpId="0" animBg="1"/>
      <p:bldP spid="74778" grpId="0" animBg="1"/>
      <p:bldP spid="74779" grpId="0" animBg="1"/>
      <p:bldP spid="74780" grpId="0"/>
      <p:bldP spid="74782" grpId="0"/>
      <p:bldP spid="74783" grpId="0" animBg="1"/>
      <p:bldP spid="74784" grpId="0" animBg="1"/>
      <p:bldP spid="74785" grpId="0" animBg="1"/>
      <p:bldP spid="74786" grpId="0" animBg="1"/>
      <p:bldP spid="74787" grpId="0" animBg="1"/>
      <p:bldP spid="74788" grpId="0"/>
      <p:bldP spid="74789" grpId="0"/>
      <p:bldP spid="74790" grpId="0" animBg="1"/>
      <p:bldP spid="74791" grpId="0" animBg="1"/>
      <p:bldP spid="74792" grpId="0"/>
      <p:bldP spid="74793" grpId="0"/>
      <p:bldP spid="74794" grpId="0"/>
      <p:bldP spid="3" grpId="0" animBg="1"/>
      <p:bldP spid="5" grpId="0" animBg="1"/>
      <p:bldP spid="6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  <p:bldP spid="31" grpId="0"/>
      <p:bldP spid="74816" grpId="0"/>
      <p:bldP spid="74817" grpId="0"/>
      <p:bldP spid="74818" grpId="0"/>
      <p:bldP spid="74819" grpId="0"/>
      <p:bldP spid="74820" grpId="0"/>
      <p:bldP spid="74821" grpId="0"/>
      <p:bldP spid="74822" grpId="0"/>
      <p:bldP spid="74823" grpId="0"/>
      <p:bldP spid="74824" grpId="0"/>
      <p:bldP spid="74825" grpId="0"/>
      <p:bldP spid="54" grpId="0" animBg="1"/>
      <p:bldP spid="74829" grpId="0"/>
      <p:bldP spid="37" grpId="0"/>
      <p:bldP spid="101" grpId="0"/>
      <p:bldP spid="38" grpId="0"/>
      <p:bldP spid="105" grpId="0"/>
      <p:bldP spid="108" grpId="0"/>
      <p:bldP spid="47" grpId="0" animBg="1"/>
      <p:bldP spid="114" grpId="0"/>
      <p:bldP spid="116" grpId="0"/>
      <p:bldP spid="52" grpId="0"/>
      <p:bldP spid="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3" name="Прямоугольник 76822"/>
          <p:cNvSpPr/>
          <p:nvPr/>
        </p:nvSpPr>
        <p:spPr>
          <a:xfrm>
            <a:off x="5959475" y="2868613"/>
            <a:ext cx="2513013" cy="503237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Soffset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8" name="Прямоугольник 76807"/>
          <p:cNvSpPr/>
          <p:nvPr/>
        </p:nvSpPr>
        <p:spPr>
          <a:xfrm>
            <a:off x="7038975" y="2868613"/>
            <a:ext cx="1433513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Poffset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856038" y="2295525"/>
            <a:ext cx="3600450" cy="503238"/>
          </a:xfrm>
          <a:prstGeom prst="rect">
            <a:avLst/>
          </a:prstGeom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2363" y="2297113"/>
            <a:ext cx="2519362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851275" y="2297113"/>
            <a:ext cx="1079500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85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Сегментно-страничная организация</a:t>
            </a:r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39750" y="2295525"/>
            <a:ext cx="1728788" cy="503238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539750" y="55276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195513" y="185737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cxnSp>
        <p:nvCxnSpPr>
          <p:cNvPr id="40" name="Прямая со стрелкой 39"/>
          <p:cNvCxnSpPr>
            <a:stCxn id="33" idx="3"/>
            <a:endCxn id="36" idx="1"/>
          </p:cNvCxnSpPr>
          <p:nvPr/>
        </p:nvCxnSpPr>
        <p:spPr>
          <a:xfrm>
            <a:off x="2268538" y="2546350"/>
            <a:ext cx="1587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6" idx="1"/>
            <a:endCxn id="34" idx="3"/>
          </p:cNvCxnSpPr>
          <p:nvPr/>
        </p:nvCxnSpPr>
        <p:spPr>
          <a:xfrm flipH="1">
            <a:off x="2268538" y="5776913"/>
            <a:ext cx="1582737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29288" y="2366963"/>
            <a:ext cx="93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Soffset</a:t>
            </a:r>
            <a:endParaRPr lang="ru-RU">
              <a:cs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000500" y="2366963"/>
            <a:ext cx="792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sp>
        <p:nvSpPr>
          <p:cNvPr id="49" name="AutoShape 71"/>
          <p:cNvSpPr>
            <a:spLocks/>
          </p:cNvSpPr>
          <p:nvPr/>
        </p:nvSpPr>
        <p:spPr bwMode="auto">
          <a:xfrm rot="-5400000">
            <a:off x="6053138" y="819150"/>
            <a:ext cx="287337" cy="2519363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4576763" y="1566863"/>
            <a:ext cx="3311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3851275" y="55260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195513" y="5184775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6022975" y="55260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403975" y="559752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494213" y="5597525"/>
            <a:ext cx="935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Nframe</a:t>
            </a:r>
            <a:endParaRPr lang="ru-RU">
              <a:cs typeface="Arial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614363" y="3333750"/>
          <a:ext cx="2913482" cy="1221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0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TextBox 81"/>
          <p:cNvSpPr txBox="1">
            <a:spLocks noChangeArrowheads="1"/>
          </p:cNvSpPr>
          <p:nvPr/>
        </p:nvSpPr>
        <p:spPr bwMode="auto">
          <a:xfrm>
            <a:off x="836613" y="4586288"/>
            <a:ext cx="2535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Таблица сегментов</a:t>
            </a:r>
          </a:p>
        </p:txBody>
      </p:sp>
      <p:cxnSp>
        <p:nvCxnSpPr>
          <p:cNvPr id="16" name="Прямая соединительная линия 15"/>
          <p:cNvCxnSpPr>
            <a:stCxn id="44" idx="2"/>
          </p:cNvCxnSpPr>
          <p:nvPr/>
        </p:nvCxnSpPr>
        <p:spPr>
          <a:xfrm flipH="1">
            <a:off x="4395788" y="2736850"/>
            <a:ext cx="0" cy="3921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65125" y="3128963"/>
            <a:ext cx="403066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65125" y="3128963"/>
            <a:ext cx="0" cy="9985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65125" y="4127500"/>
            <a:ext cx="249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utoShape 38"/>
          <p:cNvSpPr>
            <a:spLocks noChangeArrowheads="1"/>
          </p:cNvSpPr>
          <p:nvPr/>
        </p:nvSpPr>
        <p:spPr bwMode="auto">
          <a:xfrm>
            <a:off x="4054475" y="3660775"/>
            <a:ext cx="2085975" cy="917575"/>
          </a:xfrm>
          <a:prstGeom prst="diamond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ru-RU" sz="1200" dirty="0" err="1"/>
              <a:t>Soffset</a:t>
            </a:r>
            <a:r>
              <a:rPr lang="en-US" altLang="ru-RU" sz="1200" dirty="0"/>
              <a:t> </a:t>
            </a:r>
            <a:r>
              <a:rPr lang="ru-RU" altLang="ru-RU" sz="1200" dirty="0"/>
              <a:t>в сегменте</a:t>
            </a:r>
            <a:br>
              <a:rPr lang="ru-RU" altLang="ru-RU" sz="1200" dirty="0"/>
            </a:br>
            <a:r>
              <a:rPr lang="en-US" altLang="ru-RU" sz="1200" dirty="0"/>
              <a:t>&lt;= </a:t>
            </a:r>
            <a:r>
              <a:rPr lang="ru-RU" altLang="ru-RU" sz="1200" dirty="0"/>
              <a:t>размер ?</a:t>
            </a:r>
          </a:p>
        </p:txBody>
      </p:sp>
      <p:cxnSp>
        <p:nvCxnSpPr>
          <p:cNvPr id="75" name="Прямая со стрелкой 74"/>
          <p:cNvCxnSpPr>
            <a:endCxn id="85" idx="1"/>
          </p:cNvCxnSpPr>
          <p:nvPr/>
        </p:nvCxnSpPr>
        <p:spPr>
          <a:xfrm flipV="1">
            <a:off x="3286897" y="4119563"/>
            <a:ext cx="767578" cy="7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00" name="Прямая со стрелкой 76799"/>
          <p:cNvCxnSpPr>
            <a:stCxn id="85" idx="0"/>
          </p:cNvCxnSpPr>
          <p:nvPr/>
        </p:nvCxnSpPr>
        <p:spPr>
          <a:xfrm flipH="1" flipV="1">
            <a:off x="5092700" y="2735263"/>
            <a:ext cx="4763" cy="92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07" name="Прямая со стрелкой 76806"/>
          <p:cNvCxnSpPr>
            <a:stCxn id="85" idx="2"/>
          </p:cNvCxnSpPr>
          <p:nvPr/>
        </p:nvCxnSpPr>
        <p:spPr>
          <a:xfrm flipH="1">
            <a:off x="5092700" y="4578350"/>
            <a:ext cx="4763" cy="236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578350" y="4500563"/>
            <a:ext cx="4889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нет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595813" y="4741863"/>
            <a:ext cx="1008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Ошибка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959475" y="4114800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да</a:t>
            </a:r>
          </a:p>
        </p:txBody>
      </p:sp>
      <p:sp>
        <p:nvSpPr>
          <p:cNvPr id="108" name="AutoShape 71"/>
          <p:cNvSpPr>
            <a:spLocks/>
          </p:cNvSpPr>
          <p:nvPr/>
        </p:nvSpPr>
        <p:spPr bwMode="auto">
          <a:xfrm rot="5400000">
            <a:off x="7616032" y="2842419"/>
            <a:ext cx="287337" cy="1425575"/>
          </a:xfrm>
          <a:prstGeom prst="rightBrace">
            <a:avLst>
              <a:gd name="adj1" fmla="val 70952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6809" name="TextBox 76808"/>
          <p:cNvSpPr txBox="1">
            <a:spLocks noChangeArrowheads="1"/>
          </p:cNvSpPr>
          <p:nvPr/>
        </p:nvSpPr>
        <p:spPr bwMode="auto">
          <a:xfrm>
            <a:off x="6829425" y="3665538"/>
            <a:ext cx="18780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Размер страницы</a:t>
            </a:r>
          </a:p>
        </p:txBody>
      </p:sp>
      <p:sp>
        <p:nvSpPr>
          <p:cNvPr id="76810" name="Прямоугольник 76809"/>
          <p:cNvSpPr/>
          <p:nvPr/>
        </p:nvSpPr>
        <p:spPr>
          <a:xfrm>
            <a:off x="5959475" y="2868613"/>
            <a:ext cx="1082675" cy="503237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Npage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812" name="Таблица 76811"/>
          <p:cNvGraphicFramePr>
            <a:graphicFrameLocks noGrp="1"/>
          </p:cNvGraphicFramePr>
          <p:nvPr/>
        </p:nvGraphicFramePr>
        <p:xfrm>
          <a:off x="6489700" y="4329113"/>
          <a:ext cx="1539805" cy="86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81"/>
          <p:cNvSpPr txBox="1">
            <a:spLocks noChangeArrowheads="1"/>
          </p:cNvSpPr>
          <p:nvPr/>
        </p:nvSpPr>
        <p:spPr bwMode="auto">
          <a:xfrm>
            <a:off x="6343650" y="4005263"/>
            <a:ext cx="180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Таблица страниц</a:t>
            </a:r>
          </a:p>
        </p:txBody>
      </p:sp>
      <p:cxnSp>
        <p:nvCxnSpPr>
          <p:cNvPr id="76816" name="Прямая соединительная линия 76815"/>
          <p:cNvCxnSpPr>
            <a:stCxn id="85" idx="3"/>
          </p:cNvCxnSpPr>
          <p:nvPr/>
        </p:nvCxnSpPr>
        <p:spPr>
          <a:xfrm flipV="1">
            <a:off x="6140450" y="3629025"/>
            <a:ext cx="0" cy="4905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18" name="Прямая соединительная линия 76817"/>
          <p:cNvCxnSpPr/>
          <p:nvPr/>
        </p:nvCxnSpPr>
        <p:spPr>
          <a:xfrm flipH="1">
            <a:off x="5729288" y="3629025"/>
            <a:ext cx="41116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0" name="Прямая со стрелкой 76819"/>
          <p:cNvCxnSpPr/>
          <p:nvPr/>
        </p:nvCxnSpPr>
        <p:spPr>
          <a:xfrm flipV="1">
            <a:off x="5729288" y="3119438"/>
            <a:ext cx="0" cy="50958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2" name="Прямая соединительная линия 76821"/>
          <p:cNvCxnSpPr>
            <a:endCxn id="76810" idx="1"/>
          </p:cNvCxnSpPr>
          <p:nvPr/>
        </p:nvCxnSpPr>
        <p:spPr>
          <a:xfrm>
            <a:off x="5729288" y="3119438"/>
            <a:ext cx="23018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9" name="Прямая соединительная линия 76828"/>
          <p:cNvCxnSpPr/>
          <p:nvPr/>
        </p:nvCxnSpPr>
        <p:spPr>
          <a:xfrm>
            <a:off x="963613" y="4114800"/>
            <a:ext cx="0" cy="104933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31" name="Прямая со стрелкой 76830"/>
          <p:cNvCxnSpPr/>
          <p:nvPr/>
        </p:nvCxnSpPr>
        <p:spPr>
          <a:xfrm>
            <a:off x="963613" y="5164138"/>
            <a:ext cx="505936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V="1">
            <a:off x="6022975" y="4329113"/>
            <a:ext cx="466725" cy="835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6256338" y="3333750"/>
            <a:ext cx="0" cy="17462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6256338" y="5080000"/>
            <a:ext cx="23336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8280400" y="3119438"/>
            <a:ext cx="5397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8820150" y="3128963"/>
            <a:ext cx="0" cy="272732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7248525" y="5856288"/>
            <a:ext cx="1571625" cy="7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5527675" y="5080000"/>
            <a:ext cx="1301750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3" grpId="0" animBg="1"/>
      <p:bldP spid="76808" grpId="0" animBg="1"/>
      <p:bldP spid="36" grpId="0" animBg="1"/>
      <p:bldP spid="9" grpId="0" animBg="1"/>
      <p:bldP spid="8" grpId="0" animBg="1"/>
      <p:bldP spid="33" grpId="0" animBg="1"/>
      <p:bldP spid="34" grpId="0" animBg="1"/>
      <p:bldP spid="38" grpId="0"/>
      <p:bldP spid="43" grpId="0"/>
      <p:bldP spid="44" grpId="0"/>
      <p:bldP spid="55" grpId="0"/>
      <p:bldP spid="56" grpId="0" animBg="1"/>
      <p:bldP spid="58" grpId="0"/>
      <p:bldP spid="60" grpId="0"/>
      <p:bldP spid="61" grpId="0"/>
      <p:bldP spid="73" grpId="0"/>
      <p:bldP spid="85" grpId="0" animBg="1"/>
      <p:bldP spid="104" grpId="0"/>
      <p:bldP spid="105" grpId="0"/>
      <p:bldP spid="106" grpId="0"/>
      <p:bldP spid="108" grpId="0" animBg="1"/>
      <p:bldP spid="76809" grpId="0"/>
      <p:bldP spid="76810" grpId="0" animBg="1"/>
      <p:bldP spid="1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89090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89091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4581525"/>
            <a:ext cx="8424862" cy="1439863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локальности связан с особенностями человеческого мышления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73238"/>
            <a:ext cx="8424862" cy="241935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Большинство реальных программ в течение некоторого  отрезка времени работает с небольшим набором адресов памяти – это </a:t>
            </a:r>
            <a:r>
              <a:rPr lang="ru-RU" alt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локальности</a:t>
            </a:r>
          </a:p>
        </p:txBody>
      </p:sp>
      <p:sp>
        <p:nvSpPr>
          <p:cNvPr id="1945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Принцип локальности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3789363"/>
            <a:ext cx="8424862" cy="2376487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Оперативная физическая память может быть представлена в виде массива ячеек с линейными адресами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всех доступных физических адресов в вычислительной системе – это ее физическое адресное пространство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00213"/>
            <a:ext cx="8424862" cy="11525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Человеку свойственно символическое мышление. Адреса (имена) переменных описываются идентификаторами, формируя символьное адресное пространство</a:t>
            </a:r>
            <a:endParaRPr lang="ru-RU" altLang="ru-RU"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разрешения адресов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356100" y="3068638"/>
            <a:ext cx="0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24188" y="3125788"/>
            <a:ext cx="1404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cs typeface="Arial" charset="0"/>
              </a:rPr>
              <a:t>Как ?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35488" y="3125788"/>
            <a:ext cx="1620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cs typeface="Arial" charset="0"/>
              </a:rPr>
              <a:t>Когда 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8" grpId="0" animBg="1"/>
      <p:bldP spid="8" grpId="1" animBg="1"/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: скругленные углы 50"/>
          <p:cNvSpPr/>
          <p:nvPr/>
        </p:nvSpPr>
        <p:spPr>
          <a:xfrm>
            <a:off x="5580063" y="2473325"/>
            <a:ext cx="1476375" cy="3798888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9" name="Прямоугольник: скругленные углы 48"/>
          <p:cNvSpPr/>
          <p:nvPr/>
        </p:nvSpPr>
        <p:spPr>
          <a:xfrm>
            <a:off x="2087563" y="4437063"/>
            <a:ext cx="1476375" cy="18542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" name="Прямоугольник: скругленные углы 45"/>
          <p:cNvSpPr/>
          <p:nvPr/>
        </p:nvSpPr>
        <p:spPr>
          <a:xfrm>
            <a:off x="2087563" y="2473325"/>
            <a:ext cx="1476375" cy="185261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>
            <a:stCxn id="37" idx="3"/>
            <a:endCxn id="39" idx="2"/>
          </p:cNvCxnSpPr>
          <p:nvPr/>
        </p:nvCxnSpPr>
        <p:spPr>
          <a:xfrm>
            <a:off x="1763713" y="5103813"/>
            <a:ext cx="431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215900" y="45815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287338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3635375" y="18081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3708400" y="18811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Связывание адресов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360363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Исходная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программа</a:t>
            </a:r>
          </a:p>
        </p:txBody>
      </p:sp>
      <p:sp>
        <p:nvSpPr>
          <p:cNvPr id="14" name="Oval 43"/>
          <p:cNvSpPr>
            <a:spLocks noChangeArrowheads="1"/>
          </p:cNvSpPr>
          <p:nvPr/>
        </p:nvSpPr>
        <p:spPr bwMode="auto">
          <a:xfrm>
            <a:off x="2197100" y="3068638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Компилятор</a:t>
            </a:r>
          </a:p>
        </p:txBody>
      </p:sp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3816350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Объектный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>
            <a:off x="3779838" y="19526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объектные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</a:p>
        </p:txBody>
      </p:sp>
      <p:cxnSp>
        <p:nvCxnSpPr>
          <p:cNvPr id="4" name="Прямая со стрелкой 3"/>
          <p:cNvCxnSpPr>
            <a:stCxn id="12" idx="3"/>
            <a:endCxn id="14" idx="2"/>
          </p:cNvCxnSpPr>
          <p:nvPr/>
        </p:nvCxnSpPr>
        <p:spPr>
          <a:xfrm flipV="1">
            <a:off x="1836738" y="3627438"/>
            <a:ext cx="360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4" idx="6"/>
            <a:endCxn id="15" idx="1"/>
          </p:cNvCxnSpPr>
          <p:nvPr/>
        </p:nvCxnSpPr>
        <p:spPr>
          <a:xfrm>
            <a:off x="3455988" y="3627438"/>
            <a:ext cx="360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43"/>
          <p:cNvSpPr>
            <a:spLocks noChangeArrowheads="1"/>
          </p:cNvSpPr>
          <p:nvPr/>
        </p:nvSpPr>
        <p:spPr bwMode="auto">
          <a:xfrm>
            <a:off x="5689600" y="3068638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связей</a:t>
            </a:r>
          </a:p>
        </p:txBody>
      </p:sp>
      <p:cxnSp>
        <p:nvCxnSpPr>
          <p:cNvPr id="20" name="Прямая со стрелкой 19"/>
          <p:cNvCxnSpPr>
            <a:stCxn id="15" idx="3"/>
            <a:endCxn id="21" idx="2"/>
          </p:cNvCxnSpPr>
          <p:nvPr/>
        </p:nvCxnSpPr>
        <p:spPr>
          <a:xfrm flipV="1">
            <a:off x="5292725" y="3627438"/>
            <a:ext cx="3968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21" idx="1"/>
          </p:cNvCxnSpPr>
          <p:nvPr/>
        </p:nvCxnSpPr>
        <p:spPr>
          <a:xfrm>
            <a:off x="5184775" y="2852738"/>
            <a:ext cx="688975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utoShape 42"/>
          <p:cNvSpPr>
            <a:spLocks noChangeArrowheads="1"/>
          </p:cNvSpPr>
          <p:nvPr/>
        </p:nvSpPr>
        <p:spPr bwMode="auto">
          <a:xfrm>
            <a:off x="7272338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Загрузочный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</a:p>
        </p:txBody>
      </p:sp>
      <p:cxnSp>
        <p:nvCxnSpPr>
          <p:cNvPr id="25" name="Прямая со стрелкой 24"/>
          <p:cNvCxnSpPr>
            <a:stCxn id="21" idx="6"/>
            <a:endCxn id="26" idx="1"/>
          </p:cNvCxnSpPr>
          <p:nvPr/>
        </p:nvCxnSpPr>
        <p:spPr>
          <a:xfrm>
            <a:off x="6948488" y="3627438"/>
            <a:ext cx="3238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utoShape 42"/>
          <p:cNvSpPr>
            <a:spLocks noChangeArrowheads="1"/>
          </p:cNvSpPr>
          <p:nvPr/>
        </p:nvSpPr>
        <p:spPr bwMode="auto">
          <a:xfrm>
            <a:off x="7272338" y="45815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>
            <a:off x="7343775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42"/>
          <p:cNvSpPr>
            <a:spLocks noChangeArrowheads="1"/>
          </p:cNvSpPr>
          <p:nvPr/>
        </p:nvSpPr>
        <p:spPr bwMode="auto">
          <a:xfrm>
            <a:off x="7416800" y="4724400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Системные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5689600" y="4545013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Загрузчик</a:t>
            </a: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3816350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Двоичный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образ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памяти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6748463" y="4040188"/>
            <a:ext cx="573087" cy="6762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2" idx="2"/>
            <a:endCxn id="27" idx="3"/>
          </p:cNvCxnSpPr>
          <p:nvPr/>
        </p:nvCxnSpPr>
        <p:spPr>
          <a:xfrm flipH="1" flipV="1">
            <a:off x="5292725" y="5103813"/>
            <a:ext cx="3968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0" idx="1"/>
            <a:endCxn id="32" idx="6"/>
          </p:cNvCxnSpPr>
          <p:nvPr/>
        </p:nvCxnSpPr>
        <p:spPr>
          <a:xfrm flipH="1">
            <a:off x="6948488" y="5103813"/>
            <a:ext cx="395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358775" y="4724400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загружаемые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</a:p>
        </p:txBody>
      </p:sp>
      <p:sp>
        <p:nvSpPr>
          <p:cNvPr id="39" name="Oval 43"/>
          <p:cNvSpPr>
            <a:spLocks noChangeArrowheads="1"/>
          </p:cNvSpPr>
          <p:nvPr/>
        </p:nvSpPr>
        <p:spPr bwMode="auto">
          <a:xfrm>
            <a:off x="2195513" y="4545013"/>
            <a:ext cx="1258887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БУП</a:t>
            </a:r>
          </a:p>
        </p:txBody>
      </p:sp>
      <p:cxnSp>
        <p:nvCxnSpPr>
          <p:cNvPr id="43" name="Прямая со стрелкой 42"/>
          <p:cNvCxnSpPr>
            <a:stCxn id="27" idx="1"/>
            <a:endCxn id="39" idx="6"/>
          </p:cNvCxnSpPr>
          <p:nvPr/>
        </p:nvCxnSpPr>
        <p:spPr>
          <a:xfrm flipH="1">
            <a:off x="3454400" y="5103813"/>
            <a:ext cx="3619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160588" y="2473325"/>
            <a:ext cx="1331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компиляции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60588" y="5713413"/>
            <a:ext cx="1331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выполнения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9600" y="5713413"/>
            <a:ext cx="1330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загрузки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46" grpId="0" animBg="1"/>
      <p:bldP spid="36" grpId="0" animBg="1"/>
      <p:bldP spid="37" grpId="0" animBg="1"/>
      <p:bldP spid="18" grpId="0" animBg="1"/>
      <p:bldP spid="17" grpId="0" animBg="1"/>
      <p:bldP spid="12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27" grpId="0" animBg="1"/>
      <p:bldP spid="38" grpId="0" animBg="1"/>
      <p:bldP spid="39" grpId="0" animBg="1"/>
      <p:bldP spid="45" grpId="0"/>
      <p:bldP spid="50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4652963"/>
            <a:ext cx="8424862" cy="13684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Физическое адресное пространство – совокупность  всех доступных физических адресов в вычислительной системе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00213"/>
            <a:ext cx="8424862" cy="11525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Символьное адресное пространство – совокупность всех допустимых идентификаторов переменных</a:t>
            </a:r>
            <a:endParaRPr lang="ru-RU" altLang="ru-RU"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Логическое адресное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прострагство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Скругленный прямоугольник 12"/>
          <p:cNvSpPr/>
          <p:nvPr/>
        </p:nvSpPr>
        <p:spPr>
          <a:xfrm>
            <a:off x="395288" y="3213100"/>
            <a:ext cx="8424862" cy="1008063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Логическое адресное пространство – совокупность всех допустимых адресов, с которыми работает процессор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572000" y="4329113"/>
            <a:ext cx="0" cy="2524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0" y="2924175"/>
            <a:ext cx="0" cy="2524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2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288" y="1989138"/>
            <a:ext cx="8424862" cy="3455987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Функции ОС и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hardware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827088" y="2287588"/>
            <a:ext cx="77057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Отображение логического адресного пространства процесса на физическое адресное пространство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Распределение памяти между конкурирующими процессами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Контроль доступа к адресным пространствам процессов  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Выгрузка процессов (целиком или частично)  во внешнюю память</a:t>
            </a:r>
          </a:p>
          <a:p>
            <a:pPr marL="457200" indent="-457200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Учет свободной и занятой памяти</a:t>
            </a:r>
            <a:endParaRPr lang="ru-RU" sz="200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69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Однопрограммная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92725" y="1989138"/>
            <a:ext cx="1720850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725" y="5300663"/>
            <a:ext cx="1720850" cy="72072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2708275"/>
            <a:ext cx="1728788" cy="259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b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292725" y="1989138"/>
            <a:ext cx="1727200" cy="2592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b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/>
      <p:bldP spid="15" grpId="0" animBg="1"/>
      <p:bldP spid="10" grpId="0" animBg="1"/>
      <p:bldP spid="12" grpId="0"/>
      <p:bldP spid="18" grpId="0" animBg="1"/>
      <p:bldP spid="16" grpId="0" animBg="1"/>
      <p:bldP spid="20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Экран (4:3)</PresentationFormat>
  <Paragraphs>609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7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18</cp:revision>
  <dcterms:created xsi:type="dcterms:W3CDTF">2016-02-27T09:01:20Z</dcterms:created>
  <dcterms:modified xsi:type="dcterms:W3CDTF">2019-03-10T13:18:10Z</dcterms:modified>
</cp:coreProperties>
</file>