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61" r:id="rId5"/>
    <p:sldId id="262" r:id="rId6"/>
    <p:sldId id="263"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7/31/2023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7/31/2023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7/31/2023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7/31/2023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7/31/2023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EEE3-D69C-FBA7-EFC7-51700DB230EA}"/>
              </a:ext>
            </a:extLst>
          </p:cNvPr>
          <p:cNvSpPr>
            <a:spLocks noGrp="1"/>
          </p:cNvSpPr>
          <p:nvPr>
            <p:ph type="ctrTitle"/>
          </p:nvPr>
        </p:nvSpPr>
        <p:spPr/>
        <p:txBody>
          <a:bodyPr/>
          <a:lstStyle/>
          <a:p>
            <a:r>
              <a:rPr lang="en-US" dirty="0"/>
              <a:t>Statistical Modelling with Python </a:t>
            </a:r>
            <a:endParaRPr lang="en-CA" dirty="0"/>
          </a:p>
        </p:txBody>
      </p:sp>
      <p:sp>
        <p:nvSpPr>
          <p:cNvPr id="3" name="Subtitle 2">
            <a:extLst>
              <a:ext uri="{FF2B5EF4-FFF2-40B4-BE49-F238E27FC236}">
                <a16:creationId xmlns:a16="http://schemas.microsoft.com/office/drawing/2014/main" id="{6D0EA8C8-D74A-1390-535E-EC9B9CBF8789}"/>
              </a:ext>
            </a:extLst>
          </p:cNvPr>
          <p:cNvSpPr>
            <a:spLocks noGrp="1"/>
          </p:cNvSpPr>
          <p:nvPr>
            <p:ph type="subTitle" idx="1"/>
          </p:nvPr>
        </p:nvSpPr>
        <p:spPr/>
        <p:txBody>
          <a:bodyPr/>
          <a:lstStyle/>
          <a:p>
            <a:r>
              <a:rPr lang="en-US" dirty="0"/>
              <a:t>Final Project</a:t>
            </a:r>
            <a:endParaRPr lang="en-CA" dirty="0"/>
          </a:p>
        </p:txBody>
      </p:sp>
    </p:spTree>
    <p:extLst>
      <p:ext uri="{BB962C8B-B14F-4D97-AF65-F5344CB8AC3E}">
        <p14:creationId xmlns:p14="http://schemas.microsoft.com/office/powerpoint/2010/main" val="61491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BD4B8-0921-8712-1728-A9A5F9985664}"/>
              </a:ext>
            </a:extLst>
          </p:cNvPr>
          <p:cNvSpPr>
            <a:spLocks noGrp="1"/>
          </p:cNvSpPr>
          <p:nvPr>
            <p:ph idx="1"/>
          </p:nvPr>
        </p:nvSpPr>
        <p:spPr/>
        <p:txBody>
          <a:bodyPr>
            <a:normAutofit fontScale="92500" lnSpcReduction="20000"/>
          </a:bodyPr>
          <a:lstStyle/>
          <a:p>
            <a:pPr marL="0" indent="0">
              <a:buNone/>
            </a:pPr>
            <a:r>
              <a:rPr lang="en-US" sz="2000" b="1" u="sng" dirty="0"/>
              <a:t>Project Goals</a:t>
            </a:r>
          </a:p>
          <a:p>
            <a:pPr algn="just"/>
            <a:r>
              <a:rPr lang="en-US" sz="1900" b="0" i="0" dirty="0">
                <a:solidFill>
                  <a:srgbClr val="1F2328"/>
                </a:solidFill>
                <a:effectLst/>
                <a:latin typeface="-apple-system"/>
              </a:rPr>
              <a:t>Use the Citybikes API to Understand the number of bike stations in Fargo, ND and their latitude and longitude</a:t>
            </a:r>
          </a:p>
          <a:p>
            <a:pPr algn="just">
              <a:buFont typeface="Arial" panose="020B0604020202020204" pitchFamily="34" charset="0"/>
              <a:buChar char="•"/>
            </a:pPr>
            <a:r>
              <a:rPr lang="en-US" sz="1900" b="0" i="0" dirty="0">
                <a:solidFill>
                  <a:srgbClr val="1F2328"/>
                </a:solidFill>
                <a:effectLst/>
                <a:latin typeface="-apple-system"/>
              </a:rPr>
              <a:t>Identify if there is a shopping mall and restaurants around the bike stations using the YELP and Foursquare API</a:t>
            </a:r>
          </a:p>
          <a:p>
            <a:pPr algn="just">
              <a:buFont typeface="Arial" panose="020B0604020202020204" pitchFamily="34" charset="0"/>
              <a:buChar char="•"/>
            </a:pPr>
            <a:r>
              <a:rPr lang="en-US" sz="1900" b="0" i="0" dirty="0">
                <a:solidFill>
                  <a:srgbClr val="1F2328"/>
                </a:solidFill>
                <a:effectLst/>
                <a:latin typeface="-apple-system"/>
              </a:rPr>
              <a:t>Create a conclusion for this case with API provide better coverage of info</a:t>
            </a:r>
          </a:p>
          <a:p>
            <a:pPr marL="0" indent="0" algn="l">
              <a:buNone/>
            </a:pPr>
            <a:endParaRPr lang="en-US" b="0" i="0" dirty="0">
              <a:solidFill>
                <a:srgbClr val="1F2328"/>
              </a:solidFill>
              <a:effectLst/>
              <a:latin typeface="-apple-system"/>
            </a:endParaRPr>
          </a:p>
          <a:p>
            <a:pPr marL="0" indent="0" algn="l">
              <a:buNone/>
            </a:pPr>
            <a:r>
              <a:rPr lang="en-US" sz="2000" b="1" u="sng" dirty="0"/>
              <a:t>Process</a:t>
            </a:r>
          </a:p>
          <a:p>
            <a:pPr algn="just">
              <a:buFont typeface="Arial" panose="020B0604020202020204" pitchFamily="34" charset="0"/>
              <a:buChar char="•"/>
            </a:pPr>
            <a:r>
              <a:rPr lang="en-US" sz="1900" b="0" i="0" dirty="0">
                <a:solidFill>
                  <a:srgbClr val="1F2328"/>
                </a:solidFill>
                <a:effectLst/>
                <a:latin typeface="-apple-system"/>
              </a:rPr>
              <a:t>Try to understand how to make request from the API and get the information.</a:t>
            </a:r>
          </a:p>
          <a:p>
            <a:pPr algn="just">
              <a:buFont typeface="Arial" panose="020B0604020202020204" pitchFamily="34" charset="0"/>
              <a:buChar char="•"/>
            </a:pPr>
            <a:r>
              <a:rPr lang="en-US" sz="1900" b="0" i="0" dirty="0">
                <a:solidFill>
                  <a:srgbClr val="1F2328"/>
                </a:solidFill>
                <a:effectLst/>
                <a:latin typeface="-apple-system"/>
              </a:rPr>
              <a:t>Format information into dataframes</a:t>
            </a:r>
          </a:p>
          <a:p>
            <a:pPr algn="just">
              <a:buFont typeface="Arial" panose="020B0604020202020204" pitchFamily="34" charset="0"/>
              <a:buChar char="•"/>
            </a:pPr>
            <a:r>
              <a:rPr lang="en-US" sz="1900" b="0" i="0" dirty="0">
                <a:solidFill>
                  <a:srgbClr val="1F2328"/>
                </a:solidFill>
                <a:effectLst/>
                <a:latin typeface="-apple-system"/>
              </a:rPr>
              <a:t>Compare info from both API’s and make a conclusion on which one provide better information.</a:t>
            </a:r>
          </a:p>
          <a:p>
            <a:pPr marL="0" indent="0" algn="l">
              <a:buNone/>
            </a:pPr>
            <a:endParaRPr lang="en-US" sz="2000" b="1" u="sng" dirty="0"/>
          </a:p>
          <a:p>
            <a:endParaRPr lang="en-CA" dirty="0"/>
          </a:p>
        </p:txBody>
      </p:sp>
    </p:spTree>
    <p:extLst>
      <p:ext uri="{BB962C8B-B14F-4D97-AF65-F5344CB8AC3E}">
        <p14:creationId xmlns:p14="http://schemas.microsoft.com/office/powerpoint/2010/main" val="224419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871D-9744-6B9A-2E8D-41DEF977C7A6}"/>
              </a:ext>
            </a:extLst>
          </p:cNvPr>
          <p:cNvSpPr>
            <a:spLocks noGrp="1"/>
          </p:cNvSpPr>
          <p:nvPr>
            <p:ph type="title"/>
          </p:nvPr>
        </p:nvSpPr>
        <p:spPr/>
        <p:txBody>
          <a:bodyPr/>
          <a:lstStyle/>
          <a:p>
            <a:r>
              <a:rPr lang="en-US" dirty="0"/>
              <a:t>Fargo City Bikes Map</a:t>
            </a:r>
            <a:endParaRPr lang="en-CA" dirty="0"/>
          </a:p>
        </p:txBody>
      </p:sp>
      <p:pic>
        <p:nvPicPr>
          <p:cNvPr id="4" name="Content Placeholder 3">
            <a:extLst>
              <a:ext uri="{FF2B5EF4-FFF2-40B4-BE49-F238E27FC236}">
                <a16:creationId xmlns:a16="http://schemas.microsoft.com/office/drawing/2014/main" id="{684320A3-0654-CB41-B359-C6B8A8185CDF}"/>
              </a:ext>
            </a:extLst>
          </p:cNvPr>
          <p:cNvPicPr>
            <a:picLocks noGrp="1" noChangeAspect="1"/>
          </p:cNvPicPr>
          <p:nvPr>
            <p:ph idx="1"/>
          </p:nvPr>
        </p:nvPicPr>
        <p:blipFill>
          <a:blip r:embed="rId2"/>
          <a:stretch>
            <a:fillRect/>
          </a:stretch>
        </p:blipFill>
        <p:spPr>
          <a:xfrm>
            <a:off x="1368347" y="1691322"/>
            <a:ext cx="6959067" cy="5014278"/>
          </a:xfrm>
          <a:prstGeom prst="rect">
            <a:avLst/>
          </a:prstGeom>
        </p:spPr>
      </p:pic>
    </p:spTree>
    <p:extLst>
      <p:ext uri="{BB962C8B-B14F-4D97-AF65-F5344CB8AC3E}">
        <p14:creationId xmlns:p14="http://schemas.microsoft.com/office/powerpoint/2010/main" val="203461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6E51-74F5-341E-AC52-CAA8DDF55D74}"/>
              </a:ext>
            </a:extLst>
          </p:cNvPr>
          <p:cNvSpPr>
            <a:spLocks noGrp="1"/>
          </p:cNvSpPr>
          <p:nvPr>
            <p:ph type="title"/>
          </p:nvPr>
        </p:nvSpPr>
        <p:spPr/>
        <p:txBody>
          <a:bodyPr/>
          <a:lstStyle/>
          <a:p>
            <a:r>
              <a:rPr lang="en-US" dirty="0"/>
              <a:t>Restaurants</a:t>
            </a:r>
            <a:endParaRPr lang="en-CA" dirty="0"/>
          </a:p>
        </p:txBody>
      </p:sp>
      <p:pic>
        <p:nvPicPr>
          <p:cNvPr id="5" name="Content Placeholder 4">
            <a:extLst>
              <a:ext uri="{FF2B5EF4-FFF2-40B4-BE49-F238E27FC236}">
                <a16:creationId xmlns:a16="http://schemas.microsoft.com/office/drawing/2014/main" id="{10E207FD-8562-981C-994A-D496579D188A}"/>
              </a:ext>
            </a:extLst>
          </p:cNvPr>
          <p:cNvPicPr>
            <a:picLocks noGrp="1" noChangeAspect="1"/>
          </p:cNvPicPr>
          <p:nvPr>
            <p:ph idx="1"/>
          </p:nvPr>
        </p:nvPicPr>
        <p:blipFill>
          <a:blip r:embed="rId2"/>
          <a:stretch>
            <a:fillRect/>
          </a:stretch>
        </p:blipFill>
        <p:spPr>
          <a:xfrm>
            <a:off x="1261872" y="1943786"/>
            <a:ext cx="4654739" cy="3675965"/>
          </a:xfrm>
        </p:spPr>
      </p:pic>
      <p:pic>
        <p:nvPicPr>
          <p:cNvPr id="7" name="Picture 6">
            <a:extLst>
              <a:ext uri="{FF2B5EF4-FFF2-40B4-BE49-F238E27FC236}">
                <a16:creationId xmlns:a16="http://schemas.microsoft.com/office/drawing/2014/main" id="{54C3CAD3-3E26-1876-B89A-584D1103F92E}"/>
              </a:ext>
            </a:extLst>
          </p:cNvPr>
          <p:cNvPicPr>
            <a:picLocks noChangeAspect="1"/>
          </p:cNvPicPr>
          <p:nvPr/>
        </p:nvPicPr>
        <p:blipFill>
          <a:blip r:embed="rId3"/>
          <a:stretch>
            <a:fillRect/>
          </a:stretch>
        </p:blipFill>
        <p:spPr>
          <a:xfrm>
            <a:off x="6096000" y="1962837"/>
            <a:ext cx="4557497" cy="3656914"/>
          </a:xfrm>
          <a:prstGeom prst="rect">
            <a:avLst/>
          </a:prstGeom>
        </p:spPr>
      </p:pic>
    </p:spTree>
    <p:extLst>
      <p:ext uri="{BB962C8B-B14F-4D97-AF65-F5344CB8AC3E}">
        <p14:creationId xmlns:p14="http://schemas.microsoft.com/office/powerpoint/2010/main" val="2003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98F9-3A6B-76EA-C8F6-8CBA52F962EA}"/>
              </a:ext>
            </a:extLst>
          </p:cNvPr>
          <p:cNvSpPr>
            <a:spLocks noGrp="1"/>
          </p:cNvSpPr>
          <p:nvPr>
            <p:ph type="title"/>
          </p:nvPr>
        </p:nvSpPr>
        <p:spPr/>
        <p:txBody>
          <a:bodyPr/>
          <a:lstStyle/>
          <a:p>
            <a:r>
              <a:rPr lang="en-US" dirty="0"/>
              <a:t>Shopping Mall</a:t>
            </a:r>
            <a:endParaRPr lang="en-CA" dirty="0"/>
          </a:p>
        </p:txBody>
      </p:sp>
      <p:pic>
        <p:nvPicPr>
          <p:cNvPr id="5" name="Content Placeholder 4">
            <a:extLst>
              <a:ext uri="{FF2B5EF4-FFF2-40B4-BE49-F238E27FC236}">
                <a16:creationId xmlns:a16="http://schemas.microsoft.com/office/drawing/2014/main" id="{7861D2B4-D436-EEF2-B89D-D4BE15546603}"/>
              </a:ext>
            </a:extLst>
          </p:cNvPr>
          <p:cNvPicPr>
            <a:picLocks noGrp="1" noChangeAspect="1"/>
          </p:cNvPicPr>
          <p:nvPr>
            <p:ph idx="1"/>
          </p:nvPr>
        </p:nvPicPr>
        <p:blipFill>
          <a:blip r:embed="rId2"/>
          <a:stretch>
            <a:fillRect/>
          </a:stretch>
        </p:blipFill>
        <p:spPr>
          <a:xfrm>
            <a:off x="1336536" y="1858061"/>
            <a:ext cx="4636632" cy="3609290"/>
          </a:xfrm>
        </p:spPr>
      </p:pic>
      <p:pic>
        <p:nvPicPr>
          <p:cNvPr id="7" name="Picture 6">
            <a:extLst>
              <a:ext uri="{FF2B5EF4-FFF2-40B4-BE49-F238E27FC236}">
                <a16:creationId xmlns:a16="http://schemas.microsoft.com/office/drawing/2014/main" id="{9BD761A9-599E-125D-D1AB-8D2726E0052A}"/>
              </a:ext>
            </a:extLst>
          </p:cNvPr>
          <p:cNvPicPr>
            <a:picLocks noChangeAspect="1"/>
          </p:cNvPicPr>
          <p:nvPr/>
        </p:nvPicPr>
        <p:blipFill>
          <a:blip r:embed="rId3"/>
          <a:stretch>
            <a:fillRect/>
          </a:stretch>
        </p:blipFill>
        <p:spPr>
          <a:xfrm>
            <a:off x="6096000" y="1858059"/>
            <a:ext cx="4550844" cy="3609291"/>
          </a:xfrm>
          <a:prstGeom prst="rect">
            <a:avLst/>
          </a:prstGeom>
        </p:spPr>
      </p:pic>
    </p:spTree>
    <p:extLst>
      <p:ext uri="{BB962C8B-B14F-4D97-AF65-F5344CB8AC3E}">
        <p14:creationId xmlns:p14="http://schemas.microsoft.com/office/powerpoint/2010/main" val="268265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E7C8-832D-A245-D95C-C7BCF0424FA3}"/>
              </a:ext>
            </a:extLst>
          </p:cNvPr>
          <p:cNvSpPr>
            <a:spLocks noGrp="1"/>
          </p:cNvSpPr>
          <p:nvPr>
            <p:ph type="title"/>
          </p:nvPr>
        </p:nvSpPr>
        <p:spPr/>
        <p:txBody>
          <a:bodyPr/>
          <a:lstStyle/>
          <a:p>
            <a:r>
              <a:rPr lang="en-US" dirty="0"/>
              <a:t>Linear Model </a:t>
            </a:r>
            <a:br>
              <a:rPr lang="en-US" dirty="0"/>
            </a:br>
            <a:r>
              <a:rPr lang="en-US" dirty="0"/>
              <a:t>(latitude and empty bike slots )</a:t>
            </a:r>
            <a:endParaRPr lang="en-CA" dirty="0"/>
          </a:p>
        </p:txBody>
      </p:sp>
      <p:sp>
        <p:nvSpPr>
          <p:cNvPr id="8" name="TextBox 7">
            <a:extLst>
              <a:ext uri="{FF2B5EF4-FFF2-40B4-BE49-F238E27FC236}">
                <a16:creationId xmlns:a16="http://schemas.microsoft.com/office/drawing/2014/main" id="{28111B40-59C4-4F80-2EF4-0F3B6CC010FF}"/>
              </a:ext>
            </a:extLst>
          </p:cNvPr>
          <p:cNvSpPr txBox="1"/>
          <p:nvPr/>
        </p:nvSpPr>
        <p:spPr>
          <a:xfrm>
            <a:off x="6305415" y="2096190"/>
            <a:ext cx="4615053" cy="1477328"/>
          </a:xfrm>
          <a:prstGeom prst="rect">
            <a:avLst/>
          </a:prstGeom>
          <a:noFill/>
        </p:spPr>
        <p:txBody>
          <a:bodyPr wrap="square" rtlCol="0">
            <a:spAutoFit/>
          </a:bodyPr>
          <a:lstStyle/>
          <a:p>
            <a:r>
              <a:rPr lang="en-US" dirty="0"/>
              <a:t>Conclusion:</a:t>
            </a:r>
          </a:p>
          <a:p>
            <a:pPr marL="285750" indent="-285750" algn="just">
              <a:buFont typeface="Arial" panose="020B0604020202020204" pitchFamily="34" charset="0"/>
              <a:buChar char="•"/>
            </a:pPr>
            <a:r>
              <a:rPr lang="en-US" dirty="0"/>
              <a:t>The change in latitude do not explain much of the variation on the empty slots in bike stations</a:t>
            </a:r>
          </a:p>
          <a:p>
            <a:pPr marL="285750" indent="-285750" algn="just">
              <a:buFont typeface="Arial" panose="020B0604020202020204" pitchFamily="34" charset="0"/>
              <a:buChar char="•"/>
            </a:pPr>
            <a:r>
              <a:rPr lang="en-US" dirty="0"/>
              <a:t>Low R-squared</a:t>
            </a:r>
            <a:endParaRPr lang="en-CA" dirty="0"/>
          </a:p>
        </p:txBody>
      </p:sp>
      <p:pic>
        <p:nvPicPr>
          <p:cNvPr id="12" name="Content Placeholder 11">
            <a:extLst>
              <a:ext uri="{FF2B5EF4-FFF2-40B4-BE49-F238E27FC236}">
                <a16:creationId xmlns:a16="http://schemas.microsoft.com/office/drawing/2014/main" id="{89323F02-01D9-45D7-A5B7-B59D6B21F60D}"/>
              </a:ext>
            </a:extLst>
          </p:cNvPr>
          <p:cNvPicPr>
            <a:picLocks noGrp="1" noChangeAspect="1"/>
          </p:cNvPicPr>
          <p:nvPr>
            <p:ph idx="1"/>
          </p:nvPr>
        </p:nvPicPr>
        <p:blipFill>
          <a:blip r:embed="rId2"/>
          <a:stretch>
            <a:fillRect/>
          </a:stretch>
        </p:blipFill>
        <p:spPr>
          <a:xfrm>
            <a:off x="584064" y="2096190"/>
            <a:ext cx="5302523" cy="4045158"/>
          </a:xfrm>
        </p:spPr>
      </p:pic>
    </p:spTree>
    <p:extLst>
      <p:ext uri="{BB962C8B-B14F-4D97-AF65-F5344CB8AC3E}">
        <p14:creationId xmlns:p14="http://schemas.microsoft.com/office/powerpoint/2010/main" val="415554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708D-0870-C2A0-BD70-80F5A3F75AAA}"/>
              </a:ext>
            </a:extLst>
          </p:cNvPr>
          <p:cNvSpPr>
            <a:spLocks noGrp="1"/>
          </p:cNvSpPr>
          <p:nvPr>
            <p:ph type="title"/>
          </p:nvPr>
        </p:nvSpPr>
        <p:spPr/>
        <p:txBody>
          <a:bodyPr/>
          <a:lstStyle/>
          <a:p>
            <a:r>
              <a:rPr lang="en-US" dirty="0"/>
              <a:t>Results</a:t>
            </a:r>
            <a:endParaRPr lang="en-CA" dirty="0"/>
          </a:p>
        </p:txBody>
      </p:sp>
      <p:sp>
        <p:nvSpPr>
          <p:cNvPr id="3" name="Content Placeholder 2">
            <a:extLst>
              <a:ext uri="{FF2B5EF4-FFF2-40B4-BE49-F238E27FC236}">
                <a16:creationId xmlns:a16="http://schemas.microsoft.com/office/drawing/2014/main" id="{4465B577-F79D-1FC4-37C8-AFC0898D3975}"/>
              </a:ext>
            </a:extLst>
          </p:cNvPr>
          <p:cNvSpPr>
            <a:spLocks noGrp="1"/>
          </p:cNvSpPr>
          <p:nvPr>
            <p:ph idx="1"/>
          </p:nvPr>
        </p:nvSpPr>
        <p:spPr/>
        <p:txBody>
          <a:bodyPr/>
          <a:lstStyle/>
          <a:p>
            <a:pPr algn="l">
              <a:buFont typeface="Arial" panose="020B0604020202020204" pitchFamily="34" charset="0"/>
              <a:buChar char="•"/>
            </a:pPr>
            <a:r>
              <a:rPr lang="en-US" b="0" i="0" dirty="0">
                <a:solidFill>
                  <a:srgbClr val="1F2328"/>
                </a:solidFill>
                <a:effectLst/>
                <a:latin typeface="-apple-system"/>
              </a:rPr>
              <a:t>Both API seems to define the name of their categories in different way that creates difference in the output of the query. Per example: 4Square when you query shopping mall the output is exact what match Shopping Mall vs YELP the out can bring other types of shopping locations not just Shopping Mall.</a:t>
            </a:r>
          </a:p>
          <a:p>
            <a:pPr algn="l">
              <a:buFont typeface="Arial" panose="020B0604020202020204" pitchFamily="34" charset="0"/>
              <a:buChar char="•"/>
            </a:pPr>
            <a:r>
              <a:rPr lang="en-US" b="0" i="0" dirty="0">
                <a:solidFill>
                  <a:srgbClr val="1F2328"/>
                </a:solidFill>
                <a:effectLst/>
                <a:latin typeface="-apple-system"/>
              </a:rPr>
              <a:t>Another observation is about the size of the city and how it impacts the output. Per example for this project, the requested was to use a radius of less than 1 mile. Using that range there was almost no data in most of the stations. Due that I used  a higher radius.</a:t>
            </a:r>
          </a:p>
          <a:p>
            <a:pPr algn="l">
              <a:buFont typeface="Arial" panose="020B0604020202020204" pitchFamily="34" charset="0"/>
              <a:buChar char="•"/>
            </a:pPr>
            <a:r>
              <a:rPr lang="en-US" b="0" i="0" dirty="0">
                <a:solidFill>
                  <a:srgbClr val="1F2328"/>
                </a:solidFill>
                <a:effectLst/>
                <a:latin typeface="-apple-system"/>
              </a:rPr>
              <a:t>Both Api’s seems to have limitations to make simple queries with multiple locations at the same time.</a:t>
            </a:r>
          </a:p>
          <a:p>
            <a:pPr algn="l">
              <a:buFont typeface="Arial" panose="020B0604020202020204" pitchFamily="34" charset="0"/>
              <a:buChar char="•"/>
            </a:pPr>
            <a:r>
              <a:rPr lang="en-US" b="0" i="0" dirty="0">
                <a:solidFill>
                  <a:srgbClr val="1F2328"/>
                </a:solidFill>
                <a:effectLst/>
                <a:latin typeface="-apple-system"/>
              </a:rPr>
              <a:t>After reviewing the results of both Api’s I concluded the information from Foursquare is more accurate than the information from YELP. But I find YELP easier to use when you do not need too much accuracy on your search.</a:t>
            </a:r>
          </a:p>
          <a:p>
            <a:endParaRPr lang="en-CA" dirty="0"/>
          </a:p>
        </p:txBody>
      </p:sp>
    </p:spTree>
    <p:extLst>
      <p:ext uri="{BB962C8B-B14F-4D97-AF65-F5344CB8AC3E}">
        <p14:creationId xmlns:p14="http://schemas.microsoft.com/office/powerpoint/2010/main" val="318162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71418-651A-920C-2C75-EA5B432AEAE3}"/>
              </a:ext>
            </a:extLst>
          </p:cNvPr>
          <p:cNvSpPr>
            <a:spLocks noGrp="1"/>
          </p:cNvSpPr>
          <p:nvPr>
            <p:ph idx="1"/>
          </p:nvPr>
        </p:nvSpPr>
        <p:spPr/>
        <p:txBody>
          <a:bodyPr/>
          <a:lstStyle/>
          <a:p>
            <a:pPr marL="0" indent="0">
              <a:buNone/>
            </a:pPr>
            <a:r>
              <a:rPr lang="en-US" b="1" u="sng" dirty="0"/>
              <a:t>Challenges</a:t>
            </a:r>
            <a:endParaRPr lang="en-US" b="0" i="0" dirty="0">
              <a:solidFill>
                <a:srgbClr val="1F2328"/>
              </a:solidFill>
              <a:effectLst/>
              <a:latin typeface="-apple-system"/>
            </a:endParaRPr>
          </a:p>
          <a:p>
            <a:pPr algn="just"/>
            <a:r>
              <a:rPr lang="en-US" b="0" i="0" dirty="0">
                <a:solidFill>
                  <a:srgbClr val="1F2328"/>
                </a:solidFill>
                <a:effectLst/>
                <a:latin typeface="-apple-system"/>
              </a:rPr>
              <a:t>Being so new to all the tools like API request, sql lite, statistic modeling, etc. made it very challenging to make useful and clear outcome with the information from the requests.</a:t>
            </a:r>
          </a:p>
          <a:p>
            <a:endParaRPr lang="en-US" dirty="0">
              <a:solidFill>
                <a:srgbClr val="1F2328"/>
              </a:solidFill>
              <a:latin typeface="-apple-system"/>
            </a:endParaRPr>
          </a:p>
          <a:p>
            <a:pPr marL="0" indent="0">
              <a:buNone/>
            </a:pPr>
            <a:r>
              <a:rPr lang="en-US" b="1" u="sng" dirty="0"/>
              <a:t>Future</a:t>
            </a:r>
            <a:r>
              <a:rPr lang="en-US" b="1" u="sng" dirty="0">
                <a:solidFill>
                  <a:srgbClr val="1F2328"/>
                </a:solidFill>
                <a:latin typeface="-apple-system"/>
              </a:rPr>
              <a:t> Goals</a:t>
            </a:r>
            <a:endParaRPr lang="en-US" dirty="0">
              <a:solidFill>
                <a:srgbClr val="1F2328"/>
              </a:solidFill>
              <a:latin typeface="-apple-system"/>
            </a:endParaRPr>
          </a:p>
          <a:p>
            <a:r>
              <a:rPr lang="en-US" b="0" i="0" dirty="0">
                <a:solidFill>
                  <a:srgbClr val="1F2328"/>
                </a:solidFill>
                <a:effectLst/>
                <a:latin typeface="-apple-system"/>
              </a:rPr>
              <a:t>Go back to these topics and really learn them once the bootcamp is done.</a:t>
            </a:r>
            <a:endParaRPr lang="en-CA" dirty="0"/>
          </a:p>
        </p:txBody>
      </p:sp>
    </p:spTree>
    <p:extLst>
      <p:ext uri="{BB962C8B-B14F-4D97-AF65-F5344CB8AC3E}">
        <p14:creationId xmlns:p14="http://schemas.microsoft.com/office/powerpoint/2010/main" val="355608837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31</TotalTime>
  <Words>362</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Century Schoolbook</vt:lpstr>
      <vt:lpstr>Wingdings 2</vt:lpstr>
      <vt:lpstr>View</vt:lpstr>
      <vt:lpstr>Statistical Modelling with Python </vt:lpstr>
      <vt:lpstr>PowerPoint Presentation</vt:lpstr>
      <vt:lpstr>Fargo City Bikes Map</vt:lpstr>
      <vt:lpstr>Restaurants</vt:lpstr>
      <vt:lpstr>Shopping Mall</vt:lpstr>
      <vt:lpstr>Linear Model  (latitude and empty bike slots )</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Modelling with Python </dc:title>
  <dc:creator>Alma Melendez</dc:creator>
  <cp:lastModifiedBy>Alma Melendez</cp:lastModifiedBy>
  <cp:revision>8</cp:revision>
  <dcterms:created xsi:type="dcterms:W3CDTF">2023-07-31T13:27:10Z</dcterms:created>
  <dcterms:modified xsi:type="dcterms:W3CDTF">2023-07-31T13:58:58Z</dcterms:modified>
</cp:coreProperties>
</file>