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300" r:id="rId4"/>
    <p:sldId id="257" r:id="rId5"/>
    <p:sldId id="258" r:id="rId6"/>
    <p:sldId id="272" r:id="rId7"/>
    <p:sldId id="274" r:id="rId8"/>
    <p:sldId id="275" r:id="rId9"/>
    <p:sldId id="296" r:id="rId10"/>
    <p:sldId id="276" r:id="rId11"/>
    <p:sldId id="287" r:id="rId12"/>
    <p:sldId id="290" r:id="rId13"/>
    <p:sldId id="291" r:id="rId14"/>
    <p:sldId id="292" r:id="rId15"/>
    <p:sldId id="298" r:id="rId16"/>
    <p:sldId id="299" r:id="rId17"/>
    <p:sldId id="294" r:id="rId18"/>
    <p:sldId id="297" r:id="rId19"/>
    <p:sldId id="259" r:id="rId20"/>
    <p:sldId id="267" r:id="rId21"/>
    <p:sldId id="268" r:id="rId22"/>
    <p:sldId id="263" r:id="rId23"/>
    <p:sldId id="269" r:id="rId24"/>
    <p:sldId id="283" r:id="rId25"/>
    <p:sldId id="301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8F3C-C04D-A8B1-AF21-E5B4B8E9C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Ecommerce Database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DD66D-323D-348A-A606-4B3C88750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1: SQL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603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0A5A-77BE-E5DE-52E4-5360C683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1. Query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849C-3490-DD3C-E446-948AECB5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country, city, "totalTransactionRevenue" FROM all_sessions</a:t>
            </a:r>
          </a:p>
          <a:p>
            <a:r>
              <a:rPr lang="en-US" dirty="0"/>
              <a:t>WHERE "totalTransactionRevenue" IS NOT NULL and country != 'NULL' and city != 'NULL'</a:t>
            </a:r>
          </a:p>
          <a:p>
            <a:r>
              <a:rPr lang="en-US" dirty="0"/>
              <a:t>ORDER BY "totalTransactionRevenue" DESC, country, city</a:t>
            </a:r>
          </a:p>
          <a:p>
            <a:r>
              <a:rPr lang="en-US" dirty="0"/>
              <a:t>LIMIT 3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E77F6-5D33-7EF7-B58A-F2844D5E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50" y="4142232"/>
            <a:ext cx="4680530" cy="1335024"/>
          </a:xfrm>
          <a:prstGeom prst="rect">
            <a:avLst/>
          </a:prstGeom>
        </p:spPr>
      </p:pic>
      <p:sp>
        <p:nvSpPr>
          <p:cNvPr id="4" name="Action Button: Go to Beginning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B1CADBD-8058-B088-A3C6-D0646E2A9E68}"/>
              </a:ext>
            </a:extLst>
          </p:cNvPr>
          <p:cNvSpPr/>
          <p:nvPr/>
        </p:nvSpPr>
        <p:spPr>
          <a:xfrm>
            <a:off x="11155680" y="5705856"/>
            <a:ext cx="740664" cy="484632"/>
          </a:xfrm>
          <a:prstGeom prst="actionButtonBeginn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621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5CEA-4AC1-5F4D-B3D3-40EDD03C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 Query 1 of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83C3-99E1-BC1D-A653-8E8DB849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AVG(total_ordered)average, als.country, als.city</a:t>
            </a:r>
          </a:p>
          <a:p>
            <a:r>
              <a:rPr lang="en-US" dirty="0"/>
              <a:t>FROM sales_report</a:t>
            </a:r>
          </a:p>
          <a:p>
            <a:r>
              <a:rPr lang="en-US" dirty="0"/>
              <a:t>JOIN all_sessions als</a:t>
            </a:r>
          </a:p>
          <a:p>
            <a:r>
              <a:rPr lang="en-US" dirty="0"/>
              <a:t>ON als."SKU" = sales_report."SKU"</a:t>
            </a:r>
          </a:p>
          <a:p>
            <a:r>
              <a:rPr lang="en-US" dirty="0"/>
              <a:t>WHERE country != 'NULL' and city != 'NULL'</a:t>
            </a:r>
          </a:p>
          <a:p>
            <a:r>
              <a:rPr lang="en-US" dirty="0"/>
              <a:t>GROUP BY als.country, als. city</a:t>
            </a:r>
          </a:p>
          <a:p>
            <a:r>
              <a:rPr lang="en-US" dirty="0"/>
              <a:t>ORDER BY  average DESC, als.country, als.city, 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DA19DA-D305-595B-18AB-31165D2BF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9439"/>
            <a:ext cx="5465695" cy="13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4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86F0-5BE3-065D-3280-AE0A4173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 Query 2 of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E182-882F-9126-918E-E27A892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AVG(total_ordered)average,</a:t>
            </a:r>
          </a:p>
          <a:p>
            <a:r>
              <a:rPr lang="en-US" dirty="0"/>
              <a:t>FROM sales_report</a:t>
            </a:r>
          </a:p>
          <a:p>
            <a:r>
              <a:rPr lang="en-US" dirty="0"/>
              <a:t>ORDER BY  average DESC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A5A25-E8D2-22D3-5FC5-CAD7DCFD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8320"/>
            <a:ext cx="2606617" cy="884063"/>
          </a:xfrm>
          <a:prstGeom prst="rect">
            <a:avLst/>
          </a:prstGeom>
        </p:spPr>
      </p:pic>
      <p:sp>
        <p:nvSpPr>
          <p:cNvPr id="4" name="Action Button: Go to Beginning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643D2BE-3406-2EEA-8FEB-E19B7A906904}"/>
              </a:ext>
            </a:extLst>
          </p:cNvPr>
          <p:cNvSpPr/>
          <p:nvPr/>
        </p:nvSpPr>
        <p:spPr>
          <a:xfrm>
            <a:off x="10991088" y="5678424"/>
            <a:ext cx="740664" cy="484632"/>
          </a:xfrm>
          <a:prstGeom prst="actionButtonBeginn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038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73E8-605F-2C21-DE6B-B55662BD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and 4. Query 1of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B1D1-9F61-9D5C-DA08-C2358563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r>
              <a:rPr lang="en-US" dirty="0"/>
              <a:t>SELECT sr.total_ordered, sr."SKU", sr."name" FROM sales_report sr</a:t>
            </a:r>
          </a:p>
          <a:p>
            <a:r>
              <a:rPr lang="en-US" dirty="0"/>
              <a:t>ORDER BY total_ordered DESC</a:t>
            </a:r>
          </a:p>
          <a:p>
            <a:r>
              <a:rPr lang="en-US" dirty="0"/>
              <a:t>LIMIT 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"v2ProductCategory", "v2ProductName", country FROM all_sessions</a:t>
            </a:r>
          </a:p>
          <a:p>
            <a:r>
              <a:rPr lang="en-US" dirty="0"/>
              <a:t>where "v2ProductName" = 'Ballpoint LED Light Pen'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533F1-FF76-B719-F73F-3BAD374F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089" y="2391889"/>
            <a:ext cx="4807197" cy="1104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2DF73-C2C8-254C-6C8D-76B00B396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47" y="4621364"/>
            <a:ext cx="5435879" cy="1492327"/>
          </a:xfrm>
          <a:prstGeom prst="rect">
            <a:avLst/>
          </a:prstGeom>
        </p:spPr>
      </p:pic>
      <p:sp>
        <p:nvSpPr>
          <p:cNvPr id="4" name="Action Button: Go to Beginning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00A055E-88BF-BF40-BDEC-375D9A8C8EE6}"/>
              </a:ext>
            </a:extLst>
          </p:cNvPr>
          <p:cNvSpPr/>
          <p:nvPr/>
        </p:nvSpPr>
        <p:spPr>
          <a:xfrm>
            <a:off x="11357098" y="6299908"/>
            <a:ext cx="722376" cy="444411"/>
          </a:xfrm>
          <a:prstGeom prst="actionButtonBeginn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55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D1AF-8ED4-EE59-2118-F624EA66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and 4. Query 2of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2D13-C95F-6EE7-745A-DC6BBD37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country, COUNT("fullVisitorId") FROM all_sessions</a:t>
            </a:r>
          </a:p>
          <a:p>
            <a:r>
              <a:rPr lang="en-US" dirty="0"/>
              <a:t>where "v2ProductName" = 'Ballpoint LED Light Pen'</a:t>
            </a:r>
          </a:p>
          <a:p>
            <a:r>
              <a:rPr lang="en-US" dirty="0"/>
              <a:t>GROUP BY country</a:t>
            </a:r>
          </a:p>
          <a:p>
            <a:r>
              <a:rPr lang="en-US" dirty="0"/>
              <a:t>HAVING COUNT("fullVisitorId")&gt;0</a:t>
            </a:r>
          </a:p>
          <a:p>
            <a:r>
              <a:rPr lang="en-US" dirty="0"/>
              <a:t>ORDER BY COUNT("fullVisitorId")DESC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8C2D9-EB1A-5420-8025-ADB68650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79" y="2876521"/>
            <a:ext cx="2692538" cy="1104957"/>
          </a:xfrm>
          <a:prstGeom prst="rect">
            <a:avLst/>
          </a:prstGeom>
        </p:spPr>
      </p:pic>
      <p:sp>
        <p:nvSpPr>
          <p:cNvPr id="4" name="Action Button: Go to Beginning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5ECD06D-3D05-066C-6754-0694A07FACB5}"/>
              </a:ext>
            </a:extLst>
          </p:cNvPr>
          <p:cNvSpPr/>
          <p:nvPr/>
        </p:nvSpPr>
        <p:spPr>
          <a:xfrm>
            <a:off x="11329666" y="5742124"/>
            <a:ext cx="722376" cy="444411"/>
          </a:xfrm>
          <a:prstGeom prst="actionButtonBeginn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40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4E79E-CDC7-289F-64B1-9C0487E8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5. Query 1 of 2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B738-01A1-59E6-32E5-C98A7232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SUM("totalTransactionRevenue"), country FROM all_sessions </a:t>
            </a:r>
          </a:p>
          <a:p>
            <a:r>
              <a:rPr lang="en-US" dirty="0"/>
              <a:t>WHERE city != 'NULL' and country != 'NULL' </a:t>
            </a:r>
          </a:p>
          <a:p>
            <a:r>
              <a:rPr lang="en-US" dirty="0"/>
              <a:t>and "totalTransactionRevenue" IS NOT NULL</a:t>
            </a:r>
          </a:p>
          <a:p>
            <a:r>
              <a:rPr lang="en-US" dirty="0"/>
              <a:t>GROUP BY country</a:t>
            </a:r>
          </a:p>
          <a:p>
            <a:r>
              <a:rPr lang="en-US" dirty="0"/>
              <a:t>ORDER BY SUM("totalTransactionRevenue") DESC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3CBD0-3FBB-45AD-AA37-DE3A2FB5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168" y="3383280"/>
            <a:ext cx="3075626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7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D16E-D4EC-6DD8-1B07-7DD59AC3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5. Query 2 of 2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826B-1BA7-7DAB-9B14-8BA44D00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SUM("totalTransactionRevenue"), country, city FROM all_sessions </a:t>
            </a:r>
          </a:p>
          <a:p>
            <a:r>
              <a:rPr lang="en-US" dirty="0"/>
              <a:t>WHERE city != 'NULL' and country != 'NULL' </a:t>
            </a:r>
          </a:p>
          <a:p>
            <a:r>
              <a:rPr lang="en-US" dirty="0"/>
              <a:t>and "totalTransactionRevenue" IS NOT NULL</a:t>
            </a:r>
          </a:p>
          <a:p>
            <a:r>
              <a:rPr lang="en-US" dirty="0"/>
              <a:t>GROUP BY country, city</a:t>
            </a:r>
          </a:p>
          <a:p>
            <a:r>
              <a:rPr lang="en-US" dirty="0"/>
              <a:t>ORDER BY SUM("totalTransactionRevenue") DESC</a:t>
            </a:r>
            <a:endParaRPr lang="en-CA" dirty="0"/>
          </a:p>
        </p:txBody>
      </p:sp>
      <p:sp>
        <p:nvSpPr>
          <p:cNvPr id="4" name="Action Button: Go to End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9569E1C-8AF0-AE7F-A98E-31DC77723D54}"/>
              </a:ext>
            </a:extLst>
          </p:cNvPr>
          <p:cNvSpPr/>
          <p:nvPr/>
        </p:nvSpPr>
        <p:spPr>
          <a:xfrm>
            <a:off x="11292840" y="5742432"/>
            <a:ext cx="740664" cy="438912"/>
          </a:xfrm>
          <a:prstGeom prst="actionButtonE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3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D4F5-D318-74C7-C528-EA6A53B7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D7EC-D088-3F5F-5C08-F1A97D55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COUNT("SKU")as no_orders FROM sales_report</a:t>
            </a:r>
          </a:p>
          <a:p>
            <a:r>
              <a:rPr lang="en-US" dirty="0"/>
              <a:t>where total_ordered = 0</a:t>
            </a:r>
          </a:p>
          <a:p>
            <a:endParaRPr lang="en-US" dirty="0"/>
          </a:p>
          <a:p>
            <a:r>
              <a:rPr lang="en-US" dirty="0"/>
              <a:t>SELECT COUNT("SKU")as with_orders FROM sales_report</a:t>
            </a:r>
          </a:p>
          <a:p>
            <a:r>
              <a:rPr lang="en-US" dirty="0"/>
              <a:t>where total_ordered &gt; 0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FBD12-F568-1E0D-3A16-4E03FDE6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504" y="3558948"/>
            <a:ext cx="1358970" cy="596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6348F-EC6E-9DB6-A9E2-3C1060DE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09" y="2185256"/>
            <a:ext cx="1257365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1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8663-E49F-9B5D-9E3D-320097B8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D875-657A-032E-0EAC-D21B24D2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total_ordered, "SKU", "stockLevel", "restockingLeadTime" ,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	when "stockLevel" &lt; "restockingLeadTime"  then '"watch_item"'</a:t>
            </a:r>
          </a:p>
          <a:p>
            <a:r>
              <a:rPr lang="en-US" dirty="0"/>
              <a:t>	else 'ok'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FROM sales_report</a:t>
            </a:r>
          </a:p>
          <a:p>
            <a:r>
              <a:rPr lang="en-US" dirty="0"/>
              <a:t>where total_ordered &gt; 0</a:t>
            </a:r>
          </a:p>
          <a:p>
            <a:r>
              <a:rPr lang="en-US" dirty="0"/>
              <a:t>ORDER BY total_ordered ASC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E32C-515D-AB17-037F-E5C91276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770" y="4181935"/>
            <a:ext cx="7096939" cy="18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7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8522-9D66-F73A-75F3-C892AEC6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F112-DDA5-8D1E-F024-BB844869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7634"/>
          </a:xfrm>
        </p:spPr>
        <p:txBody>
          <a:bodyPr>
            <a:normAutofit/>
          </a:bodyPr>
          <a:lstStyle/>
          <a:p>
            <a:r>
              <a:rPr lang="en-US" dirty="0"/>
              <a:t>ALTER TABLE all_sessions</a:t>
            </a:r>
          </a:p>
          <a:p>
            <a:r>
              <a:rPr lang="en-US" dirty="0"/>
              <a:t>ALTER COLUMN "fullVisitorId" TYPE numeric USING "fullVisitorId" :: numeric;</a:t>
            </a:r>
          </a:p>
          <a:p>
            <a:endParaRPr lang="en-US" dirty="0"/>
          </a:p>
          <a:p>
            <a:r>
              <a:rPr lang="en-US" dirty="0"/>
              <a:t>ALTER TABLE analytics</a:t>
            </a:r>
          </a:p>
          <a:p>
            <a:r>
              <a:rPr lang="en-US" dirty="0"/>
              <a:t>ALTER COLUMN "fullvisitorId" TYPE numeric USING "fullvisitorId" :: numeric;</a:t>
            </a:r>
          </a:p>
          <a:p>
            <a:endParaRPr lang="en-US" dirty="0"/>
          </a:p>
          <a:p>
            <a:r>
              <a:rPr lang="en-US" dirty="0"/>
              <a:t>ALTER TABLE all_sessions</a:t>
            </a:r>
          </a:p>
          <a:p>
            <a:r>
              <a:rPr lang="en-US" dirty="0"/>
              <a:t>ALTER COLUMN "totalTransactionRevenue"  TYPE INTEGER USING "totalTransactionRevenue" :: integer;</a:t>
            </a:r>
          </a:p>
          <a:p>
            <a:endParaRPr lang="en-US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3293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A44B-2DC9-3122-854D-FBF7AFA5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BFB2-E011-2E7F-B806-09062AA9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Find answers to the following questions from  the database Ecommerce</a:t>
            </a:r>
          </a:p>
          <a:p>
            <a:r>
              <a:rPr lang="en-US" dirty="0"/>
              <a:t>1. Highest level of transaction revenue (which cities and countries).</a:t>
            </a:r>
          </a:p>
          <a:p>
            <a:r>
              <a:rPr lang="en-US" dirty="0"/>
              <a:t>2. Average products ordered (per city and country).</a:t>
            </a:r>
          </a:p>
          <a:p>
            <a:r>
              <a:rPr lang="en-US" dirty="0"/>
              <a:t>3. Pattern in the categories of products ordered (per city and country).</a:t>
            </a:r>
          </a:p>
          <a:p>
            <a:r>
              <a:rPr lang="en-US" dirty="0"/>
              <a:t>4. Top selling product (per city and country).</a:t>
            </a:r>
          </a:p>
          <a:p>
            <a:r>
              <a:rPr lang="en-US" dirty="0"/>
              <a:t>5. Impact of revenue (per city and country).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Provided some additional information base on the 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53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6BFA-241B-F130-83A4-C51A0ACB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Data…continuation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B8C3-89F3-2D23-6DEC-4F6BB791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ALTER TABLE analytics</a:t>
            </a:r>
          </a:p>
          <a:p>
            <a:r>
              <a:rPr lang="en-CA" dirty="0"/>
              <a:t>ALTER COLUMN "units_sold" TYPE integer USING "units_sold" :: integer;</a:t>
            </a:r>
          </a:p>
          <a:p>
            <a:endParaRPr lang="en-CA" dirty="0"/>
          </a:p>
          <a:p>
            <a:r>
              <a:rPr lang="en-CA" dirty="0"/>
              <a:t>ALTER TABLE analytics</a:t>
            </a:r>
          </a:p>
          <a:p>
            <a:r>
              <a:rPr lang="en-CA" dirty="0"/>
              <a:t>ALTER COLUMN "unit_price" TYPE integer USING "unit_price" :: integer;</a:t>
            </a:r>
          </a:p>
          <a:p>
            <a:endParaRPr lang="en-CA" dirty="0"/>
          </a:p>
          <a:p>
            <a:r>
              <a:rPr lang="en-CA" dirty="0"/>
              <a:t>ALTER TABLE analytics</a:t>
            </a:r>
          </a:p>
          <a:p>
            <a:r>
              <a:rPr lang="en-CA" dirty="0"/>
              <a:t>ALTER COLUMN "revenue" TYPE numeric USING "revenue" :: numeric;</a:t>
            </a:r>
          </a:p>
        </p:txBody>
      </p:sp>
    </p:spTree>
    <p:extLst>
      <p:ext uri="{BB962C8B-B14F-4D97-AF65-F5344CB8AC3E}">
        <p14:creationId xmlns:p14="http://schemas.microsoft.com/office/powerpoint/2010/main" val="4932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D112-7183-83E9-E940-97B6C225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Data…continuation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B09E-C4F7-5F33-83E8-33D3A20A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unit_price, DIV(unit_price, 1000000)as test</a:t>
            </a:r>
          </a:p>
          <a:p>
            <a:r>
              <a:rPr lang="en-US" dirty="0"/>
              <a:t>FROM analytics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analytics</a:t>
            </a:r>
          </a:p>
          <a:p>
            <a:r>
              <a:rPr lang="en-US" dirty="0"/>
              <a:t>SET unit_price = (DIV(unit_price, 1000000))</a:t>
            </a:r>
          </a:p>
          <a:p>
            <a:endParaRPr lang="en-US" dirty="0"/>
          </a:p>
          <a:p>
            <a:r>
              <a:rPr lang="en-CA" dirty="0"/>
              <a:t>UPDATE all_sessions</a:t>
            </a:r>
          </a:p>
          <a:p>
            <a:r>
              <a:rPr lang="en-CA" dirty="0"/>
              <a:t>SET "totalTransactionRevenue" = DIV("totalTransactionRevenue", 1000000)</a:t>
            </a:r>
          </a:p>
        </p:txBody>
      </p:sp>
    </p:spTree>
    <p:extLst>
      <p:ext uri="{BB962C8B-B14F-4D97-AF65-F5344CB8AC3E}">
        <p14:creationId xmlns:p14="http://schemas.microsoft.com/office/powerpoint/2010/main" val="107320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F810-D906-81B3-108B-C94E1AC9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Data…continuation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3494-925E-E969-AF26-202BFCE5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UPDATE all_sessions</a:t>
            </a:r>
          </a:p>
          <a:p>
            <a:r>
              <a:rPr lang="en-US" dirty="0"/>
              <a:t>SET country ='NULL'</a:t>
            </a:r>
          </a:p>
          <a:p>
            <a:r>
              <a:rPr lang="en-US" dirty="0"/>
              <a:t>WHERE country = '(not set)’</a:t>
            </a:r>
          </a:p>
          <a:p>
            <a:endParaRPr lang="en-US" dirty="0"/>
          </a:p>
          <a:p>
            <a:r>
              <a:rPr lang="en-US" dirty="0"/>
              <a:t>UPDATE all_sessions</a:t>
            </a:r>
          </a:p>
          <a:p>
            <a:r>
              <a:rPr lang="en-US" dirty="0"/>
              <a:t>SET city ='NULL'</a:t>
            </a:r>
          </a:p>
          <a:p>
            <a:r>
              <a:rPr lang="en-US" dirty="0"/>
              <a:t>WHERE city = '(not set)' or city = 'not available in demo dataset’</a:t>
            </a:r>
          </a:p>
          <a:p>
            <a:endParaRPr lang="en-US" dirty="0"/>
          </a:p>
          <a:p>
            <a:r>
              <a:rPr lang="en-US" dirty="0"/>
              <a:t>UPDATE all_sessions</a:t>
            </a:r>
          </a:p>
          <a:p>
            <a:r>
              <a:rPr lang="en-US" dirty="0"/>
              <a:t>SET "v2ProductCategory" ='NULL'</a:t>
            </a:r>
          </a:p>
          <a:p>
            <a:r>
              <a:rPr lang="en-US" dirty="0"/>
              <a:t>WHERE "v2ProductCategory" ='(not set)'</a:t>
            </a:r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4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B7B2-22FB-4814-0559-429871A2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58CF-3B5B-E562-8397-F2F70F78A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-- Result: 454 distinct count</a:t>
            </a:r>
          </a:p>
          <a:p>
            <a:r>
              <a:rPr lang="en-US" sz="1800" dirty="0"/>
              <a:t>SELECT COUNT(DISTINCT "SKU") FROM sales_report</a:t>
            </a:r>
          </a:p>
          <a:p>
            <a:r>
              <a:rPr lang="en-US" sz="1800" dirty="0"/>
              <a:t>-- Result: 454 total count</a:t>
            </a:r>
          </a:p>
          <a:p>
            <a:r>
              <a:rPr lang="en-US" sz="1800" dirty="0"/>
              <a:t>SELECT COUNT("SKU") FROM sales_report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--Count: 1092</a:t>
            </a:r>
          </a:p>
          <a:p>
            <a:r>
              <a:rPr lang="en-US" sz="1800" dirty="0"/>
              <a:t>SELECT COUNT(DISTINCT "SKU")FROM products</a:t>
            </a:r>
          </a:p>
          <a:p>
            <a:r>
              <a:rPr lang="en-US" sz="1800" dirty="0"/>
              <a:t>---Count: 1092</a:t>
            </a:r>
          </a:p>
          <a:p>
            <a:r>
              <a:rPr lang="en-US" sz="1800" dirty="0"/>
              <a:t>SELECT COUNT("SKU")FROM products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416135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7778-C158-518F-34AF-C72A7C3F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testing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7D1B-FD34-7319-2257-01F852DB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accuracy and completeness of the data, verifying data types are compatible with each other,  understanding the relations between tables</a:t>
            </a:r>
            <a:endParaRPr lang="en-CA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Unit Test Examples</a:t>
            </a:r>
          </a:p>
          <a:p>
            <a:r>
              <a:rPr lang="en-US" dirty="0">
                <a:solidFill>
                  <a:srgbClr val="0070C0"/>
                </a:solidFill>
              </a:rPr>
              <a:t>--count in both tables  is 5511 SKU</a:t>
            </a:r>
          </a:p>
          <a:p>
            <a:r>
              <a:rPr lang="en-US" dirty="0"/>
              <a:t>SELECT COUNT(p."SKU"), COUNT(als."SKU") FROM products p</a:t>
            </a:r>
          </a:p>
          <a:p>
            <a:r>
              <a:rPr lang="en-US" dirty="0"/>
              <a:t>JOIN all_sessions als</a:t>
            </a:r>
          </a:p>
          <a:p>
            <a:r>
              <a:rPr lang="en-US" dirty="0"/>
              <a:t>ON als."SKU" = p."SKU"</a:t>
            </a:r>
          </a:p>
          <a:p>
            <a:r>
              <a:rPr lang="en-US" dirty="0"/>
              <a:t>WHERE als.city != 'NULL' and als.country != 'NULL’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Comparing counts with the data source files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Random  searching of values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844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919-82CE-106C-C34E-CE4270A9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testing  Query 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7400-587D-D8D1-9C81-F95CA2996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DISTINCT als."SKU", als.country, sr.total_ordered, sr.name from all_sessions als</a:t>
            </a:r>
          </a:p>
          <a:p>
            <a:r>
              <a:rPr lang="en-US" dirty="0"/>
              <a:t>JOIN sales_report sr</a:t>
            </a:r>
          </a:p>
          <a:p>
            <a:r>
              <a:rPr lang="en-US" dirty="0"/>
              <a:t>ON als."SKU" = sr."SKU"</a:t>
            </a:r>
          </a:p>
          <a:p>
            <a:r>
              <a:rPr lang="en-US" dirty="0"/>
              <a:t>WHERE country != 'NULL' and city != 'NULL' and country = 'United States'</a:t>
            </a:r>
          </a:p>
          <a:p>
            <a:r>
              <a:rPr lang="en-US" dirty="0"/>
              <a:t>ORDER BY als.country, total_ordered DESC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C275D-08A8-16D3-AD10-A40A5ACB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33" y="4395447"/>
            <a:ext cx="5988358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60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6222-519A-2D4B-6D35-7EC4E0F3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5E9C-BC38-D317-8F51-2E9E3BD4A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Request information was answer base on the assumptions about the current database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More accurate analysis could be done understanding the assumptions of the database original creator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743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CA91-6B42-8B03-CE17-932D0902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Risks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670A-8A91-797D-A2C2-A9BEEDE1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information available for the analysis is distributed in the following five table.</a:t>
            </a:r>
          </a:p>
          <a:p>
            <a:r>
              <a:rPr lang="en-US" dirty="0"/>
              <a:t>1. all_sessions</a:t>
            </a:r>
          </a:p>
          <a:p>
            <a:r>
              <a:rPr lang="en-US" dirty="0"/>
              <a:t>2. analytics</a:t>
            </a:r>
          </a:p>
          <a:p>
            <a:r>
              <a:rPr lang="en-US" dirty="0"/>
              <a:t>3. products</a:t>
            </a:r>
          </a:p>
          <a:p>
            <a:r>
              <a:rPr lang="en-US" dirty="0"/>
              <a:t>4. sales_report</a:t>
            </a:r>
          </a:p>
          <a:p>
            <a:r>
              <a:rPr lang="en-US" dirty="0"/>
              <a:t>5. sales_by-sku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Risks: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 on the data were made with out the option to contact the database creator.</a:t>
            </a:r>
            <a:endParaRPr lang="en-C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44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950A-3848-74FE-D80F-75A1D0D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4BCB-8E5C-8E29-6311-44A95C1D1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Questions 1 to 5 will be base on the  Sales Report and/or information where city and country are available in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one unique SKU for every single product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“SKU” and “product SKU” are the same fields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information from “products ordered”  or “orderedQuantity” refers to the products order by the visitors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Total transaction revenues is  not the result  of (product quantity * product price)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“Total transaction revenue” and “transaction revenue”  refers to the same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Information in table “sales by SKU” can be found in table “sales_report”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991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4EB4-1490-7BDF-C010-7A0DE506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0C17-5E0C-D303-BE20-FE913DFA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322FAAA1-D6C3-6AA2-7B09-56A851DDE833}"/>
              </a:ext>
            </a:extLst>
          </p:cNvPr>
          <p:cNvSpPr/>
          <p:nvPr/>
        </p:nvSpPr>
        <p:spPr>
          <a:xfrm>
            <a:off x="2946400" y="2458720"/>
            <a:ext cx="2032000" cy="11887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Profiling</a:t>
            </a:r>
            <a:endParaRPr lang="en-CA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445879C-4C32-E8D2-CFCA-014EBB29F5F1}"/>
              </a:ext>
            </a:extLst>
          </p:cNvPr>
          <p:cNvSpPr/>
          <p:nvPr/>
        </p:nvSpPr>
        <p:spPr>
          <a:xfrm>
            <a:off x="5181602" y="2458720"/>
            <a:ext cx="2032000" cy="11887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Validating and Cleaning</a:t>
            </a:r>
            <a:endParaRPr lang="en-CA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D626D5B-8563-1CAA-57DB-7087263F0D0F}"/>
              </a:ext>
            </a:extLst>
          </p:cNvPr>
          <p:cNvSpPr/>
          <p:nvPr/>
        </p:nvSpPr>
        <p:spPr>
          <a:xfrm>
            <a:off x="7589520" y="2458720"/>
            <a:ext cx="2032000" cy="11887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Documenting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12DB8-A993-0713-8935-8B9208201AAB}"/>
              </a:ext>
            </a:extLst>
          </p:cNvPr>
          <p:cNvSpPr txBox="1"/>
          <p:nvPr/>
        </p:nvSpPr>
        <p:spPr>
          <a:xfrm>
            <a:off x="5134864" y="3755814"/>
            <a:ext cx="1874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Identify irrelevant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redundant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Identify duplicates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Check 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Handle missing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1A5D9-2AAC-2D73-8BC2-FA2D5A90D048}"/>
              </a:ext>
            </a:extLst>
          </p:cNvPr>
          <p:cNvSpPr txBox="1"/>
          <p:nvPr/>
        </p:nvSpPr>
        <p:spPr>
          <a:xfrm>
            <a:off x="2854960" y="3755814"/>
            <a:ext cx="1874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Understanding 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Understanding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Finding relations</a:t>
            </a:r>
          </a:p>
        </p:txBody>
      </p:sp>
    </p:spTree>
    <p:extLst>
      <p:ext uri="{BB962C8B-B14F-4D97-AF65-F5344CB8AC3E}">
        <p14:creationId xmlns:p14="http://schemas.microsoft.com/office/powerpoint/2010/main" val="42252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A040-E42D-9929-FCFC-5F6FE186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C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90FB-AE39-989D-68CD-D38D488C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Question 1: Highest level of transaction revenue (per All_sessions table)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Country – United States</a:t>
            </a:r>
          </a:p>
          <a:p>
            <a:r>
              <a:rPr lang="en-US" dirty="0">
                <a:solidFill>
                  <a:srgbClr val="0070C0"/>
                </a:solidFill>
              </a:rPr>
              <a:t>City – Atlanta</a:t>
            </a:r>
          </a:p>
          <a:p>
            <a:endParaRPr lang="en-US" dirty="0"/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Question 2: Average products ordered from visitors per country and city (top 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 Top 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Brano, Czechia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Riyadh, Saudi Arabia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Rexburg, United States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From 454 different products and 5518 orders the average products ordered overall  is 12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DE911A2-2FC9-25A6-0759-1F1CFCB18FE6}"/>
              </a:ext>
            </a:extLst>
          </p:cNvPr>
          <p:cNvSpPr/>
          <p:nvPr/>
        </p:nvSpPr>
        <p:spPr>
          <a:xfrm>
            <a:off x="10442448" y="2368296"/>
            <a:ext cx="652272" cy="52120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Action Button: Go Forward or Next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D1AF027-311A-9EE0-C9E9-BA2DE11DE49F}"/>
              </a:ext>
            </a:extLst>
          </p:cNvPr>
          <p:cNvSpPr/>
          <p:nvPr/>
        </p:nvSpPr>
        <p:spPr>
          <a:xfrm>
            <a:off x="10442448" y="4191847"/>
            <a:ext cx="713232" cy="52120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98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FDF4-BFAF-B936-A885-3F33B08B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..continuation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B24D-7DE8-6267-489F-219976AC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Question 3 and 4: Pattern in product categories of products ordered per country and city and Top selling product per country and city</a:t>
            </a:r>
          </a:p>
          <a:p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More analysis  or data is required to define potential pattern  by city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  The current  information shows that 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>
                <a:solidFill>
                  <a:srgbClr val="0070C0"/>
                </a:solidFill>
              </a:rPr>
              <a:t>The product ordered the most  is "Ballpoint LED Light Pen“  from Home/Office category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</a:rPr>
              <a:t>	United States and Germany have the most visitors for this  product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Question 5: Summarize the impact of revenue per country and city 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A0221BA-C461-2E11-3F2C-D4F82B1743D0}"/>
              </a:ext>
            </a:extLst>
          </p:cNvPr>
          <p:cNvSpPr/>
          <p:nvPr/>
        </p:nvSpPr>
        <p:spPr>
          <a:xfrm>
            <a:off x="10872216" y="4978231"/>
            <a:ext cx="713232" cy="52120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977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E6EC-0B29-A3EF-C657-A3ED6F37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..continuation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E744-D71C-DC74-EBEF-92F36AD2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Question 5: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Impact of revenue (per city and country)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all totaltransactions available where the country and city is define: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86% of the total transactions revenue  is from United States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14% of the total transactions revenue is from Israel, Australia, Canada and Switzerland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The top contributing cities from United States are Sunnyvale, Atlanta  and San Francisco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The top contributing cities for the 14% are Tel Aviv-Yafo, Sydney, Toronto and Zurich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CA" dirty="0"/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16506C9-7BCE-43CB-6AB1-6AC9251BB2B7}"/>
              </a:ext>
            </a:extLst>
          </p:cNvPr>
          <p:cNvSpPr/>
          <p:nvPr/>
        </p:nvSpPr>
        <p:spPr>
          <a:xfrm>
            <a:off x="10991088" y="5347886"/>
            <a:ext cx="713232" cy="52120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35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4960-7396-86C4-6ACE-5D849738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..continuation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4E7B-E015-0033-216B-C8BC0E9F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Additional Information: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There are 454 products available with  a total of 5519 orders (per Sales_Report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304  products have orders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150  products have no orders at all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StockLevel   vs Restocking LeadTime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majority of the stock Levels are higher than RestockingLead Time,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Products  that does not meet the previous statement have a total_ordered of 10 or less</a:t>
            </a:r>
          </a:p>
          <a:p>
            <a:endParaRPr lang="en-CA" dirty="0"/>
          </a:p>
        </p:txBody>
      </p:sp>
      <p:sp>
        <p:nvSpPr>
          <p:cNvPr id="5" name="Action Button: Go Forward or Next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9512BCC-C6F9-213A-6810-F046C6DFA5E5}"/>
              </a:ext>
            </a:extLst>
          </p:cNvPr>
          <p:cNvSpPr/>
          <p:nvPr/>
        </p:nvSpPr>
        <p:spPr>
          <a:xfrm>
            <a:off x="11155680" y="5454612"/>
            <a:ext cx="731583" cy="522856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3623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1569</TotalTime>
  <Words>1527</Words>
  <Application>Microsoft Office PowerPoint</Application>
  <PresentationFormat>Widescreen</PresentationFormat>
  <Paragraphs>222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 Ecommerce Database</vt:lpstr>
      <vt:lpstr>Problem Statement</vt:lpstr>
      <vt:lpstr>Resources and Risks</vt:lpstr>
      <vt:lpstr>Assumptions:</vt:lpstr>
      <vt:lpstr>Process</vt:lpstr>
      <vt:lpstr>Solutions</vt:lpstr>
      <vt:lpstr>Solutions ..continuation</vt:lpstr>
      <vt:lpstr>Solutions ..continuation</vt:lpstr>
      <vt:lpstr>Solutions ..continuation</vt:lpstr>
      <vt:lpstr>Question 1. Query</vt:lpstr>
      <vt:lpstr>Question 2. Query 1 of 2</vt:lpstr>
      <vt:lpstr>Question 2. Query 2 of 2</vt:lpstr>
      <vt:lpstr>Question 3 and 4. Query 1of 2</vt:lpstr>
      <vt:lpstr>Question 3 and 4. Query 2of 2</vt:lpstr>
      <vt:lpstr>Question 5. Query 1 of 2 </vt:lpstr>
      <vt:lpstr>Question 5. Query 2 of 2 </vt:lpstr>
      <vt:lpstr>Additional Information Queries</vt:lpstr>
      <vt:lpstr>Additional Information Queries</vt:lpstr>
      <vt:lpstr>Data Cleaning: Queries</vt:lpstr>
      <vt:lpstr>Cleaning Data…continuation</vt:lpstr>
      <vt:lpstr>Cleaning Data…continuation</vt:lpstr>
      <vt:lpstr>Cleaning Data…continuation</vt:lpstr>
      <vt:lpstr>Distinct</vt:lpstr>
      <vt:lpstr>QA testing </vt:lpstr>
      <vt:lpstr>QA testing  Query Example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Ecommerce Database</dc:title>
  <dc:creator>Alma Melendez</dc:creator>
  <cp:lastModifiedBy>Alma Melendez</cp:lastModifiedBy>
  <cp:revision>82</cp:revision>
  <dcterms:created xsi:type="dcterms:W3CDTF">2023-07-09T12:11:58Z</dcterms:created>
  <dcterms:modified xsi:type="dcterms:W3CDTF">2023-07-12T13:54:05Z</dcterms:modified>
</cp:coreProperties>
</file>