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4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28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6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1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2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5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3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DE436-8F03-4BDC-A9A5-62A5CC3B9D6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13F8-CE5A-4B39-83EB-FD5DFAEDB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4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</a:t>
            </a:r>
            <a:r>
              <a:rPr lang="fr-FR" dirty="0" err="1" smtClean="0"/>
              <a:t>fonctionelle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808515" y="1005176"/>
            <a:ext cx="2506436" cy="889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08515" y="1265463"/>
            <a:ext cx="27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Hydrographe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7108372" y="1005176"/>
            <a:ext cx="2506436" cy="889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108372" y="1265463"/>
            <a:ext cx="27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Sonar et son câble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724400" y="2491559"/>
            <a:ext cx="2506436" cy="889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724400" y="2751846"/>
            <a:ext cx="27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Treuil et support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371850" y="4238230"/>
            <a:ext cx="5584371" cy="122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731079" y="4371582"/>
            <a:ext cx="476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Permettre à l’hydrographe de descendre, tracter, et monter le sonar</a:t>
            </a:r>
            <a:endParaRPr lang="fr-FR" dirty="0"/>
          </a:p>
        </p:txBody>
      </p:sp>
      <p:cxnSp>
        <p:nvCxnSpPr>
          <p:cNvPr id="13" name="Connecteur en arc 12"/>
          <p:cNvCxnSpPr>
            <a:stCxn id="4" idx="4"/>
            <a:endCxn id="6" idx="4"/>
          </p:cNvCxnSpPr>
          <p:nvPr/>
        </p:nvCxnSpPr>
        <p:spPr>
          <a:xfrm rot="16200000" flipH="1">
            <a:off x="6211661" y="-254846"/>
            <a:ext cx="12700" cy="4299857"/>
          </a:xfrm>
          <a:prstGeom prst="curvedConnector3">
            <a:avLst>
              <a:gd name="adj1" fmla="val 5142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6" idx="4"/>
            <a:endCxn id="10" idx="0"/>
          </p:cNvCxnSpPr>
          <p:nvPr/>
        </p:nvCxnSpPr>
        <p:spPr>
          <a:xfrm rot="5400000">
            <a:off x="6091240" y="1967879"/>
            <a:ext cx="2343147" cy="2197554"/>
          </a:xfrm>
          <a:prstGeom prst="curvedConnector3">
            <a:avLst>
              <a:gd name="adj1" fmla="val 6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50" y="0"/>
            <a:ext cx="4498521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FP: Permettre à l’utilisateur de manœuvrer le sonar</a:t>
            </a:r>
          </a:p>
          <a:p>
            <a:pPr marL="0" indent="0">
              <a:buNone/>
            </a:pPr>
            <a:r>
              <a:rPr lang="fr-FR" sz="1600" dirty="0" smtClean="0"/>
              <a:t>FC1 : </a:t>
            </a:r>
            <a:r>
              <a:rPr lang="fr-FR" sz="1600" dirty="0" smtClean="0"/>
              <a:t>Enrouler et dérouler le câble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FC2 : </a:t>
            </a:r>
            <a:r>
              <a:rPr lang="fr-FR" sz="1600" dirty="0" smtClean="0"/>
              <a:t>Ne pas détériorer le câble</a:t>
            </a:r>
          </a:p>
          <a:p>
            <a:pPr marL="0" indent="0">
              <a:buNone/>
            </a:pPr>
            <a:r>
              <a:rPr lang="fr-FR" sz="1600" dirty="0" smtClean="0"/>
              <a:t>FC3 : </a:t>
            </a:r>
            <a:r>
              <a:rPr lang="fr-FR" sz="1600" dirty="0" smtClean="0"/>
              <a:t>Guider le câble</a:t>
            </a:r>
          </a:p>
          <a:p>
            <a:pPr marL="0" indent="0">
              <a:buNone/>
            </a:pPr>
            <a:r>
              <a:rPr lang="fr-FR" sz="1600" dirty="0" smtClean="0"/>
              <a:t>FC4 : Résister au milieu marin</a:t>
            </a:r>
          </a:p>
          <a:p>
            <a:pPr marL="0" indent="0">
              <a:buNone/>
            </a:pPr>
            <a:r>
              <a:rPr lang="fr-FR" sz="1600" dirty="0" smtClean="0"/>
              <a:t>FC5 : Respecter le milieu marin</a:t>
            </a:r>
          </a:p>
          <a:p>
            <a:pPr marL="0" indent="0">
              <a:buNone/>
            </a:pPr>
            <a:r>
              <a:rPr lang="fr-FR" sz="1600" dirty="0" smtClean="0"/>
              <a:t>FC6 : Recevoir de l’énergie</a:t>
            </a:r>
          </a:p>
          <a:p>
            <a:pPr marL="0" indent="0">
              <a:buNone/>
            </a:pPr>
            <a:r>
              <a:rPr lang="fr-FR" sz="1600" dirty="0" smtClean="0"/>
              <a:t>FC7 : S’adapter au Zodiac</a:t>
            </a:r>
          </a:p>
          <a:p>
            <a:pPr marL="0" indent="0">
              <a:buNone/>
            </a:pPr>
            <a:r>
              <a:rPr lang="fr-FR" sz="1600" dirty="0" smtClean="0"/>
              <a:t>FC8 : S’adapter à l’utilisateur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Ellipse 3"/>
          <p:cNvSpPr/>
          <p:nvPr/>
        </p:nvSpPr>
        <p:spPr>
          <a:xfrm>
            <a:off x="6400800" y="2801318"/>
            <a:ext cx="2506436" cy="8899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Treuil et support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151539" y="5082581"/>
            <a:ext cx="2057400" cy="767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9919607" y="5353914"/>
            <a:ext cx="2057400" cy="767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Sonar et son câble</a:t>
            </a:r>
            <a:endParaRPr lang="fr-FR" dirty="0"/>
          </a:p>
        </p:txBody>
      </p:sp>
      <p:cxnSp>
        <p:nvCxnSpPr>
          <p:cNvPr id="9" name="Connecteur en arc 8"/>
          <p:cNvCxnSpPr>
            <a:stCxn id="6" idx="0"/>
            <a:endCxn id="7" idx="0"/>
          </p:cNvCxnSpPr>
          <p:nvPr/>
        </p:nvCxnSpPr>
        <p:spPr>
          <a:xfrm rot="16200000" flipH="1">
            <a:off x="7928606" y="2334213"/>
            <a:ext cx="271333" cy="5768068"/>
          </a:xfrm>
          <a:prstGeom prst="curvedConnector3">
            <a:avLst>
              <a:gd name="adj1" fmla="val -55665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03297" y="4761624"/>
            <a:ext cx="6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FP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608005" y="1967051"/>
            <a:ext cx="2057400" cy="767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Zodiac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6509658" y="827097"/>
            <a:ext cx="2057400" cy="767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Milieu marin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223533" y="1820631"/>
            <a:ext cx="2057400" cy="767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Energie</a:t>
            </a:r>
            <a:endParaRPr lang="fr-FR" dirty="0"/>
          </a:p>
        </p:txBody>
      </p:sp>
      <p:cxnSp>
        <p:nvCxnSpPr>
          <p:cNvPr id="22" name="Connecteur droit 21"/>
          <p:cNvCxnSpPr>
            <a:stCxn id="15" idx="6"/>
            <a:endCxn id="4" idx="1"/>
          </p:cNvCxnSpPr>
          <p:nvPr/>
        </p:nvCxnSpPr>
        <p:spPr>
          <a:xfrm>
            <a:off x="5280933" y="2204353"/>
            <a:ext cx="1486926" cy="727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15605" y="2376136"/>
            <a:ext cx="534761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FC6</a:t>
            </a:r>
            <a:endParaRPr lang="fr-FR" dirty="0"/>
          </a:p>
        </p:txBody>
      </p:sp>
      <p:cxnSp>
        <p:nvCxnSpPr>
          <p:cNvPr id="26" name="Connecteur droit 25"/>
          <p:cNvCxnSpPr>
            <a:stCxn id="4" idx="5"/>
            <a:endCxn id="7" idx="1"/>
          </p:cNvCxnSpPr>
          <p:nvPr/>
        </p:nvCxnSpPr>
        <p:spPr>
          <a:xfrm>
            <a:off x="8540177" y="3560901"/>
            <a:ext cx="1680729" cy="1905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056236" y="4669291"/>
            <a:ext cx="74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FC1,</a:t>
            </a:r>
          </a:p>
          <a:p>
            <a:r>
              <a:rPr lang="fr-FR" dirty="0" smtClean="0"/>
              <a:t>FC2,</a:t>
            </a:r>
          </a:p>
          <a:p>
            <a:r>
              <a:rPr lang="fr-FR" dirty="0" smtClean="0"/>
              <a:t>FC3</a:t>
            </a:r>
          </a:p>
        </p:txBody>
      </p:sp>
      <p:cxnSp>
        <p:nvCxnSpPr>
          <p:cNvPr id="41" name="Connecteur droit 40"/>
          <p:cNvCxnSpPr>
            <a:stCxn id="14" idx="4"/>
            <a:endCxn id="4" idx="0"/>
          </p:cNvCxnSpPr>
          <p:nvPr/>
        </p:nvCxnSpPr>
        <p:spPr>
          <a:xfrm>
            <a:off x="7538358" y="1594540"/>
            <a:ext cx="115660" cy="12067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868892" y="1643886"/>
            <a:ext cx="71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FC4,</a:t>
            </a:r>
          </a:p>
          <a:p>
            <a:r>
              <a:rPr lang="fr-FR" dirty="0" smtClean="0"/>
              <a:t>FC5</a:t>
            </a:r>
          </a:p>
        </p:txBody>
      </p:sp>
      <p:cxnSp>
        <p:nvCxnSpPr>
          <p:cNvPr id="47" name="Connecteur droit 46"/>
          <p:cNvCxnSpPr>
            <a:stCxn id="4" idx="7"/>
            <a:endCxn id="13" idx="2"/>
          </p:cNvCxnSpPr>
          <p:nvPr/>
        </p:nvCxnSpPr>
        <p:spPr>
          <a:xfrm flipV="1">
            <a:off x="8540177" y="2350773"/>
            <a:ext cx="1067828" cy="580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8990240" y="2670688"/>
            <a:ext cx="534761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FC7</a:t>
            </a:r>
            <a:endParaRPr lang="fr-FR" dirty="0"/>
          </a:p>
        </p:txBody>
      </p:sp>
      <p:cxnSp>
        <p:nvCxnSpPr>
          <p:cNvPr id="51" name="Connecteur droit 50"/>
          <p:cNvCxnSpPr>
            <a:stCxn id="6" idx="7"/>
            <a:endCxn id="4" idx="3"/>
          </p:cNvCxnSpPr>
          <p:nvPr/>
        </p:nvCxnSpPr>
        <p:spPr>
          <a:xfrm flipV="1">
            <a:off x="5907640" y="3560901"/>
            <a:ext cx="860219" cy="1634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327154" y="4700352"/>
            <a:ext cx="534761" cy="38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FC8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79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42004"/>
              </p:ext>
            </p:extLst>
          </p:nvPr>
        </p:nvGraphicFramePr>
        <p:xfrm>
          <a:off x="138795" y="106134"/>
          <a:ext cx="11928019" cy="6662057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991060">
                  <a:extLst>
                    <a:ext uri="{9D8B030D-6E8A-4147-A177-3AD203B41FA5}">
                      <a16:colId xmlns:a16="http://schemas.microsoft.com/office/drawing/2014/main" val="2108257564"/>
                    </a:ext>
                  </a:extLst>
                </a:gridCol>
                <a:gridCol w="2689330">
                  <a:extLst>
                    <a:ext uri="{9D8B030D-6E8A-4147-A177-3AD203B41FA5}">
                      <a16:colId xmlns:a16="http://schemas.microsoft.com/office/drawing/2014/main" val="1296435822"/>
                    </a:ext>
                  </a:extLst>
                </a:gridCol>
                <a:gridCol w="2823628">
                  <a:extLst>
                    <a:ext uri="{9D8B030D-6E8A-4147-A177-3AD203B41FA5}">
                      <a16:colId xmlns:a16="http://schemas.microsoft.com/office/drawing/2014/main" val="1011047453"/>
                    </a:ext>
                  </a:extLst>
                </a:gridCol>
                <a:gridCol w="2715649">
                  <a:extLst>
                    <a:ext uri="{9D8B030D-6E8A-4147-A177-3AD203B41FA5}">
                      <a16:colId xmlns:a16="http://schemas.microsoft.com/office/drawing/2014/main" val="3120229177"/>
                    </a:ext>
                  </a:extLst>
                </a:gridCol>
                <a:gridCol w="2708352">
                  <a:extLst>
                    <a:ext uri="{9D8B030D-6E8A-4147-A177-3AD203B41FA5}">
                      <a16:colId xmlns:a16="http://schemas.microsoft.com/office/drawing/2014/main" val="2674464637"/>
                    </a:ext>
                  </a:extLst>
                </a:gridCol>
              </a:tblGrid>
              <a:tr h="276133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Fonctions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Critères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Niveaux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Flexibilité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55411"/>
                  </a:ext>
                </a:extLst>
              </a:tr>
              <a:tr h="758579">
                <a:tc rowSpan="9"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Treuil</a:t>
                      </a:r>
                      <a:endParaRPr lang="fr-FR" sz="24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FP1: Permettre à l’utilisateur de manœuvrer le sonar</a:t>
                      </a:r>
                    </a:p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Charge temps normal</a:t>
                      </a:r>
                    </a:p>
                    <a:p>
                      <a:r>
                        <a:rPr lang="fr-FR" sz="1200" dirty="0" smtClean="0"/>
                        <a:t>Charge maximale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1500N</a:t>
                      </a:r>
                    </a:p>
                    <a:p>
                      <a:r>
                        <a:rPr lang="fr-FR" sz="1200" dirty="0" smtClean="0"/>
                        <a:t>2000N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F0</a:t>
                      </a:r>
                    </a:p>
                    <a:p>
                      <a:r>
                        <a:rPr lang="fr-FR" sz="1200" dirty="0" smtClean="0"/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861408"/>
                  </a:ext>
                </a:extLst>
              </a:tr>
              <a:tr h="758579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FC1 : Enrouler et dérouler le câble</a:t>
                      </a:r>
                    </a:p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Longueur</a:t>
                      </a:r>
                      <a:r>
                        <a:rPr lang="fr-FR" sz="1200" baseline="0" dirty="0" smtClean="0"/>
                        <a:t> à enrouler</a:t>
                      </a:r>
                      <a:endParaRPr lang="fr-FR" sz="1200" dirty="0" smtClean="0"/>
                    </a:p>
                    <a:p>
                      <a:r>
                        <a:rPr lang="fr-FR" sz="1200" dirty="0" smtClean="0"/>
                        <a:t>Temps</a:t>
                      </a:r>
                      <a:r>
                        <a:rPr lang="fr-FR" sz="1200" baseline="0" dirty="0" smtClean="0"/>
                        <a:t> de roulement pour 50m</a:t>
                      </a:r>
                      <a:endParaRPr lang="fr-FR" sz="1200" dirty="0" smtClean="0"/>
                    </a:p>
                    <a:p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50m</a:t>
                      </a:r>
                    </a:p>
                    <a:p>
                      <a:r>
                        <a:rPr lang="fr-FR" sz="1200" dirty="0" smtClean="0"/>
                        <a:t>NA</a:t>
                      </a:r>
                    </a:p>
                    <a:p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mini</a:t>
                      </a:r>
                    </a:p>
                    <a:p>
                      <a:endParaRPr lang="fr-FR" sz="1200" dirty="0" smtClean="0"/>
                    </a:p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6405692"/>
                  </a:ext>
                </a:extLst>
              </a:tr>
              <a:tr h="695538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FC2 : Ne pas détériorer le câble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Collecteur tournant</a:t>
                      </a:r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9888155"/>
                  </a:ext>
                </a:extLst>
              </a:tr>
              <a:tr h="695538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FC3 : Guider le câble/</a:t>
                      </a:r>
                      <a:r>
                        <a:rPr lang="fr-FR" sz="1200" dirty="0" err="1" smtClean="0"/>
                        <a:t>trancannage</a:t>
                      </a:r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aseline="0" dirty="0" smtClean="0"/>
                        <a:t>Diamètre du câble</a:t>
                      </a:r>
                    </a:p>
                    <a:p>
                      <a:r>
                        <a:rPr lang="fr-FR" sz="1200" baseline="0" dirty="0" smtClean="0"/>
                        <a:t>Vitesse va-et-vient</a:t>
                      </a:r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6.3mm</a:t>
                      </a:r>
                    </a:p>
                    <a:p>
                      <a:r>
                        <a:rPr lang="fr-FR" sz="1200" dirty="0" smtClean="0"/>
                        <a:t>Adapté au</a:t>
                      </a:r>
                      <a:r>
                        <a:rPr lang="fr-FR" sz="1200" baseline="0" dirty="0" smtClean="0"/>
                        <a:t> câble et au treuil</a:t>
                      </a:r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F0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9009440"/>
                  </a:ext>
                </a:extLst>
              </a:tr>
              <a:tr h="695538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FC4 : Résister au milieu marin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Corrosion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F0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5245029"/>
                  </a:ext>
                </a:extLst>
              </a:tr>
              <a:tr h="695538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FC5 : Respecter le milieu marin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Pollution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844"/>
                  </a:ext>
                </a:extLst>
              </a:tr>
              <a:tr h="695538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FC6 : Recevoir de l’énergie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Batterie du Zodiac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12V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F0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380197"/>
                  </a:ext>
                </a:extLst>
              </a:tr>
              <a:tr h="695538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FC7 : S’adapter au Zodiac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0m</a:t>
                      </a:r>
                    </a:p>
                    <a:p>
                      <a:r>
                        <a:rPr lang="fr-FR" sz="1200" dirty="0" smtClean="0"/>
                        <a:t>Ordre de</a:t>
                      </a:r>
                      <a:r>
                        <a:rPr lang="fr-FR" sz="1200" baseline="0" dirty="0" smtClean="0"/>
                        <a:t> la largeur du</a:t>
                      </a:r>
                      <a:r>
                        <a:rPr lang="fr-FR" sz="1200" dirty="0" smtClean="0"/>
                        <a:t> boudin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mini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962588"/>
                  </a:ext>
                </a:extLst>
              </a:tr>
              <a:tr h="695538"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200" dirty="0" smtClean="0"/>
                        <a:t>FC8 : S’adapter à l’utilisateur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Distance sonar/CG utilisateur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0.5m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F3 (d’après les profs.)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504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984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223</Words>
  <Application>Microsoft Office PowerPoint</Application>
  <PresentationFormat>Grand écran</PresentationFormat>
  <Paragraphs>73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Analyse fonctionelle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14</cp:revision>
  <dcterms:created xsi:type="dcterms:W3CDTF">2019-06-05T06:50:19Z</dcterms:created>
  <dcterms:modified xsi:type="dcterms:W3CDTF">2019-06-05T09:49:53Z</dcterms:modified>
</cp:coreProperties>
</file>