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5.jpeg" ContentType="image/jpeg"/>
  <Override PartName="/ppt/media/image6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GB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6AF7B36-5ED0-4F46-BDE8-B4493A7FBF4E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81E832C-ACF9-4C8B-9CC6-FA7038804BC1}" type="slidenum">
              <a:rPr lang="en-GB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0ADBFF5-BA29-4777-BF92-4C90A562FF04}" type="slidenum">
              <a:rPr lang="en-GB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8323AA8-8B65-478D-ADB7-8A7738517400}" type="slidenum">
              <a:rPr lang="en-GB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79B682A-E52C-4041-85A8-999D03EC67F9}" type="slidenum">
              <a:rPr lang="en-GB" sz="12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815292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3520" y="3491640"/>
            <a:ext cx="815292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710960" y="349164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520" y="349164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33520" y="1219320"/>
            <a:ext cx="815292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815292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33520" y="304920"/>
            <a:ext cx="8152920" cy="526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33520" y="349164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3520" y="1219320"/>
            <a:ext cx="8152920" cy="43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0960" y="349164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33520" y="3491640"/>
            <a:ext cx="81525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815292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33520" y="3491640"/>
            <a:ext cx="815292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10960" y="349164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33520" y="349164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815292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3520" y="304920"/>
            <a:ext cx="8152920" cy="5265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520" y="349164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4350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10960" y="349164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21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352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10960" y="1219320"/>
            <a:ext cx="39783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3520" y="3491640"/>
            <a:ext cx="8152560" cy="2075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-720" y="6210360"/>
            <a:ext cx="9143640" cy="647280"/>
          </a:xfrm>
          <a:prstGeom prst="rect">
            <a:avLst/>
          </a:prstGeom>
          <a:solidFill>
            <a:srgbClr val="004342"/>
          </a:solidFill>
        </p:spPr>
      </p:sp>
      <p:pic>
        <p:nvPicPr>
          <p:cNvPr descr="" id="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64520" y="6310440"/>
            <a:ext cx="1458720" cy="452160"/>
          </a:xfrm>
          <a:prstGeom prst="rect">
            <a:avLst/>
          </a:prstGeom>
        </p:spPr>
      </p:pic>
      <p:pic>
        <p:nvPicPr>
          <p:cNvPr descr="" id="2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56240" cy="6879960"/>
          </a:xfrm>
          <a:prstGeom prst="rect">
            <a:avLst/>
          </a:prstGeom>
        </p:spPr>
      </p:pic>
      <p:pic>
        <p:nvPicPr>
          <p:cNvPr descr="" id="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7364520" y="6310440"/>
            <a:ext cx="1458720" cy="452160"/>
          </a:xfrm>
          <a:prstGeom prst="rect">
            <a:avLst/>
          </a:prstGeom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3520" y="1040400"/>
            <a:ext cx="7772040" cy="685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  <a:latin typeface="HelveticaNeueLT Pro 45 Lt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33520" y="3851280"/>
            <a:ext cx="4487400" cy="614160"/>
          </a:xfrm>
          <a:prstGeom prst="rect">
            <a:avLst/>
          </a:prstGeom>
        </p:spPr>
        <p:txBody>
          <a:bodyPr bIns="0" lIns="0" rIns="0" tIns="0"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ffffff"/>
                </a:solidFill>
                <a:latin typeface="HelveticaNeueLT Pro 35 Th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ffffff"/>
                </a:solidFill>
                <a:latin typeface="HelveticaNeueLT Pro 35 Th"/>
                <a:ea typeface="ＭＳ Ｐゴシック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ffffff"/>
                </a:solidFill>
                <a:latin typeface="HelveticaNeueLT Pro 35 Th"/>
                <a:ea typeface="ＭＳ Ｐゴシック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ffffff"/>
                </a:solidFill>
                <a:latin typeface="HelveticaNeueLT Pro 35 Th"/>
                <a:ea typeface="ＭＳ Ｐゴシック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ffffff"/>
                </a:solidFill>
                <a:latin typeface="HelveticaNeueLT Pro 35 Th"/>
                <a:ea typeface="ＭＳ Ｐゴシック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ffffff"/>
                </a:solidFill>
                <a:latin typeface="HelveticaNeueLT Pro 35 Th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latin typeface="HelveticaNeueLT Pro 35 Th"/>
                <a:ea typeface="ＭＳ Ｐゴシック"/>
              </a:rPr>
              <a:t>Seventh Outline LevelClick to edit Master text styles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flipH="1">
            <a:off x="-720" y="6210360"/>
            <a:ext cx="9143640" cy="647280"/>
          </a:xfrm>
          <a:prstGeom prst="rect">
            <a:avLst/>
          </a:prstGeom>
          <a:solidFill>
            <a:srgbClr val="004342"/>
          </a:solidFill>
        </p:spPr>
      </p:sp>
      <p:pic>
        <p:nvPicPr>
          <p:cNvPr descr="" id="3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64520" y="6310440"/>
            <a:ext cx="1458720" cy="452160"/>
          </a:xfrm>
          <a:prstGeom prst="rect">
            <a:avLst/>
          </a:prstGeom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33520" y="304920"/>
            <a:ext cx="8152920" cy="761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72ad46"/>
                </a:solidFill>
                <a:latin typeface="HelveticaNeueLT Pro 45 Lt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33520" y="1219320"/>
            <a:ext cx="8152920" cy="4350960"/>
          </a:xfrm>
          <a:prstGeom prst="rect">
            <a:avLst/>
          </a:prstGeom>
        </p:spPr>
        <p:txBody>
          <a:bodyPr bIns="0" lIns="0" rIns="0" tIns="0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HelveticaNeueLT Pro 45 Lt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HelveticaNeueLT Pro 45 Lt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HelveticaNeueLT Pro 45 Lt"/>
                <a:ea typeface="ＭＳ Ｐゴシック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bacteria.ensembl.org/info/data/accessing_ensembl_bacteria.html" TargetMode="External"/><Relationship Id="rId2" Type="http://schemas.openxmlformats.org/officeDocument/2006/relationships/hyperlink" Target="http://bacteria.ensembl.org/info/data/accessing_ensembl_bacteria.html" TargetMode="External"/><Relationship Id="rId3" Type="http://schemas.openxmlformats.org/officeDocument/2006/relationships/hyperlink" Target="http://beta.rest.ensemblgenomes.org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bacteria.ensembl.org/info/data/accessing_ensembl_bacteria.html" TargetMode="Externa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bacteria.ensembl.org/info/data/accessing_ensembl_bacteria.html" TargetMode="Externa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beta.rest.ensemblgenomes.org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beta.rest.ensemblgenomes.org/" TargetMode="External"/><Relationship Id="rId2" Type="http://schemas.openxmlformats.org/officeDocument/2006/relationships/hyperlink" Target="http://bacteria.ensembl.org/info/data/accessing_ensembl_bacteria.html" TargetMode="External"/><Relationship Id="rId3" Type="http://schemas.openxmlformats.org/officeDocument/2006/relationships/hyperlink" Target="http://bacteria.ensembl.org/info/data/accessing_ensembl_bacteria.html" TargetMode="External"/><Relationship Id="rId4" Type="http://schemas.openxmlformats.org/officeDocument/2006/relationships/hyperlink" Target="http://bacteria.ensembl.org/info/data/accessing_ensembl_bacteria.html" TargetMode="External"/><Relationship Id="rId5" Type="http://schemas.openxmlformats.org/officeDocument/2006/relationships/hyperlink" Target="mailto:dev@ensembl.org" TargetMode="Externa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31720" y="2591640"/>
            <a:ext cx="6400440" cy="6091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GB" sz="2600">
                <a:solidFill>
                  <a:srgbClr val="ffffff"/>
                </a:solidFill>
                <a:latin typeface="HelveticaNeueLT Pro 45 Lt"/>
                <a:ea typeface="ＭＳ Ｐゴシック"/>
              </a:rPr>
              <a:t>Microme Workshop, EBI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ffffff"/>
                </a:solidFill>
                <a:latin typeface="HelveticaNeueLT Pro 45 Lt"/>
                <a:ea typeface="ＭＳ Ｐゴシック"/>
              </a:rPr>
              <a:t>7th October 2013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33520" y="1039680"/>
            <a:ext cx="7772040" cy="685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  <a:latin typeface="HelveticaNeueLT Pro 45 Lt"/>
                <a:ea typeface="ＭＳ Ｐゴシック"/>
              </a:rPr>
              <a:t>Programmatic Access to Ensembl Bacteria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533520" y="3851280"/>
            <a:ext cx="4487400" cy="6141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latin typeface="HelveticaNeueLT Pro 45 Lt"/>
                <a:ea typeface="ＭＳ Ｐゴシック"/>
              </a:rPr>
              <a:t>Dan Staines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latin typeface="HelveticaNeueLT Pro 45 Lt"/>
                <a:ea typeface="ＭＳ Ｐゴシック"/>
              </a:rPr>
              <a:t>Ensembl Genomes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33520" y="304920"/>
            <a:ext cx="8152920" cy="761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72ad46"/>
                </a:solidFill>
                <a:latin typeface="HelveticaNeueLT Pro 45 Lt"/>
                <a:ea typeface="ＭＳ Ｐゴシック"/>
              </a:rPr>
              <a:t>Programmatic Interfaces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33520" y="1219320"/>
            <a:ext cx="8152920" cy="4350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Ensembl Perl API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 u="sng">
                <a:solidFill>
                  <a:srgbClr val="007e82"/>
                </a:solidFill>
                <a:latin typeface="HelveticaNeueLT Pro 45 Lt"/>
                <a:ea typeface="ＭＳ Ｐゴシック"/>
                <a:hlinkClick r:id="rId1"/>
              </a:rPr>
              <a:t>http://bacteria.ensembl.org/info/docs/api/index.html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 u="sng">
                <a:solidFill>
                  <a:srgbClr val="007e82"/>
                </a:solidFill>
                <a:latin typeface="HelveticaNeueLT Pro 45 Lt"/>
                <a:ea typeface="ＭＳ Ｐゴシック"/>
                <a:hlinkClick r:id="rId2"/>
              </a:rPr>
              <a:t>http://bacteria.ensembl.org/info/data/accessing_ensembl_bacteria.html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Ensembl Genomes REST service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 u="sng">
                <a:solidFill>
                  <a:srgbClr val="007e82"/>
                </a:solidFill>
                <a:latin typeface="HelveticaNeueLT Pro 45 Lt"/>
                <a:ea typeface="ＭＳ Ｐゴシック"/>
                <a:hlinkClick r:id="rId3"/>
              </a:rPr>
              <a:t>http://beta.rest.ensemblgenomes.org/</a:t>
            </a: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 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3520" y="304920"/>
            <a:ext cx="8152920" cy="761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72ad46"/>
                </a:solidFill>
                <a:latin typeface="HelveticaNeueLT Pro 45 Lt"/>
                <a:ea typeface="ＭＳ Ｐゴシック"/>
              </a:rPr>
              <a:t>Ensembl Perl API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33520" y="1219320"/>
            <a:ext cx="8152920" cy="4350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Ensembl API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Mature, fully featured Perl API for Ensembl resources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Provides access to: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HelveticaNeueLT Pro 45 Lt"/>
                <a:ea typeface="ＭＳ Ｐゴシック"/>
              </a:rPr>
              <a:t>Genomic sequence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HelveticaNeueLT Pro 45 Lt"/>
                <a:ea typeface="ＭＳ Ｐゴシック"/>
              </a:rPr>
              <a:t>Genome features e.g. genes, translations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HelveticaNeueLT Pro 45 Lt"/>
                <a:ea typeface="ＭＳ Ｐゴシック"/>
              </a:rPr>
              <a:t>Annotation e.g. cross-references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 u="sng">
                <a:solidFill>
                  <a:srgbClr val="007e82"/>
                </a:solidFill>
                <a:latin typeface="HelveticaNeueLT Pro 45 Lt"/>
                <a:ea typeface="ＭＳ Ｐゴシック"/>
                <a:hlinkClick r:id="rId1"/>
              </a:rPr>
              <a:t>http://bacteria.ensembl.org/info/docs/api/index.html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33760" y="152280"/>
            <a:ext cx="1767600" cy="9140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33520" y="304920"/>
            <a:ext cx="8152920" cy="761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72ad46"/>
                </a:solidFill>
                <a:latin typeface="HelveticaNeueLT Pro 45 Lt"/>
                <a:ea typeface="ＭＳ Ｐゴシック"/>
              </a:rPr>
              <a:t>Ensembl Genomes Perl API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33520" y="1219320"/>
            <a:ext cx="8152920" cy="4350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Ensembl Genomes Perl API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Supplementary to Ensembl API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Provides additional tools for finding Ensembl Bacteria genomes: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HelveticaNeueLT Pro 45 Lt"/>
                <a:ea typeface="ＭＳ Ｐゴシック"/>
              </a:rPr>
              <a:t>Find genomes by name pattern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HelveticaNeueLT Pro 45 Lt"/>
                <a:ea typeface="ＭＳ Ｐゴシック"/>
              </a:rPr>
              <a:t>Find genomes by INSDC accession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HelveticaNeueLT Pro 45 Lt"/>
                <a:ea typeface="ＭＳ Ｐゴシック"/>
              </a:rPr>
              <a:t>Find genomes by taxonomy ID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 u="sng">
                <a:solidFill>
                  <a:srgbClr val="007e82"/>
                </a:solidFill>
                <a:latin typeface="HelveticaNeueLT Pro 45 Lt"/>
                <a:ea typeface="ＭＳ Ｐゴシック"/>
                <a:hlinkClick r:id="rId1"/>
              </a:rPr>
              <a:t>http://bacteria.ensembl.org/info/data/accessing_ensembl_bacteria.html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33760" y="152280"/>
            <a:ext cx="1767600" cy="9140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33520" y="304920"/>
            <a:ext cx="8152920" cy="761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72ad46"/>
                </a:solidFill>
                <a:latin typeface="HelveticaNeueLT Pro 45 Lt"/>
                <a:ea typeface="ＭＳ Ｐゴシック"/>
              </a:rPr>
              <a:t>Ensembl Genomes REST API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33520" y="1219320"/>
            <a:ext cx="8152920" cy="4350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Language independent programmatic interface to Ensembl resources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 u="sng">
                <a:solidFill>
                  <a:srgbClr val="007e82"/>
                </a:solidFill>
                <a:latin typeface="HelveticaNeueLT Pro 45 Lt"/>
                <a:ea typeface="ＭＳ Ｐゴシック"/>
                <a:hlinkClick r:id="rId1"/>
              </a:rPr>
              <a:t>http://beta.rest.ensemblgenomes.org</a:t>
            </a: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Endpoints provide access to wide variety of data </a:t>
            </a:r>
            <a:r>
              <a:rPr i="1"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e.g.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Sequences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Features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Cross-references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33520" y="304920"/>
            <a:ext cx="8152920" cy="761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72ad46"/>
                </a:solidFill>
                <a:latin typeface="HelveticaNeueLT Pro 45 Lt"/>
                <a:ea typeface="ＭＳ Ｐゴシック"/>
              </a:rPr>
              <a:t>Ensembl Genomes REST API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33520" y="1219320"/>
            <a:ext cx="8152920" cy="4350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Endpoints provide data in different formats </a:t>
            </a:r>
            <a:r>
              <a:rPr i="1"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e.g.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JSON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XML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FASTA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GFF3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Fully documented including examples in different languages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33520" y="304920"/>
            <a:ext cx="8152920" cy="7617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72ad46"/>
                </a:solidFill>
                <a:latin typeface="HelveticaNeueLT Pro 45 Lt"/>
                <a:ea typeface="ＭＳ Ｐゴシック"/>
              </a:rPr>
              <a:t>Resources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33520" y="1219320"/>
            <a:ext cx="8152920" cy="4350960"/>
          </a:xfrm>
          <a:prstGeom prst="rect">
            <a:avLst/>
          </a:prstGeom>
        </p:spPr>
        <p:txBody>
          <a:bodyPr bIns="0" lIns="0" rIns="0" tIns="0"/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 u="sng">
                <a:solidFill>
                  <a:srgbClr val="007e82"/>
                </a:solidFill>
                <a:latin typeface="HelveticaNeueLT Pro 45 Lt"/>
                <a:ea typeface="ＭＳ Ｐゴシック"/>
                <a:hlinkClick r:id="rId1"/>
              </a:rPr>
              <a:t>http://beta.rest.ensemblgenomes.org</a:t>
            </a:r>
            <a:r>
              <a:rPr lang="en-US" sz="2200">
                <a:solidFill>
                  <a:srgbClr val="000000"/>
                </a:solidFill>
                <a:latin typeface="HelveticaNeueLT Pro 45 Lt"/>
                <a:ea typeface="ＭＳ Ｐゴシック"/>
              </a:rPr>
              <a:t> 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 u="sng">
                <a:solidFill>
                  <a:srgbClr val="007e82"/>
                </a:solidFill>
                <a:latin typeface="HelveticaNeueLT Pro 45 Lt"/>
                <a:ea typeface="ＭＳ Ｐゴシック"/>
                <a:hlinkClick r:id="rId2"/>
              </a:rPr>
              <a:t>http://bacteria.ensembl.org/info/docs/api/index.html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 u="sng">
                <a:solidFill>
                  <a:srgbClr val="007e82"/>
                </a:solidFill>
                <a:latin typeface="HelveticaNeueLT Pro 45 Lt"/>
                <a:ea typeface="ＭＳ Ｐゴシック"/>
                <a:hlinkClick r:id="rId3"/>
              </a:rPr>
              <a:t>http://</a:t>
            </a:r>
            <a:r>
              <a:rPr lang="en-US" sz="2400" u="sng">
                <a:solidFill>
                  <a:srgbClr val="007e82"/>
                </a:solidFill>
                <a:latin typeface="HelveticaNeueLT Pro 45 Lt"/>
                <a:ea typeface="ＭＳ Ｐゴシック"/>
                <a:hlinkClick r:id="rId4"/>
              </a:rPr>
              <a:t>bacteria.ensembl.org/info/data/accessing_ensembl_bacteria.html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 u="sng">
                <a:solidFill>
                  <a:srgbClr val="007e82"/>
                </a:solidFill>
                <a:latin typeface="HelveticaNeueLT Pro 45 Lt"/>
                <a:ea typeface="ＭＳ Ｐゴシック"/>
                <a:hlinkClick r:id="rId5"/>
              </a:rPr>
              <a:t>dev@ensembl.org</a:t>
            </a:r>
            <a:r>
              <a:rPr lang="en-US" sz="2400">
                <a:solidFill>
                  <a:srgbClr val="000000"/>
                </a:solidFill>
                <a:latin typeface="HelveticaNeueLT Pro 45 Lt"/>
                <a:ea typeface="ＭＳ Ｐゴシック"/>
              </a:rPr>
              <a:t> mailing list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