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45"/>
  </p:notesMasterIdLst>
  <p:handoutMasterIdLst>
    <p:handoutMasterId r:id="rId46"/>
  </p:handoutMasterIdLst>
  <p:sldIdLst>
    <p:sldId id="256" r:id="rId3"/>
    <p:sldId id="257" r:id="rId4"/>
    <p:sldId id="258" r:id="rId5"/>
    <p:sldId id="259" r:id="rId6"/>
    <p:sldId id="262" r:id="rId7"/>
    <p:sldId id="263" r:id="rId8"/>
    <p:sldId id="289" r:id="rId9"/>
    <p:sldId id="265" r:id="rId10"/>
    <p:sldId id="271" r:id="rId11"/>
    <p:sldId id="290" r:id="rId12"/>
    <p:sldId id="267" r:id="rId13"/>
    <p:sldId id="270" r:id="rId14"/>
    <p:sldId id="291" r:id="rId15"/>
    <p:sldId id="288" r:id="rId16"/>
    <p:sldId id="292" r:id="rId17"/>
    <p:sldId id="274" r:id="rId18"/>
    <p:sldId id="275" r:id="rId19"/>
    <p:sldId id="276" r:id="rId20"/>
    <p:sldId id="277" r:id="rId21"/>
    <p:sldId id="295" r:id="rId22"/>
    <p:sldId id="298" r:id="rId23"/>
    <p:sldId id="296" r:id="rId24"/>
    <p:sldId id="299" r:id="rId25"/>
    <p:sldId id="297" r:id="rId26"/>
    <p:sldId id="293" r:id="rId27"/>
    <p:sldId id="279" r:id="rId28"/>
    <p:sldId id="281" r:id="rId29"/>
    <p:sldId id="282" r:id="rId30"/>
    <p:sldId id="301" r:id="rId31"/>
    <p:sldId id="283" r:id="rId32"/>
    <p:sldId id="284" r:id="rId33"/>
    <p:sldId id="285" r:id="rId34"/>
    <p:sldId id="300" r:id="rId35"/>
    <p:sldId id="286" r:id="rId36"/>
    <p:sldId id="310" r:id="rId37"/>
    <p:sldId id="287" r:id="rId38"/>
    <p:sldId id="303" r:id="rId39"/>
    <p:sldId id="305" r:id="rId40"/>
    <p:sldId id="302" r:id="rId41"/>
    <p:sldId id="306" r:id="rId42"/>
    <p:sldId id="308" r:id="rId43"/>
    <p:sldId id="309" r:id="rId4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A4AE"/>
    <a:srgbClr val="768592"/>
    <a:srgbClr val="00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6374" autoAdjust="0"/>
  </p:normalViewPr>
  <p:slideViewPr>
    <p:cSldViewPr snapToGrid="0" showGuides="1">
      <p:cViewPr varScale="1">
        <p:scale>
          <a:sx n="110" d="100"/>
          <a:sy n="110" d="100"/>
        </p:scale>
        <p:origin x="864" y="108"/>
      </p:cViewPr>
      <p:guideLst>
        <p:guide orient="horz" pos="4123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-3768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04BC-B0E3-4208-A222-418A4F529526}" type="datetimeFigureOut">
              <a:rPr lang="de-DE" smtClean="0"/>
              <a:pPr/>
              <a:t>06.07.2018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8CCCE-5D86-4F2C-A810-6EA86A7CE74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D818D-C606-4ACC-B471-870C5A9C4C11}" type="datetimeFigureOut">
              <a:rPr lang="de-DE" smtClean="0"/>
              <a:pPr/>
              <a:t>06.07.2018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32A09-A8F9-4844-A50B-996B9FD8E0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307180" y="1324800"/>
            <a:ext cx="8836819" cy="128798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581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1986531"/>
            <a:ext cx="8568000" cy="5919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307181" y="2648801"/>
            <a:ext cx="8836819" cy="3896462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91247" y="4154488"/>
            <a:ext cx="2352753" cy="2390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mit eigenem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307180" y="1326628"/>
            <a:ext cx="8836819" cy="128798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581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1986531"/>
            <a:ext cx="8568000" cy="6001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307181" y="2648801"/>
            <a:ext cx="8836819" cy="3896462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10"/>
          <p:cNvSpPr txBox="1">
            <a:spLocks/>
          </p:cNvSpPr>
          <p:nvPr userDrawn="1"/>
        </p:nvSpPr>
        <p:spPr>
          <a:xfrm>
            <a:off x="7270893" y="5682815"/>
            <a:ext cx="1426482" cy="473075"/>
          </a:xfrm>
          <a:prstGeom prst="rect">
            <a:avLst/>
          </a:prstGeom>
          <a:solidFill>
            <a:srgbClr val="768592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mit Bild(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07180" y="1326628"/>
            <a:ext cx="8836819" cy="128798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600" y="1397001"/>
            <a:ext cx="8568000" cy="528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999" y="1986531"/>
            <a:ext cx="8568000" cy="5919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/>
          </p:nvPr>
        </p:nvSpPr>
        <p:spPr>
          <a:xfrm>
            <a:off x="314325" y="2655094"/>
            <a:ext cx="8829675" cy="3890169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größerer Titelraum und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304800" y="1326628"/>
            <a:ext cx="8839199" cy="2609578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305999" y="3981450"/>
            <a:ext cx="8838000" cy="2563812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117320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2670271"/>
            <a:ext cx="8568000" cy="11273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2" name="Grafik 11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66974" y="4637903"/>
            <a:ext cx="1877026" cy="19073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master eigene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304800" y="1326628"/>
            <a:ext cx="8839199" cy="2609578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309563" y="3981450"/>
            <a:ext cx="8834437" cy="2563812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117320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2670271"/>
            <a:ext cx="8568000" cy="11273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Textplatzhalter 10"/>
          <p:cNvSpPr txBox="1">
            <a:spLocks/>
          </p:cNvSpPr>
          <p:nvPr userDrawn="1"/>
        </p:nvSpPr>
        <p:spPr>
          <a:xfrm>
            <a:off x="7270893" y="5682815"/>
            <a:ext cx="1426482" cy="473075"/>
          </a:xfrm>
          <a:prstGeom prst="rect">
            <a:avLst/>
          </a:prstGeom>
          <a:solidFill>
            <a:srgbClr val="768592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größerer Titelraum und Bild(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304800" y="1326628"/>
            <a:ext cx="8839199" cy="2609578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117320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2670271"/>
            <a:ext cx="8568000" cy="11273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306000" y="3978275"/>
            <a:ext cx="8838000" cy="256698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großer Titelra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304800" y="1326627"/>
            <a:ext cx="8839199" cy="521863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23347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3815330"/>
            <a:ext cx="8568000" cy="2593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60173" y="848497"/>
            <a:ext cx="8340387" cy="55712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>
              <a:defRPr sz="2800"/>
            </a:lvl1pPr>
            <a:lvl2pPr marL="1080000" indent="-540000">
              <a:buFontTx/>
              <a:buNone/>
              <a:defRPr sz="2400"/>
            </a:lvl2pPr>
            <a:lvl3pPr marL="1620000" indent="-540000">
              <a:buFontTx/>
              <a:buNone/>
              <a:defRPr sz="2000"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eigenem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57CF44-A383-4FFE-9366-088A25F3F2DE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platzhalter 10"/>
          <p:cNvSpPr txBox="1">
            <a:spLocks/>
          </p:cNvSpPr>
          <p:nvPr userDrawn="1"/>
        </p:nvSpPr>
        <p:spPr>
          <a:xfrm>
            <a:off x="7270893" y="5682815"/>
            <a:ext cx="1426482" cy="473075"/>
          </a:xfrm>
          <a:prstGeom prst="rect">
            <a:avLst/>
          </a:prstGeom>
          <a:solidFill>
            <a:srgbClr val="768592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61599" y="849600"/>
            <a:ext cx="8341200" cy="5572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>
              <a:defRPr/>
            </a:lvl1pPr>
            <a:lvl2pPr marL="1080000" indent="-540000">
              <a:buFontTx/>
              <a:buNone/>
              <a:defRPr/>
            </a:lvl2pPr>
            <a:lvl3pPr marL="1620000" indent="-540000">
              <a:buFontTx/>
              <a:buNone/>
              <a:defRPr/>
            </a:lvl3pPr>
            <a:lvl4pPr>
              <a:buFontTx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4"/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FAU_Logo_Tech_englisch_DinA4_RGB.emf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6334309" y="253835"/>
            <a:ext cx="2270337" cy="593889"/>
          </a:xfrm>
          <a:prstGeom prst="rect">
            <a:avLst/>
          </a:prstGeom>
        </p:spPr>
      </p:pic>
      <p:sp>
        <p:nvSpPr>
          <p:cNvPr id="56" name="Rechteck 55"/>
          <p:cNvSpPr/>
          <p:nvPr userDrawn="1"/>
        </p:nvSpPr>
        <p:spPr>
          <a:xfrm>
            <a:off x="0" y="1325003"/>
            <a:ext cx="252000" cy="1289610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 userDrawn="1"/>
        </p:nvSpPr>
        <p:spPr>
          <a:xfrm>
            <a:off x="0" y="2650330"/>
            <a:ext cx="252000" cy="128880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59" r:id="rId3"/>
    <p:sldLayoutId id="2147483662" r:id="rId4"/>
    <p:sldLayoutId id="2147483667" r:id="rId5"/>
    <p:sldLayoutId id="2147483668" r:id="rId6"/>
    <p:sldLayoutId id="2147483669" r:id="rId7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FAU_Logo_Tech_englisch_DinA4_RGB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328808" y="123207"/>
            <a:ext cx="1483178" cy="387979"/>
          </a:xfrm>
          <a:prstGeom prst="rect">
            <a:avLst/>
          </a:prstGeom>
        </p:spPr>
      </p:pic>
      <p:sp>
        <p:nvSpPr>
          <p:cNvPr id="60" name="Rechteck 59"/>
          <p:cNvSpPr/>
          <p:nvPr userDrawn="1"/>
        </p:nvSpPr>
        <p:spPr>
          <a:xfrm>
            <a:off x="1" y="1985668"/>
            <a:ext cx="261937" cy="643233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 userDrawn="1"/>
        </p:nvSpPr>
        <p:spPr>
          <a:xfrm>
            <a:off x="1" y="1316535"/>
            <a:ext cx="264318" cy="64323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reihandform 108"/>
          <p:cNvSpPr/>
          <p:nvPr userDrawn="1"/>
        </p:nvSpPr>
        <p:spPr>
          <a:xfrm>
            <a:off x="295266" y="657389"/>
            <a:ext cx="8848733" cy="5924385"/>
          </a:xfrm>
          <a:custGeom>
            <a:avLst/>
            <a:gdLst>
              <a:gd name="connsiteX0" fmla="*/ 719137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  <a:gd name="connsiteX0" fmla="*/ 723719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721519">
                <a:moveTo>
                  <a:pt x="723719" y="0"/>
                </a:moveTo>
                <a:lnTo>
                  <a:pt x="0" y="0"/>
                </a:lnTo>
                <a:lnTo>
                  <a:pt x="0" y="721519"/>
                </a:lnTo>
                <a:lnTo>
                  <a:pt x="723900" y="721519"/>
                </a:lnTo>
                <a:lnTo>
                  <a:pt x="685800" y="721519"/>
                </a:lnTo>
              </a:path>
            </a:pathLst>
          </a:custGeom>
          <a:ln>
            <a:solidFill>
              <a:srgbClr val="003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ußzeilenplatzhalter 116"/>
          <p:cNvSpPr>
            <a:spLocks noGrp="1"/>
          </p:cNvSpPr>
          <p:nvPr>
            <p:ph type="ftr" sz="quarter" idx="3"/>
          </p:nvPr>
        </p:nvSpPr>
        <p:spPr>
          <a:xfrm>
            <a:off x="296448" y="6628573"/>
            <a:ext cx="6120000" cy="192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8" name="Datumsplatzhalter 117"/>
          <p:cNvSpPr>
            <a:spLocks noGrp="1"/>
          </p:cNvSpPr>
          <p:nvPr>
            <p:ph type="dt" sz="half" idx="2"/>
          </p:nvPr>
        </p:nvSpPr>
        <p:spPr>
          <a:xfrm>
            <a:off x="6809840" y="6627600"/>
            <a:ext cx="1080000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fld id="{999ECA2A-29A5-4A61-9B2A-1FC4878172CE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119" name="Foliennummernplatzhalter 118"/>
          <p:cNvSpPr>
            <a:spLocks noGrp="1"/>
          </p:cNvSpPr>
          <p:nvPr>
            <p:ph type="sldNum" sz="quarter" idx="4"/>
          </p:nvPr>
        </p:nvSpPr>
        <p:spPr>
          <a:xfrm>
            <a:off x="8227255" y="6627600"/>
            <a:ext cx="720000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003865"/>
                </a:solidFill>
              </a:defRPr>
            </a:lvl1pPr>
          </a:lstStyle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+mj-lt"/>
        <a:buAutoNum type="arabicPeriod"/>
        <a:defRPr lang="de-DE" sz="3200" b="1" kern="1200" dirty="0" smtClean="0">
          <a:solidFill>
            <a:srgbClr val="003865"/>
          </a:solidFill>
          <a:latin typeface="+mn-lt"/>
          <a:ea typeface="+mn-ea"/>
          <a:cs typeface="+mn-cs"/>
        </a:defRPr>
      </a:lvl1pPr>
      <a:lvl2pPr marL="971550" indent="-514350" algn="l" defTabSz="914400" rtl="0" eaLnBrk="1" latinLnBrk="0" hangingPunct="1">
        <a:spcBef>
          <a:spcPct val="20000"/>
        </a:spcBef>
        <a:buFont typeface="+mj-lt"/>
        <a:buAutoNum type="arabicPeriod"/>
        <a:defRPr sz="2800" kern="1200">
          <a:solidFill>
            <a:srgbClr val="003865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rgbClr val="00386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86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86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A70B9-D69B-436B-8DED-285BF4006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i="1" dirty="0"/>
              <a:t>Identifying Image Composites </a:t>
            </a:r>
            <a:br>
              <a:rPr lang="en-GB" i="1" dirty="0"/>
            </a:br>
            <a:r>
              <a:rPr lang="en-GB" i="1" dirty="0"/>
              <a:t>Through Shadow Matte Consistency</a:t>
            </a:r>
            <a:br>
              <a:rPr lang="en-GB" dirty="0"/>
            </a:br>
            <a:r>
              <a:rPr lang="en-GB" dirty="0"/>
              <a:t>by </a:t>
            </a:r>
            <a:r>
              <a:rPr lang="en-US" dirty="0"/>
              <a:t>Liu et al.</a:t>
            </a:r>
            <a:br>
              <a:rPr lang="en-GB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DDD39B-3193-4F52-8187-F6B5BF90B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000" y="2837088"/>
            <a:ext cx="8568000" cy="591912"/>
          </a:xfrm>
        </p:spPr>
        <p:txBody>
          <a:bodyPr/>
          <a:lstStyle/>
          <a:p>
            <a:r>
              <a:rPr lang="en-US" dirty="0"/>
              <a:t>Sebastian Rietsch</a:t>
            </a:r>
          </a:p>
        </p:txBody>
      </p:sp>
    </p:spTree>
    <p:extLst>
      <p:ext uri="{BB962C8B-B14F-4D97-AF65-F5344CB8AC3E}">
        <p14:creationId xmlns:p14="http://schemas.microsoft.com/office/powerpoint/2010/main" val="281195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EA25ED-B593-4988-80BB-688DED0030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Assumptions</a:t>
            </a:r>
          </a:p>
          <a:p>
            <a:r>
              <a:rPr lang="en-US" dirty="0"/>
              <a:t>Shadow properties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Algorithm outline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Shadow boundary sampling and penumbra region identification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Calculation of shadow matte value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Forgery detection using the shadow matte value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Evaluation and Limitations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EDCB2A-F13B-436D-BA2E-2CF106BE59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204172-DE22-4385-BBF4-97233666FE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69DBD-B72E-406B-A3C0-F6F4EED5F88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628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786FF68E-C4B7-41B4-8B96-AFEDD930BAB1}"/>
              </a:ext>
            </a:extLst>
          </p:cNvPr>
          <p:cNvSpPr/>
          <p:nvPr/>
        </p:nvSpPr>
        <p:spPr>
          <a:xfrm>
            <a:off x="3364806" y="3144359"/>
            <a:ext cx="568172" cy="569281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3A996C5-E750-43D6-A4F5-E45464B28BD1}"/>
              </a:ext>
            </a:extLst>
          </p:cNvPr>
          <p:cNvSpPr/>
          <p:nvPr/>
        </p:nvSpPr>
        <p:spPr>
          <a:xfrm>
            <a:off x="854646" y="3342996"/>
            <a:ext cx="164237" cy="172006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95B2C1FD-0233-4AA4-98C5-7D7A5906A447}"/>
              </a:ext>
            </a:extLst>
          </p:cNvPr>
          <p:cNvSpPr/>
          <p:nvPr/>
        </p:nvSpPr>
        <p:spPr>
          <a:xfrm>
            <a:off x="6245609" y="1935332"/>
            <a:ext cx="1726710" cy="2945167"/>
          </a:xfrm>
          <a:custGeom>
            <a:avLst/>
            <a:gdLst>
              <a:gd name="connsiteX0" fmla="*/ 8878 w 1464816"/>
              <a:gd name="connsiteY0" fmla="*/ 443884 h 2902998"/>
              <a:gd name="connsiteX1" fmla="*/ 0 w 1464816"/>
              <a:gd name="connsiteY1" fmla="*/ 2343705 h 2902998"/>
              <a:gd name="connsiteX2" fmla="*/ 1447061 w 1464816"/>
              <a:gd name="connsiteY2" fmla="*/ 2902998 h 2902998"/>
              <a:gd name="connsiteX3" fmla="*/ 1464816 w 1464816"/>
              <a:gd name="connsiteY3" fmla="*/ 0 h 2902998"/>
              <a:gd name="connsiteX4" fmla="*/ 8878 w 1464816"/>
              <a:gd name="connsiteY4" fmla="*/ 443884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816" h="2902998">
                <a:moveTo>
                  <a:pt x="8878" y="443884"/>
                </a:moveTo>
                <a:cubicBezTo>
                  <a:pt x="5919" y="1077158"/>
                  <a:pt x="2959" y="1710431"/>
                  <a:pt x="0" y="2343705"/>
                </a:cubicBezTo>
                <a:lnTo>
                  <a:pt x="1447061" y="2902998"/>
                </a:lnTo>
                <a:lnTo>
                  <a:pt x="1464816" y="0"/>
                </a:lnTo>
                <a:lnTo>
                  <a:pt x="8878" y="44388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FFADEA8-7E51-4EC3-8733-B47C2D7512E9}"/>
              </a:ext>
            </a:extLst>
          </p:cNvPr>
          <p:cNvSpPr/>
          <p:nvPr/>
        </p:nvSpPr>
        <p:spPr>
          <a:xfrm>
            <a:off x="6436480" y="2633893"/>
            <a:ext cx="1200703" cy="157967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D4FD727-93C1-4732-8E18-DABC01FABCDC}"/>
              </a:ext>
            </a:extLst>
          </p:cNvPr>
          <p:cNvCxnSpPr>
            <a:cxnSpLocks/>
          </p:cNvCxnSpPr>
          <p:nvPr/>
        </p:nvCxnSpPr>
        <p:spPr>
          <a:xfrm flipV="1">
            <a:off x="936764" y="2633893"/>
            <a:ext cx="6172199" cy="881110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D9D2D65-9ABC-4580-8037-8A85056B6F4A}"/>
              </a:ext>
            </a:extLst>
          </p:cNvPr>
          <p:cNvCxnSpPr>
            <a:cxnSpLocks/>
          </p:cNvCxnSpPr>
          <p:nvPr/>
        </p:nvCxnSpPr>
        <p:spPr>
          <a:xfrm>
            <a:off x="936763" y="3359088"/>
            <a:ext cx="6172199" cy="854475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13925C6C-D42D-4340-B926-6BFB7E49D3CA}"/>
              </a:ext>
            </a:extLst>
          </p:cNvPr>
          <p:cNvSpPr/>
          <p:nvPr/>
        </p:nvSpPr>
        <p:spPr>
          <a:xfrm>
            <a:off x="6589618" y="2832531"/>
            <a:ext cx="861133" cy="11929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5F684BD-A4CA-4C3C-A916-4BF57CF860B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36765" y="3515002"/>
            <a:ext cx="6172197" cy="51046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3C0AA2F-32A4-4D9B-890C-AD66F1299F95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36765" y="2832531"/>
            <a:ext cx="6172199" cy="51046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581A7B67-623D-4181-919E-0921BAAFA628}"/>
              </a:ext>
            </a:extLst>
          </p:cNvPr>
          <p:cNvSpPr txBox="1"/>
          <p:nvPr/>
        </p:nvSpPr>
        <p:spPr>
          <a:xfrm>
            <a:off x="630485" y="3861787"/>
            <a:ext cx="97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source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C8752E0-D8F9-41F8-9E80-5AEAE9199F5E}"/>
              </a:ext>
            </a:extLst>
          </p:cNvPr>
          <p:cNvSpPr txBox="1"/>
          <p:nvPr/>
        </p:nvSpPr>
        <p:spPr>
          <a:xfrm>
            <a:off x="3159509" y="3900699"/>
            <a:ext cx="213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shadow casting object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7D0D1C1-C90A-46B5-ADD5-5F26A803EDFB}"/>
              </a:ext>
            </a:extLst>
          </p:cNvPr>
          <p:cNvSpPr txBox="1"/>
          <p:nvPr/>
        </p:nvSpPr>
        <p:spPr>
          <a:xfrm>
            <a:off x="4405711" y="1549636"/>
            <a:ext cx="289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shadow receiving surface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046782B-8FC7-4BD1-A10B-6B7517094097}"/>
              </a:ext>
            </a:extLst>
          </p:cNvPr>
          <p:cNvCxnSpPr>
            <a:cxnSpLocks/>
          </p:cNvCxnSpPr>
          <p:nvPr/>
        </p:nvCxnSpPr>
        <p:spPr>
          <a:xfrm>
            <a:off x="7415240" y="3900699"/>
            <a:ext cx="929939" cy="43326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E5443C9E-4C95-44C7-B280-0A97FFBC6A87}"/>
              </a:ext>
            </a:extLst>
          </p:cNvPr>
          <p:cNvCxnSpPr>
            <a:cxnSpLocks/>
          </p:cNvCxnSpPr>
          <p:nvPr/>
        </p:nvCxnSpPr>
        <p:spPr>
          <a:xfrm flipV="1">
            <a:off x="7166808" y="2952935"/>
            <a:ext cx="958649" cy="40615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C5F556-5BB1-432A-98C8-605DCFFBEAF0}"/>
              </a:ext>
            </a:extLst>
          </p:cNvPr>
          <p:cNvSpPr txBox="1"/>
          <p:nvPr/>
        </p:nvSpPr>
        <p:spPr>
          <a:xfrm>
            <a:off x="7932363" y="4287952"/>
            <a:ext cx="127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penumbra shadow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33F8637-34EC-453D-A738-4088E2140F86}"/>
              </a:ext>
            </a:extLst>
          </p:cNvPr>
          <p:cNvSpPr txBox="1"/>
          <p:nvPr/>
        </p:nvSpPr>
        <p:spPr>
          <a:xfrm>
            <a:off x="8127681" y="2559061"/>
            <a:ext cx="127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shadow</a:t>
            </a:r>
          </a:p>
        </p:txBody>
      </p:sp>
      <p:sp>
        <p:nvSpPr>
          <p:cNvPr id="20" name="Inhaltsplatzhalter 4">
            <a:extLst>
              <a:ext uri="{FF2B5EF4-FFF2-40B4-BE49-F238E27FC236}">
                <a16:creationId xmlns:a16="http://schemas.microsoft.com/office/drawing/2014/main" id="{966F6671-6617-432A-80FA-756D5A7A2E82}"/>
              </a:ext>
            </a:extLst>
          </p:cNvPr>
          <p:cNvSpPr txBox="1">
            <a:spLocks/>
          </p:cNvSpPr>
          <p:nvPr/>
        </p:nvSpPr>
        <p:spPr>
          <a:xfrm>
            <a:off x="524663" y="112951"/>
            <a:ext cx="8341200" cy="3450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lang="de-DE" sz="2800" b="1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1pPr>
            <a:lvl2pPr marL="1080000" indent="-54000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2pPr>
            <a:lvl3pPr marL="1620000" indent="-5400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/>
              <a:t>Geometric properties</a:t>
            </a:r>
          </a:p>
        </p:txBody>
      </p:sp>
      <p:sp>
        <p:nvSpPr>
          <p:cNvPr id="22" name="Datumsplatzhalter 2">
            <a:extLst>
              <a:ext uri="{FF2B5EF4-FFF2-40B4-BE49-F238E27FC236}">
                <a16:creationId xmlns:a16="http://schemas.microsoft.com/office/drawing/2014/main" id="{586BC192-A21A-4FA3-9F4B-1262128248E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809840" y="6627600"/>
            <a:ext cx="1080000" cy="192000"/>
          </a:xfrm>
        </p:spPr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23" name="Foliennummernplatzhalter 3">
            <a:extLst>
              <a:ext uri="{FF2B5EF4-FFF2-40B4-BE49-F238E27FC236}">
                <a16:creationId xmlns:a16="http://schemas.microsoft.com/office/drawing/2014/main" id="{E081D8CC-462E-4291-97C4-03301F25E2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227255" y="6627600"/>
            <a:ext cx="720000" cy="192000"/>
          </a:xfrm>
        </p:spPr>
        <p:txBody>
          <a:bodyPr/>
          <a:lstStyle/>
          <a:p>
            <a:fld id="{0759437E-DD65-47AE-A718-65B9481C0A9E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276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C07F593-97A7-4510-83D7-5FC79D19376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Shadowed pixel 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intensity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Intensity (without shadow) is due to reflectance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and illumination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Shadow modelled through shadow matte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2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 is uniform over all shadows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Logarithm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C07F593-97A7-4510-83D7-5FC79D193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2412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A4E1F8-92F6-48E0-A2C3-5DBD1B60BD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44FF86-3AE9-4776-8A5B-A9207E7571A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1D9EAE-8029-4D2C-AB85-A0A9954637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40E90BC9-5869-4F34-8B0B-B5A272CB5071}"/>
              </a:ext>
            </a:extLst>
          </p:cNvPr>
          <p:cNvSpPr txBox="1">
            <a:spLocks/>
          </p:cNvSpPr>
          <p:nvPr/>
        </p:nvSpPr>
        <p:spPr>
          <a:xfrm>
            <a:off x="524663" y="112951"/>
            <a:ext cx="8341200" cy="3450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lang="de-DE" sz="2800" b="1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1pPr>
            <a:lvl2pPr marL="1080000" indent="-54000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2pPr>
            <a:lvl3pPr marL="1620000" indent="-5400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/>
              <a:t>Photometric properties</a:t>
            </a:r>
          </a:p>
        </p:txBody>
      </p:sp>
    </p:spTree>
    <p:extLst>
      <p:ext uri="{BB962C8B-B14F-4D97-AF65-F5344CB8AC3E}">
        <p14:creationId xmlns:p14="http://schemas.microsoft.com/office/powerpoint/2010/main" val="409030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EA25ED-B593-4988-80BB-688DED0030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Assumptions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Shadow properties</a:t>
            </a:r>
          </a:p>
          <a:p>
            <a:r>
              <a:rPr lang="en-US" dirty="0"/>
              <a:t>Algorithm outline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Shadow boundary sampling and penumbra region identification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Calculation of shadow matte value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Forgery detection using the shadow matte value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Evaluation and Limitations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EDCB2A-F13B-436D-BA2E-2CF106BE59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204172-DE22-4385-BBF4-97233666FE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69DBD-B72E-406B-A3C0-F6F4EED5F88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073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F220352-2CBE-4462-ACB1-B1BED83AB3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Sample two rectangular patches around two different shadow boundaries</a:t>
            </a:r>
          </a:p>
          <a:p>
            <a:r>
              <a:rPr lang="en-US" dirty="0"/>
              <a:t>Compute shadow matte values for both patches</a:t>
            </a:r>
          </a:p>
          <a:p>
            <a:r>
              <a:rPr lang="en-US" dirty="0"/>
              <a:t>If the difference between the shadow matte values exceed some threshold, one of the shadows must be forged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0A49FD-297D-412B-A709-8732D9E1F07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38D553-9B32-4B53-B526-3CD51D14C9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A5ADB-E34B-40BA-81A9-381C5565EF5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72439899-847B-40B2-927A-EFD1A37FC6CB}"/>
              </a:ext>
            </a:extLst>
          </p:cNvPr>
          <p:cNvSpPr txBox="1">
            <a:spLocks/>
          </p:cNvSpPr>
          <p:nvPr/>
        </p:nvSpPr>
        <p:spPr>
          <a:xfrm>
            <a:off x="524663" y="112951"/>
            <a:ext cx="8341200" cy="3450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lang="de-DE" sz="2800" b="1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1pPr>
            <a:lvl2pPr marL="1080000" indent="-54000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2pPr>
            <a:lvl3pPr marL="1620000" indent="-5400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/>
              <a:t>Algorithm outline</a:t>
            </a:r>
          </a:p>
        </p:txBody>
      </p:sp>
    </p:spTree>
    <p:extLst>
      <p:ext uri="{BB962C8B-B14F-4D97-AF65-F5344CB8AC3E}">
        <p14:creationId xmlns:p14="http://schemas.microsoft.com/office/powerpoint/2010/main" val="25539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EA25ED-B593-4988-80BB-688DED0030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Assumptions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Shadow properties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Algorithm outline</a:t>
            </a:r>
          </a:p>
          <a:p>
            <a:r>
              <a:rPr lang="en-US" dirty="0"/>
              <a:t>Shadow boundary sampling and penumbra region identification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Calculation of shadow matte value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Forgery detection using the shadow matte value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Evaluation and Limitations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EDCB2A-F13B-436D-BA2E-2CF106BE59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204172-DE22-4385-BBF4-97233666FE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69DBD-B72E-406B-A3C0-F6F4EED5F88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146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73CBBB-824D-4ED5-8C21-7E66506598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B016F9-BC66-46C0-A29E-8593F42DF1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A235B-8F3E-4D97-A11D-845D2FEB6F1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8B58651F-9AA5-40E3-938E-C065F4E4B0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Inhaltsplatzhalter 11">
            <a:extLst>
              <a:ext uri="{FF2B5EF4-FFF2-40B4-BE49-F238E27FC236}">
                <a16:creationId xmlns:a16="http://schemas.microsoft.com/office/drawing/2014/main" id="{9EB19ABA-E848-46EB-9F05-C06C83CA1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83" y="748347"/>
            <a:ext cx="8628831" cy="574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09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48DF149-F365-4B8E-97BC-A50A4FB949F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connected boundary points </a:t>
                </a:r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b="0" dirty="0"/>
                  <a:t>)</a:t>
                </a:r>
              </a:p>
              <a:p>
                <a:r>
                  <a:rPr lang="en-US" dirty="0"/>
                  <a:t>Divide into groups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)</a:t>
                </a:r>
              </a:p>
              <a:p>
                <a:r>
                  <a:rPr lang="en-US" dirty="0"/>
                  <a:t>Fit a line to every group via regression</a:t>
                </a:r>
              </a:p>
              <a:p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𝐬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samples along line normal in both directions for every line </a:t>
                </a:r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b="0" dirty="0"/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48DF149-F365-4B8E-97BC-A50A4FB94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2412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24153C-8AB3-4FD4-A853-9A8167FE9F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78049D-E14A-4083-9E3F-3A5CEA3748D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9324C5-2133-43C3-ADEE-63FF0AFD0A4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57BEA3AF-6F60-4E95-9D98-943F7286D891}"/>
              </a:ext>
            </a:extLst>
          </p:cNvPr>
          <p:cNvSpPr txBox="1">
            <a:spLocks/>
          </p:cNvSpPr>
          <p:nvPr/>
        </p:nvSpPr>
        <p:spPr>
          <a:xfrm>
            <a:off x="524663" y="112951"/>
            <a:ext cx="8341200" cy="3450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lang="de-DE" sz="2800" b="1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1pPr>
            <a:lvl2pPr marL="1080000" indent="-54000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2pPr>
            <a:lvl3pPr marL="1620000" indent="-5400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/>
              <a:t>Shadow boundary sampling</a:t>
            </a:r>
          </a:p>
        </p:txBody>
      </p:sp>
    </p:spTree>
    <p:extLst>
      <p:ext uri="{BB962C8B-B14F-4D97-AF65-F5344CB8AC3E}">
        <p14:creationId xmlns:p14="http://schemas.microsoft.com/office/powerpoint/2010/main" val="1190036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9AF042-31A3-40D0-9747-C95E8285FC4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57CF44-A383-4FFE-9366-088A25F3F2DE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6D8AFF-7A2E-476D-BDE8-E642A52F9A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227255" y="6627600"/>
            <a:ext cx="720000" cy="192000"/>
          </a:xfrm>
        </p:spPr>
        <p:txBody>
          <a:bodyPr/>
          <a:lstStyle/>
          <a:p>
            <a:fld id="{0759437E-DD65-47AE-A718-65B9481C0A9E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5E4A07-0E9E-413E-A13A-D3FDDAF0AFE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EC4A954-5CD3-42E3-9483-65EAD9B00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42" y="1258843"/>
            <a:ext cx="3053612" cy="227843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09ADE42-E980-4E6D-991C-7CE4738820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898" y="1258843"/>
            <a:ext cx="3053612" cy="226570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3AC621F-0D9F-48DF-821E-9E1C41CE4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898" y="3783898"/>
            <a:ext cx="3053612" cy="248627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FBA43C1-BD69-4EF7-A7F9-69688857DA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42" y="3774452"/>
            <a:ext cx="3053612" cy="249461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29E6822-5D3E-4A72-B592-6A2D1455A308}"/>
              </a:ext>
            </a:extLst>
          </p:cNvPr>
          <p:cNvSpPr txBox="1"/>
          <p:nvPr/>
        </p:nvSpPr>
        <p:spPr>
          <a:xfrm>
            <a:off x="2063593" y="81482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Real shadow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719AC56-DA30-4AB2-861B-4E2FEFE464D7}"/>
              </a:ext>
            </a:extLst>
          </p:cNvPr>
          <p:cNvSpPr txBox="1"/>
          <p:nvPr/>
        </p:nvSpPr>
        <p:spPr>
          <a:xfrm>
            <a:off x="5604573" y="814827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Forged shadow</a:t>
            </a:r>
          </a:p>
        </p:txBody>
      </p:sp>
    </p:spTree>
    <p:extLst>
      <p:ext uri="{BB962C8B-B14F-4D97-AF65-F5344CB8AC3E}">
        <p14:creationId xmlns:p14="http://schemas.microsoft.com/office/powerpoint/2010/main" val="1294765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D21A108-510A-49AD-8B1C-E8B1365E15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Width of penumbra region is assumed to be constant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Convert patch to grayscale, transfer to logarithm domain</a:t>
            </a:r>
          </a:p>
          <a:p>
            <a:r>
              <a:rPr lang="en-US" dirty="0"/>
              <a:t>Compute average along shadow direction</a:t>
            </a:r>
          </a:p>
          <a:p>
            <a:r>
              <a:rPr lang="en-US" dirty="0"/>
              <a:t>Normalize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00E414-63AE-43B5-ADD9-0DBDC85A9D3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B8156D-C2C9-4460-A46B-2E08750913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109E4-4001-453F-8D60-E48B4EECD86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259CD3B9-FEDA-4D60-9E7D-A6DC7DA27AC9}"/>
              </a:ext>
            </a:extLst>
          </p:cNvPr>
          <p:cNvSpPr txBox="1">
            <a:spLocks/>
          </p:cNvSpPr>
          <p:nvPr/>
        </p:nvSpPr>
        <p:spPr>
          <a:xfrm>
            <a:off x="524663" y="112951"/>
            <a:ext cx="8341200" cy="3450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lang="de-DE" sz="2800" b="1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1pPr>
            <a:lvl2pPr marL="1080000" indent="-54000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2pPr>
            <a:lvl3pPr marL="1620000" indent="-5400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/>
              <a:t>Penumbra region detection</a:t>
            </a:r>
          </a:p>
        </p:txBody>
      </p:sp>
    </p:spTree>
    <p:extLst>
      <p:ext uri="{BB962C8B-B14F-4D97-AF65-F5344CB8AC3E}">
        <p14:creationId xmlns:p14="http://schemas.microsoft.com/office/powerpoint/2010/main" val="186241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DC07E0-FE6B-4ED8-8755-F653BDF515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  <a:p>
            <a:r>
              <a:rPr lang="en-GB" dirty="0"/>
              <a:t>Liu et al.: </a:t>
            </a:r>
            <a:r>
              <a:rPr lang="en-GB" i="1" dirty="0"/>
              <a:t>Identifying Image Composites </a:t>
            </a:r>
            <a:br>
              <a:rPr lang="en-GB" i="1" dirty="0"/>
            </a:br>
            <a:r>
              <a:rPr lang="en-GB" i="1" dirty="0"/>
              <a:t>Through Shadow Matte Consistency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511CB3-A69E-4D30-ABC2-EBF1D6AD336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AC1D45-8092-427C-B38C-6DD505D8D6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7BFF1-224A-46C6-9227-11B42AFA78B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812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940ACB4-B801-412A-BCA2-82FFA2BCE73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99" y="847725"/>
            <a:ext cx="7861702" cy="5572125"/>
          </a:xfr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B872577-35AA-452E-BA00-F764E483244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57CF44-A383-4FFE-9366-088A25F3F2DE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5E0C66-60B5-47E5-A7C6-8A73A4B142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6BE24F-E0D2-4758-B63A-A9CFB4B18DE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472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2D21A108-510A-49AD-8B1C-E8B1365E158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Width of penumbra region is assumed to be constant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Convert patch to grayscale, transfer to logarithm domain</a:t>
                </a:r>
              </a:p>
              <a:p>
                <a:r>
                  <a:rPr lang="en-US" dirty="0"/>
                  <a:t>Compute average along shadow direction</a:t>
                </a:r>
              </a:p>
              <a:p>
                <a:r>
                  <a:rPr lang="en-US" dirty="0"/>
                  <a:t>Normalize</a:t>
                </a:r>
              </a:p>
              <a:p>
                <a:r>
                  <a:rPr lang="en-US" dirty="0"/>
                  <a:t>Fit sigmoid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2D21A108-510A-49AD-8B1C-E8B1365E1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2412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00E414-63AE-43B5-ADD9-0DBDC85A9D3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B8156D-C2C9-4460-A46B-2E08750913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109E4-4001-453F-8D60-E48B4EECD86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259CD3B9-FEDA-4D60-9E7D-A6DC7DA27AC9}"/>
              </a:ext>
            </a:extLst>
          </p:cNvPr>
          <p:cNvSpPr txBox="1">
            <a:spLocks/>
          </p:cNvSpPr>
          <p:nvPr/>
        </p:nvSpPr>
        <p:spPr>
          <a:xfrm>
            <a:off x="524663" y="112951"/>
            <a:ext cx="8341200" cy="3450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lang="de-DE" sz="2800" b="1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1pPr>
            <a:lvl2pPr marL="1080000" indent="-54000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2pPr>
            <a:lvl3pPr marL="1620000" indent="-5400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/>
              <a:t>Penumbra region detection</a:t>
            </a:r>
          </a:p>
        </p:txBody>
      </p:sp>
    </p:spTree>
    <p:extLst>
      <p:ext uri="{BB962C8B-B14F-4D97-AF65-F5344CB8AC3E}">
        <p14:creationId xmlns:p14="http://schemas.microsoft.com/office/powerpoint/2010/main" val="852298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32BA69E-FF96-4525-882D-BF21B88461B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39" y="847725"/>
            <a:ext cx="7920023" cy="5572125"/>
          </a:xfr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FE9578-A400-4F00-BFF0-3F710453552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57CF44-A383-4FFE-9366-088A25F3F2DE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203B0F6-2D0F-452E-B1B6-DBCE6B72BC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D91E28-9200-4D0D-B8BF-0EC8E1973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4247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2D21A108-510A-49AD-8B1C-E8B1365E158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Width of penumbra region is assumed to be constant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Convert patch to grayscale, transfer to logarithm domain</a:t>
                </a:r>
              </a:p>
              <a:p>
                <a:r>
                  <a:rPr lang="en-US" dirty="0"/>
                  <a:t>Compute average along shadow direction</a:t>
                </a:r>
              </a:p>
              <a:p>
                <a:r>
                  <a:rPr lang="en-US" dirty="0"/>
                  <a:t>Normalize</a:t>
                </a:r>
              </a:p>
              <a:p>
                <a:r>
                  <a:rPr lang="en-US" dirty="0"/>
                  <a:t>Fit sigmoid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By analysis, width of penumbra region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𝟖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2D21A108-510A-49AD-8B1C-E8B1365E1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2412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00E414-63AE-43B5-ADD9-0DBDC85A9D3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B8156D-C2C9-4460-A46B-2E08750913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109E4-4001-453F-8D60-E48B4EECD86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259CD3B9-FEDA-4D60-9E7D-A6DC7DA27AC9}"/>
              </a:ext>
            </a:extLst>
          </p:cNvPr>
          <p:cNvSpPr txBox="1">
            <a:spLocks/>
          </p:cNvSpPr>
          <p:nvPr/>
        </p:nvSpPr>
        <p:spPr>
          <a:xfrm>
            <a:off x="524663" y="112951"/>
            <a:ext cx="8341200" cy="3450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lang="de-DE" sz="2800" b="1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1pPr>
            <a:lvl2pPr marL="1080000" indent="-54000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2pPr>
            <a:lvl3pPr marL="1620000" indent="-5400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/>
              <a:t>Penumbra region detection</a:t>
            </a:r>
          </a:p>
        </p:txBody>
      </p:sp>
    </p:spTree>
    <p:extLst>
      <p:ext uri="{BB962C8B-B14F-4D97-AF65-F5344CB8AC3E}">
        <p14:creationId xmlns:p14="http://schemas.microsoft.com/office/powerpoint/2010/main" val="241241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39D71F-982E-4BBD-8128-16D39B3469B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57CF44-A383-4FFE-9366-088A25F3F2DE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C896D-9917-4466-B2A0-723457B128B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778234-E145-438E-8C20-8D1D5199AD4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FEA92DF-D6A4-49ED-9864-F07A84A50F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09" y="849313"/>
            <a:ext cx="7945857" cy="5573712"/>
          </a:xfrm>
        </p:spPr>
      </p:pic>
    </p:spTree>
    <p:extLst>
      <p:ext uri="{BB962C8B-B14F-4D97-AF65-F5344CB8AC3E}">
        <p14:creationId xmlns:p14="http://schemas.microsoft.com/office/powerpoint/2010/main" val="4134286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EA25ED-B593-4988-80BB-688DED0030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Assumptions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Shadow properties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Algorithm outline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Shadow boundary sampling and penumbra region identification</a:t>
            </a:r>
          </a:p>
          <a:p>
            <a:r>
              <a:rPr lang="en-US" dirty="0"/>
              <a:t>Calculation of shadow matte value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Forgery detection using the shadow matte value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Evaluation and Limitations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EDCB2A-F13B-436D-BA2E-2CF106BE59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204172-DE22-4385-BBF4-97233666FE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69DBD-B72E-406B-A3C0-F6F4EED5F88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056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D1CAD3F2-37F3-4BFF-8BD5-E8F9BDEB02B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Goal: Estimate intensity values of sampled boundary patch pixels with full shadow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dirty="0"/>
                  <a:t>) and no shadow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/>
                  <a:t>) on them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Each image row along the shadow normal direction is modeled by a spline of degree two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D1CAD3F2-37F3-4BFF-8BD5-E8F9BDEB0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2412" t="-1969" r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6A557ED-F301-40AA-8109-A219B1BA96B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57CF44-A383-4FFE-9366-088A25F3F2DE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62C786-7033-4CE4-B5DA-DCD2BC00E0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CEAD10-5C0F-43FE-A74B-74178DD5B0B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E10A9957-F17D-4A51-B928-F9FD16399BB1}"/>
              </a:ext>
            </a:extLst>
          </p:cNvPr>
          <p:cNvSpPr txBox="1">
            <a:spLocks/>
          </p:cNvSpPr>
          <p:nvPr/>
        </p:nvSpPr>
        <p:spPr>
          <a:xfrm>
            <a:off x="524663" y="112951"/>
            <a:ext cx="8341200" cy="3450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lang="de-DE" sz="2800" b="1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1pPr>
            <a:lvl2pPr marL="1080000" indent="-54000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2pPr>
            <a:lvl3pPr marL="1620000" indent="-5400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/>
              <a:t>Surface estimation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DF644B1-341A-4ACD-92C0-8074FCC93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78103" y="4433601"/>
            <a:ext cx="2023474" cy="1653057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D70CDB3-E433-4B90-B6C6-4A155A1AD674}"/>
              </a:ext>
            </a:extLst>
          </p:cNvPr>
          <p:cNvCxnSpPr>
            <a:cxnSpLocks/>
          </p:cNvCxnSpPr>
          <p:nvPr/>
        </p:nvCxnSpPr>
        <p:spPr>
          <a:xfrm>
            <a:off x="6947222" y="4371703"/>
            <a:ext cx="19186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BB2C768-15EC-4B21-A3BC-A683CED3D595}"/>
              </a:ext>
            </a:extLst>
          </p:cNvPr>
          <p:cNvCxnSpPr>
            <a:cxnSpLocks/>
          </p:cNvCxnSpPr>
          <p:nvPr/>
        </p:nvCxnSpPr>
        <p:spPr>
          <a:xfrm>
            <a:off x="6947222" y="4476206"/>
            <a:ext cx="19186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4BF5858-6A15-42A3-90D5-3B3FF42C4234}"/>
              </a:ext>
            </a:extLst>
          </p:cNvPr>
          <p:cNvCxnSpPr>
            <a:cxnSpLocks/>
          </p:cNvCxnSpPr>
          <p:nvPr/>
        </p:nvCxnSpPr>
        <p:spPr>
          <a:xfrm>
            <a:off x="6947222" y="4589418"/>
            <a:ext cx="19186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92787C2-E0C6-4BEE-BED5-A944E44D0973}"/>
              </a:ext>
            </a:extLst>
          </p:cNvPr>
          <p:cNvCxnSpPr>
            <a:cxnSpLocks/>
          </p:cNvCxnSpPr>
          <p:nvPr/>
        </p:nvCxnSpPr>
        <p:spPr>
          <a:xfrm>
            <a:off x="6947222" y="4702629"/>
            <a:ext cx="19186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32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4833A6-7889-43F2-9261-F827169E75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57CF44-A383-4FFE-9366-088A25F3F2DE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CF6B10-C0D9-4FB9-B143-0D3DC46766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3A8FBF-E1C6-47DF-A3C6-B8894A08683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8307669-3041-4C59-BB80-64B9C29FF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1" y="775917"/>
            <a:ext cx="6373114" cy="530616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6FF3373-2B46-4F8A-A6A0-7B3D207E0BD0}"/>
              </a:ext>
            </a:extLst>
          </p:cNvPr>
          <p:cNvSpPr/>
          <p:nvPr/>
        </p:nvSpPr>
        <p:spPr>
          <a:xfrm>
            <a:off x="7430390" y="1145220"/>
            <a:ext cx="212397" cy="19200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B386A35-7FE7-436C-9B0E-354767F494BC}"/>
                  </a:ext>
                </a:extLst>
              </p:cNvPr>
              <p:cNvSpPr txBox="1"/>
              <p:nvPr/>
            </p:nvSpPr>
            <p:spPr>
              <a:xfrm>
                <a:off x="7744495" y="1056554"/>
                <a:ext cx="482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B386A35-7FE7-436C-9B0E-354767F4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495" y="1056554"/>
                <a:ext cx="48276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eck 9">
            <a:extLst>
              <a:ext uri="{FF2B5EF4-FFF2-40B4-BE49-F238E27FC236}">
                <a16:creationId xmlns:a16="http://schemas.microsoft.com/office/drawing/2014/main" id="{199DBE58-D683-4BB0-99B6-A8093449F079}"/>
              </a:ext>
            </a:extLst>
          </p:cNvPr>
          <p:cNvSpPr/>
          <p:nvPr/>
        </p:nvSpPr>
        <p:spPr>
          <a:xfrm>
            <a:off x="7430390" y="1602072"/>
            <a:ext cx="212397" cy="192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70A03B0B-91C4-4689-A36D-DF61ED6A4A02}"/>
                  </a:ext>
                </a:extLst>
              </p:cNvPr>
              <p:cNvSpPr txBox="1"/>
              <p:nvPr/>
            </p:nvSpPr>
            <p:spPr>
              <a:xfrm>
                <a:off x="7744495" y="1513406"/>
                <a:ext cx="458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70A03B0B-91C4-4689-A36D-DF61ED6A4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495" y="1513406"/>
                <a:ext cx="458715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FF1CCD4B-F8B6-4703-BC4C-FBB3B7A74A00}"/>
              </a:ext>
            </a:extLst>
          </p:cNvPr>
          <p:cNvSpPr/>
          <p:nvPr/>
        </p:nvSpPr>
        <p:spPr>
          <a:xfrm>
            <a:off x="7430390" y="2058924"/>
            <a:ext cx="212397" cy="192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59AA0D2-809C-494A-B170-A8CC107F5338}"/>
                  </a:ext>
                </a:extLst>
              </p:cNvPr>
              <p:cNvSpPr txBox="1"/>
              <p:nvPr/>
            </p:nvSpPr>
            <p:spPr>
              <a:xfrm>
                <a:off x="7744495" y="1970258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59AA0D2-809C-494A-B170-A8CC107F5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495" y="1970258"/>
                <a:ext cx="3353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2FB39AB6-0B10-4E12-9F6E-533EBDE247BB}"/>
              </a:ext>
            </a:extLst>
          </p:cNvPr>
          <p:cNvSpPr txBox="1"/>
          <p:nvPr/>
        </p:nvSpPr>
        <p:spPr>
          <a:xfrm>
            <a:off x="2612539" y="6082082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R-channel estimation</a:t>
            </a:r>
          </a:p>
        </p:txBody>
      </p:sp>
    </p:spTree>
    <p:extLst>
      <p:ext uri="{BB962C8B-B14F-4D97-AF65-F5344CB8AC3E}">
        <p14:creationId xmlns:p14="http://schemas.microsoft.com/office/powerpoint/2010/main" val="1524704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9E9F45F-F85D-46C4-86AE-7281137BADD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Non-shadowed surface should fit pixel intensities in non-shadowed area and vice versa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subSup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𝜴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∬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𝜴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9E9F45F-F85D-46C4-86AE-7281137BA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2632" t="-1969" r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6FF604-C8EB-4620-9B08-E1997944C1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721E4B-E468-4117-9806-6E0A8AFD1D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E1074-ED5E-4277-BAFC-F4B07AE3776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EC89AEB3-BE84-4966-8AF1-F3F972041645}"/>
              </a:ext>
            </a:extLst>
          </p:cNvPr>
          <p:cNvSpPr txBox="1">
            <a:spLocks/>
          </p:cNvSpPr>
          <p:nvPr/>
        </p:nvSpPr>
        <p:spPr>
          <a:xfrm>
            <a:off x="524663" y="112951"/>
            <a:ext cx="8341200" cy="3450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lang="de-DE" sz="2800" b="1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1pPr>
            <a:lvl2pPr marL="1080000" indent="-54000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2pPr>
            <a:lvl3pPr marL="1620000" indent="-5400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/>
              <a:t>Energy functions</a:t>
            </a:r>
          </a:p>
        </p:txBody>
      </p:sp>
    </p:spTree>
    <p:extLst>
      <p:ext uri="{BB962C8B-B14F-4D97-AF65-F5344CB8AC3E}">
        <p14:creationId xmlns:p14="http://schemas.microsoft.com/office/powerpoint/2010/main" val="3198908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4833A6-7889-43F2-9261-F827169E75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57CF44-A383-4FFE-9366-088A25F3F2DE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CF6B10-C0D9-4FB9-B143-0D3DC46766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3A8FBF-E1C6-47DF-A3C6-B8894A08683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8307669-3041-4C59-BB80-64B9C29FF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1" y="775917"/>
            <a:ext cx="6373114" cy="530616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6FF3373-2B46-4F8A-A6A0-7B3D207E0BD0}"/>
              </a:ext>
            </a:extLst>
          </p:cNvPr>
          <p:cNvSpPr/>
          <p:nvPr/>
        </p:nvSpPr>
        <p:spPr>
          <a:xfrm>
            <a:off x="7430390" y="1145220"/>
            <a:ext cx="212397" cy="19200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B386A35-7FE7-436C-9B0E-354767F494BC}"/>
                  </a:ext>
                </a:extLst>
              </p:cNvPr>
              <p:cNvSpPr txBox="1"/>
              <p:nvPr/>
            </p:nvSpPr>
            <p:spPr>
              <a:xfrm>
                <a:off x="7744495" y="1056554"/>
                <a:ext cx="482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B386A35-7FE7-436C-9B0E-354767F4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495" y="1056554"/>
                <a:ext cx="48276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eck 9">
            <a:extLst>
              <a:ext uri="{FF2B5EF4-FFF2-40B4-BE49-F238E27FC236}">
                <a16:creationId xmlns:a16="http://schemas.microsoft.com/office/drawing/2014/main" id="{199DBE58-D683-4BB0-99B6-A8093449F079}"/>
              </a:ext>
            </a:extLst>
          </p:cNvPr>
          <p:cNvSpPr/>
          <p:nvPr/>
        </p:nvSpPr>
        <p:spPr>
          <a:xfrm>
            <a:off x="7430390" y="1602072"/>
            <a:ext cx="212397" cy="192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70A03B0B-91C4-4689-A36D-DF61ED6A4A02}"/>
                  </a:ext>
                </a:extLst>
              </p:cNvPr>
              <p:cNvSpPr txBox="1"/>
              <p:nvPr/>
            </p:nvSpPr>
            <p:spPr>
              <a:xfrm>
                <a:off x="7744495" y="1513406"/>
                <a:ext cx="458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70A03B0B-91C4-4689-A36D-DF61ED6A4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495" y="1513406"/>
                <a:ext cx="458715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FF1CCD4B-F8B6-4703-BC4C-FBB3B7A74A00}"/>
              </a:ext>
            </a:extLst>
          </p:cNvPr>
          <p:cNvSpPr/>
          <p:nvPr/>
        </p:nvSpPr>
        <p:spPr>
          <a:xfrm>
            <a:off x="7430390" y="2058924"/>
            <a:ext cx="212397" cy="192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59AA0D2-809C-494A-B170-A8CC107F5338}"/>
                  </a:ext>
                </a:extLst>
              </p:cNvPr>
              <p:cNvSpPr txBox="1"/>
              <p:nvPr/>
            </p:nvSpPr>
            <p:spPr>
              <a:xfrm>
                <a:off x="7744495" y="1970258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59AA0D2-809C-494A-B170-A8CC107F5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495" y="1970258"/>
                <a:ext cx="3353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2FB39AB6-0B10-4E12-9F6E-533EBDE247BB}"/>
              </a:ext>
            </a:extLst>
          </p:cNvPr>
          <p:cNvSpPr txBox="1"/>
          <p:nvPr/>
        </p:nvSpPr>
        <p:spPr>
          <a:xfrm>
            <a:off x="2612539" y="6082082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R-channel estimation</a:t>
            </a:r>
          </a:p>
        </p:txBody>
      </p:sp>
    </p:spTree>
    <p:extLst>
      <p:ext uri="{BB962C8B-B14F-4D97-AF65-F5344CB8AC3E}">
        <p14:creationId xmlns:p14="http://schemas.microsoft.com/office/powerpoint/2010/main" val="347607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43B6BD2C-1079-427B-827B-CA814A791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Problem definition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4427DDC3-8D69-440C-9C9A-95A3CB3A0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52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9E9F45F-F85D-46C4-86AE-7281137BADD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dirty="0"/>
                  <a:t> : The surfaces should be smooth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subSup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i="1"/>
                                        <m:t>∂ 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i="1"/>
                                    <m:t> 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i="1"/>
                                    <m:t>∂ 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i="1"/>
                                    <m:t>∂ 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i="1"/>
                                <m:t> 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i="1"/>
                                <m:t>∂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i="1"/>
                                <m:t>∂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i="1"/>
                                    <m:t>∂ 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i="1"/>
                                <m:t> 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i="1"/>
                                <m:t>∂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i="1"/>
                                    <m:t>∂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i="1"/>
                                <m:t> 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i="1"/>
                                <m:t>∂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i="1"/>
                                    <m:t>∂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i="1"/>
                                <m:t> 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i="1"/>
                                <m:t>∂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i="1"/>
                                <m:t>∂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i="1"/>
                                    <m:t>∂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i="1"/>
                                <m:t> 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i="1"/>
                                <m:t>∂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𝒅𝒙𝒅𝒚</m:t>
                      </m:r>
                    </m:oMath>
                  </m:oMathPara>
                </a14:m>
                <a:endParaRPr lang="en-US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9E9F45F-F85D-46C4-86AE-7281137BA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6FF604-C8EB-4620-9B08-E1997944C1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721E4B-E468-4117-9806-6E0A8AFD1D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E1074-ED5E-4277-BAFC-F4B07AE3776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1AD7F6E7-A7E6-4DE7-9376-63C1A0355591}"/>
              </a:ext>
            </a:extLst>
          </p:cNvPr>
          <p:cNvSpPr txBox="1">
            <a:spLocks/>
          </p:cNvSpPr>
          <p:nvPr/>
        </p:nvSpPr>
        <p:spPr>
          <a:xfrm>
            <a:off x="524663" y="112951"/>
            <a:ext cx="8341200" cy="3450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lang="de-DE" sz="2800" b="1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1pPr>
            <a:lvl2pPr marL="1080000" indent="-54000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2pPr>
            <a:lvl3pPr marL="1620000" indent="-5400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/>
              <a:t>Energy functions</a:t>
            </a:r>
          </a:p>
        </p:txBody>
      </p:sp>
    </p:spTree>
    <p:extLst>
      <p:ext uri="{BB962C8B-B14F-4D97-AF65-F5344CB8AC3E}">
        <p14:creationId xmlns:p14="http://schemas.microsoft.com/office/powerpoint/2010/main" val="3383240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F7C4F05-87AC-4B72-BEDB-2FDD564185F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dirty="0"/>
                  <a:t> : The variation of the subtraction of the two surfaces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 </m:t>
                    </m:r>
                  </m:oMath>
                </a14:m>
                <a:r>
                  <a:rPr lang="en-US" dirty="0"/>
                  <a:t>should be limited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i="1"/>
                                    <m:t>∂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i="1"/>
                                    <m:t>∂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i="1"/>
                                    <m:t>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i="1"/>
                                    <m:t>∂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F7C4F05-87AC-4B72-BEDB-2FDD56418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2632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6B943D-A65D-47FA-BAA3-0EE27A23FA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8254BD-A8CD-4EAA-9029-BF60113AFE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C2C0A4-3B15-4441-A285-1FD9CB3B76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9FB3E41F-6D97-413B-A8B3-5B85333DA492}"/>
              </a:ext>
            </a:extLst>
          </p:cNvPr>
          <p:cNvSpPr txBox="1">
            <a:spLocks/>
          </p:cNvSpPr>
          <p:nvPr/>
        </p:nvSpPr>
        <p:spPr>
          <a:xfrm>
            <a:off x="524663" y="112951"/>
            <a:ext cx="8341200" cy="3450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lang="de-DE" sz="2800" b="1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1pPr>
            <a:lvl2pPr marL="1080000" indent="-54000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2pPr>
            <a:lvl3pPr marL="1620000" indent="-5400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/>
              <a:t>Energy functions</a:t>
            </a:r>
          </a:p>
        </p:txBody>
      </p:sp>
    </p:spTree>
    <p:extLst>
      <p:ext uri="{BB962C8B-B14F-4D97-AF65-F5344CB8AC3E}">
        <p14:creationId xmlns:p14="http://schemas.microsoft.com/office/powerpoint/2010/main" val="2584359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D2B87CE0-E92C-4586-BA2E-2CAAC4B62BC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Energy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In matrix form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𝑨𝒇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:[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constant coefficients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Solving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minimizes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𝒎𝒆𝒂𝒏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Because: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D2B87CE0-E92C-4586-BA2E-2CAAC4B62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2412" t="-1969" b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1E5F4C-68D1-4A15-8E38-454B78D7B7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4279D9-16A0-4D54-96F8-94BA89A95A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016A45-78A9-4F9C-BE8B-9F6CDA15DE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9BF56046-FF8A-4ECB-B148-3E8EC68842A2}"/>
              </a:ext>
            </a:extLst>
          </p:cNvPr>
          <p:cNvSpPr txBox="1">
            <a:spLocks/>
          </p:cNvSpPr>
          <p:nvPr/>
        </p:nvSpPr>
        <p:spPr>
          <a:xfrm>
            <a:off x="524663" y="112951"/>
            <a:ext cx="8341200" cy="3450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lang="de-DE" sz="2800" b="1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1pPr>
            <a:lvl2pPr marL="1080000" indent="-54000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2pPr>
            <a:lvl3pPr marL="1620000" indent="-5400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/>
              <a:t>Energy functions</a:t>
            </a:r>
          </a:p>
        </p:txBody>
      </p:sp>
    </p:spTree>
    <p:extLst>
      <p:ext uri="{BB962C8B-B14F-4D97-AF65-F5344CB8AC3E}">
        <p14:creationId xmlns:p14="http://schemas.microsoft.com/office/powerpoint/2010/main" val="21284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EA25ED-B593-4988-80BB-688DED0030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Assumptions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Shadow properties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Algorithm outline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Shadow boundary sampling and penumbra region identification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Calculation of shadow matte value</a:t>
            </a:r>
          </a:p>
          <a:p>
            <a:r>
              <a:rPr lang="en-US" dirty="0">
                <a:solidFill>
                  <a:schemeClr val="tx2"/>
                </a:solidFill>
              </a:rPr>
              <a:t>Forgery detection using the shadow matte value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Evaluation and Limitations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EDCB2A-F13B-436D-BA2E-2CF106BE59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204172-DE22-4385-BBF4-97233666FE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69DBD-B72E-406B-A3C0-F6F4EED5F88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1685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240FE8A0-4034-4EB5-9675-54FB8DBB308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Inconsistency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Two shadow matte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𝒆𝒙𝒑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 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b="1" dirty="0"/>
                  <a:t>, scaling factor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Low probability, that inconsistencies due to measurement errors fall out of interval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240FE8A0-4034-4EB5-9675-54FB8DBB30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2412" t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291EE9-E3C6-4AA2-84DA-40A87D4AF1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38A48A-0777-4880-B016-C99A373BDA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271BBC-FEAF-4A72-B182-79D975323DD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DBAC6AD2-0C43-445E-BF21-DFB3C901DD1C}"/>
              </a:ext>
            </a:extLst>
          </p:cNvPr>
          <p:cNvSpPr txBox="1">
            <a:spLocks/>
          </p:cNvSpPr>
          <p:nvPr/>
        </p:nvSpPr>
        <p:spPr>
          <a:xfrm>
            <a:off x="524663" y="112951"/>
            <a:ext cx="8341200" cy="3450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lang="de-DE" sz="2800" b="1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1pPr>
            <a:lvl2pPr marL="1080000" indent="-54000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2pPr>
            <a:lvl3pPr marL="1620000" indent="-5400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/>
              <a:t>Energy functions</a:t>
            </a:r>
          </a:p>
        </p:txBody>
      </p:sp>
    </p:spTree>
    <p:extLst>
      <p:ext uri="{BB962C8B-B14F-4D97-AF65-F5344CB8AC3E}">
        <p14:creationId xmlns:p14="http://schemas.microsoft.com/office/powerpoint/2010/main" val="242518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EA25ED-B593-4988-80BB-688DED0030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Assumptions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Shadow properties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Algorithm outline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Shadow boundary sampling and penumbra region identification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Calculation of shadow matte value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Forgery detection using the shadow matte value</a:t>
            </a:r>
          </a:p>
          <a:p>
            <a:r>
              <a:rPr lang="en-US" dirty="0">
                <a:solidFill>
                  <a:schemeClr val="tx2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Evaluation and Limitations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EDCB2A-F13B-436D-BA2E-2CF106BE59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204172-DE22-4385-BBF4-97233666FE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69DBD-B72E-406B-A3C0-F6F4EED5F88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517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0012B817-73EA-4FA7-835A-89D8D8FCEE5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Compute shadow boundary</a:t>
                </a:r>
              </a:p>
              <a:p>
                <a:r>
                  <a:rPr lang="en-US" dirty="0"/>
                  <a:t>Sample two shadow boundary patches</a:t>
                </a:r>
              </a:p>
              <a:p>
                <a:r>
                  <a:rPr lang="en-US" dirty="0"/>
                  <a:t>Identify penumbra region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/>
                  <a:t> for all three channels</a:t>
                </a:r>
              </a:p>
              <a:p>
                <a:r>
                  <a:rPr lang="en-US" dirty="0"/>
                  <a:t>Calculate shadow matte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 falls out of interval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𝟗𝟔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𝟗𝟔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forgery is detected</a:t>
                </a:r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0012B817-73EA-4FA7-835A-89D8D8FCE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2412" t="-1969" r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16C847-1D59-4E2A-A183-211F929AB68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57CF44-A383-4FFE-9366-088A25F3F2DE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40AD76A-2F09-479D-A477-F6C9B306DA6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6B5864-7A57-41F3-BB7A-366FC6DAEED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394A63A7-825F-4728-810F-335F3CD39FC5}"/>
              </a:ext>
            </a:extLst>
          </p:cNvPr>
          <p:cNvSpPr txBox="1">
            <a:spLocks/>
          </p:cNvSpPr>
          <p:nvPr/>
        </p:nvSpPr>
        <p:spPr>
          <a:xfrm>
            <a:off x="524663" y="112951"/>
            <a:ext cx="8341200" cy="3450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lang="de-DE" sz="2800" b="1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1pPr>
            <a:lvl2pPr marL="1080000" indent="-54000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2pPr>
            <a:lvl3pPr marL="1620000" indent="-5400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50029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EA25ED-B593-4988-80BB-688DED0030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Assumptions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Shadow properties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Algorithm outline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Shadow boundary sampling and penumbra region identification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Calculation of shadow matte value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Forgery detection using the shadow matte value</a:t>
            </a:r>
          </a:p>
          <a:p>
            <a:r>
              <a:rPr lang="en-US" dirty="0">
                <a:solidFill>
                  <a:schemeClr val="tx2"/>
                </a:solidFill>
              </a:rPr>
              <a:t>Evaluation and Limitations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EDCB2A-F13B-436D-BA2E-2CF106BE59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204172-DE22-4385-BBF4-97233666FE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69DBD-B72E-406B-A3C0-F6F4EED5F88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063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F28D90C-4D75-4FE2-8BF3-D4F9F148FF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10 source and 10 target images, cut-and-paste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100 source-target pairs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40 shadowed nature images without forgery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Result: accuracy of 87%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B39C34-485C-45F0-B1E4-9CED42E131C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54691B-60B7-466A-B4F7-3CC00B31F3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83AAC-42FB-4A4C-9928-8C3C9304180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2BCC76F6-DEDE-4D1E-9B31-E28FD1954490}"/>
              </a:ext>
            </a:extLst>
          </p:cNvPr>
          <p:cNvSpPr txBox="1">
            <a:spLocks/>
          </p:cNvSpPr>
          <p:nvPr/>
        </p:nvSpPr>
        <p:spPr>
          <a:xfrm>
            <a:off x="524663" y="112951"/>
            <a:ext cx="8341200" cy="3450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lang="de-DE" sz="2800" b="1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1pPr>
            <a:lvl2pPr marL="1080000" indent="-54000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2pPr>
            <a:lvl3pPr marL="1620000" indent="-5400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612540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C3A3F71-C0F1-4CD2-9695-2C414B33B2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547520-D1B0-4BD2-9297-311AD18AB3B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57CF44-A383-4FFE-9366-088A25F3F2DE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570FD9C-41E3-4CA3-B02C-7263AE508F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28AA87-A65B-4D30-9637-BE32096FC3C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39B17C-51D3-46CD-A947-84E20A84F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6" y="848497"/>
            <a:ext cx="7901868" cy="5304192"/>
          </a:xfrm>
          <a:prstGeom prst="rect">
            <a:avLst/>
          </a:prstGeom>
        </p:spPr>
      </p:pic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88306A9A-8073-4414-89D0-5314967EC852}"/>
              </a:ext>
            </a:extLst>
          </p:cNvPr>
          <p:cNvSpPr txBox="1">
            <a:spLocks/>
          </p:cNvSpPr>
          <p:nvPr/>
        </p:nvSpPr>
        <p:spPr>
          <a:xfrm>
            <a:off x="524663" y="112951"/>
            <a:ext cx="8341200" cy="3450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lang="de-DE" sz="2800" b="1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1pPr>
            <a:lvl2pPr marL="1080000" indent="-54000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2pPr>
            <a:lvl3pPr marL="1620000" indent="-5400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06647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1EE92C-0399-4FDC-A92F-9797E3E58D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Availability of powerful video and image editing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Tampered videos and images are flooding the media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Image retouching, cut-and-paste, copy-move attacks</a:t>
            </a:r>
          </a:p>
          <a:p>
            <a:pPr marL="540000" lvl="1" indent="0"/>
            <a:endParaRPr lang="en-US" dirty="0"/>
          </a:p>
          <a:p>
            <a:pPr marL="0" indent="0">
              <a:buNone/>
            </a:pPr>
            <a:r>
              <a:rPr lang="en-US" dirty="0"/>
              <a:t>→ Evaluating authenticity of digital photographs is a crucial task nowadays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Idea: test shadows for inconsistencies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7B27B5-9D50-4435-955A-974C11E7962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809840" y="6627600"/>
            <a:ext cx="1080000" cy="192000"/>
          </a:xfrm>
        </p:spPr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86DE337C-F87C-4FA8-8EA4-E2035AEC259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227255" y="6627600"/>
            <a:ext cx="720000" cy="192000"/>
          </a:xfrm>
        </p:spPr>
        <p:txBody>
          <a:bodyPr/>
          <a:lstStyle/>
          <a:p>
            <a:fld id="{0759437E-DD65-47AE-A718-65B9481C0A9E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161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7BCC21B-E965-40DE-AE45-8DF6D8522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0173" y="848497"/>
            <a:ext cx="8340387" cy="557121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Copy-and-move, where shadow is included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Complex, blurry shadows (for example trees)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Only small shadows available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Shadow boundary on transition between materials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301E8B-BFC2-45A4-A0F6-9521A82170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156E40-87D2-4AEB-B8D5-06B8F6F687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B5E73B-DC4E-49D4-A0A3-052EBC8E97C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5C6BB70-C77A-426B-AFBF-362E0A7F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44" y="3475853"/>
            <a:ext cx="3810000" cy="2533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AB3A828-6CDB-4E02-AEB3-B255FB7D2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26" y="3475853"/>
            <a:ext cx="3383201" cy="2537401"/>
          </a:xfrm>
          <a:prstGeom prst="rect">
            <a:avLst/>
          </a:prstGeom>
        </p:spPr>
      </p:pic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FE597EC8-EF65-461B-BE06-340AE8F19638}"/>
              </a:ext>
            </a:extLst>
          </p:cNvPr>
          <p:cNvSpPr txBox="1">
            <a:spLocks/>
          </p:cNvSpPr>
          <p:nvPr/>
        </p:nvSpPr>
        <p:spPr>
          <a:xfrm>
            <a:off x="524663" y="112951"/>
            <a:ext cx="8341200" cy="3450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lang="de-DE" sz="2800" b="1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1pPr>
            <a:lvl2pPr marL="1080000" indent="-54000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2pPr>
            <a:lvl3pPr marL="1620000" indent="-5400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107311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48BE0-0AC6-4345-AB45-33E9C2E20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210030-DBC1-412F-887B-8B7ECFA8F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7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421BE-924A-4322-A8D6-D6AE9B5DC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 you for your attention!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69885D-FF28-4E03-A9E0-3C6151245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4EA13-9442-4023-830E-A4D3A6A96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i="1" dirty="0"/>
              <a:t>Identifying Image Composites </a:t>
            </a:r>
            <a:br>
              <a:rPr lang="en-GB" i="1" dirty="0"/>
            </a:br>
            <a:r>
              <a:rPr lang="en-GB" i="1" dirty="0"/>
              <a:t>Through Shadow Matte Consistency</a:t>
            </a:r>
            <a:br>
              <a:rPr lang="en-GB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4937A9-D093-44D4-B7F7-AF7A2968E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Qiguang</a:t>
            </a:r>
            <a:r>
              <a:rPr lang="en-US" dirty="0"/>
              <a:t> Liu, </a:t>
            </a:r>
            <a:r>
              <a:rPr lang="en-US" dirty="0" err="1"/>
              <a:t>Xiaochun</a:t>
            </a:r>
            <a:r>
              <a:rPr lang="en-US" dirty="0"/>
              <a:t> Cao, Chao Deng, and </a:t>
            </a:r>
            <a:r>
              <a:rPr lang="en-US" dirty="0" err="1"/>
              <a:t>Xiaojie</a:t>
            </a:r>
            <a:r>
              <a:rPr lang="en-US" dirty="0"/>
              <a:t> Guo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4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EA25ED-B593-4988-80BB-688DED0030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  <a:p>
            <a:r>
              <a:rPr lang="en-US" dirty="0"/>
              <a:t>Shadow properties</a:t>
            </a:r>
          </a:p>
          <a:p>
            <a:r>
              <a:rPr lang="en-US" dirty="0"/>
              <a:t>Algorithm outline</a:t>
            </a:r>
          </a:p>
          <a:p>
            <a:r>
              <a:rPr lang="en-US" dirty="0"/>
              <a:t>Shadow boundary sampling and penumbra region identification</a:t>
            </a:r>
          </a:p>
          <a:p>
            <a:r>
              <a:rPr lang="en-US" dirty="0"/>
              <a:t>Calculation of shadow matte value</a:t>
            </a:r>
          </a:p>
          <a:p>
            <a:r>
              <a:rPr lang="en-US" dirty="0"/>
              <a:t>Forgery detection using the shadow matte value</a:t>
            </a:r>
          </a:p>
          <a:p>
            <a:r>
              <a:rPr lang="en-US" dirty="0"/>
              <a:t>Summary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Evaluation and Limitations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EDCB2A-F13B-436D-BA2E-2CF106BE59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204172-DE22-4385-BBF4-97233666FE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69DBD-B72E-406B-A3C0-F6F4EED5F88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58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EA25ED-B593-4988-80BB-688DED0030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Shadow properties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Algorithm outline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Shadow boundary sampling and penumbra region identification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Calculation of shadow matte value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Forgery detection using the shadow matte value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Evaluation and Limitations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EDCB2A-F13B-436D-BA2E-2CF106BE59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204172-DE22-4385-BBF4-97233666FE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69DBD-B72E-406B-A3C0-F6F4EED5F88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08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3DDC4F-2F65-42CB-BC45-FB24ED1848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Outdoor scene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One distant direct light source, e.g. the sun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Shadow receiving surfaces have to be Lambertian (only diffuse reflection)</a:t>
            </a:r>
          </a:p>
          <a:p>
            <a:pPr marL="997200" lvl="1" indent="-457200">
              <a:buFont typeface="Arial" panose="020B0604020202020204" pitchFamily="34" charset="0"/>
              <a:buChar char="•"/>
            </a:pPr>
            <a:r>
              <a:rPr lang="en-US" dirty="0"/>
              <a:t>Holds true for most shadow receiving surfaces: </a:t>
            </a:r>
            <a:r>
              <a:rPr lang="en-GB" dirty="0"/>
              <a:t>asphalt, brick, stone, mud, grass, and concrete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Shadow casting objects are opaque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There exists at least one authentic shadow in the image</a:t>
            </a:r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61B8F9CE-E092-4085-853A-71EDD81DE867}"/>
              </a:ext>
            </a:extLst>
          </p:cNvPr>
          <p:cNvSpPr txBox="1">
            <a:spLocks/>
          </p:cNvSpPr>
          <p:nvPr/>
        </p:nvSpPr>
        <p:spPr>
          <a:xfrm>
            <a:off x="524663" y="112951"/>
            <a:ext cx="8341200" cy="3450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lang="de-DE" sz="2800" b="1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1pPr>
            <a:lvl2pPr marL="1080000" indent="-54000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2pPr>
            <a:lvl3pPr marL="1620000" indent="-5400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/>
              <a:t>Assumptions</a:t>
            </a:r>
          </a:p>
        </p:txBody>
      </p:sp>
      <p:sp>
        <p:nvSpPr>
          <p:cNvPr id="5" name="Datumsplatzhalter 2">
            <a:extLst>
              <a:ext uri="{FF2B5EF4-FFF2-40B4-BE49-F238E27FC236}">
                <a16:creationId xmlns:a16="http://schemas.microsoft.com/office/drawing/2014/main" id="{FC0EEF4E-6A2A-4443-9A62-903AC3F2553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809840" y="6627600"/>
            <a:ext cx="1080000" cy="192000"/>
          </a:xfrm>
        </p:spPr>
        <p:txBody>
          <a:bodyPr/>
          <a:lstStyle/>
          <a:p>
            <a:fld id="{44643B27-0F35-4AC5-A9AD-B13FDAF53AE8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B1846293-B30A-4447-AD1A-E60A2C56AE3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227255" y="6627600"/>
            <a:ext cx="720000" cy="192000"/>
          </a:xfrm>
        </p:spPr>
        <p:txBody>
          <a:bodyPr/>
          <a:lstStyle/>
          <a:p>
            <a:fld id="{0759437E-DD65-47AE-A718-65B9481C0A9E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518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E0BA0E-6E28-41AF-B6F1-99F830CA87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57CF44-A383-4FFE-9366-088A25F3F2DE}" type="datetime1">
              <a:rPr lang="de-DE" smtClean="0"/>
              <a:pPr/>
              <a:t>06.07.2018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599432-62A8-4D9A-9194-0F59707DC3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75FBDA-2D3E-4811-95FE-04D0AF7EB73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B0C7A2-2AA0-4C41-953B-8BA6102EB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8" y="760521"/>
            <a:ext cx="8616732" cy="573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2945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sei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1148</Words>
  <Application>Microsoft Office PowerPoint</Application>
  <PresentationFormat>Bildschirmpräsentation (4:3)</PresentationFormat>
  <Paragraphs>293</Paragraphs>
  <Slides>42</Slides>
  <Notes>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42</vt:i4>
      </vt:variant>
    </vt:vector>
  </HeadingPairs>
  <TitlesOfParts>
    <vt:vector size="47" baseType="lpstr">
      <vt:lpstr>Arial</vt:lpstr>
      <vt:lpstr>Calibri</vt:lpstr>
      <vt:lpstr>Cambria Math</vt:lpstr>
      <vt:lpstr>Titelfolienmaster</vt:lpstr>
      <vt:lpstr>Inhaltsseite</vt:lpstr>
      <vt:lpstr>Identifying Image Composites  Through Shadow Matte Consistency by Liu et al. </vt:lpstr>
      <vt:lpstr>PowerPoint-Präsentation</vt:lpstr>
      <vt:lpstr>    Problem definition</vt:lpstr>
      <vt:lpstr>PowerPoint-Präsentation</vt:lpstr>
      <vt:lpstr>    Identifying Image Composites  Through Shadow Matte Consistency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   Questions?</vt:lpstr>
      <vt:lpstr>    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FAU</dc:creator>
  <cp:lastModifiedBy>Sebastian Rietsch</cp:lastModifiedBy>
  <cp:revision>367</cp:revision>
  <dcterms:created xsi:type="dcterms:W3CDTF">2014-02-08T08:57:37Z</dcterms:created>
  <dcterms:modified xsi:type="dcterms:W3CDTF">2018-07-06T11:04:21Z</dcterms:modified>
</cp:coreProperties>
</file>