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0" r:id="rId2"/>
    <p:sldMasterId id="2147483713" r:id="rId3"/>
  </p:sldMasterIdLst>
  <p:notesMasterIdLst>
    <p:notesMasterId r:id="rId14"/>
  </p:notesMasterIdLst>
  <p:handoutMasterIdLst>
    <p:handoutMasterId r:id="rId15"/>
  </p:handoutMasterIdLst>
  <p:sldIdLst>
    <p:sldId id="256" r:id="rId4"/>
    <p:sldId id="304" r:id="rId5"/>
    <p:sldId id="275" r:id="rId6"/>
    <p:sldId id="276" r:id="rId7"/>
    <p:sldId id="296" r:id="rId8"/>
    <p:sldId id="309" r:id="rId9"/>
    <p:sldId id="310" r:id="rId10"/>
    <p:sldId id="305" r:id="rId11"/>
    <p:sldId id="306" r:id="rId12"/>
    <p:sldId id="308" r:id="rId13"/>
  </p:sldIdLst>
  <p:sldSz cx="9144000" cy="6858000" type="letter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4" autoAdjust="0"/>
    <p:restoredTop sz="79457" autoAdjust="0"/>
  </p:normalViewPr>
  <p:slideViewPr>
    <p:cSldViewPr>
      <p:cViewPr varScale="1">
        <p:scale>
          <a:sx n="91" d="100"/>
          <a:sy n="91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72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8073646-1C4A-4721-B3F5-586AE13183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9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03363" y="720725"/>
            <a:ext cx="4119562" cy="3089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3962400"/>
            <a:ext cx="5851525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261C154A-8278-49E9-8F8D-CE2B7335DD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1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1pPr>
    <a:lvl2pPr marL="182563" indent="-90488" algn="l" rtl="0" eaLnBrk="0" fontAlgn="base" hangingPunct="0">
      <a:spcBef>
        <a:spcPct val="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DC84B-117B-1349-8CCD-41125DBB450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261C154A-8278-49E9-8F8D-CE2B7335DD4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57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5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90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for discussion: does anybody in the class use these features regularly even though you’re not impaired?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5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7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65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10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72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73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10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20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354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25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55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15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02A490-481C-0D4F-B23C-0CA3E008D75E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018030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56150B-3BFD-3C4F-8822-3FC9E93B865A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993359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56EF0B-3168-3846-B0EE-D8833F238230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34019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A91B1D-2B26-454E-9234-9523F8D764EF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9691398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24AEB9-B6B7-7F43-9E5A-D9C19BE57A78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982463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57F641-4126-A045-B840-0AD2A423BABF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4075926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A4B0C5-EF03-6649-A297-6E61797B5217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957394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AA3528-B54A-F842-B808-2F9AC7BBD663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362931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84F109-82CD-2A45-BCF9-0E875B947CE8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0848843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D51F01-C93A-664F-92F6-2984293AA3F5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4700888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E4B0AA-BCD8-8A4D-8FBC-F342BC9E50A9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668141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37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6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2011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2011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Spring 2011</a:t>
            </a:r>
            <a:endParaRPr lang="en-US"/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1FD525-82AD-4D83-90EB-0F743BF092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  <a:sym typeface="Gill Sans" charset="0"/>
              </a:rPr>
              <a:t>Spring 2011</a:t>
            </a:r>
            <a:endParaRPr lang="en-US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  <a:sym typeface="Gill Sans" charset="0"/>
              </a:rPr>
              <a:t>6.813/6.831 User Interface Design and Implementation</a:t>
            </a:r>
            <a:endParaRPr lang="en-US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1FD525-82AD-4D83-90EB-0F743BF092C6}" type="slidenum">
              <a:rPr lang="en-US">
                <a:solidFill>
                  <a:srgbClr val="000000"/>
                </a:solidFill>
                <a:ea typeface="ヒラギノ角ゴ ProN W3" charset="0"/>
                <a:sym typeface="Gill Sans" charset="0"/>
              </a:rPr>
              <a:pPr/>
              <a:t>‹#›</a:t>
            </a:fld>
            <a:endParaRPr lang="en-US">
              <a:solidFill>
                <a:srgbClr val="000000"/>
              </a:solidFill>
              <a:ea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4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399463" y="6442075"/>
            <a:ext cx="287337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B7CF3FC1-6D64-2747-BF7E-1EDE942F802F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51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 xmlns:p14="http://schemas.microsoft.com/office/powerpoint/2010/main"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+mj-lt"/>
          <a:ea typeface="+mj-ea"/>
          <a:cs typeface="+mj-cs"/>
          <a:sym typeface="Arial Black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342900" indent="-342900" algn="l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2822575"/>
          </a:xfrm>
        </p:spPr>
        <p:txBody>
          <a:bodyPr/>
          <a:lstStyle/>
          <a:p>
            <a:pPr algn="ctr"/>
            <a:r>
              <a:rPr lang="en-US" sz="4400" dirty="0" smtClean="0"/>
              <a:t>18: Accessibility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078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/>
          </p:cNvSpPr>
          <p:nvPr/>
        </p:nvSpPr>
        <p:spPr bwMode="auto">
          <a:xfrm>
            <a:off x="457200" y="304800"/>
            <a:ext cx="82423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endParaRPr lang="en-US" sz="1800" dirty="0">
              <a:solidFill>
                <a:srgbClr val="000000"/>
              </a:solidFill>
              <a:ea typeface="ＭＳ Ｐゴシック" charset="0"/>
              <a:sym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282575" indent="-282575">
              <a:buFont typeface="+mj-lt"/>
              <a:buAutoNum type="arabicPeriod"/>
            </a:pPr>
            <a:endParaRPr lang="en-US" b="1" dirty="0" smtClean="0"/>
          </a:p>
          <a:p>
            <a:pPr marL="282575" indent="-282575">
              <a:buFont typeface="+mj-lt"/>
              <a:buAutoNum type="arabicPeriod"/>
            </a:pPr>
            <a:r>
              <a:rPr lang="en-US" b="1" dirty="0"/>
              <a:t>Which of the following are impairments that cause disabilities in technology use? </a:t>
            </a:r>
            <a:r>
              <a:rPr lang="en-US" dirty="0" smtClean="0"/>
              <a:t>(</a:t>
            </a:r>
            <a:r>
              <a:rPr lang="en-US" dirty="0"/>
              <a:t>choose all good answers)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Blindness</a:t>
            </a:r>
            <a:endParaRPr lang="en-US" dirty="0"/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Color blindness</a:t>
            </a:r>
            <a:endParaRPr lang="en-US" dirty="0"/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Driving a car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Walking down the </a:t>
            </a:r>
            <a:r>
              <a:rPr lang="en-US" dirty="0" smtClean="0"/>
              <a:t>street</a:t>
            </a:r>
            <a:endParaRPr lang="en-US" dirty="0" smtClean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282575" indent="-282575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Which of the following are good examples of the equitable use principle of universal design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?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(choose all good answers)</a:t>
            </a:r>
            <a:endParaRPr lang="en-US" dirty="0"/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A vegetable peeler with a fat, textured grip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Automatically-opening doors at a supermarket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A subway platform that flashes and vibrates when a train is </a:t>
            </a:r>
            <a:r>
              <a:rPr lang="en-US" dirty="0" smtClean="0"/>
              <a:t>coming</a:t>
            </a:r>
            <a:endParaRPr lang="en-US" dirty="0"/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The wheelchair-accessible elevator next to the 77 Mass Ave </a:t>
            </a:r>
            <a:r>
              <a:rPr lang="en-US" dirty="0" smtClean="0"/>
              <a:t>steps</a:t>
            </a:r>
            <a:endParaRPr lang="en-US" b="1" dirty="0" smtClean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4" name="Oval 33"/>
          <p:cNvSpPr/>
          <p:nvPr/>
        </p:nvSpPr>
        <p:spPr bwMode="auto">
          <a:xfrm>
            <a:off x="609600" y="1371600"/>
            <a:ext cx="304800" cy="3052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09600" y="1675980"/>
            <a:ext cx="304800" cy="3052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09600" y="1980780"/>
            <a:ext cx="304800" cy="3052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09600" y="2285580"/>
            <a:ext cx="304800" cy="3052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09600" y="3504780"/>
            <a:ext cx="304800" cy="3052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09600" y="3809580"/>
            <a:ext cx="304800" cy="3052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09600" y="4114380"/>
            <a:ext cx="304800" cy="30522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27743" y="4549938"/>
            <a:ext cx="304800" cy="7418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8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Hall of Fame or Shame?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38200"/>
            <a:ext cx="3867151" cy="3733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r="32788"/>
          <a:stretch>
            <a:fillRect/>
          </a:stretch>
        </p:blipFill>
        <p:spPr>
          <a:xfrm>
            <a:off x="4191000" y="1600200"/>
            <a:ext cx="5213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7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229600" cy="4191000"/>
          </a:xfrm>
        </p:spPr>
        <p:txBody>
          <a:bodyPr>
            <a:noAutofit/>
          </a:bodyPr>
          <a:lstStyle/>
          <a:p>
            <a:pPr algn="l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closed book, closed </a:t>
            </a:r>
            <a:r>
              <a:rPr lang="en-US" sz="3200" dirty="0" smtClean="0">
                <a:solidFill>
                  <a:schemeClr val="tx1"/>
                </a:solidFill>
              </a:rPr>
              <a:t>notes</a:t>
            </a:r>
          </a:p>
          <a:p>
            <a:pPr algn="l">
              <a:buFont typeface="Arial"/>
              <a:buChar char="•"/>
            </a:pPr>
            <a:r>
              <a:rPr lang="en-US" sz="3200" dirty="0"/>
              <a:t> 3 minutes (timer in upper right)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if you can’t use the online form, use paper</a:t>
            </a:r>
          </a:p>
          <a:p>
            <a:pPr algn="l">
              <a:buFont typeface="Arial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close your laptop when you’re done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+mj-lt"/>
                <a:ea typeface="ＭＳ Ｐゴシック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dirty="0" err="1" smtClean="0">
                <a:solidFill>
                  <a:srgbClr val="00CC99"/>
                </a:solidFill>
                <a:latin typeface="Arial Black"/>
                <a:sym typeface="Gill Sans" charset="0"/>
              </a:rPr>
              <a:t>Nanoquiz</a:t>
            </a:r>
            <a:endParaRPr lang="en-US" dirty="0">
              <a:solidFill>
                <a:srgbClr val="00CC99"/>
              </a:solidFill>
              <a:latin typeface="Arial Black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37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/>
          </p:cNvSpPr>
          <p:nvPr/>
        </p:nvSpPr>
        <p:spPr bwMode="auto">
          <a:xfrm>
            <a:off x="457200" y="304800"/>
            <a:ext cx="82423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endParaRPr lang="en-US" sz="1800" dirty="0">
              <a:solidFill>
                <a:srgbClr val="000000"/>
              </a:solidFill>
              <a:ea typeface="ＭＳ Ｐゴシック" charset="0"/>
              <a:sym typeface="Arial" charset="0"/>
            </a:endParaRP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3:00</a:t>
            </a: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2:30</a:t>
            </a:r>
          </a:p>
        </p:txBody>
      </p:sp>
      <p:sp>
        <p:nvSpPr>
          <p:cNvPr id="14342" name="Rectangle 6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2:00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1:45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1:30</a:t>
            </a:r>
          </a:p>
        </p:txBody>
      </p:sp>
      <p:sp>
        <p:nvSpPr>
          <p:cNvPr id="14345" name="Rectangle 9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1:15</a:t>
            </a:r>
          </a:p>
        </p:txBody>
      </p:sp>
      <p:sp>
        <p:nvSpPr>
          <p:cNvPr id="14346" name="Rectangle 10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1:00</a:t>
            </a:r>
          </a:p>
        </p:txBody>
      </p:sp>
      <p:sp>
        <p:nvSpPr>
          <p:cNvPr id="14347" name="Rectangle 11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0:45</a:t>
            </a:r>
          </a:p>
        </p:txBody>
      </p:sp>
      <p:sp>
        <p:nvSpPr>
          <p:cNvPr id="14348" name="Rectangle 12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0:30</a:t>
            </a:r>
          </a:p>
        </p:txBody>
      </p:sp>
      <p:sp>
        <p:nvSpPr>
          <p:cNvPr id="14349" name="Rectangle 13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0:20</a:t>
            </a:r>
          </a:p>
        </p:txBody>
      </p:sp>
      <p:sp>
        <p:nvSpPr>
          <p:cNvPr id="14350" name="Rectangle 14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0:19</a:t>
            </a:r>
          </a:p>
        </p:txBody>
      </p:sp>
      <p:sp>
        <p:nvSpPr>
          <p:cNvPr id="14351" name="Rectangle 15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0:18</a:t>
            </a:r>
          </a:p>
        </p:txBody>
      </p:sp>
      <p:sp>
        <p:nvSpPr>
          <p:cNvPr id="14352" name="Rectangle 16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0:17</a:t>
            </a:r>
          </a:p>
        </p:txBody>
      </p:sp>
      <p:sp>
        <p:nvSpPr>
          <p:cNvPr id="14353" name="Rectangle 17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0:16</a:t>
            </a:r>
          </a:p>
        </p:txBody>
      </p:sp>
      <p:sp>
        <p:nvSpPr>
          <p:cNvPr id="14354" name="Rectangle 18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0:15</a:t>
            </a:r>
          </a:p>
        </p:txBody>
      </p:sp>
      <p:sp>
        <p:nvSpPr>
          <p:cNvPr id="14355" name="Rectangle 19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0:14</a:t>
            </a:r>
          </a:p>
        </p:txBody>
      </p:sp>
      <p:sp>
        <p:nvSpPr>
          <p:cNvPr id="14356" name="Rectangle 20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0:13</a:t>
            </a:r>
          </a:p>
        </p:txBody>
      </p:sp>
      <p:sp>
        <p:nvSpPr>
          <p:cNvPr id="14357" name="Rectangle 21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0:12</a:t>
            </a:r>
          </a:p>
        </p:txBody>
      </p:sp>
      <p:sp>
        <p:nvSpPr>
          <p:cNvPr id="14358" name="Rectangle 22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0:11</a:t>
            </a:r>
          </a:p>
        </p:txBody>
      </p:sp>
      <p:sp>
        <p:nvSpPr>
          <p:cNvPr id="14359" name="Rectangle 23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0:10</a:t>
            </a:r>
          </a:p>
        </p:txBody>
      </p:sp>
      <p:sp>
        <p:nvSpPr>
          <p:cNvPr id="14360" name="Rectangle 24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0:09</a:t>
            </a:r>
          </a:p>
        </p:txBody>
      </p:sp>
      <p:sp>
        <p:nvSpPr>
          <p:cNvPr id="14361" name="Rectangle 25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0:08</a:t>
            </a:r>
          </a:p>
        </p:txBody>
      </p:sp>
      <p:sp>
        <p:nvSpPr>
          <p:cNvPr id="14362" name="Rectangle 26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0:07</a:t>
            </a:r>
          </a:p>
        </p:txBody>
      </p:sp>
      <p:sp>
        <p:nvSpPr>
          <p:cNvPr id="14363" name="Rectangle 27"/>
          <p:cNvSpPr>
            <a:spLocks/>
          </p:cNvSpPr>
          <p:nvPr/>
        </p:nvSpPr>
        <p:spPr bwMode="auto">
          <a:xfrm>
            <a:off x="8188325" y="79375"/>
            <a:ext cx="8540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0:06</a:t>
            </a:r>
          </a:p>
        </p:txBody>
      </p:sp>
      <p:sp>
        <p:nvSpPr>
          <p:cNvPr id="14364" name="Rectangle 28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0:05</a:t>
            </a:r>
          </a:p>
        </p:txBody>
      </p:sp>
      <p:sp>
        <p:nvSpPr>
          <p:cNvPr id="14365" name="Rectangle 29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0:04</a:t>
            </a:r>
          </a:p>
        </p:txBody>
      </p:sp>
      <p:sp>
        <p:nvSpPr>
          <p:cNvPr id="14366" name="Rectangle 30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0:03</a:t>
            </a:r>
          </a:p>
        </p:txBody>
      </p:sp>
      <p:sp>
        <p:nvSpPr>
          <p:cNvPr id="14367" name="Rectangle 31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0:02</a:t>
            </a:r>
          </a:p>
        </p:txBody>
      </p:sp>
      <p:sp>
        <p:nvSpPr>
          <p:cNvPr id="14368" name="Rectangle 32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0:01</a:t>
            </a:r>
          </a:p>
        </p:txBody>
      </p:sp>
      <p:sp>
        <p:nvSpPr>
          <p:cNvPr id="14369" name="Rectangle 33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0:00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282575" indent="-282575">
              <a:buFont typeface="+mj-lt"/>
              <a:buAutoNum type="arabicPeriod"/>
            </a:pPr>
            <a:endParaRPr lang="en-US" b="1" dirty="0" smtClean="0"/>
          </a:p>
          <a:p>
            <a:pPr marL="282575" indent="-282575">
              <a:buFont typeface="+mj-lt"/>
              <a:buAutoNum type="arabicPeriod"/>
            </a:pPr>
            <a:r>
              <a:rPr lang="en-US" b="1" dirty="0"/>
              <a:t>Which of the following are impairments that cause disabilities in technology use? </a:t>
            </a:r>
            <a:r>
              <a:rPr lang="en-US" dirty="0" smtClean="0"/>
              <a:t>(</a:t>
            </a:r>
            <a:r>
              <a:rPr lang="en-US" dirty="0"/>
              <a:t>choose all good answers)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Blindness</a:t>
            </a:r>
            <a:endParaRPr lang="en-US" dirty="0"/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Color blindness</a:t>
            </a:r>
            <a:endParaRPr lang="en-US" dirty="0"/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Driving a car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Walking down the </a:t>
            </a:r>
            <a:r>
              <a:rPr lang="en-US" dirty="0" smtClean="0"/>
              <a:t>street</a:t>
            </a:r>
            <a:endParaRPr lang="en-US" dirty="0" smtClean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282575" indent="-282575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Which of the following are good examples of the equitable use principle of universal design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?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(choose all good answers)</a:t>
            </a:r>
            <a:endParaRPr lang="en-US" dirty="0"/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A vegetable peeler with a fat, textured grip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Automatically-opening doors at a supermarket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A subway platform that flashes and vibrates when a train is </a:t>
            </a:r>
            <a:r>
              <a:rPr lang="en-US" dirty="0" smtClean="0"/>
              <a:t>coming</a:t>
            </a:r>
            <a:endParaRPr lang="en-US" dirty="0"/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The wheelchair-accessible elevator next to the 77 Mass Ave </a:t>
            </a:r>
            <a:r>
              <a:rPr lang="en-US" dirty="0" smtClean="0"/>
              <a:t>steps</a:t>
            </a:r>
            <a:endParaRPr lang="en-US" b="1" dirty="0" smtClean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0103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7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8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2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9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6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66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68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69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72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74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75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77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78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8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83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84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86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87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89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90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9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93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1" grpId="0" animBg="1" autoUpdateAnimBg="0"/>
      <p:bldP spid="14342" grpId="0" animBg="1" autoUpdateAnimBg="0"/>
      <p:bldP spid="14343" grpId="0" animBg="1" autoUpdateAnimBg="0"/>
      <p:bldP spid="14344" grpId="0" animBg="1" autoUpdateAnimBg="0"/>
      <p:bldP spid="14345" grpId="0" animBg="1" autoUpdateAnimBg="0"/>
      <p:bldP spid="14346" grpId="0" animBg="1" autoUpdateAnimBg="0"/>
      <p:bldP spid="14347" grpId="0" animBg="1" autoUpdateAnimBg="0"/>
      <p:bldP spid="14348" grpId="0" animBg="1" autoUpdateAnimBg="0"/>
      <p:bldP spid="14349" grpId="0" animBg="1" autoUpdateAnimBg="0"/>
      <p:bldP spid="14350" grpId="0" animBg="1" autoUpdateAnimBg="0"/>
      <p:bldP spid="14351" grpId="0" animBg="1" autoUpdateAnimBg="0"/>
      <p:bldP spid="14352" grpId="0" animBg="1" autoUpdateAnimBg="0"/>
      <p:bldP spid="14353" grpId="0" animBg="1" autoUpdateAnimBg="0"/>
      <p:bldP spid="14354" grpId="0" animBg="1" autoUpdateAnimBg="0"/>
      <p:bldP spid="14355" grpId="0" animBg="1" autoUpdateAnimBg="0"/>
      <p:bldP spid="14356" grpId="0" animBg="1" autoUpdateAnimBg="0"/>
      <p:bldP spid="14357" grpId="0" animBg="1" autoUpdateAnimBg="0"/>
      <p:bldP spid="14358" grpId="0" animBg="1" autoUpdateAnimBg="0"/>
      <p:bldP spid="14359" grpId="0" animBg="1" autoUpdateAnimBg="0"/>
      <p:bldP spid="14360" grpId="0" animBg="1" autoUpdateAnimBg="0"/>
      <p:bldP spid="14361" grpId="0" animBg="1" autoUpdateAnimBg="0"/>
      <p:bldP spid="14362" grpId="0" animBg="1" autoUpdateAnimBg="0"/>
      <p:bldP spid="14363" grpId="0" animBg="1" autoUpdateAnimBg="0"/>
      <p:bldP spid="14364" grpId="0" animBg="1" autoUpdateAnimBg="0"/>
      <p:bldP spid="14365" grpId="0" animBg="1" autoUpdateAnimBg="0"/>
      <p:bldP spid="14366" grpId="0" animBg="1" autoUpdateAnimBg="0"/>
      <p:bldP spid="14367" grpId="0" animBg="1" autoUpdateAnimBg="0"/>
      <p:bldP spid="14368" grpId="0" animBg="1" autoUpdateAnimBg="0"/>
      <p:bldP spid="1436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Kinds of impairments</a:t>
            </a:r>
          </a:p>
          <a:p>
            <a:r>
              <a:rPr lang="en-US" dirty="0"/>
              <a:t>Kinds of assistive technology (AT)</a:t>
            </a:r>
          </a:p>
          <a:p>
            <a:r>
              <a:rPr lang="en-US"/>
              <a:t>Universal </a:t>
            </a:r>
            <a:r>
              <a:rPr lang="en-US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61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Screen Reader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r>
              <a:rPr lang="en-US" sz="3200" dirty="0" smtClean="0"/>
              <a:t>Listen to the screen reader</a:t>
            </a:r>
          </a:p>
          <a:p>
            <a:r>
              <a:rPr lang="en-US" sz="3200" dirty="0" smtClean="0"/>
              <a:t>Try to answer these questions: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What page is this? (easy)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What is it featuring today? (harder)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What’s the phone number for the organization? (hardest)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246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Other Assistive Technologies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b="1" dirty="0" err="1" smtClean="0">
                <a:solidFill>
                  <a:srgbClr val="FF0000"/>
                </a:solidFill>
              </a:rPr>
              <a:t>shoutkey.com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nought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Work in pairs</a:t>
            </a:r>
          </a:p>
          <a:p>
            <a:pPr lvl="1"/>
            <a:r>
              <a:rPr lang="en-US" dirty="0" smtClean="0"/>
              <a:t>One person using a laptop, one using a phone</a:t>
            </a:r>
          </a:p>
          <a:p>
            <a:r>
              <a:rPr lang="en-US" dirty="0" smtClean="0"/>
              <a:t>Explore and try out the accessibility settings of the laptop and smartphone</a:t>
            </a:r>
          </a:p>
          <a:p>
            <a:pPr lvl="1"/>
            <a:r>
              <a:rPr lang="en-US" dirty="0" smtClean="0"/>
              <a:t>What impairment does each setting support?</a:t>
            </a:r>
          </a:p>
          <a:p>
            <a:pPr lvl="1"/>
            <a:r>
              <a:rPr lang="en-US" dirty="0" smtClean="0"/>
              <a:t>What accessibility features do you use regularly even if you're not impaired?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105400"/>
            <a:ext cx="1190413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8878" t="24871" r="1618" b="61055"/>
          <a:stretch/>
        </p:blipFill>
        <p:spPr>
          <a:xfrm>
            <a:off x="5791200" y="5181600"/>
            <a:ext cx="317839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9527" t="66136" r="33258" b="21316"/>
          <a:stretch/>
        </p:blipFill>
        <p:spPr>
          <a:xfrm>
            <a:off x="1752600" y="5029200"/>
            <a:ext cx="1302273" cy="16279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7575" t="70137" r="76370" b="21786"/>
          <a:stretch/>
        </p:blipFill>
        <p:spPr>
          <a:xfrm>
            <a:off x="3124200" y="5029200"/>
            <a:ext cx="2421889" cy="76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53574" t="75875" r="26764" b="15048"/>
          <a:stretch/>
        </p:blipFill>
        <p:spPr>
          <a:xfrm>
            <a:off x="3200400" y="5943600"/>
            <a:ext cx="262268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9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6.811 Principles &amp; Practice of Assistive Technology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4148667" cy="311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276600"/>
            <a:ext cx="4131733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0888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6.811 Principles </a:t>
            </a:r>
            <a:r>
              <a:rPr lang="en-US" dirty="0"/>
              <a:t>&amp; Practice of Assistive Technology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2771"/>
            <a:ext cx="5283200" cy="396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501571"/>
            <a:ext cx="4436533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182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- 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Arial Black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mit-6893</Template>
  <TotalTime>13209</TotalTime>
  <Words>474</Words>
  <Application>Microsoft Macintosh PowerPoint</Application>
  <PresentationFormat>Letter Paper (8.5x11 in)</PresentationFormat>
  <Paragraphs>88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mit-6893</vt:lpstr>
      <vt:lpstr>1_mit-6893</vt:lpstr>
      <vt:lpstr>1_Default - Blank</vt:lpstr>
      <vt:lpstr>18: Accessibility</vt:lpstr>
      <vt:lpstr>UI Hall of Fame or Shame?</vt:lpstr>
      <vt:lpstr>PowerPoint Presentation</vt:lpstr>
      <vt:lpstr>PowerPoint Presentation</vt:lpstr>
      <vt:lpstr>Today’s Topics</vt:lpstr>
      <vt:lpstr>Using a Screen Reader</vt:lpstr>
      <vt:lpstr>Exploring Other Assistive Technologies</vt:lpstr>
      <vt:lpstr>6.811 Principles &amp; Practice of Assistive Technology</vt:lpstr>
      <vt:lpstr>6.811 Principles &amp; Practice of Assistive Technology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Rob</cp:lastModifiedBy>
  <cp:revision>1138</cp:revision>
  <cp:lastPrinted>2012-03-14T16:10:04Z</cp:lastPrinted>
  <dcterms:created xsi:type="dcterms:W3CDTF">2014-03-17T14:16:39Z</dcterms:created>
  <dcterms:modified xsi:type="dcterms:W3CDTF">2015-04-08T16:32:57Z</dcterms:modified>
</cp:coreProperties>
</file>