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473" r:id="rId2"/>
    <p:sldId id="502" r:id="rId3"/>
    <p:sldId id="474" r:id="rId4"/>
    <p:sldId id="500" r:id="rId5"/>
    <p:sldId id="504" r:id="rId6"/>
    <p:sldId id="505" r:id="rId7"/>
    <p:sldId id="506" r:id="rId8"/>
    <p:sldId id="507" r:id="rId9"/>
    <p:sldId id="513" r:id="rId10"/>
    <p:sldId id="509" r:id="rId11"/>
    <p:sldId id="510" r:id="rId12"/>
    <p:sldId id="511" r:id="rId13"/>
    <p:sldId id="512" r:id="rId14"/>
    <p:sldId id="503" r:id="rId15"/>
  </p:sldIdLst>
  <p:sldSz cx="9144000" cy="6858000" type="letter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4" autoAdjust="0"/>
    <p:restoredTop sz="74891" autoAdjust="0"/>
  </p:normalViewPr>
  <p:slideViewPr>
    <p:cSldViewPr>
      <p:cViewPr varScale="1">
        <p:scale>
          <a:sx n="60" d="100"/>
          <a:sy n="60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72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8073646-1C4A-4721-B3F5-586AE13183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9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03363" y="720725"/>
            <a:ext cx="4119562" cy="3089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3962400"/>
            <a:ext cx="5851525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261C154A-8278-49E9-8F8D-CE2B7335DD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1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1pPr>
    <a:lvl2pPr marL="182563" indent="-90488" algn="l" rtl="0" eaLnBrk="0" fontAlgn="base" hangingPunct="0">
      <a:spcBef>
        <a:spcPct val="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ts val="1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68DB79-B6E5-804D-9FF1-60E3DA0CE283}" type="slidenum">
              <a:rPr lang="en-US"/>
              <a:pPr/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3913" y="720725"/>
            <a:ext cx="3203575" cy="24034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at http://</a:t>
            </a:r>
            <a:r>
              <a:rPr lang="en-US" dirty="0" err="1" smtClean="0"/>
              <a:t>jsfiddle.net</a:t>
            </a:r>
            <a:r>
              <a:rPr lang="en-US" dirty="0" smtClean="0"/>
              <a:t>/5wsLfzyn/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6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at http://</a:t>
            </a:r>
            <a:r>
              <a:rPr lang="en-US" dirty="0" err="1" smtClean="0"/>
              <a:t>jsfiddle.net</a:t>
            </a:r>
            <a:r>
              <a:rPr lang="en-US" dirty="0" smtClean="0"/>
              <a:t>/ct8mkd98/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6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3363" y="720725"/>
            <a:ext cx="4119562" cy="3089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17B50-B670-7F49-AEA8-68033F7E03C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5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3363" y="720725"/>
            <a:ext cx="4119562" cy="3089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Which of the following are true of state machines as a pattern for thinking about user input? 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Transitions between states occur when a certain input event arrives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Changes to the model or the view occur on states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Changes to the model or the view occur on transitions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Each state of the machine should produce different visual feedback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Each transition of the machine should produce different visual feedback because transitions take a long time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 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Times New Roman" pitchFamily="18" charset="0"/>
                <a:ea typeface="Arial" pitchFamily="-97" charset="0"/>
                <a:cs typeface="Arial" charset="0"/>
              </a:rPr>
              <a:t>Answer: A, C, D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Which of the following statements are true? (</a:t>
            </a:r>
            <a:r>
              <a:rPr lang="en-US" sz="1000" b="1" dirty="0" smtClean="0"/>
              <a:t>choose all true answers</a:t>
            </a:r>
            <a:r>
              <a:rPr lang="en-US" sz="1000" dirty="0" smtClean="0"/>
              <a:t>)</a:t>
            </a:r>
            <a:br>
              <a:rPr lang="en-US" sz="1000" dirty="0" smtClean="0"/>
            </a:br>
            <a:r>
              <a:rPr lang="en-US" sz="1000" dirty="0" smtClean="0"/>
              <a:t>A. Keyboard focus is part of the input hardware.</a:t>
            </a:r>
            <a:br>
              <a:rPr lang="en-US" sz="1000" dirty="0" smtClean="0"/>
            </a:br>
            <a:r>
              <a:rPr lang="en-US" sz="1000" dirty="0" smtClean="0"/>
              <a:t>B. Mouse events always propagate down and then up the view hierarchy.</a:t>
            </a:r>
            <a:br>
              <a:rPr lang="en-US" sz="1000" dirty="0" smtClean="0"/>
            </a:br>
            <a:r>
              <a:rPr lang="en-US" sz="1000" dirty="0" smtClean="0"/>
              <a:t>C. Mouse coalescing can lead to undesirable output when sketching a freehand stroke.</a:t>
            </a:r>
          </a:p>
          <a:p>
            <a:r>
              <a:rPr lang="en-US" baseline="0" dirty="0" smtClean="0"/>
              <a:t>Answer: C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17B50-B670-7F49-AEA8-68033F7E03C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Form URL:</a:t>
            </a:r>
          </a:p>
          <a:p>
            <a:r>
              <a:rPr lang="en-US" baseline="0" dirty="0" smtClean="0"/>
              <a:t>https://</a:t>
            </a:r>
            <a:r>
              <a:rPr lang="en-US" baseline="0" dirty="0" err="1" smtClean="0"/>
              <a:t>courses.csail.mit.edu</a:t>
            </a:r>
            <a:r>
              <a:rPr lang="en-US" baseline="0" dirty="0" smtClean="0"/>
              <a:t>/6.831/form/</a:t>
            </a:r>
            <a:r>
              <a:rPr lang="en-US" baseline="0" dirty="0" err="1" smtClean="0"/>
              <a:t>form.py?formkey</a:t>
            </a:r>
            <a:r>
              <a:rPr lang="en-US" baseline="0" dirty="0" smtClean="0"/>
              <a:t>=dEY2QTlfb2Y5c0M2SzAwemsxc2RZSnc6MQ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Code is at http://</a:t>
            </a:r>
            <a:r>
              <a:rPr lang="en-US" baseline="0" dirty="0" err="1" smtClean="0"/>
              <a:t>jsfiddle.net</a:t>
            </a:r>
            <a:r>
              <a:rPr lang="en-US" baseline="0" dirty="0" smtClean="0"/>
              <a:t>/xL794z5f/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jsfiddle.net</a:t>
            </a:r>
            <a:r>
              <a:rPr lang="en-US" dirty="0" smtClean="0"/>
              <a:t>/xL794z5f/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9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Code at http://</a:t>
            </a:r>
            <a:r>
              <a:rPr lang="en-US" dirty="0" err="1" smtClean="0"/>
              <a:t>jsfiddle.net</a:t>
            </a:r>
            <a:r>
              <a:rPr lang="en-US" dirty="0" smtClean="0"/>
              <a:t>/0w6g33s3/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6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154A-8278-49E9-8F8D-CE2B7335DD4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Spring 2013</a:t>
            </a:r>
            <a:endParaRPr lang="en-US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6.813/6.831 User Interface Design and Implementation</a:t>
            </a: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1FD525-82AD-4D83-90EB-0F743BF092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3: Event Propagation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838200"/>
            <a:ext cx="8305800" cy="5257800"/>
          </a:xfrm>
        </p:spPr>
        <p:txBody>
          <a:bodyPr/>
          <a:lstStyle/>
          <a:p>
            <a:r>
              <a:rPr lang="en-US" sz="2000" dirty="0" smtClean="0"/>
              <a:t>Take a look at the code below:</a:t>
            </a:r>
            <a:endParaRPr lang="en-US" sz="1400" dirty="0" smtClean="0"/>
          </a:p>
          <a:p>
            <a:pPr marL="800100" lvl="2" indent="0">
              <a:buNone/>
            </a:pPr>
            <a:r>
              <a:rPr lang="en-US" sz="1400" dirty="0" smtClean="0"/>
              <a:t>&lt;div id="C”&gt;C</a:t>
            </a:r>
          </a:p>
          <a:p>
            <a:pPr marL="800100" lvl="2" indent="0">
              <a:buNone/>
            </a:pPr>
            <a:r>
              <a:rPr lang="en-US" sz="1400" dirty="0" smtClean="0"/>
              <a:t>	    &lt;div id="D”&gt;D&lt;/div&gt;</a:t>
            </a:r>
          </a:p>
          <a:p>
            <a:pPr marL="800100" lvl="2" indent="0">
              <a:buNone/>
            </a:pPr>
            <a:r>
              <a:rPr lang="en-US" sz="1400" dirty="0" smtClean="0"/>
              <a:t>&lt;/div&gt;</a:t>
            </a:r>
          </a:p>
          <a:p>
            <a:pPr marL="800100" lvl="2" indent="0">
              <a:buNone/>
            </a:pPr>
            <a:r>
              <a:rPr lang="en-US" sz="1400" dirty="0" smtClean="0"/>
              <a:t>&lt;script&gt;</a:t>
            </a:r>
          </a:p>
          <a:p>
            <a:pPr marL="80010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$</a:t>
            </a:r>
            <a:r>
              <a:rPr lang="en-US" sz="1400" dirty="0"/>
              <a:t>(function() </a:t>
            </a:r>
            <a:r>
              <a:rPr lang="en-US" sz="1400" dirty="0" smtClean="0"/>
              <a:t>{</a:t>
            </a:r>
          </a:p>
          <a:p>
            <a:pPr marL="1257300" lvl="3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/>
              <a:t>$("div").on("</a:t>
            </a:r>
            <a:r>
              <a:rPr lang="en-US" sz="1400" dirty="0" err="1"/>
              <a:t>mousedown</a:t>
            </a:r>
            <a:r>
              <a:rPr lang="en-US" sz="1400" dirty="0"/>
              <a:t> </a:t>
            </a:r>
            <a:r>
              <a:rPr lang="en-US" sz="1400" dirty="0" err="1"/>
              <a:t>mouseup</a:t>
            </a:r>
            <a:r>
              <a:rPr lang="en-US" sz="1400" dirty="0"/>
              <a:t> ", </a:t>
            </a:r>
            <a:endParaRPr lang="en-US" sz="1400" dirty="0" smtClean="0"/>
          </a:p>
          <a:p>
            <a:pPr marL="1257300" lvl="3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function</a:t>
            </a:r>
            <a:r>
              <a:rPr lang="en-US" sz="1400" dirty="0"/>
              <a:t>(event) { </a:t>
            </a:r>
          </a:p>
          <a:p>
            <a:pPr marL="2171700" lvl="5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      </a:t>
            </a:r>
            <a:r>
              <a:rPr lang="en-US" sz="1400" dirty="0" err="1"/>
              <a:t>console.log</a:t>
            </a:r>
            <a:r>
              <a:rPr lang="en-US" sz="1400" dirty="0"/>
              <a:t>(</a:t>
            </a:r>
            <a:r>
              <a:rPr lang="en-US" sz="1400" dirty="0" err="1"/>
              <a:t>this.id</a:t>
            </a:r>
            <a:r>
              <a:rPr lang="en-US" sz="1400" dirty="0"/>
              <a:t> </a:t>
            </a:r>
          </a:p>
          <a:p>
            <a:pPr marL="2171700" lvl="5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                          </a:t>
            </a:r>
            <a:r>
              <a:rPr lang="en-US" sz="1400" dirty="0"/>
              <a:t>+" got " + </a:t>
            </a:r>
            <a:r>
              <a:rPr lang="en-US" sz="1400" dirty="0" err="1"/>
              <a:t>event.type</a:t>
            </a:r>
            <a:endParaRPr lang="en-US" sz="1400" dirty="0"/>
          </a:p>
          <a:p>
            <a:pPr marL="2171700" lvl="5" indent="0">
              <a:buNone/>
            </a:pPr>
            <a:r>
              <a:rPr lang="en-US" sz="1400" dirty="0"/>
              <a:t>              </a:t>
            </a:r>
            <a:r>
              <a:rPr lang="en-US" sz="1400" dirty="0" smtClean="0"/>
              <a:t>                    </a:t>
            </a:r>
            <a:r>
              <a:rPr lang="en-US" sz="1400" dirty="0"/>
              <a:t>+ " over " + </a:t>
            </a:r>
            <a:r>
              <a:rPr lang="en-US" sz="1400" dirty="0" err="1"/>
              <a:t>event.target.id</a:t>
            </a:r>
            <a:r>
              <a:rPr lang="en-US" sz="1400" dirty="0" smtClean="0"/>
              <a:t>);</a:t>
            </a:r>
          </a:p>
          <a:p>
            <a:pPr marL="1714500" lvl="4" indent="0">
              <a:buNone/>
            </a:pPr>
            <a:r>
              <a:rPr lang="en-US" sz="1400" dirty="0" smtClean="0"/>
              <a:t>});</a:t>
            </a:r>
          </a:p>
          <a:p>
            <a:pPr marL="800100" lvl="2" indent="0">
              <a:buNone/>
            </a:pPr>
            <a:r>
              <a:rPr lang="en-US" sz="1400" dirty="0" smtClean="0"/>
              <a:t>    });</a:t>
            </a:r>
          </a:p>
          <a:p>
            <a:pPr marL="800100" lvl="2" indent="0">
              <a:buNone/>
            </a:pPr>
            <a:r>
              <a:rPr lang="en-US" sz="1400" dirty="0" smtClean="0"/>
              <a:t>&lt;/script&gt;</a:t>
            </a:r>
          </a:p>
          <a:p>
            <a:r>
              <a:rPr lang="en-US" sz="2000" dirty="0"/>
              <a:t>What event sequence do you expect from clicking D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Submit your answer to </a:t>
            </a:r>
            <a:r>
              <a:rPr lang="en-US" sz="2000" b="1" dirty="0" err="1">
                <a:solidFill>
                  <a:srgbClr val="FF0000"/>
                </a:solidFill>
              </a:rPr>
              <a:t>shoutkey.com</a:t>
            </a:r>
            <a:r>
              <a:rPr lang="en-US" sz="2000" b="1" dirty="0" smtClean="0">
                <a:solidFill>
                  <a:srgbClr val="FF0000"/>
                </a:solidFill>
              </a:rPr>
              <a:t>/quash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pPr marL="800100" lvl="2" indent="0">
              <a:buNone/>
            </a:pPr>
            <a:endParaRPr lang="en-US" sz="1400" dirty="0" smtClean="0"/>
          </a:p>
          <a:p>
            <a:pPr marL="800100" lvl="2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914400"/>
            <a:ext cx="1311984" cy="1322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9" y="5334000"/>
            <a:ext cx="517691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7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Try 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143000"/>
            <a:ext cx="8305800" cy="4953000"/>
          </a:xfrm>
        </p:spPr>
        <p:txBody>
          <a:bodyPr/>
          <a:lstStyle/>
          <a:p>
            <a:r>
              <a:rPr lang="en-US" sz="2000" dirty="0"/>
              <a:t>Code is at </a:t>
            </a:r>
            <a:r>
              <a:rPr lang="en-US" sz="2000" b="1" dirty="0" err="1">
                <a:solidFill>
                  <a:srgbClr val="FF0000"/>
                </a:solidFill>
              </a:rPr>
              <a:t>shoutkey.com</a:t>
            </a:r>
            <a:r>
              <a:rPr lang="en-US" sz="2000" b="1" dirty="0" smtClean="0">
                <a:solidFill>
                  <a:srgbClr val="FF0000"/>
                </a:solidFill>
              </a:rPr>
              <a:t>/savvy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/>
          </a:p>
          <a:p>
            <a:r>
              <a:rPr lang="en-US" sz="2000" b="1" dirty="0" smtClean="0"/>
              <a:t>What </a:t>
            </a:r>
            <a:r>
              <a:rPr lang="en-US" sz="2000" b="1" dirty="0"/>
              <a:t>event sequence do you </a:t>
            </a:r>
            <a:r>
              <a:rPr lang="en-US" sz="2000" b="1" dirty="0" smtClean="0"/>
              <a:t>get from </a:t>
            </a:r>
            <a:r>
              <a:rPr lang="en-US" sz="2000" b="1" dirty="0"/>
              <a:t>clicking D?</a:t>
            </a:r>
          </a:p>
          <a:p>
            <a:endParaRPr lang="en-US" sz="2000" dirty="0" smtClean="0"/>
          </a:p>
          <a:p>
            <a:r>
              <a:rPr lang="en-US" sz="2000" dirty="0" smtClean="0"/>
              <a:t>What </a:t>
            </a:r>
            <a:r>
              <a:rPr lang="en-US" sz="2000" dirty="0"/>
              <a:t>event sequence do you expect from:</a:t>
            </a:r>
          </a:p>
          <a:p>
            <a:pPr lvl="1"/>
            <a:r>
              <a:rPr lang="en-US" sz="2000" dirty="0" smtClean="0"/>
              <a:t>click </a:t>
            </a:r>
            <a:r>
              <a:rPr lang="en-US" sz="2000" dirty="0"/>
              <a:t>down and hold on </a:t>
            </a:r>
            <a:r>
              <a:rPr lang="en-US" sz="2000" dirty="0" smtClean="0"/>
              <a:t>C</a:t>
            </a:r>
            <a:endParaRPr lang="en-US" sz="2000" dirty="0"/>
          </a:p>
          <a:p>
            <a:pPr lvl="1"/>
            <a:r>
              <a:rPr lang="en-US" sz="2000" dirty="0" smtClean="0"/>
              <a:t>move </a:t>
            </a:r>
            <a:r>
              <a:rPr lang="en-US" sz="2000" dirty="0"/>
              <a:t>the cursor to </a:t>
            </a:r>
            <a:r>
              <a:rPr lang="en-US" sz="2000" dirty="0" smtClean="0"/>
              <a:t>D</a:t>
            </a:r>
            <a:endParaRPr lang="en-US" sz="2000" dirty="0"/>
          </a:p>
          <a:p>
            <a:pPr lvl="1"/>
            <a:r>
              <a:rPr lang="en-US" sz="2000" dirty="0" smtClean="0"/>
              <a:t>release </a:t>
            </a:r>
            <a:r>
              <a:rPr lang="en-US" sz="2000" dirty="0"/>
              <a:t>the mouse button </a:t>
            </a:r>
            <a:r>
              <a:rPr lang="en-US" sz="2000" dirty="0" smtClean="0"/>
              <a:t>while over D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0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88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scrollbars require mouse capture?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57400"/>
            <a:ext cx="2638778" cy="4191000"/>
          </a:xfrm>
          <a:prstGeom prst="rect">
            <a:avLst/>
          </a:prstGeom>
        </p:spPr>
      </p:pic>
      <p:sp>
        <p:nvSpPr>
          <p:cNvPr id="8" name="Right Arrow 7"/>
          <p:cNvSpPr>
            <a:spLocks noChangeArrowheads="1"/>
          </p:cNvSpPr>
          <p:nvPr/>
        </p:nvSpPr>
        <p:spPr bwMode="auto">
          <a:xfrm rot="19265033">
            <a:off x="4502680" y="4084727"/>
            <a:ext cx="392113" cy="323850"/>
          </a:xfrm>
          <a:prstGeom prst="rightArrow">
            <a:avLst>
              <a:gd name="adj1" fmla="val 30222"/>
              <a:gd name="adj2" fmla="val 63185"/>
            </a:avLst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 type="triangle" w="lg" len="lg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Ctr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95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Coalescing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990600"/>
            <a:ext cx="8305800" cy="51054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Code is at </a:t>
            </a:r>
            <a:r>
              <a:rPr lang="en-US" sz="2400" b="1" dirty="0" err="1">
                <a:solidFill>
                  <a:srgbClr val="FF0000"/>
                </a:solidFill>
              </a:rPr>
              <a:t>shoutkey.com</a:t>
            </a:r>
            <a:r>
              <a:rPr lang="en-US" sz="2400" b="1" dirty="0" smtClean="0">
                <a:solidFill>
                  <a:srgbClr val="FF0000"/>
                </a:solidFill>
              </a:rPr>
              <a:t>/loin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 smtClean="0"/>
              <a:t>Wave your mouse over the canvas</a:t>
            </a:r>
          </a:p>
          <a:p>
            <a:r>
              <a:rPr lang="en-US" sz="2400" dirty="0" smtClean="0"/>
              <a:t>Change </a:t>
            </a:r>
            <a:r>
              <a:rPr lang="en-US" sz="2400" dirty="0"/>
              <a:t>the sleep(0) to sleep(100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happens to your scribbling? </a:t>
            </a:r>
            <a:r>
              <a:rPr lang="en-US" sz="2400" dirty="0" smtClean="0"/>
              <a:t>Explain </a:t>
            </a:r>
            <a:r>
              <a:rPr lang="en-US" sz="2400" dirty="0"/>
              <a:t>it in terms of event coalescing.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657600"/>
            <a:ext cx="5105400" cy="265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9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2400" y="228600"/>
            <a:ext cx="8229600" cy="64633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82575" indent="-282575">
              <a:buFont typeface="+mj-lt"/>
              <a:buAutoNum type="arabicPeriod"/>
            </a:pPr>
            <a:r>
              <a:rPr lang="en-US" sz="1800" dirty="0"/>
              <a:t>Mouse event coalescing makes it easier to … </a:t>
            </a:r>
            <a:r>
              <a:rPr lang="en-US" sz="1800" dirty="0" smtClean="0"/>
              <a:t>(</a:t>
            </a:r>
            <a:r>
              <a:rPr lang="en-US" sz="1800" b="1" dirty="0" smtClean="0"/>
              <a:t>choose all </a:t>
            </a:r>
            <a:r>
              <a:rPr lang="en-US" sz="1800" b="1" dirty="0"/>
              <a:t>good answers</a:t>
            </a:r>
            <a:r>
              <a:rPr lang="en-US" sz="1800" dirty="0" smtClean="0"/>
              <a:t>)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implement a drawing program with smooth freehand curves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implement a scrollbar that doesn’t force the user to steer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implement drag</a:t>
            </a:r>
            <a:r>
              <a:rPr lang="en-US" sz="1800" dirty="0"/>
              <a:t>-and-drop </a:t>
            </a:r>
            <a:r>
              <a:rPr lang="en-US" sz="1800" dirty="0" smtClean="0"/>
              <a:t>that keeps up with the mouse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write one listener for several kinds of mouse </a:t>
            </a:r>
            <a:r>
              <a:rPr lang="en-US" sz="1800" dirty="0" smtClean="0"/>
              <a:t>events</a:t>
            </a:r>
          </a:p>
          <a:p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/>
              <a:t>Suppose the mouse is clicked in the UI at right (view tree shown</a:t>
            </a:r>
            <a:br>
              <a:rPr lang="en-US" sz="1800" dirty="0"/>
            </a:br>
            <a:r>
              <a:rPr lang="en-US" sz="1800" dirty="0"/>
              <a:t>below it). Which event propagation orders for the click event </a:t>
            </a:r>
            <a:br>
              <a:rPr lang="en-US" sz="1800" dirty="0"/>
            </a:br>
            <a:r>
              <a:rPr lang="en-US" sz="1800" dirty="0"/>
              <a:t>are possible in GUI toolkits discussed in the </a:t>
            </a:r>
            <a:r>
              <a:rPr lang="en-US" sz="1800" dirty="0" smtClean="0"/>
              <a:t>reading?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(</a:t>
            </a:r>
            <a:r>
              <a:rPr lang="en-US" sz="1800" b="1" dirty="0" smtClean="0"/>
              <a:t>choose all good answers</a:t>
            </a:r>
            <a:r>
              <a:rPr lang="en-US" sz="1800" dirty="0" smtClean="0"/>
              <a:t>)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W, P, Q, P, </a:t>
            </a:r>
            <a:r>
              <a:rPr lang="en-US" sz="1800" dirty="0" smtClean="0"/>
              <a:t>W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Q</a:t>
            </a:r>
            <a:r>
              <a:rPr lang="en-US" sz="1800" dirty="0"/>
              <a:t>, </a:t>
            </a:r>
            <a:r>
              <a:rPr lang="en-US" sz="1800" dirty="0" smtClean="0"/>
              <a:t>W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W</a:t>
            </a:r>
            <a:r>
              <a:rPr lang="en-US" sz="1800" dirty="0"/>
              <a:t>, P, </a:t>
            </a:r>
            <a:r>
              <a:rPr lang="en-US" sz="1800" dirty="0" smtClean="0"/>
              <a:t>Q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 W</a:t>
            </a:r>
            <a:r>
              <a:rPr lang="en-US" sz="1800" dirty="0"/>
              <a:t>, Q, W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Q</a:t>
            </a:r>
            <a:r>
              <a:rPr lang="en-US" sz="1800" dirty="0"/>
              <a:t>, W, </a:t>
            </a:r>
            <a:r>
              <a:rPr lang="en-US" sz="1800" dirty="0" smtClean="0"/>
              <a:t>Q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282575" indent="-282575">
              <a:buFont typeface="+mj-lt"/>
              <a:buAutoNum type="arabicPeriod"/>
            </a:pPr>
            <a:r>
              <a:rPr lang="en-US" sz="1800" dirty="0"/>
              <a:t>Z-order: </a:t>
            </a:r>
            <a:r>
              <a:rPr lang="en-US" sz="1800" dirty="0" smtClean="0"/>
              <a:t>(</a:t>
            </a:r>
            <a:r>
              <a:rPr lang="en-US" sz="1800" b="1" dirty="0" smtClean="0"/>
              <a:t>choose all </a:t>
            </a:r>
            <a:r>
              <a:rPr lang="en-US" sz="1800" b="1" dirty="0"/>
              <a:t>good answers</a:t>
            </a:r>
            <a:r>
              <a:rPr lang="en-US" sz="1800" dirty="0"/>
              <a:t>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is </a:t>
            </a:r>
            <a:r>
              <a:rPr lang="en-US" sz="1800" dirty="0"/>
              <a:t>typically determined by the relationships of objects in the view </a:t>
            </a:r>
            <a:r>
              <a:rPr lang="en-US" sz="1800" dirty="0" smtClean="0"/>
              <a:t>tree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is </a:t>
            </a:r>
            <a:r>
              <a:rPr lang="en-US" sz="1800" dirty="0"/>
              <a:t>used to determine the target of event </a:t>
            </a:r>
            <a:r>
              <a:rPr lang="en-US" sz="1800" dirty="0" smtClean="0"/>
              <a:t>dispatch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is </a:t>
            </a:r>
            <a:r>
              <a:rPr lang="en-US" sz="1800" dirty="0"/>
              <a:t>used to determine event </a:t>
            </a:r>
            <a:r>
              <a:rPr lang="en-US" sz="1800" dirty="0" smtClean="0"/>
              <a:t>propagation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is </a:t>
            </a:r>
            <a:r>
              <a:rPr lang="en-US" sz="1800" dirty="0"/>
              <a:t>involved in automatic redraw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3: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2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:30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2:00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1:45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1:30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1:15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1:00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0:45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30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20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19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18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17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16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15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94464" y="76200"/>
            <a:ext cx="7360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14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13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12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11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9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8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7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88968" y="80665"/>
            <a:ext cx="841595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6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5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53400" y="76200"/>
            <a:ext cx="8771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4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3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6248400"/>
            <a:ext cx="504677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please close your laptop when you’re done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162800" y="1752600"/>
            <a:ext cx="1981200" cy="1752600"/>
          </a:xfrm>
          <a:prstGeom prst="rect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467600" y="2133600"/>
            <a:ext cx="1371600" cy="1066800"/>
          </a:xfrm>
          <a:prstGeom prst="rect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848600" y="2362200"/>
            <a:ext cx="762000" cy="685800"/>
          </a:xfrm>
          <a:prstGeom prst="rect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Q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65" name="Right Arrow 64"/>
          <p:cNvSpPr>
            <a:spLocks noChangeArrowheads="1"/>
          </p:cNvSpPr>
          <p:nvPr/>
        </p:nvSpPr>
        <p:spPr bwMode="auto">
          <a:xfrm rot="19265033">
            <a:off x="8059207" y="2636927"/>
            <a:ext cx="392113" cy="323850"/>
          </a:xfrm>
          <a:prstGeom prst="rightArrow">
            <a:avLst>
              <a:gd name="adj1" fmla="val 30222"/>
              <a:gd name="adj2" fmla="val 63185"/>
            </a:avLst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 type="triangle" w="lg" len="lg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Ctr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77200" y="3581400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772400" y="4171890"/>
            <a:ext cx="35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21666" y="4171890"/>
            <a:ext cx="384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8013959" y="3912116"/>
            <a:ext cx="152400" cy="3048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8356082" y="3912116"/>
            <a:ext cx="152400" cy="3048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Oval 70"/>
          <p:cNvSpPr/>
          <p:nvPr/>
        </p:nvSpPr>
        <p:spPr bwMode="auto">
          <a:xfrm>
            <a:off x="609600" y="685800"/>
            <a:ext cx="381000" cy="26707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609600" y="990600"/>
            <a:ext cx="381000" cy="26707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609600" y="1087757"/>
            <a:ext cx="381000" cy="304267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609600" y="1524000"/>
            <a:ext cx="381000" cy="26707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609600" y="3124200"/>
            <a:ext cx="381000" cy="26707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609600" y="3707093"/>
            <a:ext cx="381000" cy="26707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09600" y="3276600"/>
            <a:ext cx="381000" cy="30480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609600" y="3810000"/>
            <a:ext cx="381000" cy="30480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33118" y="4214516"/>
            <a:ext cx="304800" cy="45719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609600" y="4953000"/>
            <a:ext cx="381000" cy="30480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09600" y="5195443"/>
            <a:ext cx="381000" cy="277114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609600" y="5618308"/>
            <a:ext cx="381000" cy="17468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609600" y="5791200"/>
            <a:ext cx="381000" cy="304800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4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Hall of Fame or Shame?</a:t>
            </a:r>
          </a:p>
        </p:txBody>
      </p:sp>
      <p:sp>
        <p:nvSpPr>
          <p:cNvPr id="4099" name="Text Placeholder 7"/>
          <p:cNvSpPr>
            <a:spLocks noGrp="1"/>
          </p:cNvSpPr>
          <p:nvPr>
            <p:ph type="body" idx="1"/>
          </p:nvPr>
        </p:nvSpPr>
        <p:spPr>
          <a:xfrm>
            <a:off x="685800" y="3962400"/>
            <a:ext cx="7772400" cy="2133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Metaphors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Internal consistency?</a:t>
            </a:r>
          </a:p>
          <a:p>
            <a:r>
              <a:rPr lang="en-US" dirty="0" smtClean="0"/>
              <a:t>External consistency?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37319"/>
          <a:stretch/>
        </p:blipFill>
        <p:spPr>
          <a:xfrm>
            <a:off x="304800" y="1282700"/>
            <a:ext cx="8686800" cy="1460500"/>
          </a:xfrm>
          <a:prstGeom prst="rect">
            <a:avLst/>
          </a:prstGeom>
        </p:spPr>
      </p:pic>
      <p:pic>
        <p:nvPicPr>
          <p:cNvPr id="4103" name="Picture 4"/>
          <p:cNvPicPr>
            <a:picLocks noChangeAspect="1" noChangeArrowheads="1"/>
          </p:cNvPicPr>
          <p:nvPr/>
        </p:nvPicPr>
        <p:blipFill rotWithShape="1">
          <a:blip r:embed="rId4"/>
          <a:srcRect b="63909"/>
          <a:stretch/>
        </p:blipFill>
        <p:spPr bwMode="auto">
          <a:xfrm>
            <a:off x="304800" y="3200400"/>
            <a:ext cx="8686800" cy="1828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</p:pic>
      <p:sp>
        <p:nvSpPr>
          <p:cNvPr id="3" name="TextBox 2"/>
          <p:cNvSpPr txBox="1"/>
          <p:nvPr/>
        </p:nvSpPr>
        <p:spPr>
          <a:xfrm>
            <a:off x="381000" y="2819400"/>
            <a:ext cx="1491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 2007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1491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 2003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229600" cy="4191000"/>
          </a:xfrm>
        </p:spPr>
        <p:txBody>
          <a:bodyPr>
            <a:noAutofit/>
          </a:bodyPr>
          <a:lstStyle/>
          <a:p>
            <a:pPr algn="l"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closed book, closed </a:t>
            </a:r>
            <a:r>
              <a:rPr lang="en-US" sz="3200" dirty="0" smtClean="0">
                <a:solidFill>
                  <a:schemeClr val="tx1"/>
                </a:solidFill>
              </a:rPr>
              <a:t>notes</a:t>
            </a:r>
          </a:p>
          <a:p>
            <a:pPr algn="l">
              <a:buFont typeface="Arial"/>
              <a:buChar char="•"/>
            </a:pPr>
            <a:r>
              <a:rPr lang="en-US" sz="3200" dirty="0"/>
              <a:t> 3 minutes (timer in upper right)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if you can’t use the online form, use paper</a:t>
            </a:r>
          </a:p>
          <a:p>
            <a:pPr algn="l">
              <a:buFont typeface="Arial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close your laptop when you’re done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+mj-lt"/>
                <a:ea typeface="ＭＳ Ｐゴシック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 Black" pitchFamily="34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dirty="0" err="1" smtClean="0"/>
              <a:t>Nanoquiz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1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2400" y="228600"/>
            <a:ext cx="8229600" cy="64633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82575" indent="-282575">
              <a:buFont typeface="+mj-lt"/>
              <a:buAutoNum type="arabicPeriod"/>
            </a:pPr>
            <a:r>
              <a:rPr lang="en-US" sz="1800" dirty="0"/>
              <a:t>Mouse event coalescing makes it easier to … </a:t>
            </a:r>
            <a:r>
              <a:rPr lang="en-US" sz="1800" dirty="0" smtClean="0"/>
              <a:t>(</a:t>
            </a:r>
            <a:r>
              <a:rPr lang="en-US" sz="1800" b="1" dirty="0" smtClean="0"/>
              <a:t>choose all </a:t>
            </a:r>
            <a:r>
              <a:rPr lang="en-US" sz="1800" b="1" dirty="0"/>
              <a:t>good answers</a:t>
            </a:r>
            <a:r>
              <a:rPr lang="en-US" sz="1800" dirty="0" smtClean="0"/>
              <a:t>)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implement a drawing program with smooth freehand curves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implement a scrollbar that doesn’t force the user to steer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implement drag</a:t>
            </a:r>
            <a:r>
              <a:rPr lang="en-US" sz="1800" dirty="0"/>
              <a:t>-and-drop </a:t>
            </a:r>
            <a:r>
              <a:rPr lang="en-US" sz="1800" dirty="0" smtClean="0"/>
              <a:t>that keeps up with the mouse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write one listener for several kinds of mouse </a:t>
            </a:r>
            <a:r>
              <a:rPr lang="en-US" sz="1800" dirty="0" smtClean="0"/>
              <a:t>events</a:t>
            </a:r>
          </a:p>
          <a:p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/>
              <a:t>Suppose the mouse is clicked in the UI at right (view tree shown</a:t>
            </a:r>
            <a:br>
              <a:rPr lang="en-US" sz="1800" dirty="0"/>
            </a:br>
            <a:r>
              <a:rPr lang="en-US" sz="1800" dirty="0"/>
              <a:t>below it). Which event propagation orders for the click event </a:t>
            </a:r>
            <a:br>
              <a:rPr lang="en-US" sz="1800" dirty="0"/>
            </a:br>
            <a:r>
              <a:rPr lang="en-US" sz="1800" dirty="0"/>
              <a:t>are possible in GUI toolkits discussed in the </a:t>
            </a:r>
            <a:r>
              <a:rPr lang="en-US" sz="1800" dirty="0" smtClean="0"/>
              <a:t>reading?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(</a:t>
            </a:r>
            <a:r>
              <a:rPr lang="en-US" sz="1800" b="1" dirty="0" smtClean="0"/>
              <a:t>choose all good answers</a:t>
            </a:r>
            <a:r>
              <a:rPr lang="en-US" sz="1800" dirty="0" smtClean="0"/>
              <a:t>)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W, P, Q, P, </a:t>
            </a:r>
            <a:r>
              <a:rPr lang="en-US" sz="1800" dirty="0" smtClean="0"/>
              <a:t>W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Q</a:t>
            </a:r>
            <a:r>
              <a:rPr lang="en-US" sz="1800" dirty="0"/>
              <a:t>, </a:t>
            </a:r>
            <a:r>
              <a:rPr lang="en-US" sz="1800" dirty="0" smtClean="0"/>
              <a:t>W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W</a:t>
            </a:r>
            <a:r>
              <a:rPr lang="en-US" sz="1800" dirty="0"/>
              <a:t>, P, </a:t>
            </a:r>
            <a:r>
              <a:rPr lang="en-US" sz="1800" dirty="0" smtClean="0"/>
              <a:t>Q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 W</a:t>
            </a:r>
            <a:r>
              <a:rPr lang="en-US" sz="1800" dirty="0"/>
              <a:t>, Q, W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Q</a:t>
            </a:r>
            <a:r>
              <a:rPr lang="en-US" sz="1800" dirty="0"/>
              <a:t>, W, </a:t>
            </a:r>
            <a:r>
              <a:rPr lang="en-US" sz="1800" dirty="0" smtClean="0"/>
              <a:t>Q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282575" indent="-282575">
              <a:buFont typeface="+mj-lt"/>
              <a:buAutoNum type="arabicPeriod"/>
            </a:pPr>
            <a:r>
              <a:rPr lang="en-US" sz="1800" dirty="0"/>
              <a:t>Z-order: </a:t>
            </a:r>
            <a:r>
              <a:rPr lang="en-US" sz="1800" dirty="0" smtClean="0"/>
              <a:t>(</a:t>
            </a:r>
            <a:r>
              <a:rPr lang="en-US" sz="1800" b="1" dirty="0" smtClean="0"/>
              <a:t>choose all </a:t>
            </a:r>
            <a:r>
              <a:rPr lang="en-US" sz="1800" b="1" dirty="0"/>
              <a:t>good answers</a:t>
            </a:r>
            <a:r>
              <a:rPr lang="en-US" sz="1800" dirty="0"/>
              <a:t>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is </a:t>
            </a:r>
            <a:r>
              <a:rPr lang="en-US" sz="1800" dirty="0"/>
              <a:t>typically determined by the relationships of objects in the view </a:t>
            </a:r>
            <a:r>
              <a:rPr lang="en-US" sz="1800" dirty="0" smtClean="0"/>
              <a:t>tree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is </a:t>
            </a:r>
            <a:r>
              <a:rPr lang="en-US" sz="1800" dirty="0"/>
              <a:t>used to determine the target of event </a:t>
            </a:r>
            <a:r>
              <a:rPr lang="en-US" sz="1800" dirty="0" smtClean="0"/>
              <a:t>dispatch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is </a:t>
            </a:r>
            <a:r>
              <a:rPr lang="en-US" sz="1800" dirty="0"/>
              <a:t>used to determine event </a:t>
            </a:r>
            <a:r>
              <a:rPr lang="en-US" sz="1800" dirty="0" smtClean="0"/>
              <a:t>propagation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is </a:t>
            </a:r>
            <a:r>
              <a:rPr lang="en-US" sz="1800" dirty="0"/>
              <a:t>involved in automatic redraw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3: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2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:30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2:00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1:45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1:30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1:15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1:00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0:45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30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20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19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18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17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16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15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94464" y="76200"/>
            <a:ext cx="7360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14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13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12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11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0: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9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8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7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88968" y="80665"/>
            <a:ext cx="841595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6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5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53400" y="76200"/>
            <a:ext cx="8771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4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3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2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0:0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6248400"/>
            <a:ext cx="504677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please close your laptop when you’re done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162800" y="1752600"/>
            <a:ext cx="1981200" cy="1752600"/>
          </a:xfrm>
          <a:prstGeom prst="rect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467600" y="2133600"/>
            <a:ext cx="1371600" cy="1066800"/>
          </a:xfrm>
          <a:prstGeom prst="rect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848600" y="2362200"/>
            <a:ext cx="762000" cy="685800"/>
          </a:xfrm>
          <a:prstGeom prst="rect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Q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65" name="Right Arrow 64"/>
          <p:cNvSpPr>
            <a:spLocks noChangeArrowheads="1"/>
          </p:cNvSpPr>
          <p:nvPr/>
        </p:nvSpPr>
        <p:spPr bwMode="auto">
          <a:xfrm rot="19265033">
            <a:off x="8059207" y="2636927"/>
            <a:ext cx="392113" cy="323850"/>
          </a:xfrm>
          <a:prstGeom prst="rightArrow">
            <a:avLst>
              <a:gd name="adj1" fmla="val 30222"/>
              <a:gd name="adj2" fmla="val 63185"/>
            </a:avLst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 type="triangle" w="lg" len="lg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Ctr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77200" y="3581400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772400" y="4171890"/>
            <a:ext cx="35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21666" y="4171890"/>
            <a:ext cx="384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8013959" y="3912116"/>
            <a:ext cx="152400" cy="3048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8356082" y="3912116"/>
            <a:ext cx="152400" cy="3048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3320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Event Handling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9906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685800" y="12192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smtClean="0"/>
              <a:t>Use the same form for the next 3 questions</a:t>
            </a:r>
          </a:p>
          <a:p>
            <a:r>
              <a:rPr lang="en-US" sz="2400" dirty="0" smtClean="0"/>
              <a:t>Change the dropdown selection to indicate which exercise you are submitting your answers for</a:t>
            </a:r>
          </a:p>
          <a:p>
            <a:pPr marL="800100" lvl="2" indent="0">
              <a:buFontTx/>
              <a:buNone/>
            </a:pPr>
            <a:endParaRPr lang="en-US" sz="2400" dirty="0" smtClean="0"/>
          </a:p>
          <a:p>
            <a:pPr marL="800100" lvl="2" indent="0">
              <a:buFontTx/>
              <a:buNone/>
            </a:pPr>
            <a:endParaRPr lang="en-US" sz="2400" dirty="0" smtClean="0"/>
          </a:p>
          <a:p>
            <a:pPr marL="800100" lvl="2" indent="0">
              <a:buFontTx/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15626" b="9114"/>
          <a:stretch/>
        </p:blipFill>
        <p:spPr>
          <a:xfrm>
            <a:off x="1828800" y="3124200"/>
            <a:ext cx="5797969" cy="21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8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Mouse Event Translation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990600"/>
            <a:ext cx="8305800" cy="5105400"/>
          </a:xfrm>
        </p:spPr>
        <p:txBody>
          <a:bodyPr/>
          <a:lstStyle/>
          <a:p>
            <a:r>
              <a:rPr lang="en-US" sz="2000" dirty="0" smtClean="0"/>
              <a:t>Take a look at the code below:</a:t>
            </a:r>
            <a:endParaRPr lang="en-US" sz="1400" dirty="0" smtClean="0"/>
          </a:p>
          <a:p>
            <a:pPr marL="800100" lvl="2" indent="0">
              <a:buNone/>
            </a:pPr>
            <a:endParaRPr lang="en-US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What console output do you expect when </a:t>
            </a:r>
            <a:r>
              <a:rPr lang="en-US" sz="2000" dirty="0"/>
              <a:t>you double </a:t>
            </a:r>
            <a:r>
              <a:rPr lang="en-US" sz="2000" dirty="0" smtClean="0"/>
              <a:t>click on A?</a:t>
            </a:r>
          </a:p>
          <a:p>
            <a:r>
              <a:rPr lang="en-US" sz="2000" dirty="0" smtClean="0"/>
              <a:t>Submit your answer to </a:t>
            </a:r>
            <a:r>
              <a:rPr lang="en-US" sz="2000" b="1" dirty="0" err="1" smtClean="0">
                <a:solidFill>
                  <a:srgbClr val="FF0000"/>
                </a:solidFill>
              </a:rPr>
              <a:t>shoutkey.com</a:t>
            </a:r>
            <a:r>
              <a:rPr lang="en-US" sz="2000" b="1" dirty="0" smtClean="0">
                <a:solidFill>
                  <a:srgbClr val="FF0000"/>
                </a:solidFill>
              </a:rPr>
              <a:t>/quash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029200"/>
            <a:ext cx="4724400" cy="1011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248" y="1600200"/>
            <a:ext cx="9144000" cy="226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4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Try 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990600"/>
            <a:ext cx="8305800" cy="51054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 smtClean="0"/>
              <a:t>Code is at </a:t>
            </a:r>
            <a:r>
              <a:rPr lang="en-US" sz="2000" b="1" dirty="0" err="1" smtClean="0">
                <a:solidFill>
                  <a:srgbClr val="FF0000"/>
                </a:solidFill>
              </a:rPr>
              <a:t>shoutkey.com</a:t>
            </a:r>
            <a:r>
              <a:rPr lang="en-US" sz="2000" b="1" dirty="0" smtClean="0">
                <a:solidFill>
                  <a:srgbClr val="FF0000"/>
                </a:solidFill>
              </a:rPr>
              <a:t>/mosquito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What do </a:t>
            </a:r>
            <a:r>
              <a:rPr lang="en-US" sz="2000" b="1" dirty="0"/>
              <a:t>you </a:t>
            </a:r>
            <a:r>
              <a:rPr lang="en-US" sz="2000" b="1" dirty="0" smtClean="0"/>
              <a:t>get when </a:t>
            </a:r>
            <a:r>
              <a:rPr lang="en-US" sz="2000" b="1" dirty="0"/>
              <a:t>you double click on A</a:t>
            </a:r>
            <a:r>
              <a:rPr lang="en-US" sz="2000" b="1" dirty="0" smtClean="0"/>
              <a:t>?</a:t>
            </a:r>
          </a:p>
          <a:p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does pressing down on A fail to produce a click event?</a:t>
            </a:r>
          </a:p>
          <a:p>
            <a:endParaRPr lang="en-US" sz="2000" dirty="0" smtClean="0"/>
          </a:p>
          <a:p>
            <a:r>
              <a:rPr lang="en-US" sz="2000" dirty="0" smtClean="0"/>
              <a:t>When does </a:t>
            </a:r>
            <a:r>
              <a:rPr lang="en-US" sz="2000" dirty="0"/>
              <a:t>two clicks on A fail to produce a double-click event?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26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Keyboard </a:t>
            </a:r>
            <a:r>
              <a:rPr lang="en-US" dirty="0"/>
              <a:t>Events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990600"/>
            <a:ext cx="8305800" cy="5105400"/>
          </a:xfrm>
        </p:spPr>
        <p:txBody>
          <a:bodyPr/>
          <a:lstStyle/>
          <a:p>
            <a:r>
              <a:rPr lang="en-US" sz="2000" dirty="0" smtClean="0"/>
              <a:t>Take a look at the code below:</a:t>
            </a:r>
            <a:endParaRPr lang="en-US" sz="1800" dirty="0" smtClean="0"/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&lt;</a:t>
            </a:r>
            <a:r>
              <a:rPr lang="en-US" dirty="0" err="1"/>
              <a:t>textarea</a:t>
            </a:r>
            <a:r>
              <a:rPr lang="en-US" dirty="0"/>
              <a:t> id</a:t>
            </a:r>
            <a:r>
              <a:rPr lang="en-US" dirty="0" smtClean="0"/>
              <a:t>=”B"</a:t>
            </a:r>
            <a:r>
              <a:rPr lang="en-US" dirty="0"/>
              <a:t>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1257300" lvl="3" indent="0">
              <a:buNone/>
            </a:pPr>
            <a:r>
              <a:rPr lang="en-US" dirty="0"/>
              <a:t>$(function() {</a:t>
            </a:r>
          </a:p>
          <a:p>
            <a:pPr marL="1714500" lvl="4" indent="0">
              <a:buNone/>
            </a:pP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/>
              <a:t>("</a:t>
            </a:r>
            <a:r>
              <a:rPr lang="en-US" dirty="0" smtClean="0"/>
              <a:t>#B"</a:t>
            </a:r>
            <a:r>
              <a:rPr lang="en-US" dirty="0"/>
              <a:t>).</a:t>
            </a:r>
            <a:r>
              <a:rPr lang="en-US" dirty="0" err="1"/>
              <a:t>keydown</a:t>
            </a:r>
            <a:r>
              <a:rPr lang="en-US" dirty="0"/>
              <a:t>(function</a:t>
            </a:r>
            <a:r>
              <a:rPr lang="en-US" dirty="0" smtClean="0"/>
              <a:t>() </a:t>
            </a:r>
            <a:r>
              <a:rPr lang="en-US" dirty="0"/>
              <a:t>{ </a:t>
            </a:r>
            <a:r>
              <a:rPr lang="en-US" dirty="0" err="1" smtClean="0"/>
              <a:t>console.log</a:t>
            </a:r>
            <a:r>
              <a:rPr lang="en-US" dirty="0" smtClean="0"/>
              <a:t>("</a:t>
            </a:r>
            <a:r>
              <a:rPr lang="en-US" dirty="0"/>
              <a:t>B </a:t>
            </a:r>
            <a:r>
              <a:rPr lang="en-US" dirty="0" smtClean="0"/>
              <a:t>down”) </a:t>
            </a:r>
            <a:r>
              <a:rPr lang="en-US" dirty="0"/>
              <a:t>})</a:t>
            </a:r>
          </a:p>
          <a:p>
            <a:pPr marL="1714500" lvl="4" indent="0">
              <a:buNone/>
            </a:pPr>
            <a:r>
              <a:rPr lang="en-US" dirty="0"/>
              <a:t> $("</a:t>
            </a:r>
            <a:r>
              <a:rPr lang="en-US" dirty="0" smtClean="0"/>
              <a:t>#B"</a:t>
            </a:r>
            <a:r>
              <a:rPr lang="en-US" dirty="0"/>
              <a:t>).</a:t>
            </a:r>
            <a:r>
              <a:rPr lang="en-US" dirty="0" err="1"/>
              <a:t>keyup</a:t>
            </a:r>
            <a:r>
              <a:rPr lang="en-US" dirty="0"/>
              <a:t>(function</a:t>
            </a:r>
            <a:r>
              <a:rPr lang="en-US" dirty="0" smtClean="0"/>
              <a:t>() </a:t>
            </a:r>
            <a:r>
              <a:rPr lang="en-US" dirty="0"/>
              <a:t>{ </a:t>
            </a:r>
            <a:r>
              <a:rPr lang="en-US" dirty="0" err="1"/>
              <a:t>console.log</a:t>
            </a:r>
            <a:r>
              <a:rPr lang="en-US" dirty="0" smtClean="0"/>
              <a:t>("</a:t>
            </a:r>
            <a:r>
              <a:rPr lang="en-US" dirty="0"/>
              <a:t>B </a:t>
            </a:r>
            <a:r>
              <a:rPr lang="en-US" dirty="0" smtClean="0"/>
              <a:t>up”) </a:t>
            </a:r>
            <a:r>
              <a:rPr lang="en-US" dirty="0"/>
              <a:t>})</a:t>
            </a:r>
          </a:p>
          <a:p>
            <a:pPr marL="1714500" lvl="4" indent="0">
              <a:buNone/>
            </a:pPr>
            <a:r>
              <a:rPr lang="en-US" dirty="0"/>
              <a:t> $("</a:t>
            </a:r>
            <a:r>
              <a:rPr lang="en-US" dirty="0" smtClean="0"/>
              <a:t>#B"</a:t>
            </a:r>
            <a:r>
              <a:rPr lang="en-US" dirty="0"/>
              <a:t>).</a:t>
            </a:r>
            <a:r>
              <a:rPr lang="en-US" dirty="0" err="1"/>
              <a:t>keypress</a:t>
            </a:r>
            <a:r>
              <a:rPr lang="en-US" dirty="0"/>
              <a:t>(function</a:t>
            </a:r>
            <a:r>
              <a:rPr lang="en-US" dirty="0" smtClean="0"/>
              <a:t>() </a:t>
            </a:r>
            <a:r>
              <a:rPr lang="en-US" dirty="0"/>
              <a:t>{ </a:t>
            </a:r>
            <a:r>
              <a:rPr lang="en-US" dirty="0" err="1"/>
              <a:t>console.log</a:t>
            </a:r>
            <a:r>
              <a:rPr lang="en-US" dirty="0" smtClean="0"/>
              <a:t>("</a:t>
            </a:r>
            <a:r>
              <a:rPr lang="en-US" dirty="0"/>
              <a:t>B </a:t>
            </a:r>
            <a:r>
              <a:rPr lang="en-US" dirty="0" smtClean="0"/>
              <a:t>press”) </a:t>
            </a:r>
            <a:r>
              <a:rPr lang="en-US" dirty="0"/>
              <a:t>})</a:t>
            </a:r>
          </a:p>
          <a:p>
            <a:pPr marL="1257300" lvl="3" indent="0">
              <a:buNone/>
            </a:pPr>
            <a:r>
              <a:rPr lang="en-US" dirty="0"/>
              <a:t>}</a:t>
            </a:r>
            <a:r>
              <a:rPr lang="en-US" dirty="0" smtClean="0"/>
              <a:t>)</a:t>
            </a:r>
          </a:p>
          <a:p>
            <a:pPr marL="800100" lvl="2" indent="0">
              <a:buNone/>
            </a:pPr>
            <a:r>
              <a:rPr lang="en-US" dirty="0" smtClean="0"/>
              <a:t>&lt;/script&gt;</a:t>
            </a:r>
            <a:endParaRPr lang="en-US" sz="3200" dirty="0" smtClean="0"/>
          </a:p>
          <a:p>
            <a:endParaRPr lang="en-US" sz="2000" dirty="0" smtClean="0"/>
          </a:p>
          <a:p>
            <a:r>
              <a:rPr lang="en-US" sz="2000" dirty="0" smtClean="0"/>
              <a:t>What event sequence do you expect from typing a capital A?</a:t>
            </a:r>
          </a:p>
          <a:p>
            <a:r>
              <a:rPr lang="en-US" sz="2000" dirty="0"/>
              <a:t>Submit your answer to </a:t>
            </a:r>
            <a:r>
              <a:rPr lang="en-US" sz="2000" b="1" dirty="0" err="1">
                <a:solidFill>
                  <a:srgbClr val="FF0000"/>
                </a:solidFill>
              </a:rPr>
              <a:t>shoutkey.com</a:t>
            </a:r>
            <a:r>
              <a:rPr lang="en-US" sz="2000" b="1" dirty="0" smtClean="0">
                <a:solidFill>
                  <a:srgbClr val="FF0000"/>
                </a:solidFill>
              </a:rPr>
              <a:t>/quash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835696"/>
            <a:ext cx="4419600" cy="9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6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Try 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990600"/>
            <a:ext cx="8305800" cy="51054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/>
              <a:t>Code is at </a:t>
            </a:r>
            <a:r>
              <a:rPr lang="en-US" sz="2000" b="1" dirty="0" err="1">
                <a:solidFill>
                  <a:srgbClr val="FF0000"/>
                </a:solidFill>
              </a:rPr>
              <a:t>shoutkey.com</a:t>
            </a:r>
            <a:r>
              <a:rPr lang="en-US" sz="2000" b="1" dirty="0" smtClean="0">
                <a:solidFill>
                  <a:srgbClr val="FF0000"/>
                </a:solidFill>
              </a:rPr>
              <a:t>/unfold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 smtClean="0"/>
          </a:p>
          <a:p>
            <a:r>
              <a:rPr lang="en-US" sz="2000" b="1" dirty="0" smtClean="0"/>
              <a:t>What </a:t>
            </a:r>
            <a:r>
              <a:rPr lang="en-US" sz="2000" b="1" dirty="0"/>
              <a:t>event sequence do you </a:t>
            </a:r>
            <a:r>
              <a:rPr lang="en-US" sz="2000" b="1" dirty="0" smtClean="0"/>
              <a:t>get from </a:t>
            </a:r>
            <a:r>
              <a:rPr lang="en-US" sz="2000" b="1" dirty="0"/>
              <a:t>typing a capital A</a:t>
            </a:r>
            <a:r>
              <a:rPr lang="en-US" sz="2000" b="1" dirty="0" smtClean="0"/>
              <a:t>?</a:t>
            </a:r>
          </a:p>
          <a:p>
            <a:endParaRPr lang="en-US" sz="2000" dirty="0" smtClean="0"/>
          </a:p>
          <a:p>
            <a:r>
              <a:rPr lang="en-US" sz="2000" dirty="0" smtClean="0"/>
              <a:t>What </a:t>
            </a:r>
            <a:r>
              <a:rPr lang="en-US" sz="2000" dirty="0"/>
              <a:t>buttons on your keyboard don't produce press events</a:t>
            </a:r>
            <a:r>
              <a:rPr lang="en-US" sz="2000" dirty="0" smtClean="0"/>
              <a:t>?</a:t>
            </a:r>
          </a:p>
          <a:p>
            <a:endParaRPr lang="en-US" sz="2000" dirty="0" smtClean="0"/>
          </a:p>
          <a:p>
            <a:r>
              <a:rPr lang="en-US" sz="2000" dirty="0" smtClean="0"/>
              <a:t>What </a:t>
            </a:r>
            <a:r>
              <a:rPr lang="en-US" sz="2000" dirty="0"/>
              <a:t>buttons on your keyboard don't produce down/up events at all</a:t>
            </a:r>
            <a:r>
              <a:rPr lang="en-US" sz="2000" dirty="0" smtClean="0"/>
              <a:t>?</a:t>
            </a:r>
          </a:p>
          <a:p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you hold down a letter key, what events do you </a:t>
            </a:r>
            <a:r>
              <a:rPr lang="en-US" sz="2000" dirty="0" smtClean="0"/>
              <a:t>see</a:t>
            </a:r>
            <a:r>
              <a:rPr lang="en-US" sz="2000" dirty="0"/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828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mit-6893</Template>
  <TotalTime>5377</TotalTime>
  <Words>979</Words>
  <Application>Microsoft Macintosh PowerPoint</Application>
  <PresentationFormat>Letter Paper (8.5x11 in)</PresentationFormat>
  <Paragraphs>264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mit-6893</vt:lpstr>
      <vt:lpstr>9 Input</vt:lpstr>
      <vt:lpstr>UI Hall of Fame or Shame?</vt:lpstr>
      <vt:lpstr>PowerPoint Presentation</vt:lpstr>
      <vt:lpstr>PowerPoint Presentation</vt:lpstr>
      <vt:lpstr>Input Event Handling</vt:lpstr>
      <vt:lpstr>Question 1: Mouse Event Translation</vt:lpstr>
      <vt:lpstr>Now Try It</vt:lpstr>
      <vt:lpstr>Question 2: Keyboard Events</vt:lpstr>
      <vt:lpstr>Now Try It</vt:lpstr>
      <vt:lpstr>Question 3: Event Propagation</vt:lpstr>
      <vt:lpstr>Now Try It</vt:lpstr>
      <vt:lpstr>Mouse Capture</vt:lpstr>
      <vt:lpstr>Mouse Coalescing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Rob</cp:lastModifiedBy>
  <cp:revision>1070</cp:revision>
  <cp:lastPrinted>2012-02-22T17:05:16Z</cp:lastPrinted>
  <dcterms:created xsi:type="dcterms:W3CDTF">2011-02-02T13:01:24Z</dcterms:created>
  <dcterms:modified xsi:type="dcterms:W3CDTF">2015-02-25T18:06:41Z</dcterms:modified>
</cp:coreProperties>
</file>