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  <p:sldMasterId id="2147483713" r:id="rId3"/>
  </p:sldMasterIdLst>
  <p:notesMasterIdLst>
    <p:notesMasterId r:id="rId25"/>
  </p:notesMasterIdLst>
  <p:handoutMasterIdLst>
    <p:handoutMasterId r:id="rId26"/>
  </p:handoutMasterIdLst>
  <p:sldIdLst>
    <p:sldId id="256" r:id="rId4"/>
    <p:sldId id="536" r:id="rId5"/>
    <p:sldId id="545" r:id="rId6"/>
    <p:sldId id="546" r:id="rId7"/>
    <p:sldId id="547" r:id="rId8"/>
    <p:sldId id="548" r:id="rId9"/>
    <p:sldId id="549" r:id="rId10"/>
    <p:sldId id="555" r:id="rId11"/>
    <p:sldId id="556" r:id="rId12"/>
    <p:sldId id="518" r:id="rId13"/>
    <p:sldId id="552" r:id="rId14"/>
    <p:sldId id="551" r:id="rId15"/>
    <p:sldId id="533" r:id="rId16"/>
    <p:sldId id="557" r:id="rId17"/>
    <p:sldId id="528" r:id="rId18"/>
    <p:sldId id="553" r:id="rId19"/>
    <p:sldId id="554" r:id="rId20"/>
    <p:sldId id="529" r:id="rId21"/>
    <p:sldId id="534" r:id="rId22"/>
    <p:sldId id="544" r:id="rId23"/>
    <p:sldId id="550" r:id="rId24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4" autoAdjust="0"/>
    <p:restoredTop sz="63624" autoAdjust="0"/>
  </p:normalViewPr>
  <p:slideViewPr>
    <p:cSldViewPr>
      <p:cViewPr varScale="1">
        <p:scale>
          <a:sx n="90" d="100"/>
          <a:sy n="90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2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8073646-1C4A-4721-B3F5-586AE1318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3363" y="720725"/>
            <a:ext cx="4119562" cy="3089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962400"/>
            <a:ext cx="5851525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261C154A-8278-49E9-8F8D-CE2B7335D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1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1pPr>
    <a:lvl2pPr marL="182563" indent="-90488" algn="l" rtl="0" eaLnBrk="0" fontAlgn="base" hangingPunct="0">
      <a:spcBef>
        <a:spcPct val="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3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56FB-2B37-D94A-AA21-13AC17A06E5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Talk aloud (what’s happening, what they are trying to do, and why they took an action)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Facilitator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Briefs the user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Provides the tasks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Promote talk aloud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Controls the session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Observer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 quiet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 notes, especially of critical incidents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=9wQkLthhHKA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56FB-2B37-D94A-AA21-13AC17A06E58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practice observing</a:t>
            </a:r>
            <a:r>
              <a:rPr lang="en-US" baseline="0" dirty="0" smtClean="0"/>
              <a:t> a user test, listening to think-aloud, and watching for critical incidents.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www.youtube.com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watch?v</a:t>
            </a:r>
            <a:r>
              <a:rPr lang="en-US" baseline="0" dirty="0" smtClean="0"/>
              <a:t>=-h8hUtwkMCE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56FB-2B37-D94A-AA21-13AC17A06E5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practice observing</a:t>
            </a:r>
            <a:r>
              <a:rPr lang="en-US" baseline="0" dirty="0"/>
              <a:t> a user test, listening to think-aloud, and watching for critical incidents.  This isn’t really a user test – it’s even better, it’s a user interacting naturally in the wild! Watch this video of somebody using a NYC subway fare machine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http://</a:t>
            </a:r>
            <a:r>
              <a:rPr lang="en-US" sz="1100" kern="1200" dirty="0" err="1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www.youtube.com</a:t>
            </a:r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/</a:t>
            </a:r>
            <a:r>
              <a:rPr lang="en-US" sz="1100" kern="1200" dirty="0" err="1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watch?v</a:t>
            </a:r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=</a:t>
            </a:r>
            <a:r>
              <a:rPr lang="en-US" sz="1100" kern="1200" dirty="0" err="1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mfCQbZR-nhk</a:t>
            </a:r>
            <a:endParaRPr lang="en-US" sz="1100" kern="1200" dirty="0" smtClean="0">
              <a:solidFill>
                <a:schemeClr val="tx1"/>
              </a:solidFill>
              <a:latin typeface="Times New Roman" pitchFamily="18" charset="0"/>
              <a:ea typeface="Arial" pitchFamily="-97" charset="0"/>
              <a:cs typeface="Arial" charset="0"/>
            </a:endParaRP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is the user thinking</a:t>
            </a:r>
            <a:r>
              <a:rPr lang="en-US" baseline="0" dirty="0"/>
              <a:t> aloud? </a:t>
            </a:r>
            <a:r>
              <a:rPr lang="en-US" dirty="0"/>
              <a:t>Did you note any critical</a:t>
            </a:r>
            <a:r>
              <a:rPr lang="en-US" baseline="0" dirty="0"/>
              <a:t> incidents?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56FB-2B37-D94A-AA21-13AC17A06E5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here’s one from the DC Metro: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http://</a:t>
            </a:r>
            <a:r>
              <a:rPr lang="en-US" sz="1100" kern="1200" dirty="0" err="1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www.youtube.com</a:t>
            </a:r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/</a:t>
            </a:r>
            <a:r>
              <a:rPr lang="en-US" sz="1100" kern="1200" dirty="0" err="1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watch?v</a:t>
            </a:r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=7TOsJCA7DHw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Note the critical incidents with their </a:t>
            </a:r>
            <a:r>
              <a:rPr lang="en-US" sz="1100" kern="1200" dirty="0" err="1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timepoints</a:t>
            </a:r>
            <a:r>
              <a:rPr lang="en-US" sz="11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,</a:t>
            </a:r>
            <a:r>
              <a:rPr lang="en-US" sz="1100" kern="1200" baseline="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 and we’ll talk about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56FB-2B37-D94A-AA21-13AC17A06E5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courses.csail.mit.edu</a:t>
            </a:r>
            <a:r>
              <a:rPr lang="en-US" dirty="0" smtClean="0"/>
              <a:t>/6.831/2015/handouts/12-user-testing/</a:t>
            </a:r>
            <a:r>
              <a:rPr lang="en-US" dirty="0" err="1" smtClean="0"/>
              <a:t>inclass</a:t>
            </a:r>
            <a:r>
              <a:rPr lang="en-US" dirty="0" smtClean="0"/>
              <a:t>/activities/</a:t>
            </a:r>
            <a:r>
              <a:rPr lang="en-US" dirty="0" err="1" smtClean="0"/>
              <a:t>user.shtml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courses.csail.mit.edu</a:t>
            </a:r>
            <a:r>
              <a:rPr lang="en-US" dirty="0" smtClean="0"/>
              <a:t>/6.831/2015/handouts/12-user-testing/</a:t>
            </a:r>
            <a:r>
              <a:rPr lang="en-US" dirty="0" err="1" smtClean="0"/>
              <a:t>inclass</a:t>
            </a:r>
            <a:r>
              <a:rPr lang="en-US" dirty="0" smtClean="0"/>
              <a:t>/activities/</a:t>
            </a:r>
            <a:r>
              <a:rPr lang="en-US" dirty="0" err="1" smtClean="0"/>
              <a:t>wizard.shtml</a:t>
            </a:r>
            <a:endParaRPr lang="en-US" dirty="0" smtClean="0"/>
          </a:p>
          <a:p>
            <a:endParaRPr lang="en-US" dirty="0" smtClean="0"/>
          </a:p>
          <a:p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Efficiency: Uncommon goals (list enrollment) come first in top menu.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Learnability: Internal inconsistency between method to select course in each task.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Learnability: Bad mapping between keypad numbers and course numbers during add-course.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Safety: No undo or cancel - instead the user can 'hang up' at anytime. </a:t>
            </a:r>
            <a:r>
              <a:rPr lang="en-US" sz="1000" b="1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Hang-ups are a measure of how many problems the system has</a:t>
            </a:r>
            <a:r>
              <a:rPr lang="en-US" sz="1000" b="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1000" b="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Lack of affordance: Dropping the MAS course is difficult unless user knows they can enter letters with numbers.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0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u="sng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http://</a:t>
            </a:r>
            <a:r>
              <a:rPr lang="en-US" sz="1000" u="sng" kern="1200" dirty="0" err="1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www.youtube.com</a:t>
            </a:r>
            <a:r>
              <a:rPr lang="en-US" sz="1000" u="sng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/</a:t>
            </a:r>
            <a:r>
              <a:rPr lang="en-US" sz="1000" u="sng" kern="1200" dirty="0" err="1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watch?v</a:t>
            </a:r>
            <a:r>
              <a:rPr lang="en-US" sz="1000" u="sng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=qM79_itR0Nc</a:t>
            </a:r>
          </a:p>
          <a:p>
            <a:endParaRPr lang="en-US" sz="1000" u="sng" kern="1200" dirty="0" smtClean="0">
              <a:solidFill>
                <a:schemeClr val="tx1"/>
              </a:solidFill>
              <a:latin typeface="Times New Roman" pitchFamily="18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40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15414-3678-BD4A-8C04-1FE678718A42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Today’s candidate for the Hall of Shame is this entry form from the 1800Flowers web site.  The purpose of the form is to enter a message for a greeting card that will accompany a delivered flower arrangement.  (So you can see the whole interface, I’ve moved the Greeting Type drop-down menu to the right.  In the real interface, it appears where you’d expect, right under the Greeting Type drop-down box.)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The 210 character limit is probably necessary</a:t>
            </a:r>
            <a:r>
              <a:rPr lang="en-US" baseline="0" dirty="0">
                <a:solidFill>
                  <a:schemeClr val="tx1"/>
                </a:solidFill>
                <a:latin typeface="Times New Roman" charset="0"/>
                <a:ea typeface="Arial" charset="0"/>
              </a:rPr>
              <a:t> for backend reasons (e.g. size of the card delivered with the flowers)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, but hard for a user to check.  Suggest a dynamic progress</a:t>
            </a:r>
            <a:r>
              <a:rPr lang="en-US" baseline="0" dirty="0">
                <a:solidFill>
                  <a:schemeClr val="tx1"/>
                </a:solidFill>
                <a:latin typeface="Times New Roman" charset="0"/>
                <a:ea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bar showing how much of the quota you’ve used. (error prevention, flexibility &amp; efficiency)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Times New Roman" charset="0"/>
                <a:ea typeface="Arial" charset="0"/>
              </a:rPr>
              <a:t>Special symbols like &amp;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is vague. What about asterisk and hyphen – are those special too?  What am I allowed to use, exactly? (user control &amp; freedom)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T</a:t>
            </a:r>
            <a:r>
              <a:rPr lang="en-US" b="0" dirty="0">
                <a:solidFill>
                  <a:schemeClr val="tx1"/>
                </a:solidFill>
                <a:latin typeface="Times New Roman" charset="0"/>
                <a:ea typeface="Arial" charset="0"/>
              </a:rPr>
              <a:t>he underscores in the Greeting Type drop-down menu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look like technical identifiers, and some even look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Arial" charset="0"/>
              </a:rPr>
              <a:t>mispelled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 because they’ve omitted other punctuation. 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Arial" charset="0"/>
              </a:rPr>
              <a:t>Bosss_Day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? (match the real world)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How does Greeting Type actually affect the</a:t>
            </a:r>
            <a:r>
              <a:rPr lang="en-US" baseline="0" dirty="0">
                <a:solidFill>
                  <a:schemeClr val="tx1"/>
                </a:solidFill>
                <a:latin typeface="Times New Roman" charset="0"/>
                <a:ea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Arial" charset="0"/>
              </a:rPr>
              <a:t>card? (visibility)  This is related</a:t>
            </a:r>
            <a:r>
              <a:rPr lang="en-US" baseline="0" dirty="0">
                <a:solidFill>
                  <a:schemeClr val="tx1"/>
                </a:solidFill>
                <a:latin typeface="Times New Roman" charset="0"/>
                <a:ea typeface="Arial" charset="0"/>
              </a:rPr>
              <a:t> to a Hall of Fame we had a little while ago: the Domino’s pizza ordering site does a much better job of showing you how your choices actually affect the final product.</a:t>
            </a:r>
          </a:p>
          <a:p>
            <a:pPr eaLnBrk="1" hangingPunct="1"/>
            <a:endParaRPr lang="en-US" dirty="0">
              <a:solidFill>
                <a:schemeClr val="tx1"/>
              </a:solidFill>
              <a:latin typeface="Times New Roman" charset="0"/>
              <a:ea typeface="Arial" charset="0"/>
            </a:endParaRPr>
          </a:p>
          <a:p>
            <a:pPr eaLnBrk="1" hangingPunct="1"/>
            <a:endParaRPr lang="en-US" dirty="0">
              <a:solidFill>
                <a:schemeClr val="tx1"/>
              </a:solidFill>
              <a:latin typeface="Times New Roman" charset="0"/>
              <a:ea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61C154A-8278-49E9-8F8D-CE2B7335DD4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5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AAA3E-58DD-7545-9E3D-63F9A7CAA8FB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3363" y="720725"/>
            <a:ext cx="4119562" cy="30892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61C154A-8278-49E9-8F8D-CE2B7335DD4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5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err="1"/>
              <a:t>Venkman</a:t>
            </a:r>
            <a:r>
              <a:rPr lang="en-US" dirty="0"/>
              <a:t>, P.  “The Effect of Negative Reinforcement on ESP Ability.”  Unpublished monograph, 1984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lecturer to play</a:t>
            </a:r>
            <a:r>
              <a:rPr lang="en-US" baseline="0" dirty="0" smtClean="0"/>
              <a:t> </a:t>
            </a:r>
            <a:r>
              <a:rPr lang="en-US" dirty="0" smtClean="0"/>
              <a:t>from your laptop:</a:t>
            </a:r>
            <a:r>
              <a:rPr lang="en-US" baseline="0" dirty="0" smtClean="0"/>
              <a:t> get the movie file from </a:t>
            </a:r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/</a:t>
            </a:r>
            <a:r>
              <a:rPr lang="en-US" sz="1000" kern="1200" dirty="0" err="1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afs</a:t>
            </a:r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/</a:t>
            </a:r>
            <a:r>
              <a:rPr lang="en-US" sz="1000" kern="1200" dirty="0" err="1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csail.mit.edu</a:t>
            </a:r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/</a:t>
            </a:r>
            <a:r>
              <a:rPr lang="en-US" sz="1000" kern="1200" dirty="0" err="1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proj</a:t>
            </a:r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/courses/6.831/movies/</a:t>
            </a:r>
            <a:r>
              <a:rPr lang="en-US" sz="1000" kern="1200" dirty="0" err="1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ghostbusters.avi</a:t>
            </a:r>
            <a:endParaRPr lang="en-US" sz="1000" kern="1200" dirty="0" smtClean="0">
              <a:solidFill>
                <a:schemeClr val="tx1"/>
              </a:solidFill>
              <a:latin typeface="Times New Roman" pitchFamily="18" charset="0"/>
              <a:ea typeface="Arial" charset="0"/>
              <a:cs typeface="Arial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(you may need the VLC</a:t>
            </a:r>
            <a:r>
              <a:rPr lang="en-US" sz="1000" kern="1200" baseline="0" dirty="0" smtClean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 player to play it, because it was ripped from a DVD)</a:t>
            </a:r>
          </a:p>
          <a:p>
            <a:endParaRPr lang="en-US" dirty="0" smtClean="0"/>
          </a:p>
          <a:p>
            <a:r>
              <a:rPr lang="en-US" dirty="0" smtClean="0"/>
              <a:t>Or play</a:t>
            </a:r>
            <a:r>
              <a:rPr lang="en-US" baseline="0" dirty="0" smtClean="0"/>
              <a:t> it from the web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youtu.be</a:t>
            </a:r>
            <a:r>
              <a:rPr lang="en-US" dirty="0" smtClean="0"/>
              <a:t>/fn7-JZq0Yxs?t=22s</a:t>
            </a:r>
          </a:p>
          <a:p>
            <a:endParaRPr lang="en-US" dirty="0" smtClean="0"/>
          </a:p>
          <a:p>
            <a:r>
              <a:rPr lang="en-US" b="1" dirty="0" smtClean="0"/>
              <a:t>Stop the</a:t>
            </a:r>
            <a:r>
              <a:rPr lang="en-US" b="1" baseline="0" dirty="0" smtClean="0"/>
              <a:t> video </a:t>
            </a:r>
            <a:r>
              <a:rPr lang="en-US" b="1" dirty="0" smtClean="0"/>
              <a:t>right when the guy leaves the room in anger</a:t>
            </a:r>
          </a:p>
          <a:p>
            <a:endParaRPr lang="en-US" b="1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did Bill Murray do wrong in this scene?</a:t>
            </a:r>
          </a:p>
          <a:p>
            <a:endParaRPr lang="en-US" dirty="0" smtClean="0"/>
          </a:p>
          <a:p>
            <a:r>
              <a:rPr lang="en-US" dirty="0" smtClean="0"/>
              <a:t>Respect for person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not quite informed consent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deception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Making participant even more stressed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User</a:t>
            </a:r>
            <a:r>
              <a:rPr lang="en-US" baseline="0" dirty="0" smtClean="0"/>
              <a:t> should be in control, clearly not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User can stop at any time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reason to have 2 people </a:t>
            </a:r>
            <a:r>
              <a:rPr lang="en-US" dirty="0" err="1" smtClean="0"/>
              <a:t>inoom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 </a:t>
            </a:r>
          </a:p>
          <a:p>
            <a:pPr marL="0" indent="0">
              <a:buFontTx/>
              <a:buNone/>
            </a:pPr>
            <a:r>
              <a:rPr lang="en-US" dirty="0" err="1" smtClean="0"/>
              <a:t>Beneficience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Not “do no harm”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Risk </a:t>
            </a:r>
            <a:r>
              <a:rPr lang="en-US" dirty="0" err="1" smtClean="0"/>
              <a:t>vs</a:t>
            </a:r>
            <a:r>
              <a:rPr lang="en-US" dirty="0" smtClean="0"/>
              <a:t> benefit to society NOT right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Justiice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Not Fair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56FB-2B37-D94A-AA21-13AC17A06E5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56FB-2B37-D94A-AA21-13AC17A06E5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2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2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44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32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19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6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32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42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0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55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0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2A490-481C-0D4F-B23C-0CA3E008D75E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255888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56150B-3BFD-3C4F-8822-3FC9E93B865A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484335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56EF0B-3168-3846-B0EE-D8833F23823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280333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A91B1D-2B26-454E-9234-9523F8D764E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948113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24AEB9-B6B7-7F43-9E5A-D9C19BE57A7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714818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57F641-4126-A045-B840-0AD2A423BAB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53887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A4B0C5-EF03-6649-A297-6E61797B5217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466433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AA3528-B54A-F842-B808-2F9AC7BBD663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67949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4F109-82CD-2A45-BCF9-0E875B947CE8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83288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D51F01-C93A-664F-92F6-2984293AA3F5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935788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E4B0AA-BCD8-8A4D-8FBC-F342BC9E50A9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19690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>
                <a:solidFill>
                  <a:srgbClr val="000000"/>
                </a:solidFill>
                <a:ea typeface="ヒラギノ角ゴ ProN W3" charset="0"/>
                <a:sym typeface="Gill Sans" charset="0"/>
              </a:rPr>
              <a:pPr/>
              <a:t>‹#›</a:t>
            </a:fld>
            <a:endParaRPr lang="en-US">
              <a:solidFill>
                <a:srgbClr val="000000"/>
              </a:solidFill>
              <a:ea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399463" y="6442075"/>
            <a:ext cx="287337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B7CF3FC1-6D64-2747-BF7E-1EDE942F802F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9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xmlns:p14="http://schemas.microsoft.com/office/powerpoint/2010/main"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+mj-lt"/>
          <a:ea typeface="+mj-ea"/>
          <a:cs typeface="+mj-cs"/>
          <a:sym typeface="Arial Black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CC99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342900" indent="-342900" algn="l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mfCQbZR-nhk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TOsJCA7DHw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12: User Testing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58000" cy="2133600"/>
          </a:xfrm>
        </p:spPr>
        <p:txBody>
          <a:bodyPr/>
          <a:lstStyle/>
          <a:p>
            <a:pPr marL="342900" indent="-342900" algn="l">
              <a:buFont typeface="Arial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9078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 of Ethics in User Studies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Watch &amp; Think.</a:t>
            </a:r>
          </a:p>
          <a:p>
            <a:pPr marL="0" indent="0">
              <a:buNone/>
            </a:pPr>
            <a:r>
              <a:rPr lang="en-US" dirty="0" smtClean="0"/>
              <a:t>2. Discuss in a pair.</a:t>
            </a:r>
          </a:p>
          <a:p>
            <a:pPr marL="0" indent="0">
              <a:buNone/>
            </a:pPr>
            <a:r>
              <a:rPr lang="en-US" dirty="0" smtClean="0"/>
              <a:t>3. Discuss as a class.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0"/>
            <a:ext cx="5334000" cy="33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Emotion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“We show, via a massive (N = 689,003) experiment on Facebook, that emotional states can be transferred to others via emotional contagion, leading people to experience the same emotions without their awareness</a:t>
            </a:r>
            <a:r>
              <a:rPr lang="en-US" sz="2400" i="1" dirty="0" smtClean="0"/>
              <a:t>.”</a:t>
            </a:r>
            <a:endParaRPr lang="en-US" sz="2400" dirty="0" smtClean="0"/>
          </a:p>
          <a:p>
            <a:pPr marL="0" indent="0" algn="r">
              <a:buNone/>
            </a:pPr>
            <a:r>
              <a:rPr lang="en-US" sz="2000" dirty="0" smtClean="0"/>
              <a:t>Kramer et al., PNAS vol. 111 no. 24</a:t>
            </a:r>
          </a:p>
          <a:p>
            <a:pPr marL="0" indent="0" algn="r">
              <a:buNone/>
            </a:pPr>
            <a:endParaRPr lang="en-US" sz="2000" dirty="0"/>
          </a:p>
          <a:p>
            <a:r>
              <a:rPr lang="en-US" sz="2400" dirty="0" smtClean="0"/>
              <a:t>A week in 2012</a:t>
            </a:r>
          </a:p>
          <a:p>
            <a:r>
              <a:rPr lang="en-US" sz="2400" dirty="0" smtClean="0"/>
              <a:t>Modified News Feed to show more/less emotional posts</a:t>
            </a:r>
          </a:p>
          <a:p>
            <a:r>
              <a:rPr lang="en-US" sz="2400" dirty="0" smtClean="0"/>
              <a:t>Seeing more negative posts -&gt; more negative posts</a:t>
            </a:r>
          </a:p>
          <a:p>
            <a:r>
              <a:rPr lang="en-US" sz="2400" dirty="0"/>
              <a:t>Seeing more </a:t>
            </a:r>
            <a:r>
              <a:rPr lang="en-US" sz="2400" dirty="0" smtClean="0"/>
              <a:t>positive posts </a:t>
            </a:r>
            <a:r>
              <a:rPr lang="en-US" sz="2400" dirty="0"/>
              <a:t>-&gt; more positive </a:t>
            </a:r>
            <a:r>
              <a:rPr lang="en-US" sz="2400" dirty="0" smtClean="0"/>
              <a:t>posts</a:t>
            </a:r>
            <a:endParaRPr lang="en-US" sz="2400" dirty="0"/>
          </a:p>
          <a:p>
            <a:r>
              <a:rPr lang="en-US" sz="2400" dirty="0" smtClean="0"/>
              <a:t>Seeing less emotional posts -&gt; less emotional posts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3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Issues in Facebook Emotion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3429000"/>
          </a:xfrm>
        </p:spPr>
        <p:txBody>
          <a:bodyPr/>
          <a:lstStyle/>
          <a:p>
            <a:r>
              <a:rPr lang="en-US" dirty="0" smtClean="0"/>
              <a:t>Informed consent?</a:t>
            </a:r>
          </a:p>
          <a:p>
            <a:r>
              <a:rPr lang="en-US" dirty="0" smtClean="0"/>
              <a:t>What does it mean to do large-scale user testing “in the wild”?</a:t>
            </a:r>
            <a:endParaRPr lang="en-US" dirty="0" smtClean="0"/>
          </a:p>
          <a:p>
            <a:r>
              <a:rPr lang="en-US" dirty="0" smtClean="0"/>
              <a:t>What abou</a:t>
            </a:r>
            <a:r>
              <a:rPr lang="en-US" dirty="0" smtClean="0"/>
              <a:t>t other A/B tests?</a:t>
            </a:r>
          </a:p>
          <a:p>
            <a:pPr lvl="1"/>
            <a:r>
              <a:rPr lang="en-US" dirty="0" smtClean="0"/>
              <a:t>6.813: Active learning </a:t>
            </a:r>
            <a:r>
              <a:rPr lang="en-US" dirty="0" err="1" smtClean="0"/>
              <a:t>vs</a:t>
            </a:r>
            <a:r>
              <a:rPr lang="en-US" dirty="0" smtClean="0"/>
              <a:t> Lecture</a:t>
            </a:r>
          </a:p>
          <a:p>
            <a:pPr lvl="1"/>
            <a:r>
              <a:rPr lang="en-US" dirty="0" smtClean="0"/>
              <a:t>Predicting illness based on search query</a:t>
            </a:r>
          </a:p>
          <a:p>
            <a:pPr lvl="1"/>
            <a:r>
              <a:rPr lang="en-US" dirty="0" smtClean="0"/>
              <a:t>Social nudges to encourage voting</a:t>
            </a:r>
            <a:endParaRPr lang="en-US" dirty="0"/>
          </a:p>
        </p:txBody>
      </p:sp>
      <p:pic>
        <p:nvPicPr>
          <p:cNvPr id="4" name="Picture 3" descr="10social-web2-articleLarge-v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724400"/>
            <a:ext cx="4495800" cy="19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1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Formative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Roles of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Facilitator</a:t>
            </a:r>
          </a:p>
          <a:p>
            <a:pPr lvl="1"/>
            <a:r>
              <a:rPr lang="en-US" dirty="0" smtClean="0"/>
              <a:t>Observer</a:t>
            </a:r>
          </a:p>
          <a:p>
            <a:pPr lvl="1"/>
            <a:endParaRPr lang="en-US" dirty="0"/>
          </a:p>
          <a:p>
            <a:r>
              <a:rPr lang="en-US" dirty="0" smtClean="0"/>
              <a:t>What are critical incidents?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95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2400"/>
            <a:ext cx="7772400" cy="1470025"/>
          </a:xfrm>
        </p:spPr>
        <p:txBody>
          <a:bodyPr/>
          <a:lstStyle/>
          <a:p>
            <a:r>
              <a:rPr lang="en-US" sz="5400" dirty="0" smtClean="0"/>
              <a:t>Usability Testing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3689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Testing a Paper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09 at 8.25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8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Testing a Functional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09 at 8.24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9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6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Think Aloud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914400"/>
            <a:ext cx="6172200" cy="49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1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Watching for Critical Incidents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914400"/>
            <a:ext cx="5164228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Testing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someone to pair with </a:t>
            </a:r>
          </a:p>
          <a:p>
            <a:r>
              <a:rPr lang="en-US" dirty="0" smtClean="0"/>
              <a:t>Rock paper scissors </a:t>
            </a:r>
            <a:r>
              <a:rPr lang="en-US" sz="2400" dirty="0" smtClean="0"/>
              <a:t>(1 GAME. No best 2 out of 3</a:t>
            </a:r>
            <a:r>
              <a:rPr lang="en-US" sz="2400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User (rock paper scissor loser)</a:t>
            </a:r>
          </a:p>
          <a:p>
            <a:r>
              <a:rPr lang="en-US" dirty="0" smtClean="0"/>
              <a:t>Wizard </a:t>
            </a:r>
            <a:r>
              <a:rPr lang="en-US" dirty="0"/>
              <a:t>(rock paper scissor </a:t>
            </a:r>
            <a:r>
              <a:rPr lang="en-US" dirty="0" smtClean="0"/>
              <a:t>winner)</a:t>
            </a:r>
            <a:endParaRPr lang="en-US" dirty="0"/>
          </a:p>
          <a:p>
            <a:pPr lvl="1"/>
            <a:r>
              <a:rPr lang="en-US" dirty="0"/>
              <a:t>Go to:</a:t>
            </a:r>
            <a:r>
              <a:rPr lang="en-US" b="1" dirty="0">
                <a:solidFill>
                  <a:srgbClr val="FF0000"/>
                </a:solidFill>
              </a:rPr>
              <a:t> http:/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tiny.cc</a:t>
            </a:r>
            <a:r>
              <a:rPr lang="en-US" b="1" dirty="0" smtClean="0">
                <a:solidFill>
                  <a:srgbClr val="FF0000"/>
                </a:solidFill>
              </a:rPr>
              <a:t>/6813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7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UI Hall of Fame or Shame?</a:t>
            </a:r>
          </a:p>
        </p:txBody>
      </p:sp>
      <p:sp>
        <p:nvSpPr>
          <p:cNvPr id="19459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Arial" charset="0"/>
            </a:endParaRPr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/>
          <a:srcRect l="14267" t="27596" r="3442" b="10812"/>
          <a:stretch>
            <a:fillRect/>
          </a:stretch>
        </p:blipFill>
        <p:spPr bwMode="auto">
          <a:xfrm>
            <a:off x="549275" y="1303338"/>
            <a:ext cx="7816850" cy="33956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</p:pic>
      <p:pic>
        <p:nvPicPr>
          <p:cNvPr id="19464" name="Picture 4"/>
          <p:cNvPicPr>
            <a:picLocks noChangeAspect="1" noChangeArrowheads="1"/>
          </p:cNvPicPr>
          <p:nvPr/>
        </p:nvPicPr>
        <p:blipFill>
          <a:blip r:embed="rId4"/>
          <a:srcRect l="51765" t="38799" r="26631" b="-391"/>
          <a:stretch>
            <a:fillRect/>
          </a:stretch>
        </p:blipFill>
        <p:spPr bwMode="auto">
          <a:xfrm>
            <a:off x="6705600" y="1981200"/>
            <a:ext cx="1995488" cy="33004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</p:pic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5029200" y="5638800"/>
            <a:ext cx="3332163" cy="3968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Suggested by Ryan Damico</a:t>
            </a:r>
          </a:p>
        </p:txBody>
      </p:sp>
    </p:spTree>
    <p:extLst>
      <p:ext uri="{BB962C8B-B14F-4D97-AF65-F5344CB8AC3E}">
        <p14:creationId xmlns:p14="http://schemas.microsoft.com/office/powerpoint/2010/main" val="95295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Kramer’s </a:t>
            </a:r>
            <a:r>
              <a:rPr lang="en-US" dirty="0" err="1" smtClean="0"/>
              <a:t>Moviephone</a:t>
            </a:r>
            <a:endParaRPr lang="en-US" dirty="0"/>
          </a:p>
        </p:txBody>
      </p:sp>
      <p:pic>
        <p:nvPicPr>
          <p:cNvPr id="7" name="Picture 6" descr="Screen Shot 2013-03-12 at 11.1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0325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/>
          </p:cNvSpPr>
          <p:nvPr/>
        </p:nvSpPr>
        <p:spPr bwMode="auto">
          <a:xfrm>
            <a:off x="457200" y="304800"/>
            <a:ext cx="8242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endParaRPr lang="en-US" sz="1800" dirty="0">
              <a:solidFill>
                <a:srgbClr val="000000"/>
              </a:solidFill>
              <a:ea typeface="ＭＳ Ｐゴシック" charset="0"/>
              <a:sym typeface="Arial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3:00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2:30</a:t>
            </a: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2:00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1:45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1:30</a:t>
            </a:r>
          </a:p>
        </p:txBody>
      </p:sp>
      <p:sp>
        <p:nvSpPr>
          <p:cNvPr id="14345" name="Rectangle 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1:15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1:00</a:t>
            </a:r>
          </a:p>
        </p:txBody>
      </p:sp>
      <p:sp>
        <p:nvSpPr>
          <p:cNvPr id="14347" name="Rectangle 1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0:45</a:t>
            </a:r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0:30</a:t>
            </a:r>
          </a:p>
        </p:txBody>
      </p:sp>
      <p:sp>
        <p:nvSpPr>
          <p:cNvPr id="14349" name="Rectangle 1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0:20</a:t>
            </a:r>
          </a:p>
        </p:txBody>
      </p:sp>
      <p:sp>
        <p:nvSpPr>
          <p:cNvPr id="14350" name="Rectangle 1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0:19</a:t>
            </a:r>
          </a:p>
        </p:txBody>
      </p:sp>
      <p:sp>
        <p:nvSpPr>
          <p:cNvPr id="14351" name="Rectangle 1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0:18</a:t>
            </a:r>
          </a:p>
        </p:txBody>
      </p:sp>
      <p:sp>
        <p:nvSpPr>
          <p:cNvPr id="14352" name="Rectangle 1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0:17</a:t>
            </a:r>
          </a:p>
        </p:txBody>
      </p:sp>
      <p:sp>
        <p:nvSpPr>
          <p:cNvPr id="14353" name="Rectangle 1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0:16</a:t>
            </a:r>
          </a:p>
        </p:txBody>
      </p:sp>
      <p:sp>
        <p:nvSpPr>
          <p:cNvPr id="14354" name="Rectangle 1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0:15</a:t>
            </a:r>
          </a:p>
        </p:txBody>
      </p:sp>
      <p:sp>
        <p:nvSpPr>
          <p:cNvPr id="14355" name="Rectangle 1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0:14</a:t>
            </a:r>
          </a:p>
        </p:txBody>
      </p:sp>
      <p:sp>
        <p:nvSpPr>
          <p:cNvPr id="14356" name="Rectangle 2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0:13</a:t>
            </a:r>
          </a:p>
        </p:txBody>
      </p:sp>
      <p:sp>
        <p:nvSpPr>
          <p:cNvPr id="14357" name="Rectangle 2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0:12</a:t>
            </a:r>
          </a:p>
        </p:txBody>
      </p:sp>
      <p:sp>
        <p:nvSpPr>
          <p:cNvPr id="14358" name="Rectangle 2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0:11</a:t>
            </a:r>
          </a:p>
        </p:txBody>
      </p:sp>
      <p:sp>
        <p:nvSpPr>
          <p:cNvPr id="14359" name="Rectangle 2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0:10</a:t>
            </a:r>
          </a:p>
        </p:txBody>
      </p:sp>
      <p:sp>
        <p:nvSpPr>
          <p:cNvPr id="14360" name="Rectangle 24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0:09</a:t>
            </a:r>
          </a:p>
        </p:txBody>
      </p:sp>
      <p:sp>
        <p:nvSpPr>
          <p:cNvPr id="14361" name="Rectangle 25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0:08</a:t>
            </a:r>
          </a:p>
        </p:txBody>
      </p:sp>
      <p:sp>
        <p:nvSpPr>
          <p:cNvPr id="14362" name="Rectangle 26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0:07</a:t>
            </a:r>
          </a:p>
        </p:txBody>
      </p:sp>
      <p:sp>
        <p:nvSpPr>
          <p:cNvPr id="14363" name="Rectangle 27"/>
          <p:cNvSpPr>
            <a:spLocks/>
          </p:cNvSpPr>
          <p:nvPr/>
        </p:nvSpPr>
        <p:spPr bwMode="auto">
          <a:xfrm>
            <a:off x="8188325" y="79375"/>
            <a:ext cx="854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0:06</a:t>
            </a:r>
          </a:p>
        </p:txBody>
      </p:sp>
      <p:sp>
        <p:nvSpPr>
          <p:cNvPr id="14364" name="Rectangle 28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0:05</a:t>
            </a:r>
          </a:p>
        </p:txBody>
      </p:sp>
      <p:sp>
        <p:nvSpPr>
          <p:cNvPr id="14365" name="Rectangle 29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0:04</a:t>
            </a:r>
          </a:p>
        </p:txBody>
      </p:sp>
      <p:sp>
        <p:nvSpPr>
          <p:cNvPr id="14366" name="Rectangle 30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0:03</a:t>
            </a:r>
          </a:p>
        </p:txBody>
      </p:sp>
      <p:sp>
        <p:nvSpPr>
          <p:cNvPr id="14367" name="Rectangle 31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0:02</a:t>
            </a:r>
          </a:p>
        </p:txBody>
      </p:sp>
      <p:sp>
        <p:nvSpPr>
          <p:cNvPr id="14368" name="Rectangle 32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0:01</a:t>
            </a:r>
          </a:p>
        </p:txBody>
      </p:sp>
      <p:sp>
        <p:nvSpPr>
          <p:cNvPr id="14369" name="Rectangle 33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0:00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0"/>
            <a:ext cx="89916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1. Which of the following are correct about user tests? </a:t>
            </a:r>
            <a:br>
              <a:rPr lang="en-US" sz="2400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(choose </a:t>
            </a:r>
            <a:r>
              <a:rPr lang="en-US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 good answers)</a:t>
            </a:r>
            <a:endParaRPr lang="en-US" b="1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a. Formative evaluation: useful for collecting a list of usability problems.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b. Field study: useful for testing the interface in a real context.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c. Controlled experiment: useful for testing hypotheses with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    qualitative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evidence.</a:t>
            </a:r>
          </a:p>
          <a:p>
            <a:endParaRPr lang="en-US" b="1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2. Which of the following correctly describe ethics in experiments involving users?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(choose </a:t>
            </a:r>
            <a:r>
              <a:rPr lang="en-US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 good answers)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a. All class projects require IRB approval.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b. UIs from research projects require IRB approval.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c. The user can stop participation at any time.</a:t>
            </a:r>
          </a:p>
          <a:p>
            <a:endParaRPr lang="en-US" sz="2400" b="1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3. Which of the following are correct roles of facilitator and observer in formative evaluation?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(choose </a:t>
            </a:r>
            <a:r>
              <a:rPr lang="en-US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 good answers)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a. Facilitator: coach the user to think aloud.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b. Facilitator: explain the interface in detail throughout the session.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c. Observer: help the facilitator run the session.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d. Observer: take notes on critical incidents.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171076" y="914401"/>
            <a:ext cx="286124" cy="304801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55508" y="1630681"/>
            <a:ext cx="304800" cy="45719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 flipV="1">
            <a:off x="155508" y="3459481"/>
            <a:ext cx="304800" cy="45719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155508" y="3581400"/>
            <a:ext cx="304800" cy="30480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 flipV="1">
            <a:off x="155509" y="5486400"/>
            <a:ext cx="304800" cy="30480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 flipV="1">
            <a:off x="152400" y="6202681"/>
            <a:ext cx="304800" cy="45719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71076" y="1219200"/>
            <a:ext cx="286124" cy="304801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 flipV="1">
            <a:off x="152400" y="5867400"/>
            <a:ext cx="304800" cy="45719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 flipV="1">
            <a:off x="152400" y="6324600"/>
            <a:ext cx="304800" cy="30480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152400" y="3886200"/>
            <a:ext cx="304800" cy="30480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32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7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9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6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6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69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7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5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8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8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84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87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9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90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9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47" grpId="0" animBg="1" autoUpdateAnimBg="0"/>
      <p:bldP spid="14348" grpId="0" animBg="1" autoUpdateAnimBg="0"/>
      <p:bldP spid="14349" grpId="0" animBg="1" autoUpdateAnimBg="0"/>
      <p:bldP spid="14350" grpId="0" animBg="1" autoUpdateAnimBg="0"/>
      <p:bldP spid="14351" grpId="0" animBg="1" autoUpdateAnimBg="0"/>
      <p:bldP spid="14352" grpId="0" animBg="1" autoUpdateAnimBg="0"/>
      <p:bldP spid="14353" grpId="0" animBg="1" autoUpdateAnimBg="0"/>
      <p:bldP spid="14354" grpId="0" animBg="1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nimBg="1" autoUpdateAnimBg="0"/>
      <p:bldP spid="14360" grpId="0" animBg="1" autoUpdateAnimBg="0"/>
      <p:bldP spid="14361" grpId="0" animBg="1" autoUpdateAnimBg="0"/>
      <p:bldP spid="14362" grpId="0" animBg="1" autoUpdateAnimBg="0"/>
      <p:bldP spid="14363" grpId="0" animBg="1" autoUpdateAnimBg="0"/>
      <p:bldP spid="14364" grpId="0" animBg="1" autoUpdateAnimBg="0"/>
      <p:bldP spid="14365" grpId="0" animBg="1" autoUpdateAnimBg="0"/>
      <p:bldP spid="14366" grpId="0" animBg="1" autoUpdateAnimBg="0"/>
      <p:bldP spid="14367" grpId="0" animBg="1" autoUpdateAnimBg="0"/>
      <p:bldP spid="14368" grpId="0" animBg="1" autoUpdateAnimBg="0"/>
      <p:bldP spid="14369" grpId="0" animBg="1" autoUpdateAnimBg="0"/>
      <p:bldP spid="34" grpId="0" animBg="1"/>
      <p:bldP spid="36" grpId="0" animBg="1"/>
      <p:bldP spid="38" grpId="0" animBg="1"/>
      <p:bldP spid="40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3-13 at 9.51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338"/>
            <a:ext cx="9144000" cy="3441409"/>
          </a:xfrm>
          <a:prstGeom prst="rect">
            <a:avLst/>
          </a:prstGeom>
        </p:spPr>
      </p:pic>
      <p:pic>
        <p:nvPicPr>
          <p:cNvPr id="8" name="Picture 7" descr="Screen Shot 2013-03-13 at 9.53.0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r="8472"/>
          <a:stretch/>
        </p:blipFill>
        <p:spPr>
          <a:xfrm>
            <a:off x="3290974" y="152400"/>
            <a:ext cx="193416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4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191000"/>
          </a:xfrm>
        </p:spPr>
        <p:txBody>
          <a:bodyPr>
            <a:noAutofit/>
          </a:bodyPr>
          <a:lstStyle/>
          <a:p>
            <a:pPr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closed book, closed </a:t>
            </a:r>
            <a:r>
              <a:rPr lang="en-US" sz="3200" dirty="0" smtClean="0">
                <a:solidFill>
                  <a:schemeClr val="tx1"/>
                </a:solidFill>
              </a:rPr>
              <a:t>notes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3 minutes (timer in upper right)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if you can’t use the online form, use paper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close your laptop when you’re done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ＭＳ Ｐゴシック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dirty="0" err="1" smtClean="0">
                <a:solidFill>
                  <a:srgbClr val="00CC99"/>
                </a:solidFill>
                <a:latin typeface="Arial Black"/>
                <a:sym typeface="Gill Sans" charset="0"/>
              </a:rPr>
              <a:t>Nanoquiz</a:t>
            </a:r>
            <a:endParaRPr lang="en-US" dirty="0">
              <a:solidFill>
                <a:srgbClr val="00CC99"/>
              </a:solidFill>
              <a:latin typeface="Arial Black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4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/>
          </p:cNvSpPr>
          <p:nvPr/>
        </p:nvSpPr>
        <p:spPr bwMode="auto">
          <a:xfrm>
            <a:off x="457200" y="304800"/>
            <a:ext cx="8242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endParaRPr lang="en-US" sz="1800" dirty="0">
              <a:solidFill>
                <a:srgbClr val="000000"/>
              </a:solidFill>
              <a:ea typeface="ＭＳ Ｐゴシック" charset="0"/>
              <a:sym typeface="Arial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3:00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2:30</a:t>
            </a: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2:00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1:45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1:30</a:t>
            </a:r>
          </a:p>
        </p:txBody>
      </p:sp>
      <p:sp>
        <p:nvSpPr>
          <p:cNvPr id="14345" name="Rectangle 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1:15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1:00</a:t>
            </a:r>
          </a:p>
        </p:txBody>
      </p:sp>
      <p:sp>
        <p:nvSpPr>
          <p:cNvPr id="14347" name="Rectangle 1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0:45</a:t>
            </a:r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0:30</a:t>
            </a:r>
          </a:p>
        </p:txBody>
      </p:sp>
      <p:sp>
        <p:nvSpPr>
          <p:cNvPr id="14349" name="Rectangle 1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0:20</a:t>
            </a:r>
          </a:p>
        </p:txBody>
      </p:sp>
      <p:sp>
        <p:nvSpPr>
          <p:cNvPr id="14350" name="Rectangle 14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0:19</a:t>
            </a:r>
          </a:p>
        </p:txBody>
      </p:sp>
      <p:sp>
        <p:nvSpPr>
          <p:cNvPr id="14351" name="Rectangle 15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0:18</a:t>
            </a:r>
          </a:p>
        </p:txBody>
      </p:sp>
      <p:sp>
        <p:nvSpPr>
          <p:cNvPr id="14352" name="Rectangle 16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0:17</a:t>
            </a:r>
          </a:p>
        </p:txBody>
      </p:sp>
      <p:sp>
        <p:nvSpPr>
          <p:cNvPr id="14353" name="Rectangle 17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0:16</a:t>
            </a:r>
          </a:p>
        </p:txBody>
      </p:sp>
      <p:sp>
        <p:nvSpPr>
          <p:cNvPr id="14354" name="Rectangle 18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0:15</a:t>
            </a:r>
          </a:p>
        </p:txBody>
      </p:sp>
      <p:sp>
        <p:nvSpPr>
          <p:cNvPr id="14355" name="Rectangle 19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0:14</a:t>
            </a:r>
          </a:p>
        </p:txBody>
      </p:sp>
      <p:sp>
        <p:nvSpPr>
          <p:cNvPr id="14356" name="Rectangle 20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0:13</a:t>
            </a:r>
          </a:p>
        </p:txBody>
      </p:sp>
      <p:sp>
        <p:nvSpPr>
          <p:cNvPr id="14357" name="Rectangle 21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0:12</a:t>
            </a:r>
          </a:p>
        </p:txBody>
      </p:sp>
      <p:sp>
        <p:nvSpPr>
          <p:cNvPr id="14358" name="Rectangle 22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0:11</a:t>
            </a:r>
          </a:p>
        </p:txBody>
      </p:sp>
      <p:sp>
        <p:nvSpPr>
          <p:cNvPr id="14359" name="Rectangle 23"/>
          <p:cNvSpPr>
            <a:spLocks/>
          </p:cNvSpPr>
          <p:nvPr/>
        </p:nvSpPr>
        <p:spPr bwMode="auto">
          <a:xfrm>
            <a:off x="8408988" y="76200"/>
            <a:ext cx="6334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0:10</a:t>
            </a:r>
          </a:p>
        </p:txBody>
      </p:sp>
      <p:sp>
        <p:nvSpPr>
          <p:cNvPr id="14360" name="Rectangle 24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0:09</a:t>
            </a:r>
          </a:p>
        </p:txBody>
      </p:sp>
      <p:sp>
        <p:nvSpPr>
          <p:cNvPr id="14361" name="Rectangle 25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0:08</a:t>
            </a:r>
          </a:p>
        </p:txBody>
      </p:sp>
      <p:sp>
        <p:nvSpPr>
          <p:cNvPr id="14362" name="Rectangle 26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0:07</a:t>
            </a:r>
          </a:p>
        </p:txBody>
      </p:sp>
      <p:sp>
        <p:nvSpPr>
          <p:cNvPr id="14363" name="Rectangle 27"/>
          <p:cNvSpPr>
            <a:spLocks/>
          </p:cNvSpPr>
          <p:nvPr/>
        </p:nvSpPr>
        <p:spPr bwMode="auto">
          <a:xfrm>
            <a:off x="8188325" y="79375"/>
            <a:ext cx="854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0:06</a:t>
            </a:r>
          </a:p>
        </p:txBody>
      </p:sp>
      <p:sp>
        <p:nvSpPr>
          <p:cNvPr id="14364" name="Rectangle 28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0:05</a:t>
            </a:r>
          </a:p>
        </p:txBody>
      </p:sp>
      <p:sp>
        <p:nvSpPr>
          <p:cNvPr id="14365" name="Rectangle 29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0:04</a:t>
            </a:r>
          </a:p>
        </p:txBody>
      </p:sp>
      <p:sp>
        <p:nvSpPr>
          <p:cNvPr id="14366" name="Rectangle 30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0:03</a:t>
            </a:r>
          </a:p>
        </p:txBody>
      </p:sp>
      <p:sp>
        <p:nvSpPr>
          <p:cNvPr id="14367" name="Rectangle 31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0:02</a:t>
            </a:r>
          </a:p>
        </p:txBody>
      </p:sp>
      <p:sp>
        <p:nvSpPr>
          <p:cNvPr id="14368" name="Rectangle 32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0:01</a:t>
            </a:r>
          </a:p>
        </p:txBody>
      </p:sp>
      <p:sp>
        <p:nvSpPr>
          <p:cNvPr id="14369" name="Rectangle 33"/>
          <p:cNvSpPr>
            <a:spLocks/>
          </p:cNvSpPr>
          <p:nvPr/>
        </p:nvSpPr>
        <p:spPr bwMode="auto">
          <a:xfrm>
            <a:off x="8270875" y="76200"/>
            <a:ext cx="7715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/>
          <a:lstStyle/>
          <a:p>
            <a:pPr algn="r"/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0:00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0"/>
            <a:ext cx="89916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1. Which of the following are correct about user tests?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choose </a:t>
            </a:r>
            <a:r>
              <a:rPr lang="en-US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 good answers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)</a:t>
            </a:r>
            <a:endParaRPr lang="en-US" b="1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a. Formative evaluation: useful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collecting a list of usability problems.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b. Field study: useful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testing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the interface in a real context.</a:t>
            </a:r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c. Controlled experiment: useful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testing hypotheses with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    qualitative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evidence.</a:t>
            </a:r>
          </a:p>
          <a:p>
            <a:endParaRPr lang="en-US" b="1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2. Which of the following correctly describe ethics in experiments involving users?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(choose </a:t>
            </a:r>
            <a:r>
              <a:rPr lang="en-US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 good answers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)</a:t>
            </a:r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a. All class projects require IRB approval.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b. UIs from research projects require IRB approval.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c. The user can stop participation at any time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.</a:t>
            </a:r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endParaRPr lang="en-US" sz="2400" b="1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3. Which of the following are correct roles of facilitator and observer in formative evaluation? 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(choose </a:t>
            </a:r>
            <a:r>
              <a:rPr lang="en-US" b="1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 good answers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)</a:t>
            </a:r>
            <a:endParaRPr lang="en-US" dirty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a. Facilitator: coach the user to think aloud.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b. Facilitator: explain the interface in detail throughout the session.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c. Observer: help the facilitator run the session.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d. Observer: take notes on critical incidents.</a:t>
            </a:r>
            <a:endParaRPr lang="en-US" sz="1800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779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7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9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6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6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69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7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5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8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8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84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87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9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90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9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47" grpId="0" animBg="1" autoUpdateAnimBg="0"/>
      <p:bldP spid="14348" grpId="0" animBg="1" autoUpdateAnimBg="0"/>
      <p:bldP spid="14349" grpId="0" animBg="1" autoUpdateAnimBg="0"/>
      <p:bldP spid="14350" grpId="0" animBg="1" autoUpdateAnimBg="0"/>
      <p:bldP spid="14351" grpId="0" animBg="1" autoUpdateAnimBg="0"/>
      <p:bldP spid="14352" grpId="0" animBg="1" autoUpdateAnimBg="0"/>
      <p:bldP spid="14353" grpId="0" animBg="1" autoUpdateAnimBg="0"/>
      <p:bldP spid="14354" grpId="0" animBg="1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  <p:bldP spid="14359" grpId="0" animBg="1" autoUpdateAnimBg="0"/>
      <p:bldP spid="14360" grpId="0" animBg="1" autoUpdateAnimBg="0"/>
      <p:bldP spid="14361" grpId="0" animBg="1" autoUpdateAnimBg="0"/>
      <p:bldP spid="14362" grpId="0" animBg="1" autoUpdateAnimBg="0"/>
      <p:bldP spid="14363" grpId="0" animBg="1" autoUpdateAnimBg="0"/>
      <p:bldP spid="14364" grpId="0" animBg="1" autoUpdateAnimBg="0"/>
      <p:bldP spid="14365" grpId="0" animBg="1" autoUpdateAnimBg="0"/>
      <p:bldP spid="14366" grpId="0" animBg="1" autoUpdateAnimBg="0"/>
      <p:bldP spid="14367" grpId="0" animBg="1" autoUpdateAnimBg="0"/>
      <p:bldP spid="14368" grpId="0" animBg="1" autoUpdateAnimBg="0"/>
      <p:bldP spid="1436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ea typeface="Arial" charset="0"/>
              </a:rPr>
              <a:t>Discuss </a:t>
            </a:r>
            <a:r>
              <a:rPr lang="en-US" sz="3200" b="1" dirty="0" smtClean="0">
                <a:ea typeface="Arial" charset="0"/>
              </a:rPr>
              <a:t>ethics</a:t>
            </a:r>
            <a:r>
              <a:rPr lang="en-US" sz="3200" dirty="0" smtClean="0">
                <a:ea typeface="Arial" charset="0"/>
              </a:rPr>
              <a:t> in user studies.</a:t>
            </a:r>
          </a:p>
          <a:p>
            <a:endParaRPr lang="en-US" sz="3200" dirty="0" smtClean="0">
              <a:ea typeface="Arial" charset="0"/>
            </a:endParaRPr>
          </a:p>
          <a:p>
            <a:r>
              <a:rPr lang="en-US" sz="3200" dirty="0" smtClean="0"/>
              <a:t>Observe and reflect on recorded</a:t>
            </a:r>
            <a:r>
              <a:rPr lang="en-US" sz="3200" dirty="0"/>
              <a:t> </a:t>
            </a:r>
            <a:r>
              <a:rPr lang="en-US" sz="3200" b="1" dirty="0" smtClean="0"/>
              <a:t>usability testing </a:t>
            </a:r>
            <a:r>
              <a:rPr lang="en-US" sz="3200" dirty="0" smtClean="0"/>
              <a:t>sessions</a:t>
            </a:r>
            <a:r>
              <a:rPr lang="en-US" sz="3200" b="1" dirty="0" smtClean="0"/>
              <a:t>.</a:t>
            </a:r>
            <a:endParaRPr lang="en-US" sz="3200" b="1" dirty="0" smtClean="0"/>
          </a:p>
          <a:p>
            <a:endParaRPr lang="en-US" sz="3200" dirty="0" smtClean="0">
              <a:ea typeface="Arial" charset="0"/>
            </a:endParaRPr>
          </a:p>
          <a:p>
            <a:r>
              <a:rPr lang="en-US" sz="3200" dirty="0" smtClean="0">
                <a:ea typeface="Arial" charset="0"/>
              </a:rPr>
              <a:t>Practice </a:t>
            </a:r>
            <a:r>
              <a:rPr lang="en-US" sz="3200" b="1" dirty="0" smtClean="0">
                <a:ea typeface="Arial" charset="0"/>
              </a:rPr>
              <a:t>formative evaluation</a:t>
            </a:r>
            <a:r>
              <a:rPr lang="en-US" sz="3200" dirty="0" smtClean="0">
                <a:ea typeface="Arial" charset="0"/>
              </a:rPr>
              <a:t> with a prototype.</a:t>
            </a:r>
            <a:endParaRPr lang="en-US" sz="3200" dirty="0">
              <a:ea typeface="Arial" charset="0"/>
            </a:endParaRPr>
          </a:p>
          <a:p>
            <a:endParaRPr lang="en-US" dirty="0"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 smtClean="0"/>
              <a:t>Design Cycle: Where Are We?</a:t>
            </a:r>
            <a:endParaRPr lang="en-US" dirty="0"/>
          </a:p>
        </p:txBody>
      </p:sp>
      <p:pic>
        <p:nvPicPr>
          <p:cNvPr id="6" name="Picture 5" descr="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5791200" cy="3148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4724400"/>
            <a:ext cx="3697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06: UI SW Architecture</a:t>
            </a:r>
          </a:p>
          <a:p>
            <a:r>
              <a:rPr lang="en-US" sz="2400" b="1" i="1" dirty="0" smtClean="0">
                <a:latin typeface="Arial"/>
                <a:ea typeface="ヒラギノ角ゴ ProN W3" charset="0"/>
                <a:cs typeface="Arial"/>
                <a:sym typeface="Gill Sans" charset="0"/>
              </a:rPr>
              <a:t>10</a:t>
            </a:r>
            <a:r>
              <a:rPr lang="en-US" sz="2400" b="1" i="1" dirty="0">
                <a:latin typeface="Arial"/>
                <a:ea typeface="ヒラギノ角ゴ ProN W3" charset="0"/>
                <a:cs typeface="Arial"/>
                <a:sym typeface="Gill Sans" charset="0"/>
              </a:rPr>
              <a:t>: </a:t>
            </a:r>
            <a:r>
              <a:rPr lang="en-US" sz="2400" b="1" i="1" dirty="0" smtClean="0">
                <a:latin typeface="Arial"/>
                <a:ea typeface="ヒラギノ角ゴ ProN W3" charset="0"/>
                <a:cs typeface="Arial"/>
                <a:sym typeface="Gill Sans" charset="0"/>
              </a:rPr>
              <a:t>Prototyping</a:t>
            </a:r>
          </a:p>
          <a:p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…</a:t>
            </a:r>
          </a:p>
          <a:p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Input, output, layout,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723" y="4724400"/>
            <a:ext cx="3807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rial"/>
                <a:ea typeface="ヒラギノ角ゴ ProN W3" charset="0"/>
                <a:cs typeface="Arial"/>
                <a:sym typeface="Gill Sans" charset="0"/>
              </a:rPr>
              <a:t>11: Experiment Design</a:t>
            </a:r>
          </a:p>
          <a:p>
            <a:r>
              <a:rPr lang="en-US" sz="2400" b="1" i="1" dirty="0" smtClean="0">
                <a:solidFill>
                  <a:schemeClr val="accent1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12: User Testing</a:t>
            </a:r>
          </a:p>
          <a:p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13: Experiment Analysis</a:t>
            </a:r>
          </a:p>
          <a:p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20: Heuristic Evaluation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676400"/>
            <a:ext cx="256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07: </a:t>
            </a:r>
            <a:r>
              <a:rPr lang="en-US" sz="2400" b="1" i="1" dirty="0" err="1" smtClean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Gill Sans" charset="0"/>
              </a:rPr>
              <a:t>Needfinding</a:t>
            </a:r>
            <a:endParaRPr lang="en-US" sz="2400" b="1" i="1" dirty="0" smtClean="0">
              <a:solidFill>
                <a:srgbClr val="000000"/>
              </a:solidFill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3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191000"/>
          </a:xfrm>
        </p:spPr>
        <p:txBody>
          <a:bodyPr>
            <a:noAutofit/>
          </a:bodyPr>
          <a:lstStyle/>
          <a:p>
            <a:pPr algn="l">
              <a:buFont typeface="Arial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3/13 </a:t>
            </a:r>
            <a:r>
              <a:rPr lang="en-US" sz="3200" dirty="0" smtClean="0">
                <a:solidFill>
                  <a:schemeClr val="tx1"/>
                </a:solidFill>
              </a:rPr>
              <a:t>Fri: Building in studio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 smtClean="0">
              <a:solidFill>
                <a:schemeClr val="tx1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3/16 Mon: Testing in class (room TBD)</a:t>
            </a:r>
          </a:p>
          <a:p>
            <a:pPr algn="l">
              <a:buFont typeface="Arial"/>
              <a:buChar char="•"/>
            </a:pPr>
            <a:endParaRPr lang="en-US" sz="3200" dirty="0" smtClean="0"/>
          </a:p>
          <a:p>
            <a:pPr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3/18 Wed: Testing in </a:t>
            </a:r>
            <a:r>
              <a:rPr lang="en-US" sz="3200" dirty="0"/>
              <a:t>class (room TBD</a:t>
            </a:r>
            <a:r>
              <a:rPr lang="en-US" sz="3200" dirty="0" smtClean="0"/>
              <a:t>)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>
              <a:buFont typeface="Arial"/>
              <a:buChar char="•"/>
            </a:pPr>
            <a:endParaRPr lang="en-US" sz="3200" dirty="0" smtClean="0"/>
          </a:p>
          <a:p>
            <a:pPr algn="l">
              <a:buFont typeface="Arial"/>
              <a:buChar char="•"/>
            </a:pPr>
            <a:r>
              <a:rPr lang="en-US" sz="3200" dirty="0" smtClean="0"/>
              <a:t> 3/20 Fri: GR3 presentation in studio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ＭＳ Ｐゴシック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dirty="0" smtClean="0">
                <a:solidFill>
                  <a:srgbClr val="00CC99"/>
                </a:solidFill>
                <a:latin typeface="Arial Black"/>
                <a:sym typeface="Gill Sans" charset="0"/>
              </a:rPr>
              <a:t>Paper Prototyping Timeline</a:t>
            </a:r>
            <a:endParaRPr lang="en-US" dirty="0">
              <a:solidFill>
                <a:srgbClr val="00CC99"/>
              </a:solidFill>
              <a:latin typeface="Arial Black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0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2400"/>
            <a:ext cx="7772400" cy="1470025"/>
          </a:xfrm>
        </p:spPr>
        <p:txBody>
          <a:bodyPr/>
          <a:lstStyle/>
          <a:p>
            <a:r>
              <a:rPr lang="en-US" sz="5400" dirty="0" smtClean="0"/>
              <a:t>Ethics in User Tests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5039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Arial Black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mit-6893</Template>
  <TotalTime>12603</TotalTime>
  <Words>1393</Words>
  <Application>Microsoft Macintosh PowerPoint</Application>
  <PresentationFormat>Letter Paper (8.5x11 in)</PresentationFormat>
  <Paragraphs>247</Paragraphs>
  <Slides>21</Slides>
  <Notes>19</Notes>
  <HiddenSlides>3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mit-6893</vt:lpstr>
      <vt:lpstr>1_mit-6893</vt:lpstr>
      <vt:lpstr>1_Default - Blank</vt:lpstr>
      <vt:lpstr>12: User Testing</vt:lpstr>
      <vt:lpstr>UI Hall of Fame or Shame?</vt:lpstr>
      <vt:lpstr>PowerPoint Presentation</vt:lpstr>
      <vt:lpstr>PowerPoint Presentation</vt:lpstr>
      <vt:lpstr>PowerPoint Presentation</vt:lpstr>
      <vt:lpstr>Learning Objectives</vt:lpstr>
      <vt:lpstr>Iterative Design Cycle: Where Are We?</vt:lpstr>
      <vt:lpstr>PowerPoint Presentation</vt:lpstr>
      <vt:lpstr>Ethics in User Tests</vt:lpstr>
      <vt:lpstr>A Case Study of Ethics in User Studies</vt:lpstr>
      <vt:lpstr>Facebook Emotion Study</vt:lpstr>
      <vt:lpstr>Ethical Issues in Facebook Emotion Study</vt:lpstr>
      <vt:lpstr>Formative evaluation</vt:lpstr>
      <vt:lpstr>Usability Testing</vt:lpstr>
      <vt:lpstr>Example: Testing a Paper Prototype</vt:lpstr>
      <vt:lpstr>Example: Testing a Functional Prototype</vt:lpstr>
      <vt:lpstr>Example: Think Aloud</vt:lpstr>
      <vt:lpstr>Example: Watching for Critical Incidents</vt:lpstr>
      <vt:lpstr>User Testing Game</vt:lpstr>
      <vt:lpstr>Kramer’s Moviephone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Juho Kim</cp:lastModifiedBy>
  <cp:revision>1082</cp:revision>
  <cp:lastPrinted>2012-03-09T12:04:57Z</cp:lastPrinted>
  <dcterms:created xsi:type="dcterms:W3CDTF">2011-02-02T13:01:24Z</dcterms:created>
  <dcterms:modified xsi:type="dcterms:W3CDTF">2015-03-09T16:48:31Z</dcterms:modified>
</cp:coreProperties>
</file>