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0" r:id="rId2"/>
    <p:sldMasterId id="2147483713" r:id="rId3"/>
  </p:sldMasterIdLst>
  <p:notesMasterIdLst>
    <p:notesMasterId r:id="rId17"/>
  </p:notesMasterIdLst>
  <p:handoutMasterIdLst>
    <p:handoutMasterId r:id="rId18"/>
  </p:handoutMasterIdLst>
  <p:sldIdLst>
    <p:sldId id="256" r:id="rId4"/>
    <p:sldId id="293" r:id="rId5"/>
    <p:sldId id="294" r:id="rId6"/>
    <p:sldId id="295" r:id="rId7"/>
    <p:sldId id="275" r:id="rId8"/>
    <p:sldId id="276" r:id="rId9"/>
    <p:sldId id="296" r:id="rId10"/>
    <p:sldId id="297" r:id="rId11"/>
    <p:sldId id="298" r:id="rId12"/>
    <p:sldId id="299" r:id="rId13"/>
    <p:sldId id="300" r:id="rId14"/>
    <p:sldId id="302" r:id="rId15"/>
    <p:sldId id="303" r:id="rId16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4" autoAdjust="0"/>
    <p:restoredTop sz="79457" autoAdjust="0"/>
  </p:normalViewPr>
  <p:slideViewPr>
    <p:cSldViewPr>
      <p:cViewPr varScale="1">
        <p:scale>
          <a:sx n="88" d="100"/>
          <a:sy n="88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72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8073646-1C4A-4721-B3F5-586AE1318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3363" y="720725"/>
            <a:ext cx="4119562" cy="3089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962400"/>
            <a:ext cx="5851525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261C154A-8278-49E9-8F8D-CE2B7335D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1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1pPr>
    <a:lvl2pPr marL="182563" indent="-90488" algn="l" rtl="0" eaLnBrk="0" fontAlgn="base" hangingPunct="0">
      <a:spcBef>
        <a:spcPct val="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503363" y="720725"/>
            <a:ext cx="4119562" cy="3089275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Arial" charset="0"/>
              </a:rPr>
              <a:t>Today’s Hall of Fame and Shame is a comparison of two generations of Google Advanced Search.  This is the old interface.</a:t>
            </a:r>
          </a:p>
          <a:p>
            <a:endParaRPr lang="en-US" dirty="0">
              <a:latin typeface="Times New Roman" charset="0"/>
              <a:ea typeface="Arial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03AB5-EFC8-5C40-8E8A-8C554D87FED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503363" y="720725"/>
            <a:ext cx="4119562" cy="3089275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Arial" charset="0"/>
              </a:rPr>
              <a:t>And this is the new interface.</a:t>
            </a:r>
          </a:p>
          <a:p>
            <a:r>
              <a:rPr lang="en-US" dirty="0">
                <a:latin typeface="Times New Roman" charset="0"/>
                <a:ea typeface="Arial" charset="0"/>
              </a:rPr>
              <a:t>Let’s compare and contrast these two interfaces in terms of:</a:t>
            </a:r>
          </a:p>
          <a:p>
            <a:r>
              <a:rPr lang="en-US" dirty="0">
                <a:latin typeface="Times New Roman" charset="0"/>
                <a:ea typeface="Arial" charset="0"/>
              </a:rPr>
              <a:t>- visibility (specifically self-disclosure)</a:t>
            </a:r>
          </a:p>
          <a:p>
            <a:r>
              <a:rPr lang="en-US" dirty="0">
                <a:latin typeface="Times New Roman" charset="0"/>
                <a:ea typeface="Arial" charset="0"/>
              </a:rPr>
              <a:t>- graphic design</a:t>
            </a:r>
          </a:p>
          <a:p>
            <a:r>
              <a:rPr lang="en-US" dirty="0">
                <a:latin typeface="Times New Roman" charset="0"/>
                <a:ea typeface="Arial" charset="0"/>
              </a:rPr>
              <a:t>- task analysis</a:t>
            </a:r>
          </a:p>
          <a:p>
            <a:r>
              <a:rPr lang="en-US" dirty="0">
                <a:latin typeface="Times New Roman" charset="0"/>
                <a:ea typeface="Arial" charset="0"/>
              </a:rPr>
              <a:t>- efficiency</a:t>
            </a:r>
          </a:p>
          <a:p>
            <a:endParaRPr lang="en-US" dirty="0" smtClean="0">
              <a:latin typeface="Times New Roman" charset="0"/>
              <a:ea typeface="Arial" charset="0"/>
            </a:endParaRPr>
          </a:p>
          <a:p>
            <a:r>
              <a:rPr lang="en-US" dirty="0" smtClean="0">
                <a:latin typeface="Times New Roman" charset="0"/>
                <a:ea typeface="Arial" charset="0"/>
              </a:rPr>
              <a:t>When</a:t>
            </a:r>
            <a:r>
              <a:rPr lang="en-US" baseline="0" dirty="0" smtClean="0">
                <a:latin typeface="Times New Roman" charset="0"/>
                <a:ea typeface="Arial" charset="0"/>
              </a:rPr>
              <a:t> expanding the page horizontally, show how to do this in regular interface, learn..</a:t>
            </a:r>
          </a:p>
          <a:p>
            <a:r>
              <a:rPr lang="en-US" baseline="0" dirty="0" smtClean="0">
                <a:latin typeface="Times New Roman" charset="0"/>
                <a:ea typeface="Arial" charset="0"/>
              </a:rPr>
              <a:t>Graphic design –</a:t>
            </a:r>
          </a:p>
          <a:p>
            <a:r>
              <a:rPr lang="en-US" baseline="0" dirty="0" smtClean="0">
                <a:latin typeface="Times New Roman" charset="0"/>
                <a:ea typeface="Arial" charset="0"/>
              </a:rPr>
              <a:t> less busy with more whitespace, 2 column, </a:t>
            </a:r>
          </a:p>
          <a:p>
            <a:r>
              <a:rPr lang="en-US" baseline="0" dirty="0" smtClean="0">
                <a:latin typeface="Times New Roman" charset="0"/>
                <a:ea typeface="Arial" charset="0"/>
              </a:rPr>
              <a:t>more simplicity, more alignment. Equal width columns</a:t>
            </a:r>
          </a:p>
          <a:p>
            <a:r>
              <a:rPr lang="en-US" baseline="0" dirty="0" smtClean="0">
                <a:latin typeface="Times New Roman" charset="0"/>
                <a:ea typeface="Arial" charset="0"/>
              </a:rPr>
              <a:t>Grouping all search-related items, </a:t>
            </a:r>
          </a:p>
          <a:p>
            <a:r>
              <a:rPr lang="en-US" baseline="0" dirty="0" smtClean="0">
                <a:latin typeface="Times New Roman" charset="0"/>
                <a:ea typeface="Arial" charset="0"/>
              </a:rPr>
              <a:t>Contrast is better</a:t>
            </a:r>
          </a:p>
          <a:p>
            <a:endParaRPr lang="en-US" baseline="0" dirty="0" smtClean="0">
              <a:latin typeface="Times New Roman" charset="0"/>
              <a:ea typeface="Arial" charset="0"/>
            </a:endParaRPr>
          </a:p>
          <a:p>
            <a:r>
              <a:rPr lang="en-US" baseline="0" dirty="0" smtClean="0">
                <a:latin typeface="Times New Roman" charset="0"/>
                <a:ea typeface="Arial" charset="0"/>
              </a:rPr>
              <a:t>Task analysis</a:t>
            </a:r>
          </a:p>
          <a:p>
            <a:r>
              <a:rPr lang="en-US" baseline="0" dirty="0" smtClean="0">
                <a:latin typeface="Times New Roman" charset="0"/>
                <a:ea typeface="Arial" charset="0"/>
              </a:rPr>
              <a:t>- Important tasks up top </a:t>
            </a:r>
          </a:p>
          <a:p>
            <a:r>
              <a:rPr lang="en-US" baseline="0" dirty="0" smtClean="0">
                <a:latin typeface="Times New Roman" charset="0"/>
                <a:ea typeface="Arial" charset="0"/>
              </a:rPr>
              <a:t>Efficiency</a:t>
            </a:r>
          </a:p>
          <a:p>
            <a:endParaRPr lang="en-US" baseline="0" dirty="0" smtClean="0">
              <a:latin typeface="Times New Roman" charset="0"/>
              <a:ea typeface="Arial" charset="0"/>
            </a:endParaRPr>
          </a:p>
          <a:p>
            <a:endParaRPr lang="en-US" dirty="0">
              <a:latin typeface="Times New Roman" charset="0"/>
              <a:ea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CAB6A-39B6-874A-9A40-458D3BC95CE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61C154A-8278-49E9-8F8D-CE2B7335DD4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5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5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</a:t>
            </a:r>
            <a:r>
              <a:rPr lang="en-US" baseline="0" dirty="0" smtClean="0"/>
              <a:t> discuss the layout of this page.  (Note: position/size/orientation, not hue/value/shape.)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jsfiddle.net</a:t>
            </a:r>
            <a:r>
              <a:rPr lang="en-US" dirty="0" smtClean="0"/>
              <a:t>/pwa73r69/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2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7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65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10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7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73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0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20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54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25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55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15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2A490-481C-0D4F-B23C-0CA3E008D75E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01803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56150B-3BFD-3C4F-8822-3FC9E93B865A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993359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56EF0B-3168-3846-B0EE-D8833F23823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34019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A91B1D-2B26-454E-9234-9523F8D764E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691398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24AEB9-B6B7-7F43-9E5A-D9C19BE57A78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8246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57F641-4126-A045-B840-0AD2A423BAB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407592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4B0C5-EF03-6649-A297-6E61797B5217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57394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AA3528-B54A-F842-B808-2F9AC7BBD663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362931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4F109-82CD-2A45-BCF9-0E875B947CE8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84884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D51F01-C93A-664F-92F6-2984293AA3F5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700888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E4B0AA-BCD8-8A4D-8FBC-F342BC9E50A9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6681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1FD525-82AD-4D83-90EB-0F743BF09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  <a:sym typeface="Gill Sans" charset="0"/>
              </a:rPr>
              <a:t>Spring 2013</a:t>
            </a:r>
            <a:endParaRPr lang="en-US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  <a:sym typeface="Gill Sans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1FD525-82AD-4D83-90EB-0F743BF092C6}" type="slidenum">
              <a:rPr lang="en-US">
                <a:solidFill>
                  <a:srgbClr val="000000"/>
                </a:solidFill>
                <a:ea typeface="ヒラギノ角ゴ ProN W3" charset="0"/>
                <a:sym typeface="Gill Sans" charset="0"/>
              </a:rPr>
              <a:pPr/>
              <a:t>‹#›</a:t>
            </a:fld>
            <a:endParaRPr lang="en-US">
              <a:solidFill>
                <a:srgbClr val="000000"/>
              </a:solidFill>
              <a:ea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399463" y="6442075"/>
            <a:ext cx="287337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B7CF3FC1-6D64-2747-BF7E-1EDE942F802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51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xmlns:p14="http://schemas.microsoft.com/office/powerpoint/2010/main"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+mj-lt"/>
          <a:ea typeface="+mj-ea"/>
          <a:cs typeface="+mj-cs"/>
          <a:sym typeface="Arial Black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342900" indent="-342900" algn="l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2822575"/>
          </a:xfrm>
        </p:spPr>
        <p:txBody>
          <a:bodyPr/>
          <a:lstStyle/>
          <a:p>
            <a:pPr algn="ctr"/>
            <a:r>
              <a:rPr lang="en-US" sz="4400" dirty="0" smtClean="0"/>
              <a:t>15: Layout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078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www.odslimo.com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400"/>
            <a:ext cx="501545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mitpe.com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14400"/>
            <a:ext cx="684785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r>
              <a:rPr lang="en-US" dirty="0" smtClean="0"/>
              <a:t>Use Bootstrap and CSS to improve </a:t>
            </a:r>
            <a:br>
              <a:rPr lang="en-US" dirty="0" smtClean="0"/>
            </a:br>
            <a:r>
              <a:rPr lang="en-US" dirty="0" smtClean="0"/>
              <a:t>the layout of this form: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shoutkey.com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</a:rPr>
              <a:t>robe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Focus on:</a:t>
            </a:r>
          </a:p>
          <a:p>
            <a:pPr lvl="1"/>
            <a:r>
              <a:rPr lang="en-US" dirty="0" smtClean="0"/>
              <a:t>Using a grid for alignment</a:t>
            </a:r>
          </a:p>
          <a:p>
            <a:pPr lvl="1"/>
            <a:r>
              <a:rPr lang="en-US" dirty="0" smtClean="0"/>
              <a:t>Margins and padding</a:t>
            </a:r>
          </a:p>
          <a:p>
            <a:pPr lvl="1"/>
            <a:r>
              <a:rPr lang="en-US" dirty="0" smtClean="0"/>
              <a:t>Vertical whitespace for grouping</a:t>
            </a:r>
          </a:p>
          <a:p>
            <a:pPr lvl="1"/>
            <a:r>
              <a:rPr lang="en-US" dirty="0" smtClean="0"/>
              <a:t>(optional) Right justify labels</a:t>
            </a:r>
          </a:p>
          <a:p>
            <a:pPr lvl="1"/>
            <a:r>
              <a:rPr lang="en-US" dirty="0" smtClean="0"/>
              <a:t>(optional) Submit button on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76400"/>
            <a:ext cx="3530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6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/>
          </p:cNvSpPr>
          <p:nvPr/>
        </p:nvSpPr>
        <p:spPr bwMode="auto">
          <a:xfrm>
            <a:off x="457200" y="304800"/>
            <a:ext cx="8242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endParaRPr lang="en-US" sz="1800" dirty="0">
              <a:solidFill>
                <a:srgbClr val="000000"/>
              </a:solidFill>
              <a:ea typeface="ＭＳ Ｐゴシック" charset="0"/>
              <a:sym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8991600" cy="538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endParaRPr lang="en-US" sz="1800" b="1" dirty="0" smtClean="0"/>
          </a:p>
          <a:p>
            <a:pPr marL="282575" indent="-282575">
              <a:buFont typeface="+mj-lt"/>
              <a:buAutoNum type="arabicPeriod"/>
            </a:pPr>
            <a:r>
              <a:rPr lang="en-US" sz="1800" b="1" dirty="0" smtClean="0"/>
              <a:t>White space can be used to:</a:t>
            </a:r>
            <a:r>
              <a:rPr lang="en-US" sz="1800" dirty="0" smtClean="0"/>
              <a:t> </a:t>
            </a:r>
            <a:r>
              <a:rPr lang="en-US" sz="1800" dirty="0"/>
              <a:t>(choose all good answers)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avoid visual noise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group items together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preserve simplicity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set off and highlight labels</a:t>
            </a:r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800100" lvl="1" indent="-342900">
              <a:buFont typeface="+mj-lt"/>
              <a:buAutoNum type="alphaUcPeriod"/>
            </a:pPr>
            <a:endParaRPr lang="en-US" sz="1800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Which of the following are Gestalt principles related to layout: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hierarchy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proximity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similarity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simplicity</a:t>
            </a:r>
            <a:endParaRPr lang="en-US" sz="1800" b="1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lvl="1"/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A grid helps with alignment and balance by: </a:t>
            </a:r>
            <a:r>
              <a:rPr lang="en-US" sz="1800" dirty="0"/>
              <a:t>(choose all good answers</a:t>
            </a:r>
            <a:r>
              <a:rPr lang="en-US" sz="1800" dirty="0" smtClean="0"/>
              <a:t>)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bringing regularity to layout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d</a:t>
            </a:r>
            <a:r>
              <a:rPr lang="en-US" sz="1800" dirty="0" smtClean="0"/>
              <a:t>ividing content into columns</a:t>
            </a:r>
            <a:endParaRPr lang="en-US" sz="18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ensuring all content are equal width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34" name="Oval 33"/>
          <p:cNvSpPr/>
          <p:nvPr/>
        </p:nvSpPr>
        <p:spPr bwMode="auto">
          <a:xfrm>
            <a:off x="624031" y="1018882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24031" y="1280550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42507" y="1566712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42507" y="1828380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38462" y="2765677"/>
            <a:ext cx="286124" cy="23251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38462" y="2924460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56938" y="3210622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56938" y="3572733"/>
            <a:ext cx="286124" cy="28134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38462" y="4306282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38462" y="4567950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6938" y="4962657"/>
            <a:ext cx="286124" cy="11931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2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Hall of Fame or Shame?</a:t>
            </a:r>
          </a:p>
        </p:txBody>
      </p:sp>
      <p:sp>
        <p:nvSpPr>
          <p:cNvPr id="19459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Arial" charset="0"/>
            </a:endParaRP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25" y="990600"/>
            <a:ext cx="9045575" cy="48006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</p:pic>
    </p:spTree>
    <p:extLst>
      <p:ext uri="{BB962C8B-B14F-4D97-AF65-F5344CB8AC3E}">
        <p14:creationId xmlns:p14="http://schemas.microsoft.com/office/powerpoint/2010/main" val="91504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Hall of Fame or Shame?</a:t>
            </a:r>
            <a:endParaRPr lang="en-US"/>
          </a:p>
        </p:txBody>
      </p:sp>
      <p:pic>
        <p:nvPicPr>
          <p:cNvPr id="8" name="Picture 7" descr="Screen Shot 2013-04-02 at 5.46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395945" cy="52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8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30323"/>
            <a:ext cx="6156854" cy="32675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</p:pic>
      <p:pic>
        <p:nvPicPr>
          <p:cNvPr id="8" name="Picture 7" descr="Screen Shot 2013-04-02 at 5.46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90600"/>
            <a:ext cx="5029200" cy="41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7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191000"/>
          </a:xfrm>
        </p:spPr>
        <p:txBody>
          <a:bodyPr>
            <a:noAutofit/>
          </a:bodyPr>
          <a:lstStyle/>
          <a:p>
            <a:pPr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closed book, closed </a:t>
            </a:r>
            <a:r>
              <a:rPr lang="en-US" sz="3200" dirty="0" smtClean="0">
                <a:solidFill>
                  <a:schemeClr val="tx1"/>
                </a:solidFill>
              </a:rPr>
              <a:t>notes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3 minutes (timer in upper right)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if you can’t use the online form, use paper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close your laptop when you’re done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ＭＳ Ｐゴシック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dirty="0" err="1" smtClean="0">
                <a:solidFill>
                  <a:srgbClr val="00CC99"/>
                </a:solidFill>
                <a:latin typeface="Arial Black"/>
                <a:sym typeface="Gill Sans" charset="0"/>
              </a:rPr>
              <a:t>Nanoquiz</a:t>
            </a:r>
            <a:endParaRPr lang="en-US" dirty="0">
              <a:solidFill>
                <a:srgbClr val="00CC99"/>
              </a:solidFill>
              <a:latin typeface="Arial Black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/>
          </p:cNvSpPr>
          <p:nvPr/>
        </p:nvSpPr>
        <p:spPr bwMode="auto">
          <a:xfrm>
            <a:off x="457200" y="304800"/>
            <a:ext cx="8242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endParaRPr lang="en-US" sz="1800" dirty="0">
              <a:solidFill>
                <a:srgbClr val="000000"/>
              </a:solidFill>
              <a:ea typeface="ＭＳ Ｐゴシック" charset="0"/>
              <a:sym typeface="Arial" charset="0"/>
            </a:endParaRP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3:00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2:30</a:t>
            </a:r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2:00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1:45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1:30</a:t>
            </a:r>
          </a:p>
        </p:txBody>
      </p:sp>
      <p:sp>
        <p:nvSpPr>
          <p:cNvPr id="14345" name="Rectangle 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1:15</a:t>
            </a:r>
          </a:p>
        </p:txBody>
      </p:sp>
      <p:sp>
        <p:nvSpPr>
          <p:cNvPr id="14346" name="Rectangle 1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1:00</a:t>
            </a:r>
          </a:p>
        </p:txBody>
      </p:sp>
      <p:sp>
        <p:nvSpPr>
          <p:cNvPr id="14347" name="Rectangle 1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0:45</a:t>
            </a:r>
          </a:p>
        </p:txBody>
      </p:sp>
      <p:sp>
        <p:nvSpPr>
          <p:cNvPr id="14348" name="Rectangle 1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0:30</a:t>
            </a:r>
          </a:p>
        </p:txBody>
      </p:sp>
      <p:sp>
        <p:nvSpPr>
          <p:cNvPr id="14349" name="Rectangle 1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0:20</a:t>
            </a:r>
          </a:p>
        </p:txBody>
      </p:sp>
      <p:sp>
        <p:nvSpPr>
          <p:cNvPr id="14350" name="Rectangle 1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0:19</a:t>
            </a:r>
          </a:p>
        </p:txBody>
      </p:sp>
      <p:sp>
        <p:nvSpPr>
          <p:cNvPr id="14351" name="Rectangle 1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0:18</a:t>
            </a:r>
          </a:p>
        </p:txBody>
      </p:sp>
      <p:sp>
        <p:nvSpPr>
          <p:cNvPr id="14352" name="Rectangle 1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0:17</a:t>
            </a:r>
          </a:p>
        </p:txBody>
      </p:sp>
      <p:sp>
        <p:nvSpPr>
          <p:cNvPr id="14353" name="Rectangle 1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0:16</a:t>
            </a:r>
          </a:p>
        </p:txBody>
      </p:sp>
      <p:sp>
        <p:nvSpPr>
          <p:cNvPr id="14354" name="Rectangle 1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0:15</a:t>
            </a:r>
          </a:p>
        </p:txBody>
      </p:sp>
      <p:sp>
        <p:nvSpPr>
          <p:cNvPr id="14355" name="Rectangle 1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0:14</a:t>
            </a:r>
          </a:p>
        </p:txBody>
      </p:sp>
      <p:sp>
        <p:nvSpPr>
          <p:cNvPr id="14356" name="Rectangle 2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0:13</a:t>
            </a:r>
          </a:p>
        </p:txBody>
      </p:sp>
      <p:sp>
        <p:nvSpPr>
          <p:cNvPr id="14357" name="Rectangle 2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0:12</a:t>
            </a:r>
          </a:p>
        </p:txBody>
      </p:sp>
      <p:sp>
        <p:nvSpPr>
          <p:cNvPr id="14358" name="Rectangle 2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0:11</a:t>
            </a:r>
          </a:p>
        </p:txBody>
      </p:sp>
      <p:sp>
        <p:nvSpPr>
          <p:cNvPr id="14359" name="Rectangle 2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0:10</a:t>
            </a:r>
          </a:p>
        </p:txBody>
      </p:sp>
      <p:sp>
        <p:nvSpPr>
          <p:cNvPr id="14360" name="Rectangle 24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0:09</a:t>
            </a:r>
          </a:p>
        </p:txBody>
      </p:sp>
      <p:sp>
        <p:nvSpPr>
          <p:cNvPr id="14361" name="Rectangle 25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0:08</a:t>
            </a:r>
          </a:p>
        </p:txBody>
      </p:sp>
      <p:sp>
        <p:nvSpPr>
          <p:cNvPr id="14362" name="Rectangle 26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0:07</a:t>
            </a:r>
          </a:p>
        </p:txBody>
      </p:sp>
      <p:sp>
        <p:nvSpPr>
          <p:cNvPr id="14363" name="Rectangle 27"/>
          <p:cNvSpPr>
            <a:spLocks/>
          </p:cNvSpPr>
          <p:nvPr/>
        </p:nvSpPr>
        <p:spPr bwMode="auto">
          <a:xfrm>
            <a:off x="8188325" y="79375"/>
            <a:ext cx="854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0:06</a:t>
            </a:r>
          </a:p>
        </p:txBody>
      </p:sp>
      <p:sp>
        <p:nvSpPr>
          <p:cNvPr id="14364" name="Rectangle 28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0:05</a:t>
            </a:r>
          </a:p>
        </p:txBody>
      </p:sp>
      <p:sp>
        <p:nvSpPr>
          <p:cNvPr id="14365" name="Rectangle 29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0:04</a:t>
            </a:r>
          </a:p>
        </p:txBody>
      </p:sp>
      <p:sp>
        <p:nvSpPr>
          <p:cNvPr id="14366" name="Rectangle 30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0:03</a:t>
            </a:r>
          </a:p>
        </p:txBody>
      </p:sp>
      <p:sp>
        <p:nvSpPr>
          <p:cNvPr id="14367" name="Rectangle 31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0:02</a:t>
            </a:r>
          </a:p>
        </p:txBody>
      </p:sp>
      <p:sp>
        <p:nvSpPr>
          <p:cNvPr id="14368" name="Rectangle 32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0:01</a:t>
            </a:r>
          </a:p>
        </p:txBody>
      </p:sp>
      <p:sp>
        <p:nvSpPr>
          <p:cNvPr id="14369" name="Rectangle 33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0:00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8991600" cy="538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endParaRPr lang="en-US" sz="1800" b="1" dirty="0" smtClean="0"/>
          </a:p>
          <a:p>
            <a:pPr marL="282575" indent="-282575">
              <a:buFont typeface="+mj-lt"/>
              <a:buAutoNum type="arabicPeriod"/>
            </a:pPr>
            <a:r>
              <a:rPr lang="en-US" sz="1800" b="1" dirty="0" smtClean="0"/>
              <a:t>White space can be used to:</a:t>
            </a:r>
            <a:r>
              <a:rPr lang="en-US" sz="1800" dirty="0" smtClean="0"/>
              <a:t> </a:t>
            </a:r>
            <a:r>
              <a:rPr lang="en-US" sz="1800" dirty="0"/>
              <a:t>(choose all good answers)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avoid visual noise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group items together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preserve simplicity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set off and highlight labels</a:t>
            </a:r>
            <a:endParaRPr lang="en-US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lvl="1"/>
            <a:endParaRPr lang="en-US" sz="1800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Which of the following are Gestalt principles related to layout: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hierarchy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proximity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similarity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simplicity</a:t>
            </a:r>
            <a:endParaRPr lang="en-US" sz="1800" b="1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lvl="1"/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A grid helps with alignment and balance by: </a:t>
            </a:r>
            <a:r>
              <a:rPr lang="en-US" sz="1800" dirty="0"/>
              <a:t>(choose all good answers</a:t>
            </a:r>
            <a:r>
              <a:rPr lang="en-US" sz="1800" dirty="0" smtClean="0"/>
              <a:t>)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bringing regularity to layout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d</a:t>
            </a:r>
            <a:r>
              <a:rPr lang="en-US" sz="1800" dirty="0" smtClean="0"/>
              <a:t>ividing content into columns</a:t>
            </a:r>
            <a:endParaRPr lang="en-US" sz="18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ensuring all content are equal width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50103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7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9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6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66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8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69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7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5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8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8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84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6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87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9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90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9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nimBg="1" autoUpdateAnimBg="0"/>
      <p:bldP spid="14342" grpId="0" animBg="1" autoUpdateAnimBg="0"/>
      <p:bldP spid="14343" grpId="0" animBg="1" autoUpdateAnimBg="0"/>
      <p:bldP spid="14344" grpId="0" animBg="1" autoUpdateAnimBg="0"/>
      <p:bldP spid="14345" grpId="0" animBg="1" autoUpdateAnimBg="0"/>
      <p:bldP spid="14346" grpId="0" animBg="1" autoUpdateAnimBg="0"/>
      <p:bldP spid="14347" grpId="0" animBg="1" autoUpdateAnimBg="0"/>
      <p:bldP spid="14348" grpId="0" animBg="1" autoUpdateAnimBg="0"/>
      <p:bldP spid="14349" grpId="0" animBg="1" autoUpdateAnimBg="0"/>
      <p:bldP spid="14350" grpId="0" animBg="1" autoUpdateAnimBg="0"/>
      <p:bldP spid="14351" grpId="0" animBg="1" autoUpdateAnimBg="0"/>
      <p:bldP spid="14352" grpId="0" animBg="1" autoUpdateAnimBg="0"/>
      <p:bldP spid="14353" grpId="0" animBg="1" autoUpdateAnimBg="0"/>
      <p:bldP spid="14354" grpId="0" animBg="1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  <p:bldP spid="14359" grpId="0" animBg="1" autoUpdateAnimBg="0"/>
      <p:bldP spid="14360" grpId="0" animBg="1" autoUpdateAnimBg="0"/>
      <p:bldP spid="14361" grpId="0" animBg="1" autoUpdateAnimBg="0"/>
      <p:bldP spid="14362" grpId="0" animBg="1" autoUpdateAnimBg="0"/>
      <p:bldP spid="14363" grpId="0" animBg="1" autoUpdateAnimBg="0"/>
      <p:bldP spid="14364" grpId="0" animBg="1" autoUpdateAnimBg="0"/>
      <p:bldP spid="14365" grpId="0" animBg="1" autoUpdateAnimBg="0"/>
      <p:bldP spid="14366" grpId="0" animBg="1" autoUpdateAnimBg="0"/>
      <p:bldP spid="14367" grpId="0" animBg="1" autoUpdateAnimBg="0"/>
      <p:bldP spid="14368" grpId="0" animBg="1" autoUpdateAnimBg="0"/>
      <p:bldP spid="1436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&amp; hierarchy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Whitespace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Balance &amp; symmetry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Alignment &amp; grids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61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1389062" y="4495800"/>
            <a:ext cx="685800" cy="6858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49"/>
          <p:cNvSpPr>
            <a:spLocks noChangeArrowheads="1"/>
          </p:cNvSpPr>
          <p:nvPr/>
        </p:nvSpPr>
        <p:spPr bwMode="auto">
          <a:xfrm>
            <a:off x="1846262" y="3810000"/>
            <a:ext cx="685800" cy="6858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50"/>
          <p:cNvSpPr>
            <a:spLocks noChangeArrowheads="1"/>
          </p:cNvSpPr>
          <p:nvPr/>
        </p:nvSpPr>
        <p:spPr bwMode="auto">
          <a:xfrm>
            <a:off x="2303462" y="4495800"/>
            <a:ext cx="685800" cy="6858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312862" y="19812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312862" y="22860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1312862" y="25908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312862" y="28956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770062" y="19812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770062" y="22860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1770062" y="25908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70062" y="28956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2227262" y="19812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2227262" y="22860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227262" y="25908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2227262" y="28956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2684462" y="19812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2684462" y="22860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2684462" y="25908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2684462" y="28956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447800" y="1524000"/>
            <a:ext cx="13255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 charset="0"/>
              </a:rPr>
              <a:t>proximity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979862" y="19812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3979862" y="2286000"/>
            <a:ext cx="228600" cy="2286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979862" y="25908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979862" y="2895600"/>
            <a:ext cx="228600" cy="2286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284662" y="19812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84662" y="2286000"/>
            <a:ext cx="228600" cy="2286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284662" y="25908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284662" y="2895600"/>
            <a:ext cx="228600" cy="2286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589462" y="19812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589462" y="2286000"/>
            <a:ext cx="228600" cy="2286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589462" y="25908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589462" y="2895600"/>
            <a:ext cx="228600" cy="2286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894262" y="19812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4894262" y="2286000"/>
            <a:ext cx="228600" cy="2286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894262" y="2590800"/>
            <a:ext cx="228600" cy="228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894262" y="2895600"/>
            <a:ext cx="228600" cy="2286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917950" y="1524000"/>
            <a:ext cx="1295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 charset="0"/>
              </a:rPr>
              <a:t>similarity</a:t>
            </a: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6853237" y="19812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6243637" y="2514600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6138862" y="1524000"/>
            <a:ext cx="1397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 charset="0"/>
              </a:rPr>
              <a:t>continuity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660525" y="3429000"/>
            <a:ext cx="10874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 charset="0"/>
              </a:rPr>
              <a:t>closure</a:t>
            </a:r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auto">
          <a:xfrm>
            <a:off x="1770062" y="4114800"/>
            <a:ext cx="914400" cy="685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3751262" y="3810000"/>
            <a:ext cx="1524000" cy="1295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9462" y="4419600"/>
            <a:ext cx="381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4094162" y="3429000"/>
            <a:ext cx="7064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 charset="0"/>
              </a:rPr>
              <a:t>area</a:t>
            </a:r>
          </a:p>
        </p:txBody>
      </p:sp>
      <p:sp>
        <p:nvSpPr>
          <p:cNvPr id="52" name="Text Box 54"/>
          <p:cNvSpPr txBox="1">
            <a:spLocks noChangeArrowheads="1"/>
          </p:cNvSpPr>
          <p:nvPr/>
        </p:nvSpPr>
        <p:spPr bwMode="auto">
          <a:xfrm>
            <a:off x="6156325" y="3429000"/>
            <a:ext cx="13827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 charset="0"/>
              </a:rPr>
              <a:t>symmetry</a:t>
            </a:r>
          </a:p>
        </p:txBody>
      </p:sp>
      <p:sp>
        <p:nvSpPr>
          <p:cNvPr id="53" name="AutoShape 55"/>
          <p:cNvSpPr>
            <a:spLocks noChangeArrowheads="1"/>
          </p:cNvSpPr>
          <p:nvPr/>
        </p:nvSpPr>
        <p:spPr bwMode="auto">
          <a:xfrm>
            <a:off x="6418262" y="3886200"/>
            <a:ext cx="838200" cy="838200"/>
          </a:xfrm>
          <a:prstGeom prst="diamond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AutoShape 57"/>
          <p:cNvSpPr>
            <a:spLocks noChangeArrowheads="1"/>
          </p:cNvSpPr>
          <p:nvPr/>
        </p:nvSpPr>
        <p:spPr bwMode="auto">
          <a:xfrm>
            <a:off x="6418262" y="4267200"/>
            <a:ext cx="838200" cy="838200"/>
          </a:xfrm>
          <a:prstGeom prst="diamond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2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espn.go.com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t="4045" b="40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7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Arial Black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mit-6893</Template>
  <TotalTime>13097</TotalTime>
  <Words>476</Words>
  <Application>Microsoft Macintosh PowerPoint</Application>
  <PresentationFormat>Letter Paper (8.5x11 in)</PresentationFormat>
  <Paragraphs>129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mit-6893</vt:lpstr>
      <vt:lpstr>1_mit-6893</vt:lpstr>
      <vt:lpstr>1_Default - Blank</vt:lpstr>
      <vt:lpstr>15: Layout</vt:lpstr>
      <vt:lpstr>UI Hall of Fame or Shame?</vt:lpstr>
      <vt:lpstr>UI Hall of Fame or Shame?</vt:lpstr>
      <vt:lpstr>PowerPoint Presentation</vt:lpstr>
      <vt:lpstr>PowerPoint Presentation</vt:lpstr>
      <vt:lpstr>PowerPoint Presentation</vt:lpstr>
      <vt:lpstr>Today’s Topics</vt:lpstr>
      <vt:lpstr>Grouping</vt:lpstr>
      <vt:lpstr>espn.go.com</vt:lpstr>
      <vt:lpstr>www.odslimo.com</vt:lpstr>
      <vt:lpstr>mitpe.com</vt:lpstr>
      <vt:lpstr>Exercise in Layout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Rob</cp:lastModifiedBy>
  <cp:revision>1123</cp:revision>
  <cp:lastPrinted>2012-03-14T16:10:04Z</cp:lastPrinted>
  <dcterms:created xsi:type="dcterms:W3CDTF">2014-03-17T14:16:39Z</dcterms:created>
  <dcterms:modified xsi:type="dcterms:W3CDTF">2015-04-01T14:55:52Z</dcterms:modified>
</cp:coreProperties>
</file>