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14"/>
  </p:notesMasterIdLst>
  <p:handoutMasterIdLst>
    <p:handoutMasterId r:id="rId15"/>
  </p:handoutMasterIdLst>
  <p:sldIdLst>
    <p:sldId id="256" r:id="rId2"/>
    <p:sldId id="293" r:id="rId3"/>
    <p:sldId id="305" r:id="rId4"/>
    <p:sldId id="306" r:id="rId5"/>
    <p:sldId id="297" r:id="rId6"/>
    <p:sldId id="298" r:id="rId7"/>
    <p:sldId id="299" r:id="rId8"/>
    <p:sldId id="300" r:id="rId9"/>
    <p:sldId id="301" r:id="rId10"/>
    <p:sldId id="302" r:id="rId11"/>
    <p:sldId id="303" r:id="rId12"/>
    <p:sldId id="307" r:id="rId13"/>
  </p:sldIdLst>
  <p:sldSz cx="9144000" cy="6858000" type="letter"/>
  <p:notesSz cx="7315200" cy="9601200"/>
  <p:defaultTex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894" autoAdjust="0"/>
    <p:restoredTop sz="79457" autoAdjust="0"/>
  </p:normalViewPr>
  <p:slideViewPr>
    <p:cSldViewPr>
      <p:cViewPr varScale="1">
        <p:scale>
          <a:sx n="72" d="100"/>
          <a:sy n="72" d="100"/>
        </p:scale>
        <p:origin x="-728" y="-104"/>
      </p:cViewPr>
      <p:guideLst>
        <p:guide orient="horz" pos="2160"/>
        <p:guide pos="2880"/>
      </p:guideLst>
    </p:cSldViewPr>
  </p:slideViewPr>
  <p:notesTextViewPr>
    <p:cViewPr>
      <p:scale>
        <a:sx n="100" d="100"/>
        <a:sy n="100" d="100"/>
      </p:scale>
      <p:origin x="0" y="0"/>
    </p:cViewPr>
  </p:notesTextViewPr>
  <p:notesViewPr>
    <p:cSldViewPr>
      <p:cViewPr>
        <p:scale>
          <a:sx n="100" d="100"/>
          <a:sy n="100" d="100"/>
        </p:scale>
        <p:origin x="-720"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handoutMaster" Target="handoutMasters/handout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defTabSz="966788">
              <a:defRPr sz="1300">
                <a:latin typeface="Times New Roman" pitchFamily="18" charset="0"/>
                <a:ea typeface="+mn-ea"/>
              </a:defRPr>
            </a:lvl1pPr>
          </a:lstStyle>
          <a:p>
            <a:pPr>
              <a:defRPr/>
            </a:pPr>
            <a:endParaRPr lang="en-US"/>
          </a:p>
        </p:txBody>
      </p:sp>
      <p:sp>
        <p:nvSpPr>
          <p:cNvPr id="70659"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788">
              <a:defRPr sz="1300">
                <a:latin typeface="Times New Roman" pitchFamily="18" charset="0"/>
                <a:ea typeface="+mn-ea"/>
              </a:defRPr>
            </a:lvl1pPr>
          </a:lstStyle>
          <a:p>
            <a:pPr>
              <a:defRPr/>
            </a:pPr>
            <a:endParaRPr lang="en-US"/>
          </a:p>
        </p:txBody>
      </p:sp>
      <p:sp>
        <p:nvSpPr>
          <p:cNvPr id="70660"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defTabSz="966788">
              <a:defRPr sz="1300">
                <a:latin typeface="Times New Roman" pitchFamily="18" charset="0"/>
                <a:ea typeface="+mn-ea"/>
              </a:defRPr>
            </a:lvl1pPr>
          </a:lstStyle>
          <a:p>
            <a:pPr>
              <a:defRPr/>
            </a:pPr>
            <a:endParaRPr lang="en-US"/>
          </a:p>
        </p:txBody>
      </p:sp>
      <p:sp>
        <p:nvSpPr>
          <p:cNvPr id="70661"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788">
              <a:defRPr sz="1300">
                <a:latin typeface="Times New Roman" charset="0"/>
              </a:defRPr>
            </a:lvl1pPr>
          </a:lstStyle>
          <a:p>
            <a:fld id="{08073646-1C4A-4721-B3F5-586AE1318327}" type="slidenum">
              <a:rPr lang="en-US"/>
              <a:pPr/>
              <a:t>‹#›</a:t>
            </a:fld>
            <a:endParaRPr lang="en-US"/>
          </a:p>
        </p:txBody>
      </p:sp>
    </p:spTree>
    <p:extLst>
      <p:ext uri="{BB962C8B-B14F-4D97-AF65-F5344CB8AC3E}">
        <p14:creationId xmlns:p14="http://schemas.microsoft.com/office/powerpoint/2010/main" val="38435297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defTabSz="966788">
              <a:defRPr sz="1300">
                <a:latin typeface="Times New Roman" pitchFamily="18" charset="0"/>
                <a:ea typeface="+mn-ea"/>
              </a:defRPr>
            </a:lvl1pPr>
          </a:lstStyle>
          <a:p>
            <a:pPr>
              <a:defRPr/>
            </a:pPr>
            <a:endParaRPr lang="en-US"/>
          </a:p>
        </p:txBody>
      </p:sp>
      <p:sp>
        <p:nvSpPr>
          <p:cNvPr id="3481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788">
              <a:defRPr sz="1300">
                <a:latin typeface="Times New Roman" pitchFamily="18" charset="0"/>
                <a:ea typeface="+mn-ea"/>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503363" y="720725"/>
            <a:ext cx="4119562" cy="3089275"/>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731838" y="3962400"/>
            <a:ext cx="5851525" cy="491807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482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defTabSz="966788">
              <a:defRPr sz="1300">
                <a:latin typeface="Times New Roman" pitchFamily="18" charset="0"/>
                <a:ea typeface="+mn-ea"/>
              </a:defRPr>
            </a:lvl1pPr>
          </a:lstStyle>
          <a:p>
            <a:pPr>
              <a:defRPr/>
            </a:pPr>
            <a:endParaRPr lang="en-US"/>
          </a:p>
        </p:txBody>
      </p:sp>
      <p:sp>
        <p:nvSpPr>
          <p:cNvPr id="3482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788">
              <a:defRPr sz="1300">
                <a:latin typeface="Times New Roman" charset="0"/>
              </a:defRPr>
            </a:lvl1pPr>
          </a:lstStyle>
          <a:p>
            <a:fld id="{261C154A-8278-49E9-8F8D-CE2B7335DD43}" type="slidenum">
              <a:rPr lang="en-US"/>
              <a:pPr/>
              <a:t>‹#›</a:t>
            </a:fld>
            <a:endParaRPr lang="en-US"/>
          </a:p>
        </p:txBody>
      </p:sp>
    </p:spTree>
    <p:extLst>
      <p:ext uri="{BB962C8B-B14F-4D97-AF65-F5344CB8AC3E}">
        <p14:creationId xmlns:p14="http://schemas.microsoft.com/office/powerpoint/2010/main" val="3356511644"/>
      </p:ext>
    </p:extLst>
  </p:cSld>
  <p:clrMap bg1="lt1" tx1="dk1" bg2="lt2" tx2="dk2" accent1="accent1" accent2="accent2" accent3="accent3" accent4="accent4" accent5="accent5" accent6="accent6" hlink="hlink" folHlink="folHlink"/>
  <p:hf hdr="0" ftr="0" dt="0"/>
  <p:notesStyle>
    <a:lvl1pPr algn="l" rtl="0" eaLnBrk="0" fontAlgn="base" hangingPunct="0">
      <a:spcBef>
        <a:spcPts val="1000"/>
      </a:spcBef>
      <a:spcAft>
        <a:spcPct val="0"/>
      </a:spcAft>
      <a:defRPr sz="1000" kern="1200">
        <a:solidFill>
          <a:schemeClr val="tx1"/>
        </a:solidFill>
        <a:latin typeface="Times New Roman" pitchFamily="18" charset="0"/>
        <a:ea typeface="Arial" charset="0"/>
        <a:cs typeface="Arial" charset="0"/>
      </a:defRPr>
    </a:lvl1pPr>
    <a:lvl2pPr marL="182563" indent="-90488" algn="l" rtl="0" eaLnBrk="0" fontAlgn="base" hangingPunct="0">
      <a:spcBef>
        <a:spcPct val="0"/>
      </a:spcBef>
      <a:spcAft>
        <a:spcPct val="0"/>
      </a:spcAft>
      <a:buFont typeface="Arial" charset="0"/>
      <a:buChar char="•"/>
      <a:defRPr sz="1000" kern="1200">
        <a:solidFill>
          <a:schemeClr val="tx1"/>
        </a:solidFill>
        <a:latin typeface="Times New Roman" pitchFamily="18" charset="0"/>
        <a:ea typeface="Arial" charset="0"/>
        <a:cs typeface="Arial" charset="0"/>
      </a:defRPr>
    </a:lvl2pPr>
    <a:lvl3pPr marL="914400" algn="l" rtl="0" eaLnBrk="0" fontAlgn="base" hangingPunct="0">
      <a:spcBef>
        <a:spcPts val="1000"/>
      </a:spcBef>
      <a:spcAft>
        <a:spcPct val="0"/>
      </a:spcAft>
      <a:defRPr sz="1000" kern="1200">
        <a:solidFill>
          <a:schemeClr val="tx1"/>
        </a:solidFill>
        <a:latin typeface="Times New Roman" pitchFamily="18" charset="0"/>
        <a:ea typeface="Arial" charset="0"/>
        <a:cs typeface="Arial" charset="0"/>
      </a:defRPr>
    </a:lvl3pPr>
    <a:lvl4pPr marL="1371600" algn="l" rtl="0" eaLnBrk="0" fontAlgn="base" hangingPunct="0">
      <a:spcBef>
        <a:spcPts val="1000"/>
      </a:spcBef>
      <a:spcAft>
        <a:spcPct val="0"/>
      </a:spcAft>
      <a:defRPr sz="1000" kern="1200">
        <a:solidFill>
          <a:schemeClr val="tx1"/>
        </a:solidFill>
        <a:latin typeface="Times New Roman" pitchFamily="18" charset="0"/>
        <a:ea typeface="Arial" charset="0"/>
        <a:cs typeface="Arial" charset="0"/>
      </a:defRPr>
    </a:lvl4pPr>
    <a:lvl5pPr marL="1828800" algn="l" rtl="0" eaLnBrk="0" fontAlgn="base" hangingPunct="0">
      <a:spcBef>
        <a:spcPts val="1000"/>
      </a:spcBef>
      <a:spcAft>
        <a:spcPct val="0"/>
      </a:spcAft>
      <a:defRPr sz="1000" kern="1200">
        <a:solidFill>
          <a:schemeClr val="tx1"/>
        </a:solidFill>
        <a:latin typeface="Times New Roman" pitchFamily="18"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1C154A-8278-49E9-8F8D-CE2B7335DD43}" type="slidenum">
              <a:rPr lang="en-US" smtClean="0"/>
              <a:pPr/>
              <a:t>1</a:t>
            </a:fld>
            <a:endParaRPr lang="en-US"/>
          </a:p>
        </p:txBody>
      </p:sp>
    </p:spTree>
    <p:extLst>
      <p:ext uri="{BB962C8B-B14F-4D97-AF65-F5344CB8AC3E}">
        <p14:creationId xmlns:p14="http://schemas.microsoft.com/office/powerpoint/2010/main" val="36163038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E1F5BFB0-E6EA-494E-B323-387FA99E4F78}" type="slidenum">
              <a:rPr lang="en-US"/>
              <a:pPr/>
              <a:t>10</a:t>
            </a:fld>
            <a:endParaRPr lang="en-US"/>
          </a:p>
        </p:txBody>
      </p:sp>
      <p:sp>
        <p:nvSpPr>
          <p:cNvPr id="49155" name="Rectangle 2"/>
          <p:cNvSpPr>
            <a:spLocks noGrp="1" noRot="1" noChangeAspect="1" noChangeArrowheads="1" noTextEdit="1"/>
          </p:cNvSpPr>
          <p:nvPr>
            <p:ph type="sldImg"/>
          </p:nvPr>
        </p:nvSpPr>
        <p:spPr>
          <a:xfrm>
            <a:off x="1503363" y="720725"/>
            <a:ext cx="4119562" cy="3089275"/>
          </a:xfrm>
          <a:ln/>
        </p:spPr>
      </p:sp>
      <p:sp>
        <p:nvSpPr>
          <p:cNvPr id="49156" name="Rectangle 3"/>
          <p:cNvSpPr>
            <a:spLocks noGrp="1" noChangeArrowheads="1"/>
          </p:cNvSpPr>
          <p:nvPr>
            <p:ph type="body" idx="1"/>
          </p:nvPr>
        </p:nvSpPr>
        <p:spPr>
          <a:noFill/>
          <a:ln/>
        </p:spPr>
        <p:txBody>
          <a:bodyPr/>
          <a:lstStyle/>
          <a:p>
            <a:r>
              <a:rPr lang="en-US">
                <a:latin typeface="Times New Roman" charset="0"/>
                <a:ea typeface="Arial" charset="0"/>
              </a:rPr>
              <a:t>Here’s another example showing how redundant encoding can make an information display easier to scan and easier to use.  Search engine results are basically just database records, but they aren’t rendered in a simplistic caption/field display like the one shown on top.  Instead, they use rich visual variables – and no field labels! – to enhance the contrast among the items.  Page titles convey the most information, so they use size, hue, and value (brightness), plus a little shape (the underline).  The summary is in black for good readability, and the URL and size are in green to bracket the summary.</a:t>
            </a:r>
          </a:p>
          <a:p>
            <a:r>
              <a:rPr lang="en-US">
                <a:latin typeface="Times New Roman" charset="0"/>
                <a:ea typeface="Arial" charset="0"/>
              </a:rPr>
              <a:t>Take a lesson from this: your program’s </a:t>
            </a:r>
            <a:r>
              <a:rPr lang="en-US" i="1">
                <a:latin typeface="Times New Roman" charset="0"/>
                <a:ea typeface="Arial" charset="0"/>
              </a:rPr>
              <a:t>output displays</a:t>
            </a:r>
            <a:r>
              <a:rPr lang="en-US">
                <a:latin typeface="Times New Roman" charset="0"/>
                <a:ea typeface="Arial" charset="0"/>
              </a:rPr>
              <a:t> do not have to be arranged like </a:t>
            </a:r>
            <a:r>
              <a:rPr lang="en-US" i="1">
                <a:latin typeface="Times New Roman" charset="0"/>
                <a:ea typeface="Arial" charset="0"/>
              </a:rPr>
              <a:t>input forms</a:t>
            </a:r>
            <a:r>
              <a:rPr lang="en-US">
                <a:latin typeface="Times New Roman" charset="0"/>
                <a:ea typeface="Arial" charset="0"/>
              </a:rPr>
              <a:t>.  When data is self-describing, like names and dates, let it describe itself.  (This is yet another example of the </a:t>
            </a:r>
            <a:r>
              <a:rPr lang="en-US" b="1">
                <a:latin typeface="Times New Roman" charset="0"/>
                <a:ea typeface="Arial" charset="0"/>
              </a:rPr>
              <a:t>double duty</a:t>
            </a:r>
            <a:r>
              <a:rPr lang="en-US">
                <a:latin typeface="Times New Roman" charset="0"/>
                <a:ea typeface="Arial" charset="0"/>
              </a:rPr>
              <a:t> technique for achieving greater simplicity – data is acting as its own label.)  And choose good visual variables to enhance the contrast of information that the user needs to see at a glance.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jsfiddle.net</a:t>
            </a:r>
            <a:r>
              <a:rPr lang="en-US" dirty="0" smtClean="0"/>
              <a:t>/ghn0djg6/</a:t>
            </a:r>
            <a:endParaRPr lang="en-US" dirty="0"/>
          </a:p>
        </p:txBody>
      </p:sp>
      <p:sp>
        <p:nvSpPr>
          <p:cNvPr id="4" name="Slide Number Placeholder 3"/>
          <p:cNvSpPr>
            <a:spLocks noGrp="1"/>
          </p:cNvSpPr>
          <p:nvPr>
            <p:ph type="sldNum" sz="quarter" idx="10"/>
          </p:nvPr>
        </p:nvSpPr>
        <p:spPr/>
        <p:txBody>
          <a:bodyPr/>
          <a:lstStyle/>
          <a:p>
            <a:fld id="{261C154A-8278-49E9-8F8D-CE2B7335DD43}" type="slidenum">
              <a:rPr lang="en-US" smtClean="0"/>
              <a:pPr/>
              <a:t>11</a:t>
            </a:fld>
            <a:endParaRPr lang="en-US"/>
          </a:p>
        </p:txBody>
      </p:sp>
    </p:spTree>
    <p:extLst>
      <p:ext uri="{BB962C8B-B14F-4D97-AF65-F5344CB8AC3E}">
        <p14:creationId xmlns:p14="http://schemas.microsoft.com/office/powerpoint/2010/main" val="18703258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58255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08C8320D-69E6-834B-BEE0-72C1C26A3952}" type="slidenum">
              <a:rPr lang="en-US"/>
              <a:pPr/>
              <a:t>2</a:t>
            </a:fld>
            <a:endParaRPr lang="en-US"/>
          </a:p>
        </p:txBody>
      </p:sp>
      <p:sp>
        <p:nvSpPr>
          <p:cNvPr id="20483" name="Rectangle 2"/>
          <p:cNvSpPr>
            <a:spLocks noGrp="1" noRot="1" noChangeAspect="1" noChangeArrowheads="1" noTextEdit="1"/>
          </p:cNvSpPr>
          <p:nvPr>
            <p:ph type="sldImg"/>
          </p:nvPr>
        </p:nvSpPr>
        <p:spPr>
          <a:xfrm>
            <a:off x="2090738" y="720725"/>
            <a:ext cx="3209925" cy="2406650"/>
          </a:xfrm>
          <a:ln/>
        </p:spPr>
      </p:sp>
      <p:sp>
        <p:nvSpPr>
          <p:cNvPr id="20484" name="Rectangle 3"/>
          <p:cNvSpPr>
            <a:spLocks noGrp="1" noChangeArrowheads="1"/>
          </p:cNvSpPr>
          <p:nvPr>
            <p:ph type="body" idx="1"/>
          </p:nvPr>
        </p:nvSpPr>
        <p:spPr>
          <a:xfrm>
            <a:off x="731838" y="3276600"/>
            <a:ext cx="5851525" cy="5791200"/>
          </a:xfrm>
          <a:noFill/>
          <a:ln/>
        </p:spPr>
        <p:txBody>
          <a:bodyPr/>
          <a:lstStyle/>
          <a:p>
            <a:pPr eaLnBrk="1" hangingPunct="1"/>
            <a:r>
              <a:rPr lang="en-US" dirty="0">
                <a:solidFill>
                  <a:schemeClr val="tx1"/>
                </a:solidFill>
                <a:latin typeface="Times New Roman" charset="0"/>
                <a:ea typeface="Arial" charset="0"/>
              </a:rPr>
              <a:t>Google is an outstanding example of </a:t>
            </a:r>
            <a:r>
              <a:rPr lang="en-US" b="1" dirty="0" smtClean="0">
                <a:solidFill>
                  <a:schemeClr val="tx1"/>
                </a:solidFill>
                <a:latin typeface="Times New Roman" charset="0"/>
                <a:ea typeface="Arial" charset="0"/>
              </a:rPr>
              <a:t>simplicity</a:t>
            </a:r>
            <a:r>
              <a:rPr lang="en-US" dirty="0" smtClean="0">
                <a:solidFill>
                  <a:schemeClr val="tx1"/>
                </a:solidFill>
                <a:latin typeface="Times New Roman" charset="0"/>
                <a:ea typeface="Arial" charset="0"/>
              </a:rPr>
              <a:t>.  </a:t>
            </a:r>
            <a:r>
              <a:rPr lang="en-US" dirty="0">
                <a:solidFill>
                  <a:schemeClr val="tx1"/>
                </a:solidFill>
                <a:latin typeface="Times New Roman" charset="0"/>
                <a:ea typeface="Arial" charset="0"/>
              </a:rPr>
              <a:t>Its interface is as simple as possible.  Unnecessary features and hyperlinks are omitted, lots of whitespace is used.  Google is fast to load and trivial to use.</a:t>
            </a:r>
          </a:p>
          <a:p>
            <a:pPr eaLnBrk="1" hangingPunct="1"/>
            <a:r>
              <a:rPr lang="en-US" dirty="0">
                <a:solidFill>
                  <a:schemeClr val="tx1"/>
                </a:solidFill>
                <a:latin typeface="Times New Roman" charset="0"/>
                <a:ea typeface="Arial" charset="0"/>
              </a:rPr>
              <a:t>But maybe Google goes a little too far!  </a:t>
            </a:r>
            <a:r>
              <a:rPr lang="en-US" dirty="0" err="1" smtClean="0">
                <a:solidFill>
                  <a:schemeClr val="tx1"/>
                </a:solidFill>
                <a:latin typeface="Times New Roman" charset="0"/>
                <a:ea typeface="Arial" charset="0"/>
              </a:rPr>
              <a:t>Let’stTake</a:t>
            </a:r>
            <a:r>
              <a:rPr lang="en-US" dirty="0" smtClean="0">
                <a:solidFill>
                  <a:schemeClr val="tx1"/>
                </a:solidFill>
                <a:latin typeface="Times New Roman" charset="0"/>
                <a:ea typeface="Arial" charset="0"/>
              </a:rPr>
              <a:t> </a:t>
            </a:r>
            <a:r>
              <a:rPr lang="en-US" dirty="0">
                <a:solidFill>
                  <a:schemeClr val="tx1"/>
                </a:solidFill>
                <a:latin typeface="Times New Roman" charset="0"/>
                <a:ea typeface="Arial" charset="0"/>
              </a:rPr>
              <a:t>the perspective of a completely novice user coming to Google for the first time. </a:t>
            </a:r>
            <a:r>
              <a:rPr lang="en-US" dirty="0" smtClean="0">
                <a:solidFill>
                  <a:schemeClr val="tx1"/>
                </a:solidFill>
                <a:latin typeface="Times New Roman" charset="0"/>
                <a:ea typeface="Arial" charset="0"/>
              </a:rPr>
              <a:t> What</a:t>
            </a:r>
            <a:r>
              <a:rPr lang="en-US" baseline="0" dirty="0" smtClean="0">
                <a:solidFill>
                  <a:schemeClr val="tx1"/>
                </a:solidFill>
                <a:latin typeface="Times New Roman" charset="0"/>
                <a:ea typeface="Arial" charset="0"/>
              </a:rPr>
              <a:t> are the learnability obstacles to forming a mental model of what Google actually does and how to use it?</a:t>
            </a:r>
          </a:p>
          <a:p>
            <a:pPr eaLnBrk="1" hangingPunct="1"/>
            <a:endParaRPr lang="en-US" dirty="0">
              <a:solidFill>
                <a:schemeClr val="tx1"/>
              </a:solidFill>
              <a:latin typeface="Times New Roman" charset="0"/>
              <a:ea typeface="Arial" charset="0"/>
            </a:endParaRPr>
          </a:p>
          <a:p>
            <a:pPr eaLnBrk="1" hangingPunct="1">
              <a:buFontTx/>
              <a:buChar char="•"/>
            </a:pPr>
            <a:r>
              <a:rPr lang="en-US" dirty="0">
                <a:solidFill>
                  <a:schemeClr val="tx1"/>
                </a:solidFill>
                <a:latin typeface="Times New Roman" charset="0"/>
                <a:ea typeface="Arial" charset="0"/>
              </a:rPr>
              <a:t>What does Google actually do?  The front page doesn’t say.  </a:t>
            </a:r>
          </a:p>
          <a:p>
            <a:pPr eaLnBrk="1" hangingPunct="1">
              <a:buFontTx/>
              <a:buChar char="•"/>
            </a:pPr>
            <a:r>
              <a:rPr lang="en-US" dirty="0">
                <a:solidFill>
                  <a:schemeClr val="tx1"/>
                </a:solidFill>
                <a:latin typeface="Times New Roman" charset="0"/>
                <a:ea typeface="Arial" charset="0"/>
              </a:rPr>
              <a:t>What should be typed into the text box?  It has no caption at all.  </a:t>
            </a:r>
          </a:p>
          <a:p>
            <a:pPr eaLnBrk="1" hangingPunct="1">
              <a:buFontTx/>
              <a:buChar char="•"/>
            </a:pPr>
            <a:r>
              <a:rPr lang="en-US" dirty="0">
                <a:solidFill>
                  <a:schemeClr val="tx1"/>
                </a:solidFill>
                <a:latin typeface="Times New Roman" charset="0"/>
                <a:ea typeface="Arial" charset="0"/>
              </a:rPr>
              <a:t>The button labels are almost gibberish. “Google Search” isn’t meaningful English (although it’s gradually becoming more meaningful as </a:t>
            </a:r>
            <a:r>
              <a:rPr lang="en-US" i="1" dirty="0">
                <a:solidFill>
                  <a:schemeClr val="tx1"/>
                </a:solidFill>
                <a:latin typeface="Times New Roman" charset="0"/>
                <a:ea typeface="Arial" charset="0"/>
              </a:rPr>
              <a:t>Google</a:t>
            </a:r>
            <a:r>
              <a:rPr lang="en-US" dirty="0">
                <a:solidFill>
                  <a:schemeClr val="tx1"/>
                </a:solidFill>
                <a:latin typeface="Times New Roman" charset="0"/>
                <a:ea typeface="Arial" charset="0"/>
              </a:rPr>
              <a:t> enters the language as a noun, verb, and adjective).  And what does “I’m Feeling Lucky” mean?</a:t>
            </a:r>
          </a:p>
          <a:p>
            <a:pPr eaLnBrk="1" hangingPunct="1">
              <a:buFontTx/>
              <a:buChar char="•"/>
            </a:pPr>
            <a:r>
              <a:rPr lang="en-US" dirty="0">
                <a:solidFill>
                  <a:schemeClr val="tx1"/>
                </a:solidFill>
                <a:latin typeface="Times New Roman" charset="0"/>
                <a:ea typeface="Arial" charset="0"/>
              </a:rPr>
              <a:t>Where is Help?  Turns out it’s reachable from About Google, but the scent</a:t>
            </a:r>
            <a:r>
              <a:rPr lang="en-US" baseline="0" dirty="0">
                <a:solidFill>
                  <a:schemeClr val="tx1"/>
                </a:solidFill>
                <a:latin typeface="Times New Roman" charset="0"/>
                <a:ea typeface="Arial" charset="0"/>
              </a:rPr>
              <a:t> isn’t too strong for that</a:t>
            </a:r>
            <a:r>
              <a:rPr lang="en-US" dirty="0">
                <a:solidFill>
                  <a:schemeClr val="tx1"/>
                </a:solidFill>
                <a:latin typeface="Times New Roman" charset="0"/>
                <a:ea typeface="Arial" charset="0"/>
              </a:rPr>
              <a:t>.</a:t>
            </a:r>
          </a:p>
          <a:p>
            <a:pPr eaLnBrk="1" hangingPunct="1"/>
            <a:r>
              <a:rPr lang="en-US" dirty="0">
                <a:solidFill>
                  <a:schemeClr val="tx1"/>
                </a:solidFill>
                <a:latin typeface="Times New Roman" charset="0"/>
                <a:ea typeface="Arial" charset="0"/>
              </a:rPr>
              <a:t>Although these problems would be easy for Google to fix, they are actually minor, because Google’s interface is simple enough that it can be learned by only a small amount of exploration.  (Except perhaps for the I’m Feeling Lucky button, which probably remains a mystery until a user is curious enough to hunt for the help.  After all, maybe it does a random choice from the search results!)</a:t>
            </a:r>
          </a:p>
          <a:p>
            <a:pPr eaLnBrk="1" hangingPunct="1"/>
            <a:r>
              <a:rPr lang="en-US" dirty="0">
                <a:solidFill>
                  <a:schemeClr val="tx1"/>
                </a:solidFill>
                <a:latin typeface="Times New Roman" charset="0"/>
                <a:ea typeface="Arial" charset="0"/>
              </a:rPr>
              <a:t>Notice that Google does </a:t>
            </a:r>
            <a:r>
              <a:rPr lang="en-US" b="1" dirty="0">
                <a:solidFill>
                  <a:schemeClr val="tx1"/>
                </a:solidFill>
                <a:latin typeface="Times New Roman" charset="0"/>
                <a:ea typeface="Arial" charset="0"/>
              </a:rPr>
              <a:t>not </a:t>
            </a:r>
            <a:r>
              <a:rPr lang="en-US" dirty="0">
                <a:solidFill>
                  <a:schemeClr val="tx1"/>
                </a:solidFill>
                <a:latin typeface="Times New Roman" charset="0"/>
                <a:ea typeface="Arial" charset="0"/>
              </a:rPr>
              <a:t>ask you to choose your search domain first.  It picks a good default (web pages),</a:t>
            </a:r>
            <a:r>
              <a:rPr lang="en-US" baseline="0" dirty="0">
                <a:solidFill>
                  <a:schemeClr val="tx1"/>
                </a:solidFill>
                <a:latin typeface="Times New Roman" charset="0"/>
                <a:ea typeface="Arial" charset="0"/>
              </a:rPr>
              <a:t> includes a mix of results if they seem relevant (e.g. images &amp; videos &amp; maps too, not purely web pages), </a:t>
            </a:r>
            <a:r>
              <a:rPr lang="en-US" dirty="0">
                <a:solidFill>
                  <a:schemeClr val="tx1"/>
                </a:solidFill>
                <a:latin typeface="Times New Roman" charset="0"/>
                <a:ea typeface="Arial" charset="0"/>
              </a:rPr>
              <a:t>and makes it easy to change.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4143375" y="9120189"/>
            <a:ext cx="3170238" cy="479425"/>
          </a:xfrm>
          <a:prstGeom prst="rect">
            <a:avLst/>
          </a:prstGeom>
        </p:spPr>
        <p:txBody>
          <a:bodyPr lIns="91432" tIns="45716" rIns="91432" bIns="45716"/>
          <a:lstStyle/>
          <a:p>
            <a:fld id="{261C154A-8278-49E9-8F8D-CE2B7335DD43}"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3870157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58255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this slide to get some visual variables on the board</a:t>
            </a:r>
          </a:p>
          <a:p>
            <a:r>
              <a:rPr lang="en-US" dirty="0" smtClean="0"/>
              <a:t>and talk about nominal/ordered/quantitative</a:t>
            </a:r>
          </a:p>
          <a:p>
            <a:endParaRPr lang="en-US" dirty="0"/>
          </a:p>
        </p:txBody>
      </p:sp>
      <p:sp>
        <p:nvSpPr>
          <p:cNvPr id="4" name="Slide Number Placeholder 3"/>
          <p:cNvSpPr>
            <a:spLocks noGrp="1"/>
          </p:cNvSpPr>
          <p:nvPr>
            <p:ph type="sldNum" sz="quarter" idx="10"/>
          </p:nvPr>
        </p:nvSpPr>
        <p:spPr/>
        <p:txBody>
          <a:bodyPr/>
          <a:lstStyle/>
          <a:p>
            <a:fld id="{261C154A-8278-49E9-8F8D-CE2B7335DD43}" type="slidenum">
              <a:rPr lang="en-US" smtClean="0"/>
              <a:pPr/>
              <a:t>5</a:t>
            </a:fld>
            <a:endParaRPr lang="en-US"/>
          </a:p>
        </p:txBody>
      </p:sp>
    </p:spTree>
    <p:extLst>
      <p:ext uri="{BB962C8B-B14F-4D97-AF65-F5344CB8AC3E}">
        <p14:creationId xmlns:p14="http://schemas.microsoft.com/office/powerpoint/2010/main" val="18418535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B69FC500-3238-B947-8154-9EF7854727F3}" type="slidenum">
              <a:rPr lang="en-US"/>
              <a:pPr/>
              <a:t>6</a:t>
            </a:fld>
            <a:endParaRPr lang="en-US"/>
          </a:p>
        </p:txBody>
      </p:sp>
      <p:sp>
        <p:nvSpPr>
          <p:cNvPr id="40963" name="Rectangle 2"/>
          <p:cNvSpPr>
            <a:spLocks noGrp="1" noRot="1" noChangeAspect="1" noChangeArrowheads="1" noTextEdit="1"/>
          </p:cNvSpPr>
          <p:nvPr>
            <p:ph type="sldImg"/>
          </p:nvPr>
        </p:nvSpPr>
        <p:spPr>
          <a:xfrm>
            <a:off x="1503363" y="720725"/>
            <a:ext cx="4119562" cy="3089275"/>
          </a:xfrm>
          <a:ln/>
        </p:spPr>
      </p:sp>
      <p:sp>
        <p:nvSpPr>
          <p:cNvPr id="40964" name="Rectangle 3"/>
          <p:cNvSpPr>
            <a:spLocks noGrp="1" noChangeArrowheads="1"/>
          </p:cNvSpPr>
          <p:nvPr>
            <p:ph type="body" idx="1"/>
          </p:nvPr>
        </p:nvSpPr>
        <p:spPr>
          <a:noFill/>
          <a:ln/>
        </p:spPr>
        <p:txBody>
          <a:bodyPr/>
          <a:lstStyle/>
          <a:p>
            <a:r>
              <a:rPr lang="en-US">
                <a:latin typeface="Times New Roman" charset="0"/>
                <a:ea typeface="Arial" charset="0"/>
              </a:rPr>
              <a:t>Ask yourself these questions:</a:t>
            </a:r>
          </a:p>
          <a:p>
            <a:r>
              <a:rPr lang="en-US">
                <a:latin typeface="Times New Roman" charset="0"/>
                <a:ea typeface="Arial" charset="0"/>
              </a:rPr>
              <a:t>- find all the letters on the left edge of the page (</a:t>
            </a:r>
            <a:r>
              <a:rPr lang="en-US" b="1">
                <a:latin typeface="Times New Roman" charset="0"/>
                <a:ea typeface="Arial" charset="0"/>
              </a:rPr>
              <a:t>position</a:t>
            </a:r>
            <a:r>
              <a:rPr lang="en-US">
                <a:latin typeface="Times New Roman" charset="0"/>
                <a:ea typeface="Arial" charset="0"/>
              </a:rPr>
              <a:t>)</a:t>
            </a:r>
          </a:p>
          <a:p>
            <a:r>
              <a:rPr lang="en-US">
                <a:latin typeface="Times New Roman" charset="0"/>
                <a:ea typeface="Arial" charset="0"/>
              </a:rPr>
              <a:t>- find all the red letters (</a:t>
            </a:r>
            <a:r>
              <a:rPr lang="en-US" b="1">
                <a:latin typeface="Times New Roman" charset="0"/>
                <a:ea typeface="Arial" charset="0"/>
              </a:rPr>
              <a:t>hue</a:t>
            </a:r>
            <a:r>
              <a:rPr lang="en-US">
                <a:latin typeface="Times New Roman" charset="0"/>
                <a:ea typeface="Arial" charset="0"/>
              </a:rPr>
              <a:t>)</a:t>
            </a:r>
          </a:p>
          <a:p>
            <a:r>
              <a:rPr lang="en-US">
                <a:latin typeface="Times New Roman" charset="0"/>
                <a:ea typeface="Arial" charset="0"/>
              </a:rPr>
              <a:t>- find all the K’s (</a:t>
            </a:r>
            <a:r>
              <a:rPr lang="en-US" b="1">
                <a:latin typeface="Times New Roman" charset="0"/>
                <a:ea typeface="Arial" charset="0"/>
              </a:rPr>
              <a:t>shape</a:t>
            </a:r>
            <a:r>
              <a:rPr lang="en-US">
                <a:latin typeface="Times New Roman" charset="0"/>
                <a:ea typeface="Arial" charset="0"/>
              </a:rPr>
              <a:t>)</a:t>
            </a:r>
          </a:p>
          <a:p>
            <a:r>
              <a:rPr lang="en-US">
                <a:latin typeface="Times New Roman" charset="0"/>
                <a:ea typeface="Arial" charset="0"/>
              </a:rPr>
              <a:t>Which of these questions felt easy to answer, and which felt hard?  The easy ones were </a:t>
            </a:r>
            <a:r>
              <a:rPr lang="en-US" b="1">
                <a:latin typeface="Times New Roman" charset="0"/>
                <a:ea typeface="Arial" charset="0"/>
              </a:rPr>
              <a:t>selective</a:t>
            </a:r>
            <a:r>
              <a:rPr lang="en-US">
                <a:latin typeface="Times New Roman" charset="0"/>
                <a:ea typeface="Arial" charset="0"/>
              </a:rPr>
              <a:t> visual variables.</a:t>
            </a:r>
            <a:endParaRPr lang="en-US" b="1">
              <a:latin typeface="Times New Roman" charset="0"/>
              <a:ea typeface="Arial" charset="0"/>
            </a:endParaRPr>
          </a:p>
          <a:p>
            <a:endParaRPr lang="en-US">
              <a:latin typeface="Times New Roman" charset="0"/>
              <a:ea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upper left (boldface = value) and lower right (size) pop out.</a:t>
            </a:r>
          </a:p>
          <a:p>
            <a:r>
              <a:rPr lang="en-US" dirty="0" smtClean="0"/>
              <a:t>upper</a:t>
            </a:r>
            <a:r>
              <a:rPr lang="en-US" baseline="0" dirty="0" smtClean="0"/>
              <a:t> right (different font face) and lower left (italics) don’t.  They rely too strongly on shape.</a:t>
            </a:r>
            <a:endParaRPr lang="en-US" dirty="0"/>
          </a:p>
        </p:txBody>
      </p:sp>
      <p:sp>
        <p:nvSpPr>
          <p:cNvPr id="4" name="Slide Number Placeholder 3"/>
          <p:cNvSpPr>
            <a:spLocks noGrp="1"/>
          </p:cNvSpPr>
          <p:nvPr>
            <p:ph type="sldNum" sz="quarter" idx="10"/>
          </p:nvPr>
        </p:nvSpPr>
        <p:spPr/>
        <p:txBody>
          <a:bodyPr/>
          <a:lstStyle/>
          <a:p>
            <a:fld id="{261C154A-8278-49E9-8F8D-CE2B7335DD43}" type="slidenum">
              <a:rPr lang="en-US" smtClean="0"/>
              <a:pPr/>
              <a:t>7</a:t>
            </a:fld>
            <a:endParaRPr lang="en-US"/>
          </a:p>
        </p:txBody>
      </p:sp>
    </p:spTree>
    <p:extLst>
      <p:ext uri="{BB962C8B-B14F-4D97-AF65-F5344CB8AC3E}">
        <p14:creationId xmlns:p14="http://schemas.microsoft.com/office/powerpoint/2010/main" val="24972835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Gestalt</a:t>
            </a:r>
            <a:r>
              <a:rPr lang="en-US" baseline="0" dirty="0" smtClean="0"/>
              <a:t> grouping</a:t>
            </a:r>
          </a:p>
          <a:p>
            <a:r>
              <a:rPr lang="en-US" baseline="0" dirty="0" smtClean="0"/>
              <a:t>reduction technique</a:t>
            </a:r>
          </a:p>
          <a:p>
            <a:endParaRPr lang="en-US" dirty="0"/>
          </a:p>
        </p:txBody>
      </p:sp>
      <p:sp>
        <p:nvSpPr>
          <p:cNvPr id="4" name="Slide Number Placeholder 3"/>
          <p:cNvSpPr>
            <a:spLocks noGrp="1"/>
          </p:cNvSpPr>
          <p:nvPr>
            <p:ph type="sldNum" sz="quarter" idx="10"/>
          </p:nvPr>
        </p:nvSpPr>
        <p:spPr/>
        <p:txBody>
          <a:bodyPr/>
          <a:lstStyle/>
          <a:p>
            <a:fld id="{261C154A-8278-49E9-8F8D-CE2B7335DD43}" type="slidenum">
              <a:rPr lang="en-US" smtClean="0"/>
              <a:pPr/>
              <a:t>8</a:t>
            </a:fld>
            <a:endParaRPr lang="en-US"/>
          </a:p>
        </p:txBody>
      </p:sp>
    </p:spTree>
    <p:extLst>
      <p:ext uri="{BB962C8B-B14F-4D97-AF65-F5344CB8AC3E}">
        <p14:creationId xmlns:p14="http://schemas.microsoft.com/office/powerpoint/2010/main" val="15220636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contrast: does important information pop out?  are hours easy to read?</a:t>
            </a:r>
          </a:p>
          <a:p>
            <a:endParaRPr lang="en-US" dirty="0"/>
          </a:p>
        </p:txBody>
      </p:sp>
      <p:sp>
        <p:nvSpPr>
          <p:cNvPr id="4" name="Slide Number Placeholder 3"/>
          <p:cNvSpPr>
            <a:spLocks noGrp="1"/>
          </p:cNvSpPr>
          <p:nvPr>
            <p:ph type="sldNum" sz="quarter" idx="10"/>
          </p:nvPr>
        </p:nvSpPr>
        <p:spPr/>
        <p:txBody>
          <a:bodyPr/>
          <a:lstStyle/>
          <a:p>
            <a:fld id="{261C154A-8278-49E9-8F8D-CE2B7335DD43}" type="slidenum">
              <a:rPr lang="en-US" smtClean="0"/>
              <a:pPr/>
              <a:t>9</a:t>
            </a:fld>
            <a:endParaRPr lang="en-US"/>
          </a:p>
        </p:txBody>
      </p:sp>
    </p:spTree>
    <p:extLst>
      <p:ext uri="{BB962C8B-B14F-4D97-AF65-F5344CB8AC3E}">
        <p14:creationId xmlns:p14="http://schemas.microsoft.com/office/powerpoint/2010/main" val="1522063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35170" name="Rectangle 2"/>
          <p:cNvSpPr>
            <a:spLocks noGrp="1" noChangeArrowheads="1"/>
          </p:cNvSpPr>
          <p:nvPr>
            <p:ph type="ctrTitle"/>
          </p:nvPr>
        </p:nvSpPr>
        <p:spPr>
          <a:xfrm>
            <a:off x="685800" y="2130425"/>
            <a:ext cx="7772400" cy="1470025"/>
          </a:xfrm>
        </p:spPr>
        <p:txBody>
          <a:bodyPr/>
          <a:lstStyle>
            <a:lvl1pPr>
              <a:defRPr/>
            </a:lvl1pPr>
          </a:lstStyle>
          <a:p>
            <a:r>
              <a:rPr lang="en-US" dirty="0"/>
              <a:t>Click to edit Master title style</a:t>
            </a:r>
          </a:p>
        </p:txBody>
      </p:sp>
      <p:sp>
        <p:nvSpPr>
          <p:cNvPr id="135171"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E4BCEAB8-06A5-4674-AF58-2362FC21A007}"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5748B2B5-41D7-4159-90FD-04EC08CDB5C3}"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152400"/>
            <a:ext cx="211455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152400"/>
            <a:ext cx="619125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EA9A3D2C-E7B0-41F9-B6D9-1DC155354611}"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08BF3C87-60DA-48BB-AE3C-B67AEA40402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DED02BFE-7271-4A80-94B1-FD65C6DFD2D4}"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460131C0-6659-4378-84D7-9E75C1B357D8}"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7" name="Rectangle 7"/>
          <p:cNvSpPr>
            <a:spLocks noGrp="1" noChangeArrowheads="1"/>
          </p:cNvSpPr>
          <p:nvPr>
            <p:ph type="sldNum" sz="quarter" idx="12"/>
          </p:nvPr>
        </p:nvSpPr>
        <p:spPr>
          <a:ln/>
        </p:spPr>
        <p:txBody>
          <a:bodyPr/>
          <a:lstStyle>
            <a:lvl1pPr>
              <a:defRPr/>
            </a:lvl1pPr>
          </a:lstStyle>
          <a:p>
            <a:fld id="{52AC1F09-2D7A-445F-A3D4-12F5B47D9B7B}"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8"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9" name="Rectangle 7"/>
          <p:cNvSpPr>
            <a:spLocks noGrp="1" noChangeArrowheads="1"/>
          </p:cNvSpPr>
          <p:nvPr>
            <p:ph type="sldNum" sz="quarter" idx="12"/>
          </p:nvPr>
        </p:nvSpPr>
        <p:spPr>
          <a:ln/>
        </p:spPr>
        <p:txBody>
          <a:bodyPr/>
          <a:lstStyle>
            <a:lvl1pPr>
              <a:defRPr/>
            </a:lvl1pPr>
          </a:lstStyle>
          <a:p>
            <a:fld id="{2B1927E9-FA1F-408A-B600-8D851381034C}"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4"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5" name="Rectangle 7"/>
          <p:cNvSpPr>
            <a:spLocks noGrp="1" noChangeArrowheads="1"/>
          </p:cNvSpPr>
          <p:nvPr>
            <p:ph type="sldNum" sz="quarter" idx="12"/>
          </p:nvPr>
        </p:nvSpPr>
        <p:spPr>
          <a:ln/>
        </p:spPr>
        <p:txBody>
          <a:bodyPr/>
          <a:lstStyle>
            <a:lvl1pPr>
              <a:defRPr/>
            </a:lvl1pPr>
          </a:lstStyle>
          <a:p>
            <a:fld id="{0865F683-D6B1-41F4-BD57-49C8073962A3}"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3"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4" name="Rectangle 7"/>
          <p:cNvSpPr>
            <a:spLocks noGrp="1" noChangeArrowheads="1"/>
          </p:cNvSpPr>
          <p:nvPr>
            <p:ph type="sldNum" sz="quarter" idx="12"/>
          </p:nvPr>
        </p:nvSpPr>
        <p:spPr>
          <a:ln/>
        </p:spPr>
        <p:txBody>
          <a:bodyPr/>
          <a:lstStyle>
            <a:lvl1pPr>
              <a:defRPr/>
            </a:lvl1pPr>
          </a:lstStyle>
          <a:p>
            <a:fld id="{7769B0E4-5AD4-4B74-8A1A-605811908029}"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7" name="Rectangle 7"/>
          <p:cNvSpPr>
            <a:spLocks noGrp="1" noChangeArrowheads="1"/>
          </p:cNvSpPr>
          <p:nvPr>
            <p:ph type="sldNum" sz="quarter" idx="12"/>
          </p:nvPr>
        </p:nvSpPr>
        <p:spPr>
          <a:ln/>
        </p:spPr>
        <p:txBody>
          <a:bodyPr/>
          <a:lstStyle>
            <a:lvl1pPr>
              <a:defRPr/>
            </a:lvl1pPr>
          </a:lstStyle>
          <a:p>
            <a:fld id="{891FF7C6-2E5B-4C40-A5DE-8BE7C4685FDD}"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7" name="Rectangle 7"/>
          <p:cNvSpPr>
            <a:spLocks noGrp="1" noChangeArrowheads="1"/>
          </p:cNvSpPr>
          <p:nvPr>
            <p:ph type="sldNum" sz="quarter" idx="12"/>
          </p:nvPr>
        </p:nvSpPr>
        <p:spPr>
          <a:ln/>
        </p:spPr>
        <p:txBody>
          <a:bodyPr/>
          <a:lstStyle>
            <a:lvl1pPr>
              <a:defRPr/>
            </a:lvl1pPr>
          </a:lstStyle>
          <a:p>
            <a:fld id="{2B1F7454-AB04-4E8F-A161-493FBE9E57FF}"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152400"/>
            <a:ext cx="8458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371600"/>
            <a:ext cx="7772400"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34149" name="Rectangle 5"/>
          <p:cNvSpPr>
            <a:spLocks noGrp="1" noChangeArrowheads="1"/>
          </p:cNvSpPr>
          <p:nvPr>
            <p:ph type="dt" sz="half" idx="2"/>
          </p:nvPr>
        </p:nvSpPr>
        <p:spPr bwMode="auto">
          <a:xfrm>
            <a:off x="457200" y="6245225"/>
            <a:ext cx="137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mn-ea"/>
              </a:defRPr>
            </a:lvl1pPr>
          </a:lstStyle>
          <a:p>
            <a:pPr>
              <a:defRPr/>
            </a:pPr>
            <a:r>
              <a:rPr lang="en-US" smtClean="0"/>
              <a:t>Spring 2013</a:t>
            </a:r>
            <a:endParaRPr lang="en-US"/>
          </a:p>
        </p:txBody>
      </p:sp>
      <p:sp>
        <p:nvSpPr>
          <p:cNvPr id="134150" name="Rectangle 6"/>
          <p:cNvSpPr>
            <a:spLocks noGrp="1" noChangeArrowheads="1"/>
          </p:cNvSpPr>
          <p:nvPr>
            <p:ph type="ftr" sz="quarter" idx="3"/>
          </p:nvPr>
        </p:nvSpPr>
        <p:spPr bwMode="auto">
          <a:xfrm>
            <a:off x="1905000" y="6245225"/>
            <a:ext cx="5562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mn-ea"/>
              </a:defRPr>
            </a:lvl1pPr>
          </a:lstStyle>
          <a:p>
            <a:pPr>
              <a:defRPr/>
            </a:pPr>
            <a:r>
              <a:rPr lang="en-US" smtClean="0"/>
              <a:t>6.813/6.831 User Interface Design and Implementation</a:t>
            </a:r>
            <a:endParaRPr lang="en-US"/>
          </a:p>
        </p:txBody>
      </p:sp>
      <p:sp>
        <p:nvSpPr>
          <p:cNvPr id="134151" name="Rectangle 7"/>
          <p:cNvSpPr>
            <a:spLocks noGrp="1" noChangeArrowheads="1"/>
          </p:cNvSpPr>
          <p:nvPr>
            <p:ph type="sldNum" sz="quarter" idx="4"/>
          </p:nvPr>
        </p:nvSpPr>
        <p:spPr bwMode="auto">
          <a:xfrm>
            <a:off x="7543800" y="6245225"/>
            <a:ext cx="1143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D11FD525-82AD-4D83-90EB-0F743BF092C6}"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sldNum="0" hdr="0" ftr="0" dt="0"/>
  <p:txStyles>
    <p:titleStyle>
      <a:lvl1pPr algn="l" rtl="0" eaLnBrk="0" fontAlgn="base" hangingPunct="0">
        <a:spcBef>
          <a:spcPct val="0"/>
        </a:spcBef>
        <a:spcAft>
          <a:spcPct val="0"/>
        </a:spcAft>
        <a:defRPr sz="2800">
          <a:solidFill>
            <a:schemeClr val="accent1"/>
          </a:solidFill>
          <a:latin typeface="+mj-lt"/>
          <a:ea typeface="ＭＳ Ｐゴシック" charset="-128"/>
          <a:cs typeface="+mj-cs"/>
        </a:defRPr>
      </a:lvl1pPr>
      <a:lvl2pPr algn="l" rtl="0" eaLnBrk="0" fontAlgn="base" hangingPunct="0">
        <a:spcBef>
          <a:spcPct val="0"/>
        </a:spcBef>
        <a:spcAft>
          <a:spcPct val="0"/>
        </a:spcAft>
        <a:defRPr sz="2800">
          <a:solidFill>
            <a:schemeClr val="accent1"/>
          </a:solidFill>
          <a:latin typeface="Arial Black" pitchFamily="34" charset="0"/>
          <a:ea typeface="ＭＳ Ｐゴシック" charset="-128"/>
        </a:defRPr>
      </a:lvl2pPr>
      <a:lvl3pPr algn="l" rtl="0" eaLnBrk="0" fontAlgn="base" hangingPunct="0">
        <a:spcBef>
          <a:spcPct val="0"/>
        </a:spcBef>
        <a:spcAft>
          <a:spcPct val="0"/>
        </a:spcAft>
        <a:defRPr sz="2800">
          <a:solidFill>
            <a:schemeClr val="accent1"/>
          </a:solidFill>
          <a:latin typeface="Arial Black" pitchFamily="34" charset="0"/>
          <a:ea typeface="ＭＳ Ｐゴシック" charset="-128"/>
        </a:defRPr>
      </a:lvl3pPr>
      <a:lvl4pPr algn="l" rtl="0" eaLnBrk="0" fontAlgn="base" hangingPunct="0">
        <a:spcBef>
          <a:spcPct val="0"/>
        </a:spcBef>
        <a:spcAft>
          <a:spcPct val="0"/>
        </a:spcAft>
        <a:defRPr sz="2800">
          <a:solidFill>
            <a:schemeClr val="accent1"/>
          </a:solidFill>
          <a:latin typeface="Arial Black" pitchFamily="34" charset="0"/>
          <a:ea typeface="ＭＳ Ｐゴシック" charset="-128"/>
        </a:defRPr>
      </a:lvl4pPr>
      <a:lvl5pPr algn="l" rtl="0" eaLnBrk="0" fontAlgn="base" hangingPunct="0">
        <a:spcBef>
          <a:spcPct val="0"/>
        </a:spcBef>
        <a:spcAft>
          <a:spcPct val="0"/>
        </a:spcAft>
        <a:defRPr sz="2800">
          <a:solidFill>
            <a:schemeClr val="accent1"/>
          </a:solidFill>
          <a:latin typeface="Arial Black" pitchFamily="34" charset="0"/>
          <a:ea typeface="ＭＳ Ｐゴシック" charset="-128"/>
        </a:defRPr>
      </a:lvl5pPr>
      <a:lvl6pPr marL="457200" algn="l" rtl="0" fontAlgn="base">
        <a:spcBef>
          <a:spcPct val="0"/>
        </a:spcBef>
        <a:spcAft>
          <a:spcPct val="0"/>
        </a:spcAft>
        <a:defRPr sz="3200">
          <a:solidFill>
            <a:schemeClr val="accent1"/>
          </a:solidFill>
          <a:latin typeface="Arial Black" pitchFamily="34" charset="0"/>
        </a:defRPr>
      </a:lvl6pPr>
      <a:lvl7pPr marL="914400" algn="l" rtl="0" fontAlgn="base">
        <a:spcBef>
          <a:spcPct val="0"/>
        </a:spcBef>
        <a:spcAft>
          <a:spcPct val="0"/>
        </a:spcAft>
        <a:defRPr sz="3200">
          <a:solidFill>
            <a:schemeClr val="accent1"/>
          </a:solidFill>
          <a:latin typeface="Arial Black" pitchFamily="34" charset="0"/>
        </a:defRPr>
      </a:lvl7pPr>
      <a:lvl8pPr marL="1371600" algn="l" rtl="0" fontAlgn="base">
        <a:spcBef>
          <a:spcPct val="0"/>
        </a:spcBef>
        <a:spcAft>
          <a:spcPct val="0"/>
        </a:spcAft>
        <a:defRPr sz="3200">
          <a:solidFill>
            <a:schemeClr val="accent1"/>
          </a:solidFill>
          <a:latin typeface="Arial Black" pitchFamily="34" charset="0"/>
        </a:defRPr>
      </a:lvl8pPr>
      <a:lvl9pPr marL="1828800" algn="l" rtl="0" fontAlgn="base">
        <a:spcBef>
          <a:spcPct val="0"/>
        </a:spcBef>
        <a:spcAft>
          <a:spcPct val="0"/>
        </a:spcAft>
        <a:defRPr sz="3200">
          <a:solidFill>
            <a:schemeClr val="accent1"/>
          </a:solidFill>
          <a:latin typeface="Arial Black"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Arial" charset="0"/>
          <a:cs typeface="+mn-cs"/>
        </a:defRPr>
      </a:lvl1pPr>
      <a:lvl2pPr marL="742950" indent="-285750" algn="l" rtl="0" eaLnBrk="0" fontAlgn="base" hangingPunct="0">
        <a:spcBef>
          <a:spcPct val="20000"/>
        </a:spcBef>
        <a:spcAft>
          <a:spcPct val="0"/>
        </a:spcAft>
        <a:buChar char="–"/>
        <a:defRPr sz="2400">
          <a:solidFill>
            <a:schemeClr val="tx1"/>
          </a:solidFill>
          <a:latin typeface="+mn-lt"/>
          <a:ea typeface="Arial" charset="0"/>
          <a:cs typeface="+mn-cs"/>
        </a:defRPr>
      </a:lvl2pPr>
      <a:lvl3pPr marL="1143000" indent="-228600" algn="l" rtl="0" eaLnBrk="0" fontAlgn="base" hangingPunct="0">
        <a:spcBef>
          <a:spcPct val="20000"/>
        </a:spcBef>
        <a:spcAft>
          <a:spcPct val="0"/>
        </a:spcAft>
        <a:buChar char="•"/>
        <a:defRPr sz="2000">
          <a:solidFill>
            <a:schemeClr val="tx1"/>
          </a:solidFill>
          <a:latin typeface="+mn-lt"/>
          <a:ea typeface="Arial" charset="0"/>
          <a:cs typeface="+mn-cs"/>
        </a:defRPr>
      </a:lvl3pPr>
      <a:lvl4pPr marL="1600200" indent="-228600" algn="l" rtl="0" eaLnBrk="0" fontAlgn="base" hangingPunct="0">
        <a:spcBef>
          <a:spcPct val="20000"/>
        </a:spcBef>
        <a:spcAft>
          <a:spcPct val="0"/>
        </a:spcAft>
        <a:buChar char="–"/>
        <a:defRPr sz="2000">
          <a:solidFill>
            <a:schemeClr val="tx1"/>
          </a:solidFill>
          <a:latin typeface="+mn-lt"/>
          <a:ea typeface="Arial" charset="0"/>
          <a:cs typeface="+mn-cs"/>
        </a:defRPr>
      </a:lvl4pPr>
      <a:lvl5pPr marL="2057400" indent="-228600" algn="l" rtl="0" eaLnBrk="0" fontAlgn="base" hangingPunct="0">
        <a:spcBef>
          <a:spcPct val="20000"/>
        </a:spcBef>
        <a:spcAft>
          <a:spcPct val="0"/>
        </a:spcAft>
        <a:buChar char="»"/>
        <a:defRPr sz="2000">
          <a:solidFill>
            <a:schemeClr val="tx1"/>
          </a:solidFill>
          <a:latin typeface="+mn-lt"/>
          <a:ea typeface="Arial"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924800" cy="2822575"/>
          </a:xfrm>
        </p:spPr>
        <p:txBody>
          <a:bodyPr/>
          <a:lstStyle/>
          <a:p>
            <a:pPr algn="ctr"/>
            <a:r>
              <a:rPr lang="en-US" sz="4400" dirty="0" smtClean="0"/>
              <a:t>14: Gra</a:t>
            </a:r>
            <a:r>
              <a:rPr lang="en-US" sz="4400" dirty="0" smtClean="0"/>
              <a:t>phic Design</a:t>
            </a:r>
            <a:endParaRPr lang="en-US" sz="4400" b="1" dirty="0">
              <a:solidFill>
                <a:schemeClr val="tx1"/>
              </a:solidFill>
              <a:latin typeface="+mn-lt"/>
            </a:endParaRPr>
          </a:p>
        </p:txBody>
      </p:sp>
    </p:spTree>
    <p:extLst>
      <p:ext uri="{BB962C8B-B14F-4D97-AF65-F5344CB8AC3E}">
        <p14:creationId xmlns:p14="http://schemas.microsoft.com/office/powerpoint/2010/main" val="49078737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endParaRPr lang="en-US" dirty="0">
              <a:ea typeface="ＭＳ Ｐゴシック" charset="-128"/>
            </a:endParaRPr>
          </a:p>
        </p:txBody>
      </p:sp>
      <p:sp>
        <p:nvSpPr>
          <p:cNvPr id="48131" name="Text Placeholder 8"/>
          <p:cNvSpPr>
            <a:spLocks noGrp="1"/>
          </p:cNvSpPr>
          <p:nvPr>
            <p:ph type="body" idx="1"/>
          </p:nvPr>
        </p:nvSpPr>
        <p:spPr/>
        <p:txBody>
          <a:bodyPr/>
          <a:lstStyle/>
          <a:p>
            <a:endParaRPr lang="en-US">
              <a:ea typeface="Arial" charset="0"/>
            </a:endParaRPr>
          </a:p>
        </p:txBody>
      </p:sp>
      <p:pic>
        <p:nvPicPr>
          <p:cNvPr id="48135" name="Picture 5"/>
          <p:cNvPicPr>
            <a:picLocks noChangeAspect="1" noChangeArrowheads="1"/>
          </p:cNvPicPr>
          <p:nvPr/>
        </p:nvPicPr>
        <p:blipFill>
          <a:blip r:embed="rId3"/>
          <a:srcRect l="1602" t="17877" r="7733" b="36499"/>
          <a:stretch>
            <a:fillRect/>
          </a:stretch>
        </p:blipFill>
        <p:spPr bwMode="auto">
          <a:xfrm>
            <a:off x="762000" y="1524000"/>
            <a:ext cx="7151688" cy="3868738"/>
          </a:xfrm>
          <a:prstGeom prst="rect">
            <a:avLst/>
          </a:prstGeom>
          <a:noFill/>
          <a:ln w="25400">
            <a:noFill/>
            <a:miter lim="800000"/>
            <a:headEnd/>
            <a:tailEnd type="none" w="lg" len="lg"/>
          </a:ln>
        </p:spPr>
      </p:pic>
      <p:pic>
        <p:nvPicPr>
          <p:cNvPr id="564228" name="Picture 4"/>
          <p:cNvPicPr>
            <a:picLocks noChangeAspect="1" noChangeArrowheads="1"/>
          </p:cNvPicPr>
          <p:nvPr/>
        </p:nvPicPr>
        <p:blipFill>
          <a:blip r:embed="rId4"/>
          <a:srcRect l="430" t="44624" r="31450" b="15805"/>
          <a:stretch>
            <a:fillRect/>
          </a:stretch>
        </p:blipFill>
        <p:spPr bwMode="auto">
          <a:xfrm>
            <a:off x="838200" y="3352800"/>
            <a:ext cx="7062788" cy="2187575"/>
          </a:xfrm>
          <a:prstGeom prst="rect">
            <a:avLst/>
          </a:prstGeom>
          <a:noFill/>
          <a:ln w="25400">
            <a:noFill/>
            <a:miter lim="800000"/>
            <a:headEnd/>
            <a:tailEnd type="none" w="lg" len="lg"/>
          </a:ln>
        </p:spPr>
      </p:pic>
    </p:spTree>
    <p:extLst>
      <p:ext uri="{BB962C8B-B14F-4D97-AF65-F5344CB8AC3E}">
        <p14:creationId xmlns:p14="http://schemas.microsoft.com/office/powerpoint/2010/main" val="31772227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42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Exercise</a:t>
            </a:r>
            <a:endParaRPr lang="en-US" dirty="0"/>
          </a:p>
        </p:txBody>
      </p:sp>
      <p:sp>
        <p:nvSpPr>
          <p:cNvPr id="6" name="Content Placeholder 5"/>
          <p:cNvSpPr>
            <a:spLocks noGrp="1"/>
          </p:cNvSpPr>
          <p:nvPr>
            <p:ph idx="1"/>
          </p:nvPr>
        </p:nvSpPr>
        <p:spPr>
          <a:xfrm>
            <a:off x="685800" y="1371600"/>
            <a:ext cx="8153400" cy="4724400"/>
          </a:xfrm>
        </p:spPr>
        <p:txBody>
          <a:bodyPr/>
          <a:lstStyle/>
          <a:p>
            <a:r>
              <a:rPr lang="en-US" dirty="0" smtClean="0"/>
              <a:t>Go to </a:t>
            </a:r>
            <a:r>
              <a:rPr lang="en-US" dirty="0" err="1" smtClean="0">
                <a:solidFill>
                  <a:srgbClr val="FF0000"/>
                </a:solidFill>
              </a:rPr>
              <a:t>shoutkey.com</a:t>
            </a:r>
            <a:r>
              <a:rPr lang="en-US" dirty="0" smtClean="0">
                <a:solidFill>
                  <a:srgbClr val="FF0000"/>
                </a:solidFill>
              </a:rPr>
              <a:t>/prophetic</a:t>
            </a:r>
            <a:endParaRPr lang="en-US" dirty="0" smtClean="0">
              <a:solidFill>
                <a:srgbClr val="FF0000"/>
              </a:solidFill>
            </a:endParaRPr>
          </a:p>
          <a:p>
            <a:r>
              <a:rPr lang="en-US" dirty="0" smtClean="0"/>
              <a:t>Design a good information display with HTML/CSS</a:t>
            </a:r>
          </a:p>
          <a:p>
            <a:pPr lvl="1"/>
            <a:r>
              <a:rPr lang="en-US" dirty="0" smtClean="0"/>
              <a:t>Simplify with double-duty</a:t>
            </a:r>
            <a:endParaRPr lang="en-US" dirty="0" smtClean="0"/>
          </a:p>
          <a:p>
            <a:pPr lvl="1"/>
            <a:r>
              <a:rPr lang="en-US" dirty="0" smtClean="0"/>
              <a:t>Contrast with visual variables</a:t>
            </a:r>
          </a:p>
          <a:p>
            <a:pPr lvl="1"/>
            <a:r>
              <a:rPr lang="en-US" dirty="0" smtClean="0"/>
              <a:t>Use squint test to make important elements pop out</a:t>
            </a:r>
          </a:p>
          <a:p>
            <a:pPr lvl="1"/>
            <a:r>
              <a:rPr lang="en-US" dirty="0" smtClean="0"/>
              <a:t>Feel free to reformat and rewrite the text too</a:t>
            </a:r>
          </a:p>
          <a:p>
            <a:r>
              <a:rPr lang="en-US" dirty="0" smtClean="0"/>
              <a:t>Discuss, </a:t>
            </a:r>
            <a:r>
              <a:rPr lang="en-US" dirty="0" smtClean="0"/>
              <a:t>sh</a:t>
            </a:r>
            <a:r>
              <a:rPr lang="en-US" dirty="0" smtClean="0"/>
              <a:t>are ideas, and squint with your neighbor</a:t>
            </a:r>
            <a:endParaRPr lang="en-US" dirty="0"/>
          </a:p>
          <a:p>
            <a:r>
              <a:rPr lang="en-US" dirty="0" smtClean="0"/>
              <a:t>Submit your answer at </a:t>
            </a:r>
            <a:r>
              <a:rPr lang="en-US" dirty="0" err="1" smtClean="0">
                <a:solidFill>
                  <a:srgbClr val="FF0000"/>
                </a:solidFill>
              </a:rPr>
              <a:t>shoutkey.com</a:t>
            </a:r>
            <a:r>
              <a:rPr lang="en-US" dirty="0" smtClean="0">
                <a:solidFill>
                  <a:srgbClr val="FF0000"/>
                </a:solidFill>
              </a:rPr>
              <a:t>/enlighten</a:t>
            </a:r>
            <a:endParaRPr lang="en-US" dirty="0" smtClean="0">
              <a:solidFill>
                <a:srgbClr val="FF0000"/>
              </a:solidFill>
            </a:endParaRPr>
          </a:p>
          <a:p>
            <a:pPr marL="0" indent="0">
              <a:buNone/>
            </a:pPr>
            <a:endParaRPr lang="en-US" dirty="0"/>
          </a:p>
        </p:txBody>
      </p:sp>
    </p:spTree>
    <p:extLst>
      <p:ext uri="{BB962C8B-B14F-4D97-AF65-F5344CB8AC3E}">
        <p14:creationId xmlns:p14="http://schemas.microsoft.com/office/powerpoint/2010/main" val="11349298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p:cNvSpPr>
          <p:nvPr/>
        </p:nvSpPr>
        <p:spPr bwMode="auto">
          <a:xfrm>
            <a:off x="457200" y="304800"/>
            <a:ext cx="8242300" cy="513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38100" tIns="38100" rIns="38100" bIns="38100"/>
          <a:lstStyle/>
          <a:p>
            <a:endParaRPr lang="en-US" sz="1800" dirty="0">
              <a:solidFill>
                <a:srgbClr val="000000"/>
              </a:solidFill>
              <a:ea typeface="ＭＳ Ｐゴシック" charset="0"/>
              <a:sym typeface="Arial" charset="0"/>
            </a:endParaRPr>
          </a:p>
        </p:txBody>
      </p:sp>
      <p:sp>
        <p:nvSpPr>
          <p:cNvPr id="2" name="Rectangle 1"/>
          <p:cNvSpPr/>
          <p:nvPr/>
        </p:nvSpPr>
        <p:spPr>
          <a:xfrm>
            <a:off x="152400" y="76200"/>
            <a:ext cx="8991600" cy="5940088"/>
          </a:xfrm>
          <a:prstGeom prst="rect">
            <a:avLst/>
          </a:prstGeom>
        </p:spPr>
        <p:txBody>
          <a:bodyPr wrap="square">
            <a:spAutoFit/>
          </a:bodyPr>
          <a:lstStyle/>
          <a:p>
            <a:pPr marL="282575" indent="-282575">
              <a:buFont typeface="+mj-lt"/>
              <a:buAutoNum type="arabicPeriod"/>
            </a:pPr>
            <a:endParaRPr lang="en-US" b="1" dirty="0" smtClean="0"/>
          </a:p>
          <a:p>
            <a:pPr marL="282575" indent="-282575">
              <a:buFont typeface="+mj-lt"/>
              <a:buAutoNum type="arabicPeriod"/>
            </a:pPr>
            <a:endParaRPr lang="en-US" b="1" dirty="0" smtClean="0"/>
          </a:p>
          <a:p>
            <a:pPr marL="282575" indent="-282575">
              <a:buFont typeface="+mj-lt"/>
              <a:buAutoNum type="arabicPeriod"/>
            </a:pPr>
            <a:r>
              <a:rPr lang="en-US" dirty="0" smtClean="0"/>
              <a:t>Consider the timer in the upper right of this screen. </a:t>
            </a:r>
            <a:r>
              <a:rPr lang="en-US" dirty="0" smtClean="0"/>
              <a:t> Which </a:t>
            </a:r>
            <a:r>
              <a:rPr lang="en-US" b="1" dirty="0" smtClean="0"/>
              <a:t>visual variables</a:t>
            </a:r>
            <a:r>
              <a:rPr lang="en-US" dirty="0" smtClean="0"/>
              <a:t> are used to contrast it with other visual elements? </a:t>
            </a:r>
            <a:r>
              <a:rPr lang="en-US" dirty="0" smtClean="0"/>
              <a:t>(</a:t>
            </a:r>
            <a:r>
              <a:rPr lang="en-US" dirty="0"/>
              <a:t>choose all good answers)</a:t>
            </a:r>
          </a:p>
          <a:p>
            <a:pPr marL="800100" lvl="1" indent="-342900">
              <a:buFont typeface="+mj-lt"/>
              <a:buAutoNum type="alphaUcPeriod"/>
            </a:pPr>
            <a:r>
              <a:rPr lang="en-US" dirty="0" smtClean="0">
                <a:solidFill>
                  <a:srgbClr val="000000"/>
                </a:solidFill>
                <a:latin typeface="Arial"/>
                <a:ea typeface="ヒラギノ角ゴ ProN W3" charset="0"/>
                <a:cs typeface="Arial"/>
                <a:sym typeface="Gill Sans" charset="0"/>
              </a:rPr>
              <a:t>hue</a:t>
            </a:r>
          </a:p>
          <a:p>
            <a:pPr marL="800100" lvl="1" indent="-342900">
              <a:buFont typeface="+mj-lt"/>
              <a:buAutoNum type="alphaUcPeriod"/>
            </a:pPr>
            <a:r>
              <a:rPr lang="en-US" dirty="0" smtClean="0">
                <a:solidFill>
                  <a:srgbClr val="000000"/>
                </a:solidFill>
                <a:latin typeface="Arial"/>
                <a:ea typeface="ヒラギノ角ゴ ProN W3" charset="0"/>
                <a:cs typeface="Arial"/>
                <a:sym typeface="Gill Sans" charset="0"/>
              </a:rPr>
              <a:t>orientation</a:t>
            </a:r>
          </a:p>
          <a:p>
            <a:pPr marL="800100" lvl="1" indent="-342900">
              <a:buFont typeface="+mj-lt"/>
              <a:buAutoNum type="alphaUcPeriod"/>
            </a:pPr>
            <a:r>
              <a:rPr lang="en-US" dirty="0" smtClean="0">
                <a:solidFill>
                  <a:srgbClr val="000000"/>
                </a:solidFill>
                <a:latin typeface="Arial"/>
                <a:ea typeface="ヒラギノ角ゴ ProN W3" charset="0"/>
                <a:cs typeface="Arial"/>
                <a:sym typeface="Gill Sans" charset="0"/>
              </a:rPr>
              <a:t>size</a:t>
            </a:r>
          </a:p>
          <a:p>
            <a:pPr marL="800100" lvl="1" indent="-342900">
              <a:buFont typeface="+mj-lt"/>
              <a:buAutoNum type="alphaUcPeriod"/>
            </a:pPr>
            <a:r>
              <a:rPr lang="en-US" dirty="0" smtClean="0">
                <a:solidFill>
                  <a:srgbClr val="000000"/>
                </a:solidFill>
                <a:latin typeface="Arial"/>
                <a:ea typeface="ヒラギノ角ゴ ProN W3" charset="0"/>
                <a:cs typeface="Arial"/>
                <a:sym typeface="Gill Sans" charset="0"/>
              </a:rPr>
              <a:t>font</a:t>
            </a:r>
          </a:p>
          <a:p>
            <a:pPr marL="800100" lvl="1" indent="-342900">
              <a:buFont typeface="+mj-lt"/>
              <a:buAutoNum type="alphaUcPeriod"/>
            </a:pPr>
            <a:r>
              <a:rPr lang="en-US" dirty="0" smtClean="0">
                <a:solidFill>
                  <a:srgbClr val="000000"/>
                </a:solidFill>
                <a:latin typeface="Arial"/>
                <a:ea typeface="ヒラギノ角ゴ ProN W3" charset="0"/>
                <a:cs typeface="Arial"/>
                <a:sym typeface="Gill Sans" charset="0"/>
              </a:rPr>
              <a:t>background color</a:t>
            </a:r>
          </a:p>
          <a:p>
            <a:pPr marL="800100" lvl="1" indent="-342900">
              <a:buFont typeface="+mj-lt"/>
              <a:buAutoNum type="alphaUcPeriod"/>
            </a:pPr>
            <a:r>
              <a:rPr lang="en-US" dirty="0" smtClean="0">
                <a:solidFill>
                  <a:srgbClr val="000000"/>
                </a:solidFill>
                <a:latin typeface="Arial"/>
                <a:ea typeface="ヒラギノ角ゴ ProN W3" charset="0"/>
                <a:cs typeface="Arial"/>
                <a:sym typeface="Gill Sans" charset="0"/>
              </a:rPr>
              <a:t>position</a:t>
            </a:r>
          </a:p>
          <a:p>
            <a:pPr lvl="1"/>
            <a:endParaRPr lang="en-US" dirty="0" smtClean="0">
              <a:solidFill>
                <a:srgbClr val="000000"/>
              </a:solidFill>
              <a:latin typeface="Arial"/>
              <a:ea typeface="ヒラギノ角ゴ ProN W3" charset="0"/>
              <a:cs typeface="Arial"/>
              <a:sym typeface="Gill Sans" charset="0"/>
            </a:endParaRPr>
          </a:p>
          <a:p>
            <a:pPr marL="282575" indent="-282575">
              <a:buFont typeface="+mj-lt"/>
              <a:buAutoNum type="arabicPeriod"/>
            </a:pPr>
            <a:r>
              <a:rPr lang="en-US" dirty="0"/>
              <a:t>Which of the following are good techniques for achieving simplicity in user interfaces? (choose all </a:t>
            </a:r>
            <a:r>
              <a:rPr lang="en-US" dirty="0" smtClean="0"/>
              <a:t>good answers) </a:t>
            </a:r>
            <a:endParaRPr lang="en-US" dirty="0"/>
          </a:p>
          <a:p>
            <a:pPr marL="800100" lvl="1" indent="-342900">
              <a:buFont typeface="+mj-lt"/>
              <a:buAutoNum type="alphaUcPeriod"/>
            </a:pPr>
            <a:r>
              <a:rPr lang="en-US" dirty="0" smtClean="0">
                <a:solidFill>
                  <a:srgbClr val="000000"/>
                </a:solidFill>
                <a:latin typeface="Arial"/>
                <a:ea typeface="ヒラギノ角ゴ ProN W3" charset="0"/>
                <a:cs typeface="Arial"/>
                <a:sym typeface="Gill Sans" charset="0"/>
              </a:rPr>
              <a:t>double-duty</a:t>
            </a:r>
          </a:p>
          <a:p>
            <a:pPr marL="800100" lvl="1" indent="-342900">
              <a:buFont typeface="+mj-lt"/>
              <a:buAutoNum type="alphaUcPeriod"/>
            </a:pPr>
            <a:r>
              <a:rPr lang="en-US" dirty="0" smtClean="0">
                <a:solidFill>
                  <a:srgbClr val="000000"/>
                </a:solidFill>
                <a:latin typeface="Arial"/>
                <a:ea typeface="ヒラギノ角ゴ ProN W3" charset="0"/>
                <a:cs typeface="Arial"/>
                <a:sym typeface="Gill Sans" charset="0"/>
              </a:rPr>
              <a:t>reduction</a:t>
            </a:r>
            <a:endParaRPr lang="en-US" dirty="0">
              <a:solidFill>
                <a:srgbClr val="000000"/>
              </a:solidFill>
              <a:latin typeface="Arial"/>
              <a:ea typeface="ヒラギノ角ゴ ProN W3" charset="0"/>
              <a:cs typeface="Arial"/>
              <a:sym typeface="Gill Sans" charset="0"/>
            </a:endParaRPr>
          </a:p>
          <a:p>
            <a:pPr marL="800100" lvl="1" indent="-342900">
              <a:buFont typeface="+mj-lt"/>
              <a:buAutoNum type="alphaUcPeriod"/>
            </a:pPr>
            <a:r>
              <a:rPr lang="en-US" dirty="0" smtClean="0">
                <a:solidFill>
                  <a:srgbClr val="000000"/>
                </a:solidFill>
                <a:latin typeface="Arial"/>
                <a:ea typeface="ヒラギノ角ゴ ProN W3" charset="0"/>
                <a:cs typeface="Arial"/>
                <a:sym typeface="Gill Sans" charset="0"/>
              </a:rPr>
              <a:t>regression</a:t>
            </a:r>
          </a:p>
          <a:p>
            <a:pPr marL="800100" lvl="1" indent="-342900">
              <a:buFont typeface="+mj-lt"/>
              <a:buAutoNum type="alphaUcPeriod"/>
            </a:pPr>
            <a:r>
              <a:rPr lang="en-US" dirty="0" smtClean="0">
                <a:solidFill>
                  <a:srgbClr val="000000"/>
                </a:solidFill>
                <a:latin typeface="Arial"/>
                <a:ea typeface="ヒラギノ角ゴ ProN W3" charset="0"/>
                <a:cs typeface="Arial"/>
                <a:sym typeface="Gill Sans" charset="0"/>
              </a:rPr>
              <a:t>regularity</a:t>
            </a:r>
            <a:endParaRPr lang="en-US" dirty="0">
              <a:solidFill>
                <a:srgbClr val="000000"/>
              </a:solidFill>
              <a:latin typeface="Arial"/>
              <a:ea typeface="ヒラギノ角ゴ ProN W3" charset="0"/>
              <a:cs typeface="Arial"/>
              <a:sym typeface="Gill Sans" charset="0"/>
            </a:endParaRPr>
          </a:p>
          <a:p>
            <a:pPr marL="282575" indent="-282575">
              <a:buFont typeface="+mj-lt"/>
              <a:buAutoNum type="arabicPeriod"/>
            </a:pPr>
            <a:endParaRPr lang="en-US" dirty="0" smtClean="0"/>
          </a:p>
        </p:txBody>
      </p:sp>
      <p:sp>
        <p:nvSpPr>
          <p:cNvPr id="35" name="Rectangle 4"/>
          <p:cNvSpPr>
            <a:spLocks/>
          </p:cNvSpPr>
          <p:nvPr/>
        </p:nvSpPr>
        <p:spPr bwMode="auto">
          <a:xfrm>
            <a:off x="8408988" y="76200"/>
            <a:ext cx="633412"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800">
                <a:solidFill>
                  <a:srgbClr val="000000"/>
                </a:solidFill>
                <a:latin typeface="Calibri" charset="0"/>
                <a:ea typeface="ＭＳ Ｐゴシック" charset="0"/>
                <a:cs typeface="Calibri" charset="0"/>
                <a:sym typeface="Calibri" charset="0"/>
              </a:rPr>
              <a:t>3:00</a:t>
            </a:r>
          </a:p>
        </p:txBody>
      </p:sp>
      <p:sp>
        <p:nvSpPr>
          <p:cNvPr id="36" name="Rectangle 5"/>
          <p:cNvSpPr>
            <a:spLocks/>
          </p:cNvSpPr>
          <p:nvPr/>
        </p:nvSpPr>
        <p:spPr bwMode="auto">
          <a:xfrm>
            <a:off x="8408988" y="76200"/>
            <a:ext cx="633412"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800">
                <a:solidFill>
                  <a:srgbClr val="000000"/>
                </a:solidFill>
                <a:latin typeface="Calibri" charset="0"/>
                <a:ea typeface="ＭＳ Ｐゴシック" charset="0"/>
                <a:cs typeface="Calibri" charset="0"/>
                <a:sym typeface="Calibri" charset="0"/>
              </a:rPr>
              <a:t>2:30</a:t>
            </a:r>
          </a:p>
        </p:txBody>
      </p:sp>
      <p:sp>
        <p:nvSpPr>
          <p:cNvPr id="37" name="Rectangle 6"/>
          <p:cNvSpPr>
            <a:spLocks/>
          </p:cNvSpPr>
          <p:nvPr/>
        </p:nvSpPr>
        <p:spPr bwMode="auto">
          <a:xfrm>
            <a:off x="8408988" y="76200"/>
            <a:ext cx="633412"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800">
                <a:solidFill>
                  <a:srgbClr val="000000"/>
                </a:solidFill>
                <a:latin typeface="Calibri" charset="0"/>
                <a:ea typeface="ＭＳ Ｐゴシック" charset="0"/>
                <a:cs typeface="Calibri" charset="0"/>
                <a:sym typeface="Calibri" charset="0"/>
              </a:rPr>
              <a:t>2:00</a:t>
            </a:r>
          </a:p>
        </p:txBody>
      </p:sp>
      <p:sp>
        <p:nvSpPr>
          <p:cNvPr id="38" name="Rectangle 7"/>
          <p:cNvSpPr>
            <a:spLocks/>
          </p:cNvSpPr>
          <p:nvPr/>
        </p:nvSpPr>
        <p:spPr bwMode="auto">
          <a:xfrm>
            <a:off x="8408988" y="76200"/>
            <a:ext cx="633412"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800">
                <a:solidFill>
                  <a:srgbClr val="000000"/>
                </a:solidFill>
                <a:latin typeface="Calibri" charset="0"/>
                <a:ea typeface="ＭＳ Ｐゴシック" charset="0"/>
                <a:cs typeface="Calibri" charset="0"/>
                <a:sym typeface="Calibri" charset="0"/>
              </a:rPr>
              <a:t>1:45</a:t>
            </a:r>
          </a:p>
        </p:txBody>
      </p:sp>
      <p:sp>
        <p:nvSpPr>
          <p:cNvPr id="39" name="Rectangle 8"/>
          <p:cNvSpPr>
            <a:spLocks/>
          </p:cNvSpPr>
          <p:nvPr/>
        </p:nvSpPr>
        <p:spPr bwMode="auto">
          <a:xfrm>
            <a:off x="8408988" y="76200"/>
            <a:ext cx="633412"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800">
                <a:solidFill>
                  <a:srgbClr val="000000"/>
                </a:solidFill>
                <a:latin typeface="Calibri" charset="0"/>
                <a:ea typeface="ＭＳ Ｐゴシック" charset="0"/>
                <a:cs typeface="Calibri" charset="0"/>
                <a:sym typeface="Calibri" charset="0"/>
              </a:rPr>
              <a:t>1:30</a:t>
            </a:r>
          </a:p>
        </p:txBody>
      </p:sp>
      <p:sp>
        <p:nvSpPr>
          <p:cNvPr id="40" name="Rectangle 9"/>
          <p:cNvSpPr>
            <a:spLocks/>
          </p:cNvSpPr>
          <p:nvPr/>
        </p:nvSpPr>
        <p:spPr bwMode="auto">
          <a:xfrm>
            <a:off x="8408988" y="76200"/>
            <a:ext cx="633412"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800">
                <a:solidFill>
                  <a:srgbClr val="000000"/>
                </a:solidFill>
                <a:latin typeface="Calibri" charset="0"/>
                <a:ea typeface="ＭＳ Ｐゴシック" charset="0"/>
                <a:cs typeface="Calibri" charset="0"/>
                <a:sym typeface="Calibri" charset="0"/>
              </a:rPr>
              <a:t>1:15</a:t>
            </a:r>
          </a:p>
        </p:txBody>
      </p:sp>
      <p:sp>
        <p:nvSpPr>
          <p:cNvPr id="41" name="Rectangle 10"/>
          <p:cNvSpPr>
            <a:spLocks/>
          </p:cNvSpPr>
          <p:nvPr/>
        </p:nvSpPr>
        <p:spPr bwMode="auto">
          <a:xfrm>
            <a:off x="8408988" y="76200"/>
            <a:ext cx="633412"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800">
                <a:solidFill>
                  <a:srgbClr val="000000"/>
                </a:solidFill>
                <a:latin typeface="Calibri" charset="0"/>
                <a:ea typeface="ＭＳ Ｐゴシック" charset="0"/>
                <a:cs typeface="Calibri" charset="0"/>
                <a:sym typeface="Calibri" charset="0"/>
              </a:rPr>
              <a:t>1:00</a:t>
            </a:r>
          </a:p>
        </p:txBody>
      </p:sp>
      <p:sp>
        <p:nvSpPr>
          <p:cNvPr id="42" name="Rectangle 11"/>
          <p:cNvSpPr>
            <a:spLocks/>
          </p:cNvSpPr>
          <p:nvPr/>
        </p:nvSpPr>
        <p:spPr bwMode="auto">
          <a:xfrm>
            <a:off x="8408988" y="76200"/>
            <a:ext cx="633412"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800">
                <a:solidFill>
                  <a:srgbClr val="000000"/>
                </a:solidFill>
                <a:latin typeface="Calibri" charset="0"/>
                <a:ea typeface="ＭＳ Ｐゴシック" charset="0"/>
                <a:cs typeface="Calibri" charset="0"/>
                <a:sym typeface="Calibri" charset="0"/>
              </a:rPr>
              <a:t>0:45</a:t>
            </a:r>
          </a:p>
        </p:txBody>
      </p:sp>
      <p:sp>
        <p:nvSpPr>
          <p:cNvPr id="43" name="Rectangle 12"/>
          <p:cNvSpPr>
            <a:spLocks/>
          </p:cNvSpPr>
          <p:nvPr/>
        </p:nvSpPr>
        <p:spPr bwMode="auto">
          <a:xfrm>
            <a:off x="8408988" y="76200"/>
            <a:ext cx="633412"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800">
                <a:solidFill>
                  <a:srgbClr val="000000"/>
                </a:solidFill>
                <a:latin typeface="Calibri" charset="0"/>
                <a:ea typeface="ＭＳ Ｐゴシック" charset="0"/>
                <a:cs typeface="Calibri" charset="0"/>
                <a:sym typeface="Calibri" charset="0"/>
              </a:rPr>
              <a:t>0:30</a:t>
            </a:r>
          </a:p>
        </p:txBody>
      </p:sp>
      <p:sp>
        <p:nvSpPr>
          <p:cNvPr id="44" name="Rectangle 13"/>
          <p:cNvSpPr>
            <a:spLocks/>
          </p:cNvSpPr>
          <p:nvPr/>
        </p:nvSpPr>
        <p:spPr bwMode="auto">
          <a:xfrm>
            <a:off x="8408988" y="76200"/>
            <a:ext cx="633412"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800">
                <a:solidFill>
                  <a:srgbClr val="000000"/>
                </a:solidFill>
                <a:latin typeface="Calibri" charset="0"/>
                <a:ea typeface="ＭＳ Ｐゴシック" charset="0"/>
                <a:cs typeface="Calibri" charset="0"/>
                <a:sym typeface="Calibri" charset="0"/>
              </a:rPr>
              <a:t>0:20</a:t>
            </a:r>
          </a:p>
        </p:txBody>
      </p:sp>
      <p:sp>
        <p:nvSpPr>
          <p:cNvPr id="45" name="Rectangle 14"/>
          <p:cNvSpPr>
            <a:spLocks/>
          </p:cNvSpPr>
          <p:nvPr/>
        </p:nvSpPr>
        <p:spPr bwMode="auto">
          <a:xfrm>
            <a:off x="8408988" y="76200"/>
            <a:ext cx="633412"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800">
                <a:solidFill>
                  <a:srgbClr val="000000"/>
                </a:solidFill>
                <a:latin typeface="Calibri" charset="0"/>
                <a:ea typeface="ＭＳ Ｐゴシック" charset="0"/>
                <a:cs typeface="Calibri" charset="0"/>
                <a:sym typeface="Calibri" charset="0"/>
              </a:rPr>
              <a:t>0:19</a:t>
            </a:r>
          </a:p>
        </p:txBody>
      </p:sp>
      <p:sp>
        <p:nvSpPr>
          <p:cNvPr id="46" name="Rectangle 15"/>
          <p:cNvSpPr>
            <a:spLocks/>
          </p:cNvSpPr>
          <p:nvPr/>
        </p:nvSpPr>
        <p:spPr bwMode="auto">
          <a:xfrm>
            <a:off x="8408988" y="76200"/>
            <a:ext cx="633412"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800">
                <a:solidFill>
                  <a:srgbClr val="000000"/>
                </a:solidFill>
                <a:latin typeface="Calibri" charset="0"/>
                <a:ea typeface="ＭＳ Ｐゴシック" charset="0"/>
                <a:cs typeface="Calibri" charset="0"/>
                <a:sym typeface="Calibri" charset="0"/>
              </a:rPr>
              <a:t>0:18</a:t>
            </a:r>
          </a:p>
        </p:txBody>
      </p:sp>
      <p:sp>
        <p:nvSpPr>
          <p:cNvPr id="47" name="Rectangle 16"/>
          <p:cNvSpPr>
            <a:spLocks/>
          </p:cNvSpPr>
          <p:nvPr/>
        </p:nvSpPr>
        <p:spPr bwMode="auto">
          <a:xfrm>
            <a:off x="8408988" y="76200"/>
            <a:ext cx="633412"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800">
                <a:solidFill>
                  <a:srgbClr val="000000"/>
                </a:solidFill>
                <a:latin typeface="Calibri" charset="0"/>
                <a:ea typeface="ＭＳ Ｐゴシック" charset="0"/>
                <a:cs typeface="Calibri" charset="0"/>
                <a:sym typeface="Calibri" charset="0"/>
              </a:rPr>
              <a:t>0:17</a:t>
            </a:r>
          </a:p>
        </p:txBody>
      </p:sp>
      <p:sp>
        <p:nvSpPr>
          <p:cNvPr id="48" name="Rectangle 17"/>
          <p:cNvSpPr>
            <a:spLocks/>
          </p:cNvSpPr>
          <p:nvPr/>
        </p:nvSpPr>
        <p:spPr bwMode="auto">
          <a:xfrm>
            <a:off x="8408988" y="76200"/>
            <a:ext cx="633412"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800">
                <a:solidFill>
                  <a:srgbClr val="000000"/>
                </a:solidFill>
                <a:latin typeface="Calibri" charset="0"/>
                <a:ea typeface="ＭＳ Ｐゴシック" charset="0"/>
                <a:cs typeface="Calibri" charset="0"/>
                <a:sym typeface="Calibri" charset="0"/>
              </a:rPr>
              <a:t>0:16</a:t>
            </a:r>
          </a:p>
        </p:txBody>
      </p:sp>
      <p:sp>
        <p:nvSpPr>
          <p:cNvPr id="49" name="Rectangle 18"/>
          <p:cNvSpPr>
            <a:spLocks/>
          </p:cNvSpPr>
          <p:nvPr/>
        </p:nvSpPr>
        <p:spPr bwMode="auto">
          <a:xfrm>
            <a:off x="8408988" y="76200"/>
            <a:ext cx="633412"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800">
                <a:solidFill>
                  <a:srgbClr val="000000"/>
                </a:solidFill>
                <a:latin typeface="Calibri" charset="0"/>
                <a:ea typeface="ＭＳ Ｐゴシック" charset="0"/>
                <a:cs typeface="Calibri" charset="0"/>
                <a:sym typeface="Calibri" charset="0"/>
              </a:rPr>
              <a:t>0:15</a:t>
            </a:r>
          </a:p>
        </p:txBody>
      </p:sp>
      <p:sp>
        <p:nvSpPr>
          <p:cNvPr id="50" name="Rectangle 19"/>
          <p:cNvSpPr>
            <a:spLocks/>
          </p:cNvSpPr>
          <p:nvPr/>
        </p:nvSpPr>
        <p:spPr bwMode="auto">
          <a:xfrm>
            <a:off x="8408988" y="76200"/>
            <a:ext cx="633412"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800">
                <a:solidFill>
                  <a:srgbClr val="000000"/>
                </a:solidFill>
                <a:latin typeface="Calibri" charset="0"/>
                <a:ea typeface="ＭＳ Ｐゴシック" charset="0"/>
                <a:cs typeface="Calibri" charset="0"/>
                <a:sym typeface="Calibri" charset="0"/>
              </a:rPr>
              <a:t>0:14</a:t>
            </a:r>
          </a:p>
        </p:txBody>
      </p:sp>
      <p:sp>
        <p:nvSpPr>
          <p:cNvPr id="51" name="Rectangle 20"/>
          <p:cNvSpPr>
            <a:spLocks/>
          </p:cNvSpPr>
          <p:nvPr/>
        </p:nvSpPr>
        <p:spPr bwMode="auto">
          <a:xfrm>
            <a:off x="8408988" y="76200"/>
            <a:ext cx="633412"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800">
                <a:solidFill>
                  <a:srgbClr val="000000"/>
                </a:solidFill>
                <a:latin typeface="Calibri" charset="0"/>
                <a:ea typeface="ＭＳ Ｐゴシック" charset="0"/>
                <a:cs typeface="Calibri" charset="0"/>
                <a:sym typeface="Calibri" charset="0"/>
              </a:rPr>
              <a:t>0:13</a:t>
            </a:r>
          </a:p>
        </p:txBody>
      </p:sp>
      <p:sp>
        <p:nvSpPr>
          <p:cNvPr id="52" name="Rectangle 21"/>
          <p:cNvSpPr>
            <a:spLocks/>
          </p:cNvSpPr>
          <p:nvPr/>
        </p:nvSpPr>
        <p:spPr bwMode="auto">
          <a:xfrm>
            <a:off x="8408988" y="76200"/>
            <a:ext cx="633412"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800">
                <a:solidFill>
                  <a:srgbClr val="000000"/>
                </a:solidFill>
                <a:latin typeface="Calibri" charset="0"/>
                <a:ea typeface="ＭＳ Ｐゴシック" charset="0"/>
                <a:cs typeface="Calibri" charset="0"/>
                <a:sym typeface="Calibri" charset="0"/>
              </a:rPr>
              <a:t>0:12</a:t>
            </a:r>
          </a:p>
        </p:txBody>
      </p:sp>
      <p:sp>
        <p:nvSpPr>
          <p:cNvPr id="53" name="Rectangle 22"/>
          <p:cNvSpPr>
            <a:spLocks/>
          </p:cNvSpPr>
          <p:nvPr/>
        </p:nvSpPr>
        <p:spPr bwMode="auto">
          <a:xfrm>
            <a:off x="8408988" y="76200"/>
            <a:ext cx="633412"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800">
                <a:solidFill>
                  <a:srgbClr val="000000"/>
                </a:solidFill>
                <a:latin typeface="Calibri" charset="0"/>
                <a:ea typeface="ＭＳ Ｐゴシック" charset="0"/>
                <a:cs typeface="Calibri" charset="0"/>
                <a:sym typeface="Calibri" charset="0"/>
              </a:rPr>
              <a:t>0:11</a:t>
            </a:r>
          </a:p>
        </p:txBody>
      </p:sp>
      <p:sp>
        <p:nvSpPr>
          <p:cNvPr id="54" name="Rectangle 23"/>
          <p:cNvSpPr>
            <a:spLocks/>
          </p:cNvSpPr>
          <p:nvPr/>
        </p:nvSpPr>
        <p:spPr bwMode="auto">
          <a:xfrm>
            <a:off x="8408988" y="76200"/>
            <a:ext cx="633412"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800">
                <a:solidFill>
                  <a:srgbClr val="000000"/>
                </a:solidFill>
                <a:latin typeface="Calibri" charset="0"/>
                <a:ea typeface="ＭＳ Ｐゴシック" charset="0"/>
                <a:cs typeface="Calibri" charset="0"/>
                <a:sym typeface="Calibri" charset="0"/>
              </a:rPr>
              <a:t>0:10</a:t>
            </a:r>
          </a:p>
        </p:txBody>
      </p:sp>
      <p:sp>
        <p:nvSpPr>
          <p:cNvPr id="55" name="Rectangle 24"/>
          <p:cNvSpPr>
            <a:spLocks/>
          </p:cNvSpPr>
          <p:nvPr/>
        </p:nvSpPr>
        <p:spPr bwMode="auto">
          <a:xfrm>
            <a:off x="8270875" y="76200"/>
            <a:ext cx="771525"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800">
                <a:solidFill>
                  <a:srgbClr val="000000"/>
                </a:solidFill>
                <a:latin typeface="Calibri" charset="0"/>
                <a:ea typeface="ＭＳ Ｐゴシック" charset="0"/>
                <a:cs typeface="Calibri" charset="0"/>
                <a:sym typeface="Calibri" charset="0"/>
              </a:rPr>
              <a:t>  0:09</a:t>
            </a:r>
          </a:p>
        </p:txBody>
      </p:sp>
      <p:sp>
        <p:nvSpPr>
          <p:cNvPr id="56" name="Rectangle 25"/>
          <p:cNvSpPr>
            <a:spLocks/>
          </p:cNvSpPr>
          <p:nvPr/>
        </p:nvSpPr>
        <p:spPr bwMode="auto">
          <a:xfrm>
            <a:off x="8270875" y="76200"/>
            <a:ext cx="771525"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800">
                <a:solidFill>
                  <a:srgbClr val="000000"/>
                </a:solidFill>
                <a:latin typeface="Calibri" charset="0"/>
                <a:ea typeface="ＭＳ Ｐゴシック" charset="0"/>
                <a:cs typeface="Calibri" charset="0"/>
                <a:sym typeface="Calibri" charset="0"/>
              </a:rPr>
              <a:t>  0:08</a:t>
            </a:r>
          </a:p>
        </p:txBody>
      </p:sp>
      <p:sp>
        <p:nvSpPr>
          <p:cNvPr id="57" name="Rectangle 26"/>
          <p:cNvSpPr>
            <a:spLocks/>
          </p:cNvSpPr>
          <p:nvPr/>
        </p:nvSpPr>
        <p:spPr bwMode="auto">
          <a:xfrm>
            <a:off x="8270875" y="76200"/>
            <a:ext cx="771525"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800">
                <a:solidFill>
                  <a:srgbClr val="000000"/>
                </a:solidFill>
                <a:latin typeface="Calibri" charset="0"/>
                <a:ea typeface="ＭＳ Ｐゴシック" charset="0"/>
                <a:cs typeface="Calibri" charset="0"/>
                <a:sym typeface="Calibri" charset="0"/>
              </a:rPr>
              <a:t>  0:07</a:t>
            </a:r>
          </a:p>
        </p:txBody>
      </p:sp>
      <p:sp>
        <p:nvSpPr>
          <p:cNvPr id="58" name="Rectangle 27"/>
          <p:cNvSpPr>
            <a:spLocks/>
          </p:cNvSpPr>
          <p:nvPr/>
        </p:nvSpPr>
        <p:spPr bwMode="auto">
          <a:xfrm>
            <a:off x="8188325" y="79375"/>
            <a:ext cx="854075"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38100" tIns="38100" rIns="38100" bIns="38100"/>
          <a:lstStyle/>
          <a:p>
            <a:pPr algn="r"/>
            <a:r>
              <a:rPr lang="en-US" sz="2800">
                <a:solidFill>
                  <a:srgbClr val="000000"/>
                </a:solidFill>
                <a:latin typeface="Calibri" charset="0"/>
                <a:ea typeface="ＭＳ Ｐゴシック" charset="0"/>
                <a:cs typeface="Calibri" charset="0"/>
                <a:sym typeface="Calibri" charset="0"/>
              </a:rPr>
              <a:t>0:06</a:t>
            </a:r>
          </a:p>
        </p:txBody>
      </p:sp>
      <p:sp>
        <p:nvSpPr>
          <p:cNvPr id="59" name="Rectangle 28"/>
          <p:cNvSpPr>
            <a:spLocks/>
          </p:cNvSpPr>
          <p:nvPr/>
        </p:nvSpPr>
        <p:spPr bwMode="auto">
          <a:xfrm>
            <a:off x="8270875" y="76200"/>
            <a:ext cx="771525"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800">
                <a:solidFill>
                  <a:srgbClr val="000000"/>
                </a:solidFill>
                <a:latin typeface="Calibri" charset="0"/>
                <a:ea typeface="ＭＳ Ｐゴシック" charset="0"/>
                <a:cs typeface="Calibri" charset="0"/>
                <a:sym typeface="Calibri" charset="0"/>
              </a:rPr>
              <a:t>  0:05</a:t>
            </a:r>
          </a:p>
        </p:txBody>
      </p:sp>
      <p:sp>
        <p:nvSpPr>
          <p:cNvPr id="60" name="Rectangle 29"/>
          <p:cNvSpPr>
            <a:spLocks/>
          </p:cNvSpPr>
          <p:nvPr/>
        </p:nvSpPr>
        <p:spPr bwMode="auto">
          <a:xfrm>
            <a:off x="8270875" y="76200"/>
            <a:ext cx="771525"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800">
                <a:solidFill>
                  <a:srgbClr val="000000"/>
                </a:solidFill>
                <a:latin typeface="Calibri" charset="0"/>
                <a:ea typeface="ＭＳ Ｐゴシック" charset="0"/>
                <a:cs typeface="Calibri" charset="0"/>
                <a:sym typeface="Calibri" charset="0"/>
              </a:rPr>
              <a:t>  0:04</a:t>
            </a:r>
          </a:p>
        </p:txBody>
      </p:sp>
      <p:sp>
        <p:nvSpPr>
          <p:cNvPr id="61" name="Rectangle 30"/>
          <p:cNvSpPr>
            <a:spLocks/>
          </p:cNvSpPr>
          <p:nvPr/>
        </p:nvSpPr>
        <p:spPr bwMode="auto">
          <a:xfrm>
            <a:off x="8270875" y="76200"/>
            <a:ext cx="771525"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800">
                <a:solidFill>
                  <a:srgbClr val="000000"/>
                </a:solidFill>
                <a:latin typeface="Calibri" charset="0"/>
                <a:ea typeface="ＭＳ Ｐゴシック" charset="0"/>
                <a:cs typeface="Calibri" charset="0"/>
                <a:sym typeface="Calibri" charset="0"/>
              </a:rPr>
              <a:t>  0:03</a:t>
            </a:r>
          </a:p>
        </p:txBody>
      </p:sp>
      <p:sp>
        <p:nvSpPr>
          <p:cNvPr id="62" name="Rectangle 31"/>
          <p:cNvSpPr>
            <a:spLocks/>
          </p:cNvSpPr>
          <p:nvPr/>
        </p:nvSpPr>
        <p:spPr bwMode="auto">
          <a:xfrm>
            <a:off x="8270875" y="76200"/>
            <a:ext cx="771525"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800">
                <a:solidFill>
                  <a:srgbClr val="000000"/>
                </a:solidFill>
                <a:latin typeface="Calibri" charset="0"/>
                <a:ea typeface="ＭＳ Ｐゴシック" charset="0"/>
                <a:cs typeface="Calibri" charset="0"/>
                <a:sym typeface="Calibri" charset="0"/>
              </a:rPr>
              <a:t>  0:02</a:t>
            </a:r>
          </a:p>
        </p:txBody>
      </p:sp>
      <p:sp>
        <p:nvSpPr>
          <p:cNvPr id="63" name="Rectangle 32"/>
          <p:cNvSpPr>
            <a:spLocks/>
          </p:cNvSpPr>
          <p:nvPr/>
        </p:nvSpPr>
        <p:spPr bwMode="auto">
          <a:xfrm>
            <a:off x="8270875" y="76200"/>
            <a:ext cx="771525"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800">
                <a:solidFill>
                  <a:srgbClr val="000000"/>
                </a:solidFill>
                <a:latin typeface="Calibri" charset="0"/>
                <a:ea typeface="ＭＳ Ｐゴシック" charset="0"/>
                <a:cs typeface="Calibri" charset="0"/>
                <a:sym typeface="Calibri" charset="0"/>
              </a:rPr>
              <a:t>  0:01</a:t>
            </a:r>
          </a:p>
        </p:txBody>
      </p:sp>
      <p:sp>
        <p:nvSpPr>
          <p:cNvPr id="64" name="Rectangle 33"/>
          <p:cNvSpPr>
            <a:spLocks/>
          </p:cNvSpPr>
          <p:nvPr/>
        </p:nvSpPr>
        <p:spPr bwMode="auto">
          <a:xfrm>
            <a:off x="8270875" y="76200"/>
            <a:ext cx="771525"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800">
                <a:solidFill>
                  <a:srgbClr val="000000"/>
                </a:solidFill>
                <a:latin typeface="Calibri" charset="0"/>
                <a:ea typeface="ＭＳ Ｐゴシック" charset="0"/>
                <a:cs typeface="Calibri" charset="0"/>
                <a:sym typeface="Calibri" charset="0"/>
              </a:rPr>
              <a:t>  0:00</a:t>
            </a:r>
          </a:p>
        </p:txBody>
      </p:sp>
      <p:sp>
        <p:nvSpPr>
          <p:cNvPr id="66" name="Oval 65"/>
          <p:cNvSpPr/>
          <p:nvPr/>
        </p:nvSpPr>
        <p:spPr bwMode="auto">
          <a:xfrm>
            <a:off x="644236" y="1645920"/>
            <a:ext cx="346364" cy="335280"/>
          </a:xfrm>
          <a:prstGeom prst="ellipse">
            <a:avLst/>
          </a:prstGeom>
          <a:noFill/>
          <a:ln w="57150" cap="flat" cmpd="sng" algn="ctr">
            <a:solidFill>
              <a:srgbClr val="FF6600"/>
            </a:solidFill>
            <a:prstDash val="solid"/>
            <a:round/>
            <a:headEnd type="none" w="med" len="med"/>
            <a:tailEnd type="triangle" w="lg" len="lg"/>
          </a:ln>
          <a:effectLst/>
        </p:spPr>
        <p:txBody>
          <a:bodyPr vert="horz" wrap="none" lIns="91440" tIns="45720" rIns="91440" bIns="4572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p:txBody>
      </p:sp>
      <p:sp>
        <p:nvSpPr>
          <p:cNvPr id="67" name="Oval 66"/>
          <p:cNvSpPr/>
          <p:nvPr/>
        </p:nvSpPr>
        <p:spPr bwMode="auto">
          <a:xfrm>
            <a:off x="627240" y="2105618"/>
            <a:ext cx="346364" cy="15880"/>
          </a:xfrm>
          <a:prstGeom prst="ellipse">
            <a:avLst/>
          </a:prstGeom>
          <a:noFill/>
          <a:ln w="57150" cap="flat" cmpd="sng" algn="ctr">
            <a:solidFill>
              <a:srgbClr val="FF6600"/>
            </a:solidFill>
            <a:prstDash val="solid"/>
            <a:round/>
            <a:headEnd type="none" w="med" len="med"/>
            <a:tailEnd type="triangle" w="lg" len="lg"/>
          </a:ln>
          <a:effectLst/>
        </p:spPr>
        <p:txBody>
          <a:bodyPr vert="horz" wrap="none" lIns="91440" tIns="45720" rIns="91440" bIns="4572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p:txBody>
      </p:sp>
      <p:sp>
        <p:nvSpPr>
          <p:cNvPr id="68" name="Oval 67"/>
          <p:cNvSpPr/>
          <p:nvPr/>
        </p:nvSpPr>
        <p:spPr bwMode="auto">
          <a:xfrm>
            <a:off x="627240" y="2268359"/>
            <a:ext cx="346364" cy="335280"/>
          </a:xfrm>
          <a:prstGeom prst="ellipse">
            <a:avLst/>
          </a:prstGeom>
          <a:noFill/>
          <a:ln w="57150" cap="flat" cmpd="sng" algn="ctr">
            <a:solidFill>
              <a:srgbClr val="FF6600"/>
            </a:solidFill>
            <a:prstDash val="solid"/>
            <a:round/>
            <a:headEnd type="none" w="med" len="med"/>
            <a:tailEnd type="triangle" w="lg" len="lg"/>
          </a:ln>
          <a:effectLst/>
        </p:spPr>
        <p:txBody>
          <a:bodyPr vert="horz" wrap="none" lIns="91440" tIns="45720" rIns="91440" bIns="4572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p:txBody>
      </p:sp>
      <p:sp>
        <p:nvSpPr>
          <p:cNvPr id="69" name="Oval 68"/>
          <p:cNvSpPr/>
          <p:nvPr/>
        </p:nvSpPr>
        <p:spPr bwMode="auto">
          <a:xfrm>
            <a:off x="610244" y="2718977"/>
            <a:ext cx="346364" cy="34040"/>
          </a:xfrm>
          <a:prstGeom prst="ellipse">
            <a:avLst/>
          </a:prstGeom>
          <a:noFill/>
          <a:ln w="57150" cap="flat" cmpd="sng" algn="ctr">
            <a:solidFill>
              <a:srgbClr val="FF6600"/>
            </a:solidFill>
            <a:prstDash val="solid"/>
            <a:round/>
            <a:headEnd type="none" w="med" len="med"/>
            <a:tailEnd type="triangle" w="lg" len="lg"/>
          </a:ln>
          <a:effectLst/>
        </p:spPr>
        <p:txBody>
          <a:bodyPr vert="horz" wrap="none" lIns="91440" tIns="45720" rIns="91440" bIns="4572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p:txBody>
      </p:sp>
      <p:sp>
        <p:nvSpPr>
          <p:cNvPr id="70" name="Oval 69"/>
          <p:cNvSpPr/>
          <p:nvPr/>
        </p:nvSpPr>
        <p:spPr bwMode="auto">
          <a:xfrm>
            <a:off x="609600" y="3024723"/>
            <a:ext cx="346364" cy="11931"/>
          </a:xfrm>
          <a:prstGeom prst="ellipse">
            <a:avLst/>
          </a:prstGeom>
          <a:noFill/>
          <a:ln w="57150" cap="flat" cmpd="sng" algn="ctr">
            <a:solidFill>
              <a:srgbClr val="FF6600"/>
            </a:solidFill>
            <a:prstDash val="solid"/>
            <a:round/>
            <a:headEnd type="none" w="med" len="med"/>
            <a:tailEnd type="triangle" w="lg" len="lg"/>
          </a:ln>
          <a:effectLst/>
        </p:spPr>
        <p:txBody>
          <a:bodyPr vert="horz" wrap="none" lIns="91440" tIns="45720" rIns="91440" bIns="4572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p:txBody>
      </p:sp>
      <p:sp>
        <p:nvSpPr>
          <p:cNvPr id="71" name="Oval 70"/>
          <p:cNvSpPr/>
          <p:nvPr/>
        </p:nvSpPr>
        <p:spPr bwMode="auto">
          <a:xfrm>
            <a:off x="592604" y="3195598"/>
            <a:ext cx="346364" cy="335280"/>
          </a:xfrm>
          <a:prstGeom prst="ellipse">
            <a:avLst/>
          </a:prstGeom>
          <a:noFill/>
          <a:ln w="57150" cap="flat" cmpd="sng" algn="ctr">
            <a:solidFill>
              <a:srgbClr val="FF6600"/>
            </a:solidFill>
            <a:prstDash val="solid"/>
            <a:round/>
            <a:headEnd type="none" w="med" len="med"/>
            <a:tailEnd type="triangle" w="lg" len="lg"/>
          </a:ln>
          <a:effectLst/>
        </p:spPr>
        <p:txBody>
          <a:bodyPr vert="horz" wrap="none" lIns="91440" tIns="45720" rIns="91440" bIns="4572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p:txBody>
      </p:sp>
      <p:sp>
        <p:nvSpPr>
          <p:cNvPr id="72" name="Oval 71"/>
          <p:cNvSpPr/>
          <p:nvPr/>
        </p:nvSpPr>
        <p:spPr bwMode="auto">
          <a:xfrm>
            <a:off x="626596" y="4417199"/>
            <a:ext cx="346364" cy="335280"/>
          </a:xfrm>
          <a:prstGeom prst="ellipse">
            <a:avLst/>
          </a:prstGeom>
          <a:noFill/>
          <a:ln w="57150" cap="flat" cmpd="sng" algn="ctr">
            <a:solidFill>
              <a:srgbClr val="FF6600"/>
            </a:solidFill>
            <a:prstDash val="solid"/>
            <a:round/>
            <a:headEnd type="none" w="med" len="med"/>
            <a:tailEnd type="triangle" w="lg" len="lg"/>
          </a:ln>
          <a:effectLst/>
        </p:spPr>
        <p:txBody>
          <a:bodyPr vert="horz" wrap="none" lIns="91440" tIns="45720" rIns="91440" bIns="4572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p:txBody>
      </p:sp>
      <p:sp>
        <p:nvSpPr>
          <p:cNvPr id="73" name="Oval 72"/>
          <p:cNvSpPr/>
          <p:nvPr/>
        </p:nvSpPr>
        <p:spPr bwMode="auto">
          <a:xfrm>
            <a:off x="609600" y="4717197"/>
            <a:ext cx="346364" cy="335280"/>
          </a:xfrm>
          <a:prstGeom prst="ellipse">
            <a:avLst/>
          </a:prstGeom>
          <a:noFill/>
          <a:ln w="57150" cap="flat" cmpd="sng" algn="ctr">
            <a:solidFill>
              <a:srgbClr val="FF6600"/>
            </a:solidFill>
            <a:prstDash val="solid"/>
            <a:round/>
            <a:headEnd type="none" w="med" len="med"/>
            <a:tailEnd type="triangle" w="lg" len="lg"/>
          </a:ln>
          <a:effectLst/>
        </p:spPr>
        <p:txBody>
          <a:bodyPr vert="horz" wrap="none" lIns="91440" tIns="45720" rIns="91440" bIns="4572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p:txBody>
      </p:sp>
      <p:sp>
        <p:nvSpPr>
          <p:cNvPr id="74" name="Oval 73"/>
          <p:cNvSpPr/>
          <p:nvPr/>
        </p:nvSpPr>
        <p:spPr bwMode="auto">
          <a:xfrm>
            <a:off x="626596" y="5169261"/>
            <a:ext cx="346364" cy="3802"/>
          </a:xfrm>
          <a:prstGeom prst="ellipse">
            <a:avLst/>
          </a:prstGeom>
          <a:noFill/>
          <a:ln w="57150" cap="flat" cmpd="sng" algn="ctr">
            <a:solidFill>
              <a:srgbClr val="FF6600"/>
            </a:solidFill>
            <a:prstDash val="solid"/>
            <a:round/>
            <a:headEnd type="none" w="med" len="med"/>
            <a:tailEnd type="triangle" w="lg" len="lg"/>
          </a:ln>
          <a:effectLst/>
        </p:spPr>
        <p:txBody>
          <a:bodyPr vert="horz" wrap="none" lIns="91440" tIns="45720" rIns="91440" bIns="4572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p:txBody>
      </p:sp>
      <p:sp>
        <p:nvSpPr>
          <p:cNvPr id="75" name="Oval 74"/>
          <p:cNvSpPr/>
          <p:nvPr/>
        </p:nvSpPr>
        <p:spPr bwMode="auto">
          <a:xfrm>
            <a:off x="609600" y="5303520"/>
            <a:ext cx="346364" cy="335280"/>
          </a:xfrm>
          <a:prstGeom prst="ellipse">
            <a:avLst/>
          </a:prstGeom>
          <a:noFill/>
          <a:ln w="57150" cap="flat" cmpd="sng" algn="ctr">
            <a:solidFill>
              <a:srgbClr val="FF6600"/>
            </a:solidFill>
            <a:prstDash val="solid"/>
            <a:round/>
            <a:headEnd type="none" w="med" len="med"/>
            <a:tailEnd type="triangle" w="lg" len="lg"/>
          </a:ln>
          <a:effectLst/>
        </p:spPr>
        <p:txBody>
          <a:bodyPr vert="horz" wrap="none" lIns="91440" tIns="45720" rIns="91440" bIns="4572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31624924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ea typeface="ＭＳ Ｐゴシック" charset="-128"/>
              </a:rPr>
              <a:t>UI Hall of Fame or Shame?</a:t>
            </a:r>
          </a:p>
        </p:txBody>
      </p:sp>
      <p:pic>
        <p:nvPicPr>
          <p:cNvPr id="2" name="Picture 1"/>
          <p:cNvPicPr>
            <a:picLocks noChangeAspect="1"/>
          </p:cNvPicPr>
          <p:nvPr/>
        </p:nvPicPr>
        <p:blipFill>
          <a:blip r:embed="rId3"/>
          <a:stretch>
            <a:fillRect/>
          </a:stretch>
        </p:blipFill>
        <p:spPr>
          <a:xfrm>
            <a:off x="304800" y="1143000"/>
            <a:ext cx="8610600" cy="432558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7966933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457200" y="1447800"/>
            <a:ext cx="8229600" cy="4191000"/>
          </a:xfrm>
        </p:spPr>
        <p:txBody>
          <a:bodyPr>
            <a:noAutofit/>
          </a:bodyPr>
          <a:lstStyle/>
          <a:p>
            <a:pPr algn="l">
              <a:buFont typeface="Arial"/>
              <a:buChar char="•"/>
            </a:pPr>
            <a:r>
              <a:rPr lang="en-US" sz="3200" dirty="0">
                <a:solidFill>
                  <a:schemeClr val="tx1"/>
                </a:solidFill>
              </a:rPr>
              <a:t> closed book, closed </a:t>
            </a:r>
            <a:r>
              <a:rPr lang="en-US" sz="3200" dirty="0" smtClean="0">
                <a:solidFill>
                  <a:schemeClr val="tx1"/>
                </a:solidFill>
              </a:rPr>
              <a:t>notes</a:t>
            </a:r>
          </a:p>
          <a:p>
            <a:pPr algn="l">
              <a:buFont typeface="Arial"/>
              <a:buChar char="•"/>
            </a:pPr>
            <a:r>
              <a:rPr lang="en-US" sz="3200" dirty="0"/>
              <a:t> 3 minutes (timer in upper right)</a:t>
            </a:r>
          </a:p>
          <a:p>
            <a:pPr algn="l">
              <a:buFont typeface="Arial"/>
              <a:buChar char="•"/>
            </a:pPr>
            <a:r>
              <a:rPr lang="en-US" sz="3200" dirty="0" smtClean="0">
                <a:solidFill>
                  <a:schemeClr val="tx1"/>
                </a:solidFill>
              </a:rPr>
              <a:t> if you can’t use the online form, use paper</a:t>
            </a:r>
          </a:p>
          <a:p>
            <a:pPr algn="l">
              <a:buFont typeface="Arial"/>
              <a:buChar char="•"/>
            </a:pPr>
            <a:r>
              <a:rPr lang="en-US" sz="3200" dirty="0"/>
              <a:t> </a:t>
            </a:r>
            <a:r>
              <a:rPr lang="en-US" sz="3200" dirty="0" smtClean="0"/>
              <a:t>close your laptop when you’re done</a:t>
            </a:r>
            <a:endParaRPr lang="en-US" sz="3200" dirty="0">
              <a:solidFill>
                <a:schemeClr val="tx1"/>
              </a:solidFill>
            </a:endParaRPr>
          </a:p>
        </p:txBody>
      </p:sp>
      <p:sp>
        <p:nvSpPr>
          <p:cNvPr id="9" name="Title 1"/>
          <p:cNvSpPr txBox="1">
            <a:spLocks/>
          </p:cNvSpPr>
          <p:nvPr/>
        </p:nvSpPr>
        <p:spPr bwMode="auto">
          <a:xfrm>
            <a:off x="304800" y="152400"/>
            <a:ext cx="8458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800">
                <a:solidFill>
                  <a:schemeClr val="accent1"/>
                </a:solidFill>
                <a:latin typeface="+mj-lt"/>
                <a:ea typeface="ＭＳ Ｐゴシック" charset="-128"/>
                <a:cs typeface="+mj-cs"/>
              </a:defRPr>
            </a:lvl1pPr>
            <a:lvl2pPr algn="l" rtl="0" eaLnBrk="0" fontAlgn="base" hangingPunct="0">
              <a:spcBef>
                <a:spcPct val="0"/>
              </a:spcBef>
              <a:spcAft>
                <a:spcPct val="0"/>
              </a:spcAft>
              <a:defRPr sz="2800">
                <a:solidFill>
                  <a:schemeClr val="accent1"/>
                </a:solidFill>
                <a:latin typeface="Arial Black" pitchFamily="34" charset="0"/>
                <a:ea typeface="ＭＳ Ｐゴシック" charset="-128"/>
              </a:defRPr>
            </a:lvl2pPr>
            <a:lvl3pPr algn="l" rtl="0" eaLnBrk="0" fontAlgn="base" hangingPunct="0">
              <a:spcBef>
                <a:spcPct val="0"/>
              </a:spcBef>
              <a:spcAft>
                <a:spcPct val="0"/>
              </a:spcAft>
              <a:defRPr sz="2800">
                <a:solidFill>
                  <a:schemeClr val="accent1"/>
                </a:solidFill>
                <a:latin typeface="Arial Black" pitchFamily="34" charset="0"/>
                <a:ea typeface="ＭＳ Ｐゴシック" charset="-128"/>
              </a:defRPr>
            </a:lvl3pPr>
            <a:lvl4pPr algn="l" rtl="0" eaLnBrk="0" fontAlgn="base" hangingPunct="0">
              <a:spcBef>
                <a:spcPct val="0"/>
              </a:spcBef>
              <a:spcAft>
                <a:spcPct val="0"/>
              </a:spcAft>
              <a:defRPr sz="2800">
                <a:solidFill>
                  <a:schemeClr val="accent1"/>
                </a:solidFill>
                <a:latin typeface="Arial Black" pitchFamily="34" charset="0"/>
                <a:ea typeface="ＭＳ Ｐゴシック" charset="-128"/>
              </a:defRPr>
            </a:lvl4pPr>
            <a:lvl5pPr algn="l" rtl="0" eaLnBrk="0" fontAlgn="base" hangingPunct="0">
              <a:spcBef>
                <a:spcPct val="0"/>
              </a:spcBef>
              <a:spcAft>
                <a:spcPct val="0"/>
              </a:spcAft>
              <a:defRPr sz="2800">
                <a:solidFill>
                  <a:schemeClr val="accent1"/>
                </a:solidFill>
                <a:latin typeface="Arial Black" pitchFamily="34" charset="0"/>
                <a:ea typeface="ＭＳ Ｐゴシック" charset="-128"/>
              </a:defRPr>
            </a:lvl5pPr>
            <a:lvl6pPr marL="457200" algn="l" rtl="0" fontAlgn="base">
              <a:spcBef>
                <a:spcPct val="0"/>
              </a:spcBef>
              <a:spcAft>
                <a:spcPct val="0"/>
              </a:spcAft>
              <a:defRPr sz="3200">
                <a:solidFill>
                  <a:schemeClr val="accent1"/>
                </a:solidFill>
                <a:latin typeface="Arial Black" pitchFamily="34" charset="0"/>
              </a:defRPr>
            </a:lvl6pPr>
            <a:lvl7pPr marL="914400" algn="l" rtl="0" fontAlgn="base">
              <a:spcBef>
                <a:spcPct val="0"/>
              </a:spcBef>
              <a:spcAft>
                <a:spcPct val="0"/>
              </a:spcAft>
              <a:defRPr sz="3200">
                <a:solidFill>
                  <a:schemeClr val="accent1"/>
                </a:solidFill>
                <a:latin typeface="Arial Black" pitchFamily="34" charset="0"/>
              </a:defRPr>
            </a:lvl7pPr>
            <a:lvl8pPr marL="1371600" algn="l" rtl="0" fontAlgn="base">
              <a:spcBef>
                <a:spcPct val="0"/>
              </a:spcBef>
              <a:spcAft>
                <a:spcPct val="0"/>
              </a:spcAft>
              <a:defRPr sz="3200">
                <a:solidFill>
                  <a:schemeClr val="accent1"/>
                </a:solidFill>
                <a:latin typeface="Arial Black" pitchFamily="34" charset="0"/>
              </a:defRPr>
            </a:lvl8pPr>
            <a:lvl9pPr marL="1828800" algn="l" rtl="0" fontAlgn="base">
              <a:spcBef>
                <a:spcPct val="0"/>
              </a:spcBef>
              <a:spcAft>
                <a:spcPct val="0"/>
              </a:spcAft>
              <a:defRPr sz="3200">
                <a:solidFill>
                  <a:schemeClr val="accent1"/>
                </a:solidFill>
                <a:latin typeface="Arial Black" pitchFamily="34" charset="0"/>
              </a:defRPr>
            </a:lvl9pPr>
          </a:lstStyle>
          <a:p>
            <a:r>
              <a:rPr lang="en-US" dirty="0" err="1" smtClean="0">
                <a:solidFill>
                  <a:srgbClr val="00CC99"/>
                </a:solidFill>
                <a:latin typeface="Arial Black"/>
                <a:sym typeface="Gill Sans" charset="0"/>
              </a:rPr>
              <a:t>Nanoquiz</a:t>
            </a:r>
            <a:endParaRPr lang="en-US" dirty="0">
              <a:solidFill>
                <a:srgbClr val="00CC99"/>
              </a:solidFill>
              <a:latin typeface="Arial Black"/>
              <a:sym typeface="Gill Sans" charset="0"/>
            </a:endParaRPr>
          </a:p>
        </p:txBody>
      </p:sp>
    </p:spTree>
    <p:extLst>
      <p:ext uri="{BB962C8B-B14F-4D97-AF65-F5344CB8AC3E}">
        <p14:creationId xmlns:p14="http://schemas.microsoft.com/office/powerpoint/2010/main" val="423219242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p:cNvSpPr>
          <p:nvPr/>
        </p:nvSpPr>
        <p:spPr bwMode="auto">
          <a:xfrm>
            <a:off x="457200" y="304800"/>
            <a:ext cx="8242300" cy="513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38100" tIns="38100" rIns="38100" bIns="38100"/>
          <a:lstStyle/>
          <a:p>
            <a:endParaRPr lang="en-US" sz="1800" dirty="0">
              <a:solidFill>
                <a:srgbClr val="000000"/>
              </a:solidFill>
              <a:ea typeface="ＭＳ Ｐゴシック" charset="0"/>
              <a:sym typeface="Arial" charset="0"/>
            </a:endParaRPr>
          </a:p>
        </p:txBody>
      </p:sp>
      <p:sp>
        <p:nvSpPr>
          <p:cNvPr id="14340" name="Rectangle 4"/>
          <p:cNvSpPr>
            <a:spLocks/>
          </p:cNvSpPr>
          <p:nvPr/>
        </p:nvSpPr>
        <p:spPr bwMode="auto">
          <a:xfrm>
            <a:off x="8408988" y="76200"/>
            <a:ext cx="633412"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800">
                <a:solidFill>
                  <a:srgbClr val="000000"/>
                </a:solidFill>
                <a:latin typeface="Calibri" charset="0"/>
                <a:ea typeface="ＭＳ Ｐゴシック" charset="0"/>
                <a:cs typeface="Calibri" charset="0"/>
                <a:sym typeface="Calibri" charset="0"/>
              </a:rPr>
              <a:t>3:00</a:t>
            </a:r>
          </a:p>
        </p:txBody>
      </p:sp>
      <p:sp>
        <p:nvSpPr>
          <p:cNvPr id="14341" name="Rectangle 5"/>
          <p:cNvSpPr>
            <a:spLocks/>
          </p:cNvSpPr>
          <p:nvPr/>
        </p:nvSpPr>
        <p:spPr bwMode="auto">
          <a:xfrm>
            <a:off x="8408988" y="76200"/>
            <a:ext cx="633412"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800">
                <a:solidFill>
                  <a:srgbClr val="000000"/>
                </a:solidFill>
                <a:latin typeface="Calibri" charset="0"/>
                <a:ea typeface="ＭＳ Ｐゴシック" charset="0"/>
                <a:cs typeface="Calibri" charset="0"/>
                <a:sym typeface="Calibri" charset="0"/>
              </a:rPr>
              <a:t>2:30</a:t>
            </a:r>
          </a:p>
        </p:txBody>
      </p:sp>
      <p:sp>
        <p:nvSpPr>
          <p:cNvPr id="14342" name="Rectangle 6"/>
          <p:cNvSpPr>
            <a:spLocks/>
          </p:cNvSpPr>
          <p:nvPr/>
        </p:nvSpPr>
        <p:spPr bwMode="auto">
          <a:xfrm>
            <a:off x="8408988" y="76200"/>
            <a:ext cx="633412"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800">
                <a:solidFill>
                  <a:srgbClr val="000000"/>
                </a:solidFill>
                <a:latin typeface="Calibri" charset="0"/>
                <a:ea typeface="ＭＳ Ｐゴシック" charset="0"/>
                <a:cs typeface="Calibri" charset="0"/>
                <a:sym typeface="Calibri" charset="0"/>
              </a:rPr>
              <a:t>2:00</a:t>
            </a:r>
          </a:p>
        </p:txBody>
      </p:sp>
      <p:sp>
        <p:nvSpPr>
          <p:cNvPr id="14343" name="Rectangle 7"/>
          <p:cNvSpPr>
            <a:spLocks/>
          </p:cNvSpPr>
          <p:nvPr/>
        </p:nvSpPr>
        <p:spPr bwMode="auto">
          <a:xfrm>
            <a:off x="8408988" y="76200"/>
            <a:ext cx="633412"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800">
                <a:solidFill>
                  <a:srgbClr val="000000"/>
                </a:solidFill>
                <a:latin typeface="Calibri" charset="0"/>
                <a:ea typeface="ＭＳ Ｐゴシック" charset="0"/>
                <a:cs typeface="Calibri" charset="0"/>
                <a:sym typeface="Calibri" charset="0"/>
              </a:rPr>
              <a:t>1:45</a:t>
            </a:r>
          </a:p>
        </p:txBody>
      </p:sp>
      <p:sp>
        <p:nvSpPr>
          <p:cNvPr id="14344" name="Rectangle 8"/>
          <p:cNvSpPr>
            <a:spLocks/>
          </p:cNvSpPr>
          <p:nvPr/>
        </p:nvSpPr>
        <p:spPr bwMode="auto">
          <a:xfrm>
            <a:off x="8408988" y="76200"/>
            <a:ext cx="633412"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800">
                <a:solidFill>
                  <a:srgbClr val="000000"/>
                </a:solidFill>
                <a:latin typeface="Calibri" charset="0"/>
                <a:ea typeface="ＭＳ Ｐゴシック" charset="0"/>
                <a:cs typeface="Calibri" charset="0"/>
                <a:sym typeface="Calibri" charset="0"/>
              </a:rPr>
              <a:t>1:30</a:t>
            </a:r>
          </a:p>
        </p:txBody>
      </p:sp>
      <p:sp>
        <p:nvSpPr>
          <p:cNvPr id="14345" name="Rectangle 9"/>
          <p:cNvSpPr>
            <a:spLocks/>
          </p:cNvSpPr>
          <p:nvPr/>
        </p:nvSpPr>
        <p:spPr bwMode="auto">
          <a:xfrm>
            <a:off x="8408988" y="76200"/>
            <a:ext cx="633412"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800">
                <a:solidFill>
                  <a:srgbClr val="000000"/>
                </a:solidFill>
                <a:latin typeface="Calibri" charset="0"/>
                <a:ea typeface="ＭＳ Ｐゴシック" charset="0"/>
                <a:cs typeface="Calibri" charset="0"/>
                <a:sym typeface="Calibri" charset="0"/>
              </a:rPr>
              <a:t>1:15</a:t>
            </a:r>
          </a:p>
        </p:txBody>
      </p:sp>
      <p:sp>
        <p:nvSpPr>
          <p:cNvPr id="14346" name="Rectangle 10"/>
          <p:cNvSpPr>
            <a:spLocks/>
          </p:cNvSpPr>
          <p:nvPr/>
        </p:nvSpPr>
        <p:spPr bwMode="auto">
          <a:xfrm>
            <a:off x="8408988" y="76200"/>
            <a:ext cx="633412"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800">
                <a:solidFill>
                  <a:srgbClr val="000000"/>
                </a:solidFill>
                <a:latin typeface="Calibri" charset="0"/>
                <a:ea typeface="ＭＳ Ｐゴシック" charset="0"/>
                <a:cs typeface="Calibri" charset="0"/>
                <a:sym typeface="Calibri" charset="0"/>
              </a:rPr>
              <a:t>1:00</a:t>
            </a:r>
          </a:p>
        </p:txBody>
      </p:sp>
      <p:sp>
        <p:nvSpPr>
          <p:cNvPr id="14347" name="Rectangle 11"/>
          <p:cNvSpPr>
            <a:spLocks/>
          </p:cNvSpPr>
          <p:nvPr/>
        </p:nvSpPr>
        <p:spPr bwMode="auto">
          <a:xfrm>
            <a:off x="8408988" y="76200"/>
            <a:ext cx="633412"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800">
                <a:solidFill>
                  <a:srgbClr val="000000"/>
                </a:solidFill>
                <a:latin typeface="Calibri" charset="0"/>
                <a:ea typeface="ＭＳ Ｐゴシック" charset="0"/>
                <a:cs typeface="Calibri" charset="0"/>
                <a:sym typeface="Calibri" charset="0"/>
              </a:rPr>
              <a:t>0:45</a:t>
            </a:r>
          </a:p>
        </p:txBody>
      </p:sp>
      <p:sp>
        <p:nvSpPr>
          <p:cNvPr id="14348" name="Rectangle 12"/>
          <p:cNvSpPr>
            <a:spLocks/>
          </p:cNvSpPr>
          <p:nvPr/>
        </p:nvSpPr>
        <p:spPr bwMode="auto">
          <a:xfrm>
            <a:off x="8408988" y="76200"/>
            <a:ext cx="633412"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800">
                <a:solidFill>
                  <a:srgbClr val="000000"/>
                </a:solidFill>
                <a:latin typeface="Calibri" charset="0"/>
                <a:ea typeface="ＭＳ Ｐゴシック" charset="0"/>
                <a:cs typeface="Calibri" charset="0"/>
                <a:sym typeface="Calibri" charset="0"/>
              </a:rPr>
              <a:t>0:30</a:t>
            </a:r>
          </a:p>
        </p:txBody>
      </p:sp>
      <p:sp>
        <p:nvSpPr>
          <p:cNvPr id="14349" name="Rectangle 13"/>
          <p:cNvSpPr>
            <a:spLocks/>
          </p:cNvSpPr>
          <p:nvPr/>
        </p:nvSpPr>
        <p:spPr bwMode="auto">
          <a:xfrm>
            <a:off x="8408988" y="76200"/>
            <a:ext cx="633412"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800">
                <a:solidFill>
                  <a:srgbClr val="000000"/>
                </a:solidFill>
                <a:latin typeface="Calibri" charset="0"/>
                <a:ea typeface="ＭＳ Ｐゴシック" charset="0"/>
                <a:cs typeface="Calibri" charset="0"/>
                <a:sym typeface="Calibri" charset="0"/>
              </a:rPr>
              <a:t>0:20</a:t>
            </a:r>
          </a:p>
        </p:txBody>
      </p:sp>
      <p:sp>
        <p:nvSpPr>
          <p:cNvPr id="14350" name="Rectangle 14"/>
          <p:cNvSpPr>
            <a:spLocks/>
          </p:cNvSpPr>
          <p:nvPr/>
        </p:nvSpPr>
        <p:spPr bwMode="auto">
          <a:xfrm>
            <a:off x="8408988" y="76200"/>
            <a:ext cx="633412"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800">
                <a:solidFill>
                  <a:srgbClr val="000000"/>
                </a:solidFill>
                <a:latin typeface="Calibri" charset="0"/>
                <a:ea typeface="ＭＳ Ｐゴシック" charset="0"/>
                <a:cs typeface="Calibri" charset="0"/>
                <a:sym typeface="Calibri" charset="0"/>
              </a:rPr>
              <a:t>0:19</a:t>
            </a:r>
          </a:p>
        </p:txBody>
      </p:sp>
      <p:sp>
        <p:nvSpPr>
          <p:cNvPr id="14351" name="Rectangle 15"/>
          <p:cNvSpPr>
            <a:spLocks/>
          </p:cNvSpPr>
          <p:nvPr/>
        </p:nvSpPr>
        <p:spPr bwMode="auto">
          <a:xfrm>
            <a:off x="8408988" y="76200"/>
            <a:ext cx="633412"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800">
                <a:solidFill>
                  <a:srgbClr val="000000"/>
                </a:solidFill>
                <a:latin typeface="Calibri" charset="0"/>
                <a:ea typeface="ＭＳ Ｐゴシック" charset="0"/>
                <a:cs typeface="Calibri" charset="0"/>
                <a:sym typeface="Calibri" charset="0"/>
              </a:rPr>
              <a:t>0:18</a:t>
            </a:r>
          </a:p>
        </p:txBody>
      </p:sp>
      <p:sp>
        <p:nvSpPr>
          <p:cNvPr id="14352" name="Rectangle 16"/>
          <p:cNvSpPr>
            <a:spLocks/>
          </p:cNvSpPr>
          <p:nvPr/>
        </p:nvSpPr>
        <p:spPr bwMode="auto">
          <a:xfrm>
            <a:off x="8408988" y="76200"/>
            <a:ext cx="633412"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800">
                <a:solidFill>
                  <a:srgbClr val="000000"/>
                </a:solidFill>
                <a:latin typeface="Calibri" charset="0"/>
                <a:ea typeface="ＭＳ Ｐゴシック" charset="0"/>
                <a:cs typeface="Calibri" charset="0"/>
                <a:sym typeface="Calibri" charset="0"/>
              </a:rPr>
              <a:t>0:17</a:t>
            </a:r>
          </a:p>
        </p:txBody>
      </p:sp>
      <p:sp>
        <p:nvSpPr>
          <p:cNvPr id="14353" name="Rectangle 17"/>
          <p:cNvSpPr>
            <a:spLocks/>
          </p:cNvSpPr>
          <p:nvPr/>
        </p:nvSpPr>
        <p:spPr bwMode="auto">
          <a:xfrm>
            <a:off x="8408988" y="76200"/>
            <a:ext cx="633412"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800">
                <a:solidFill>
                  <a:srgbClr val="000000"/>
                </a:solidFill>
                <a:latin typeface="Calibri" charset="0"/>
                <a:ea typeface="ＭＳ Ｐゴシック" charset="0"/>
                <a:cs typeface="Calibri" charset="0"/>
                <a:sym typeface="Calibri" charset="0"/>
              </a:rPr>
              <a:t>0:16</a:t>
            </a:r>
          </a:p>
        </p:txBody>
      </p:sp>
      <p:sp>
        <p:nvSpPr>
          <p:cNvPr id="14354" name="Rectangle 18"/>
          <p:cNvSpPr>
            <a:spLocks/>
          </p:cNvSpPr>
          <p:nvPr/>
        </p:nvSpPr>
        <p:spPr bwMode="auto">
          <a:xfrm>
            <a:off x="8408988" y="76200"/>
            <a:ext cx="633412"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800">
                <a:solidFill>
                  <a:srgbClr val="000000"/>
                </a:solidFill>
                <a:latin typeface="Calibri" charset="0"/>
                <a:ea typeface="ＭＳ Ｐゴシック" charset="0"/>
                <a:cs typeface="Calibri" charset="0"/>
                <a:sym typeface="Calibri" charset="0"/>
              </a:rPr>
              <a:t>0:15</a:t>
            </a:r>
          </a:p>
        </p:txBody>
      </p:sp>
      <p:sp>
        <p:nvSpPr>
          <p:cNvPr id="14355" name="Rectangle 19"/>
          <p:cNvSpPr>
            <a:spLocks/>
          </p:cNvSpPr>
          <p:nvPr/>
        </p:nvSpPr>
        <p:spPr bwMode="auto">
          <a:xfrm>
            <a:off x="8408988" y="76200"/>
            <a:ext cx="633412"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800">
                <a:solidFill>
                  <a:srgbClr val="000000"/>
                </a:solidFill>
                <a:latin typeface="Calibri" charset="0"/>
                <a:ea typeface="ＭＳ Ｐゴシック" charset="0"/>
                <a:cs typeface="Calibri" charset="0"/>
                <a:sym typeface="Calibri" charset="0"/>
              </a:rPr>
              <a:t>0:14</a:t>
            </a:r>
          </a:p>
        </p:txBody>
      </p:sp>
      <p:sp>
        <p:nvSpPr>
          <p:cNvPr id="14356" name="Rectangle 20"/>
          <p:cNvSpPr>
            <a:spLocks/>
          </p:cNvSpPr>
          <p:nvPr/>
        </p:nvSpPr>
        <p:spPr bwMode="auto">
          <a:xfrm>
            <a:off x="8408988" y="76200"/>
            <a:ext cx="633412"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800">
                <a:solidFill>
                  <a:srgbClr val="000000"/>
                </a:solidFill>
                <a:latin typeface="Calibri" charset="0"/>
                <a:ea typeface="ＭＳ Ｐゴシック" charset="0"/>
                <a:cs typeface="Calibri" charset="0"/>
                <a:sym typeface="Calibri" charset="0"/>
              </a:rPr>
              <a:t>0:13</a:t>
            </a:r>
          </a:p>
        </p:txBody>
      </p:sp>
      <p:sp>
        <p:nvSpPr>
          <p:cNvPr id="14357" name="Rectangle 21"/>
          <p:cNvSpPr>
            <a:spLocks/>
          </p:cNvSpPr>
          <p:nvPr/>
        </p:nvSpPr>
        <p:spPr bwMode="auto">
          <a:xfrm>
            <a:off x="8408988" y="76200"/>
            <a:ext cx="633412"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800">
                <a:solidFill>
                  <a:srgbClr val="000000"/>
                </a:solidFill>
                <a:latin typeface="Calibri" charset="0"/>
                <a:ea typeface="ＭＳ Ｐゴシック" charset="0"/>
                <a:cs typeface="Calibri" charset="0"/>
                <a:sym typeface="Calibri" charset="0"/>
              </a:rPr>
              <a:t>0:12</a:t>
            </a:r>
          </a:p>
        </p:txBody>
      </p:sp>
      <p:sp>
        <p:nvSpPr>
          <p:cNvPr id="14358" name="Rectangle 22"/>
          <p:cNvSpPr>
            <a:spLocks/>
          </p:cNvSpPr>
          <p:nvPr/>
        </p:nvSpPr>
        <p:spPr bwMode="auto">
          <a:xfrm>
            <a:off x="8408988" y="76200"/>
            <a:ext cx="633412"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800">
                <a:solidFill>
                  <a:srgbClr val="000000"/>
                </a:solidFill>
                <a:latin typeface="Calibri" charset="0"/>
                <a:ea typeface="ＭＳ Ｐゴシック" charset="0"/>
                <a:cs typeface="Calibri" charset="0"/>
                <a:sym typeface="Calibri" charset="0"/>
              </a:rPr>
              <a:t>0:11</a:t>
            </a:r>
          </a:p>
        </p:txBody>
      </p:sp>
      <p:sp>
        <p:nvSpPr>
          <p:cNvPr id="14359" name="Rectangle 23"/>
          <p:cNvSpPr>
            <a:spLocks/>
          </p:cNvSpPr>
          <p:nvPr/>
        </p:nvSpPr>
        <p:spPr bwMode="auto">
          <a:xfrm>
            <a:off x="8408988" y="76200"/>
            <a:ext cx="633412"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800">
                <a:solidFill>
                  <a:srgbClr val="000000"/>
                </a:solidFill>
                <a:latin typeface="Calibri" charset="0"/>
                <a:ea typeface="ＭＳ Ｐゴシック" charset="0"/>
                <a:cs typeface="Calibri" charset="0"/>
                <a:sym typeface="Calibri" charset="0"/>
              </a:rPr>
              <a:t>0:10</a:t>
            </a:r>
          </a:p>
        </p:txBody>
      </p:sp>
      <p:sp>
        <p:nvSpPr>
          <p:cNvPr id="14360" name="Rectangle 24"/>
          <p:cNvSpPr>
            <a:spLocks/>
          </p:cNvSpPr>
          <p:nvPr/>
        </p:nvSpPr>
        <p:spPr bwMode="auto">
          <a:xfrm>
            <a:off x="8270875" y="76200"/>
            <a:ext cx="771525"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800">
                <a:solidFill>
                  <a:srgbClr val="000000"/>
                </a:solidFill>
                <a:latin typeface="Calibri" charset="0"/>
                <a:ea typeface="ＭＳ Ｐゴシック" charset="0"/>
                <a:cs typeface="Calibri" charset="0"/>
                <a:sym typeface="Calibri" charset="0"/>
              </a:rPr>
              <a:t>  0:09</a:t>
            </a:r>
          </a:p>
        </p:txBody>
      </p:sp>
      <p:sp>
        <p:nvSpPr>
          <p:cNvPr id="14361" name="Rectangle 25"/>
          <p:cNvSpPr>
            <a:spLocks/>
          </p:cNvSpPr>
          <p:nvPr/>
        </p:nvSpPr>
        <p:spPr bwMode="auto">
          <a:xfrm>
            <a:off x="8270875" y="76200"/>
            <a:ext cx="771525"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800">
                <a:solidFill>
                  <a:srgbClr val="000000"/>
                </a:solidFill>
                <a:latin typeface="Calibri" charset="0"/>
                <a:ea typeface="ＭＳ Ｐゴシック" charset="0"/>
                <a:cs typeface="Calibri" charset="0"/>
                <a:sym typeface="Calibri" charset="0"/>
              </a:rPr>
              <a:t>  0:08</a:t>
            </a:r>
          </a:p>
        </p:txBody>
      </p:sp>
      <p:sp>
        <p:nvSpPr>
          <p:cNvPr id="14362" name="Rectangle 26"/>
          <p:cNvSpPr>
            <a:spLocks/>
          </p:cNvSpPr>
          <p:nvPr/>
        </p:nvSpPr>
        <p:spPr bwMode="auto">
          <a:xfrm>
            <a:off x="8270875" y="76200"/>
            <a:ext cx="771525"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800">
                <a:solidFill>
                  <a:srgbClr val="000000"/>
                </a:solidFill>
                <a:latin typeface="Calibri" charset="0"/>
                <a:ea typeface="ＭＳ Ｐゴシック" charset="0"/>
                <a:cs typeface="Calibri" charset="0"/>
                <a:sym typeface="Calibri" charset="0"/>
              </a:rPr>
              <a:t>  0:07</a:t>
            </a:r>
          </a:p>
        </p:txBody>
      </p:sp>
      <p:sp>
        <p:nvSpPr>
          <p:cNvPr id="14363" name="Rectangle 27"/>
          <p:cNvSpPr>
            <a:spLocks/>
          </p:cNvSpPr>
          <p:nvPr/>
        </p:nvSpPr>
        <p:spPr bwMode="auto">
          <a:xfrm>
            <a:off x="8188325" y="79375"/>
            <a:ext cx="854075"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38100" tIns="38100" rIns="38100" bIns="38100"/>
          <a:lstStyle/>
          <a:p>
            <a:pPr algn="r"/>
            <a:r>
              <a:rPr lang="en-US" sz="2800">
                <a:solidFill>
                  <a:srgbClr val="000000"/>
                </a:solidFill>
                <a:latin typeface="Calibri" charset="0"/>
                <a:ea typeface="ＭＳ Ｐゴシック" charset="0"/>
                <a:cs typeface="Calibri" charset="0"/>
                <a:sym typeface="Calibri" charset="0"/>
              </a:rPr>
              <a:t>0:06</a:t>
            </a:r>
          </a:p>
        </p:txBody>
      </p:sp>
      <p:sp>
        <p:nvSpPr>
          <p:cNvPr id="14364" name="Rectangle 28"/>
          <p:cNvSpPr>
            <a:spLocks/>
          </p:cNvSpPr>
          <p:nvPr/>
        </p:nvSpPr>
        <p:spPr bwMode="auto">
          <a:xfrm>
            <a:off x="8270875" y="76200"/>
            <a:ext cx="771525"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800">
                <a:solidFill>
                  <a:srgbClr val="000000"/>
                </a:solidFill>
                <a:latin typeface="Calibri" charset="0"/>
                <a:ea typeface="ＭＳ Ｐゴシック" charset="0"/>
                <a:cs typeface="Calibri" charset="0"/>
                <a:sym typeface="Calibri" charset="0"/>
              </a:rPr>
              <a:t>  0:05</a:t>
            </a:r>
          </a:p>
        </p:txBody>
      </p:sp>
      <p:sp>
        <p:nvSpPr>
          <p:cNvPr id="14365" name="Rectangle 29"/>
          <p:cNvSpPr>
            <a:spLocks/>
          </p:cNvSpPr>
          <p:nvPr/>
        </p:nvSpPr>
        <p:spPr bwMode="auto">
          <a:xfrm>
            <a:off x="8270875" y="76200"/>
            <a:ext cx="771525"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800">
                <a:solidFill>
                  <a:srgbClr val="000000"/>
                </a:solidFill>
                <a:latin typeface="Calibri" charset="0"/>
                <a:ea typeface="ＭＳ Ｐゴシック" charset="0"/>
                <a:cs typeface="Calibri" charset="0"/>
                <a:sym typeface="Calibri" charset="0"/>
              </a:rPr>
              <a:t>  0:04</a:t>
            </a:r>
          </a:p>
        </p:txBody>
      </p:sp>
      <p:sp>
        <p:nvSpPr>
          <p:cNvPr id="14366" name="Rectangle 30"/>
          <p:cNvSpPr>
            <a:spLocks/>
          </p:cNvSpPr>
          <p:nvPr/>
        </p:nvSpPr>
        <p:spPr bwMode="auto">
          <a:xfrm>
            <a:off x="8270875" y="76200"/>
            <a:ext cx="771525"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800">
                <a:solidFill>
                  <a:srgbClr val="000000"/>
                </a:solidFill>
                <a:latin typeface="Calibri" charset="0"/>
                <a:ea typeface="ＭＳ Ｐゴシック" charset="0"/>
                <a:cs typeface="Calibri" charset="0"/>
                <a:sym typeface="Calibri" charset="0"/>
              </a:rPr>
              <a:t>  0:03</a:t>
            </a:r>
          </a:p>
        </p:txBody>
      </p:sp>
      <p:sp>
        <p:nvSpPr>
          <p:cNvPr id="14367" name="Rectangle 31"/>
          <p:cNvSpPr>
            <a:spLocks/>
          </p:cNvSpPr>
          <p:nvPr/>
        </p:nvSpPr>
        <p:spPr bwMode="auto">
          <a:xfrm>
            <a:off x="8270875" y="76200"/>
            <a:ext cx="771525"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800">
                <a:solidFill>
                  <a:srgbClr val="000000"/>
                </a:solidFill>
                <a:latin typeface="Calibri" charset="0"/>
                <a:ea typeface="ＭＳ Ｐゴシック" charset="0"/>
                <a:cs typeface="Calibri" charset="0"/>
                <a:sym typeface="Calibri" charset="0"/>
              </a:rPr>
              <a:t>  0:02</a:t>
            </a:r>
          </a:p>
        </p:txBody>
      </p:sp>
      <p:sp>
        <p:nvSpPr>
          <p:cNvPr id="14368" name="Rectangle 32"/>
          <p:cNvSpPr>
            <a:spLocks/>
          </p:cNvSpPr>
          <p:nvPr/>
        </p:nvSpPr>
        <p:spPr bwMode="auto">
          <a:xfrm>
            <a:off x="8270875" y="76200"/>
            <a:ext cx="771525"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800">
                <a:solidFill>
                  <a:srgbClr val="000000"/>
                </a:solidFill>
                <a:latin typeface="Calibri" charset="0"/>
                <a:ea typeface="ＭＳ Ｐゴシック" charset="0"/>
                <a:cs typeface="Calibri" charset="0"/>
                <a:sym typeface="Calibri" charset="0"/>
              </a:rPr>
              <a:t>  0:01</a:t>
            </a:r>
          </a:p>
        </p:txBody>
      </p:sp>
      <p:sp>
        <p:nvSpPr>
          <p:cNvPr id="14369" name="Rectangle 33"/>
          <p:cNvSpPr>
            <a:spLocks/>
          </p:cNvSpPr>
          <p:nvPr/>
        </p:nvSpPr>
        <p:spPr bwMode="auto">
          <a:xfrm>
            <a:off x="8270875" y="76200"/>
            <a:ext cx="771525" cy="45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wrap="none" lIns="38100" tIns="38100" rIns="38100" bIns="38100"/>
          <a:lstStyle/>
          <a:p>
            <a:pPr algn="r"/>
            <a:r>
              <a:rPr lang="en-US" sz="2800">
                <a:solidFill>
                  <a:srgbClr val="000000"/>
                </a:solidFill>
                <a:latin typeface="Calibri" charset="0"/>
                <a:ea typeface="ＭＳ Ｐゴシック" charset="0"/>
                <a:cs typeface="Calibri" charset="0"/>
                <a:sym typeface="Calibri" charset="0"/>
              </a:rPr>
              <a:t>  0:00</a:t>
            </a:r>
          </a:p>
        </p:txBody>
      </p:sp>
      <p:sp>
        <p:nvSpPr>
          <p:cNvPr id="2" name="Rectangle 1"/>
          <p:cNvSpPr/>
          <p:nvPr/>
        </p:nvSpPr>
        <p:spPr>
          <a:xfrm>
            <a:off x="152400" y="76200"/>
            <a:ext cx="8991600" cy="5940088"/>
          </a:xfrm>
          <a:prstGeom prst="rect">
            <a:avLst/>
          </a:prstGeom>
        </p:spPr>
        <p:txBody>
          <a:bodyPr wrap="square">
            <a:spAutoFit/>
          </a:bodyPr>
          <a:lstStyle/>
          <a:p>
            <a:pPr marL="282575" indent="-282575">
              <a:buFont typeface="+mj-lt"/>
              <a:buAutoNum type="arabicPeriod"/>
            </a:pPr>
            <a:endParaRPr lang="en-US" b="1" dirty="0" smtClean="0"/>
          </a:p>
          <a:p>
            <a:pPr marL="282575" indent="-282575">
              <a:buFont typeface="+mj-lt"/>
              <a:buAutoNum type="arabicPeriod"/>
            </a:pPr>
            <a:endParaRPr lang="en-US" b="1" dirty="0" smtClean="0"/>
          </a:p>
          <a:p>
            <a:pPr marL="282575" indent="-282575">
              <a:buFont typeface="+mj-lt"/>
              <a:buAutoNum type="arabicPeriod"/>
            </a:pPr>
            <a:r>
              <a:rPr lang="en-US" dirty="0" smtClean="0"/>
              <a:t>Consider the timer in the upper right of this screen. </a:t>
            </a:r>
            <a:r>
              <a:rPr lang="en-US" dirty="0" smtClean="0"/>
              <a:t> Which </a:t>
            </a:r>
            <a:r>
              <a:rPr lang="en-US" b="1" dirty="0" smtClean="0"/>
              <a:t>visual variables</a:t>
            </a:r>
            <a:r>
              <a:rPr lang="en-US" dirty="0" smtClean="0"/>
              <a:t> are used to contrast it with other visual elements? </a:t>
            </a:r>
            <a:r>
              <a:rPr lang="en-US" dirty="0" smtClean="0"/>
              <a:t>(</a:t>
            </a:r>
            <a:r>
              <a:rPr lang="en-US" dirty="0"/>
              <a:t>choose all good answers)</a:t>
            </a:r>
          </a:p>
          <a:p>
            <a:pPr marL="800100" lvl="1" indent="-342900">
              <a:buFont typeface="+mj-lt"/>
              <a:buAutoNum type="alphaUcPeriod"/>
            </a:pPr>
            <a:r>
              <a:rPr lang="en-US" dirty="0" smtClean="0">
                <a:solidFill>
                  <a:srgbClr val="000000"/>
                </a:solidFill>
                <a:latin typeface="Arial"/>
                <a:ea typeface="ヒラギノ角ゴ ProN W3" charset="0"/>
                <a:cs typeface="Arial"/>
                <a:sym typeface="Gill Sans" charset="0"/>
              </a:rPr>
              <a:t>hue</a:t>
            </a:r>
          </a:p>
          <a:p>
            <a:pPr marL="800100" lvl="1" indent="-342900">
              <a:buFont typeface="+mj-lt"/>
              <a:buAutoNum type="alphaUcPeriod"/>
            </a:pPr>
            <a:r>
              <a:rPr lang="en-US" dirty="0" smtClean="0">
                <a:solidFill>
                  <a:srgbClr val="000000"/>
                </a:solidFill>
                <a:latin typeface="Arial"/>
                <a:ea typeface="ヒラギノ角ゴ ProN W3" charset="0"/>
                <a:cs typeface="Arial"/>
                <a:sym typeface="Gill Sans" charset="0"/>
              </a:rPr>
              <a:t>orientation</a:t>
            </a:r>
          </a:p>
          <a:p>
            <a:pPr marL="800100" lvl="1" indent="-342900">
              <a:buFont typeface="+mj-lt"/>
              <a:buAutoNum type="alphaUcPeriod"/>
            </a:pPr>
            <a:r>
              <a:rPr lang="en-US" dirty="0" smtClean="0">
                <a:solidFill>
                  <a:srgbClr val="000000"/>
                </a:solidFill>
                <a:latin typeface="Arial"/>
                <a:ea typeface="ヒラギノ角ゴ ProN W3" charset="0"/>
                <a:cs typeface="Arial"/>
                <a:sym typeface="Gill Sans" charset="0"/>
              </a:rPr>
              <a:t>size</a:t>
            </a:r>
          </a:p>
          <a:p>
            <a:pPr marL="800100" lvl="1" indent="-342900">
              <a:buFont typeface="+mj-lt"/>
              <a:buAutoNum type="alphaUcPeriod"/>
            </a:pPr>
            <a:r>
              <a:rPr lang="en-US" dirty="0" smtClean="0">
                <a:solidFill>
                  <a:srgbClr val="000000"/>
                </a:solidFill>
                <a:latin typeface="Arial"/>
                <a:ea typeface="ヒラギノ角ゴ ProN W3" charset="0"/>
                <a:cs typeface="Arial"/>
                <a:sym typeface="Gill Sans" charset="0"/>
              </a:rPr>
              <a:t>font</a:t>
            </a:r>
          </a:p>
          <a:p>
            <a:pPr marL="800100" lvl="1" indent="-342900">
              <a:buFont typeface="+mj-lt"/>
              <a:buAutoNum type="alphaUcPeriod"/>
            </a:pPr>
            <a:r>
              <a:rPr lang="en-US" dirty="0" smtClean="0">
                <a:solidFill>
                  <a:srgbClr val="000000"/>
                </a:solidFill>
                <a:latin typeface="Arial"/>
                <a:ea typeface="ヒラギノ角ゴ ProN W3" charset="0"/>
                <a:cs typeface="Arial"/>
                <a:sym typeface="Gill Sans" charset="0"/>
              </a:rPr>
              <a:t>background color</a:t>
            </a:r>
          </a:p>
          <a:p>
            <a:pPr marL="800100" lvl="1" indent="-342900">
              <a:buFont typeface="+mj-lt"/>
              <a:buAutoNum type="alphaUcPeriod"/>
            </a:pPr>
            <a:r>
              <a:rPr lang="en-US" dirty="0" smtClean="0">
                <a:solidFill>
                  <a:srgbClr val="000000"/>
                </a:solidFill>
                <a:latin typeface="Arial"/>
                <a:ea typeface="ヒラギノ角ゴ ProN W3" charset="0"/>
                <a:cs typeface="Arial"/>
                <a:sym typeface="Gill Sans" charset="0"/>
              </a:rPr>
              <a:t>position</a:t>
            </a:r>
          </a:p>
          <a:p>
            <a:pPr lvl="1"/>
            <a:endParaRPr lang="en-US" dirty="0" smtClean="0">
              <a:solidFill>
                <a:srgbClr val="000000"/>
              </a:solidFill>
              <a:latin typeface="Arial"/>
              <a:ea typeface="ヒラギノ角ゴ ProN W3" charset="0"/>
              <a:cs typeface="Arial"/>
              <a:sym typeface="Gill Sans" charset="0"/>
            </a:endParaRPr>
          </a:p>
          <a:p>
            <a:pPr marL="282575" indent="-282575">
              <a:buFont typeface="+mj-lt"/>
              <a:buAutoNum type="arabicPeriod"/>
            </a:pPr>
            <a:r>
              <a:rPr lang="en-US" dirty="0"/>
              <a:t>Which of the following are good techniques for achieving simplicity in user interfaces? (choose all </a:t>
            </a:r>
            <a:r>
              <a:rPr lang="en-US" dirty="0" smtClean="0"/>
              <a:t>good answers) </a:t>
            </a:r>
            <a:endParaRPr lang="en-US" dirty="0"/>
          </a:p>
          <a:p>
            <a:pPr marL="800100" lvl="1" indent="-342900">
              <a:buFont typeface="+mj-lt"/>
              <a:buAutoNum type="alphaUcPeriod"/>
            </a:pPr>
            <a:r>
              <a:rPr lang="en-US" dirty="0" smtClean="0">
                <a:solidFill>
                  <a:srgbClr val="000000"/>
                </a:solidFill>
                <a:latin typeface="Arial"/>
                <a:ea typeface="ヒラギノ角ゴ ProN W3" charset="0"/>
                <a:cs typeface="Arial"/>
                <a:sym typeface="Gill Sans" charset="0"/>
              </a:rPr>
              <a:t>double-duty</a:t>
            </a:r>
          </a:p>
          <a:p>
            <a:pPr marL="800100" lvl="1" indent="-342900">
              <a:buFont typeface="+mj-lt"/>
              <a:buAutoNum type="alphaUcPeriod"/>
            </a:pPr>
            <a:r>
              <a:rPr lang="en-US" dirty="0" smtClean="0">
                <a:solidFill>
                  <a:srgbClr val="000000"/>
                </a:solidFill>
                <a:latin typeface="Arial"/>
                <a:ea typeface="ヒラギノ角ゴ ProN W3" charset="0"/>
                <a:cs typeface="Arial"/>
                <a:sym typeface="Gill Sans" charset="0"/>
              </a:rPr>
              <a:t>reduction</a:t>
            </a:r>
            <a:endParaRPr lang="en-US" dirty="0">
              <a:solidFill>
                <a:srgbClr val="000000"/>
              </a:solidFill>
              <a:latin typeface="Arial"/>
              <a:ea typeface="ヒラギノ角ゴ ProN W3" charset="0"/>
              <a:cs typeface="Arial"/>
              <a:sym typeface="Gill Sans" charset="0"/>
            </a:endParaRPr>
          </a:p>
          <a:p>
            <a:pPr marL="800100" lvl="1" indent="-342900">
              <a:buFont typeface="+mj-lt"/>
              <a:buAutoNum type="alphaUcPeriod"/>
            </a:pPr>
            <a:r>
              <a:rPr lang="en-US" dirty="0" smtClean="0">
                <a:solidFill>
                  <a:srgbClr val="000000"/>
                </a:solidFill>
                <a:latin typeface="Arial"/>
                <a:ea typeface="ヒラギノ角ゴ ProN W3" charset="0"/>
                <a:cs typeface="Arial"/>
                <a:sym typeface="Gill Sans" charset="0"/>
              </a:rPr>
              <a:t>regression</a:t>
            </a:r>
          </a:p>
          <a:p>
            <a:pPr marL="800100" lvl="1" indent="-342900">
              <a:buFont typeface="+mj-lt"/>
              <a:buAutoNum type="alphaUcPeriod"/>
            </a:pPr>
            <a:r>
              <a:rPr lang="en-US" dirty="0" smtClean="0">
                <a:solidFill>
                  <a:srgbClr val="000000"/>
                </a:solidFill>
                <a:latin typeface="Arial"/>
                <a:ea typeface="ヒラギノ角ゴ ProN W3" charset="0"/>
                <a:cs typeface="Arial"/>
                <a:sym typeface="Gill Sans" charset="0"/>
              </a:rPr>
              <a:t>regularity</a:t>
            </a:r>
            <a:endParaRPr lang="en-US" dirty="0">
              <a:solidFill>
                <a:srgbClr val="000000"/>
              </a:solidFill>
              <a:latin typeface="Arial"/>
              <a:ea typeface="ヒラギノ角ゴ ProN W3" charset="0"/>
              <a:cs typeface="Arial"/>
              <a:sym typeface="Gill Sans" charset="0"/>
            </a:endParaRPr>
          </a:p>
          <a:p>
            <a:pPr marL="282575" indent="-282575">
              <a:buFont typeface="+mj-lt"/>
              <a:buAutoNum type="arabicPeriod"/>
            </a:pPr>
            <a:endParaRPr lang="en-US" dirty="0" smtClean="0"/>
          </a:p>
        </p:txBody>
      </p:sp>
    </p:spTree>
    <p:extLst>
      <p:ext uri="{BB962C8B-B14F-4D97-AF65-F5344CB8AC3E}">
        <p14:creationId xmlns:p14="http://schemas.microsoft.com/office/powerpoint/2010/main" val="10115623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4340"/>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30000"/>
                                  </p:stCondLst>
                                  <p:childTnLst>
                                    <p:set>
                                      <p:cBhvr>
                                        <p:cTn id="9" dur="1" fill="hold">
                                          <p:stCondLst>
                                            <p:cond delay="499"/>
                                          </p:stCondLst>
                                        </p:cTn>
                                        <p:tgtEl>
                                          <p:spTgt spid="14341"/>
                                        </p:tgtEl>
                                        <p:attrNameLst>
                                          <p:attrName>style.visibility</p:attrName>
                                        </p:attrNameLst>
                                      </p:cBhvr>
                                      <p:to>
                                        <p:strVal val="visible"/>
                                      </p:to>
                                    </p:set>
                                  </p:childTnLst>
                                </p:cTn>
                              </p:par>
                            </p:childTnLst>
                          </p:cTn>
                        </p:par>
                        <p:par>
                          <p:cTn id="10" fill="hold" nodeType="afterGroup">
                            <p:stCondLst>
                              <p:cond delay="31000"/>
                            </p:stCondLst>
                            <p:childTnLst>
                              <p:par>
                                <p:cTn id="11" presetID="1" presetClass="entr" presetSubtype="0" fill="hold" grpId="0" nodeType="afterEffect">
                                  <p:stCondLst>
                                    <p:cond delay="30000"/>
                                  </p:stCondLst>
                                  <p:childTnLst>
                                    <p:set>
                                      <p:cBhvr>
                                        <p:cTn id="12" dur="1" fill="hold">
                                          <p:stCondLst>
                                            <p:cond delay="499"/>
                                          </p:stCondLst>
                                        </p:cTn>
                                        <p:tgtEl>
                                          <p:spTgt spid="14342"/>
                                        </p:tgtEl>
                                        <p:attrNameLst>
                                          <p:attrName>style.visibility</p:attrName>
                                        </p:attrNameLst>
                                      </p:cBhvr>
                                      <p:to>
                                        <p:strVal val="visible"/>
                                      </p:to>
                                    </p:set>
                                  </p:childTnLst>
                                </p:cTn>
                              </p:par>
                            </p:childTnLst>
                          </p:cTn>
                        </p:par>
                        <p:par>
                          <p:cTn id="13" fill="hold" nodeType="afterGroup">
                            <p:stCondLst>
                              <p:cond delay="61500"/>
                            </p:stCondLst>
                            <p:childTnLst>
                              <p:par>
                                <p:cTn id="14" presetID="1" presetClass="entr" presetSubtype="0" fill="hold" grpId="0" nodeType="afterEffect">
                                  <p:stCondLst>
                                    <p:cond delay="15000"/>
                                  </p:stCondLst>
                                  <p:childTnLst>
                                    <p:set>
                                      <p:cBhvr>
                                        <p:cTn id="15" dur="1" fill="hold">
                                          <p:stCondLst>
                                            <p:cond delay="499"/>
                                          </p:stCondLst>
                                        </p:cTn>
                                        <p:tgtEl>
                                          <p:spTgt spid="14343"/>
                                        </p:tgtEl>
                                        <p:attrNameLst>
                                          <p:attrName>style.visibility</p:attrName>
                                        </p:attrNameLst>
                                      </p:cBhvr>
                                      <p:to>
                                        <p:strVal val="visible"/>
                                      </p:to>
                                    </p:set>
                                  </p:childTnLst>
                                </p:cTn>
                              </p:par>
                            </p:childTnLst>
                          </p:cTn>
                        </p:par>
                        <p:par>
                          <p:cTn id="16" fill="hold" nodeType="afterGroup">
                            <p:stCondLst>
                              <p:cond delay="77000"/>
                            </p:stCondLst>
                            <p:childTnLst>
                              <p:par>
                                <p:cTn id="17" presetID="1" presetClass="entr" presetSubtype="0" fill="hold" grpId="0" nodeType="afterEffect">
                                  <p:stCondLst>
                                    <p:cond delay="15000"/>
                                  </p:stCondLst>
                                  <p:childTnLst>
                                    <p:set>
                                      <p:cBhvr>
                                        <p:cTn id="18" dur="1" fill="hold">
                                          <p:stCondLst>
                                            <p:cond delay="499"/>
                                          </p:stCondLst>
                                        </p:cTn>
                                        <p:tgtEl>
                                          <p:spTgt spid="14344"/>
                                        </p:tgtEl>
                                        <p:attrNameLst>
                                          <p:attrName>style.visibility</p:attrName>
                                        </p:attrNameLst>
                                      </p:cBhvr>
                                      <p:to>
                                        <p:strVal val="visible"/>
                                      </p:to>
                                    </p:set>
                                  </p:childTnLst>
                                </p:cTn>
                              </p:par>
                            </p:childTnLst>
                          </p:cTn>
                        </p:par>
                        <p:par>
                          <p:cTn id="19" fill="hold" nodeType="afterGroup">
                            <p:stCondLst>
                              <p:cond delay="92500"/>
                            </p:stCondLst>
                            <p:childTnLst>
                              <p:par>
                                <p:cTn id="20" presetID="1" presetClass="entr" presetSubtype="0" fill="hold" grpId="0" nodeType="afterEffect">
                                  <p:stCondLst>
                                    <p:cond delay="15000"/>
                                  </p:stCondLst>
                                  <p:childTnLst>
                                    <p:set>
                                      <p:cBhvr>
                                        <p:cTn id="21" dur="1" fill="hold">
                                          <p:stCondLst>
                                            <p:cond delay="499"/>
                                          </p:stCondLst>
                                        </p:cTn>
                                        <p:tgtEl>
                                          <p:spTgt spid="14345"/>
                                        </p:tgtEl>
                                        <p:attrNameLst>
                                          <p:attrName>style.visibility</p:attrName>
                                        </p:attrNameLst>
                                      </p:cBhvr>
                                      <p:to>
                                        <p:strVal val="visible"/>
                                      </p:to>
                                    </p:set>
                                  </p:childTnLst>
                                </p:cTn>
                              </p:par>
                            </p:childTnLst>
                          </p:cTn>
                        </p:par>
                        <p:par>
                          <p:cTn id="22" fill="hold" nodeType="afterGroup">
                            <p:stCondLst>
                              <p:cond delay="108000"/>
                            </p:stCondLst>
                            <p:childTnLst>
                              <p:par>
                                <p:cTn id="23" presetID="1" presetClass="entr" presetSubtype="0" fill="hold" grpId="0" nodeType="afterEffect">
                                  <p:stCondLst>
                                    <p:cond delay="15000"/>
                                  </p:stCondLst>
                                  <p:childTnLst>
                                    <p:set>
                                      <p:cBhvr>
                                        <p:cTn id="24" dur="1" fill="hold">
                                          <p:stCondLst>
                                            <p:cond delay="499"/>
                                          </p:stCondLst>
                                        </p:cTn>
                                        <p:tgtEl>
                                          <p:spTgt spid="14346"/>
                                        </p:tgtEl>
                                        <p:attrNameLst>
                                          <p:attrName>style.visibility</p:attrName>
                                        </p:attrNameLst>
                                      </p:cBhvr>
                                      <p:to>
                                        <p:strVal val="visible"/>
                                      </p:to>
                                    </p:set>
                                  </p:childTnLst>
                                </p:cTn>
                              </p:par>
                            </p:childTnLst>
                          </p:cTn>
                        </p:par>
                        <p:par>
                          <p:cTn id="25" fill="hold" nodeType="afterGroup">
                            <p:stCondLst>
                              <p:cond delay="123500"/>
                            </p:stCondLst>
                            <p:childTnLst>
                              <p:par>
                                <p:cTn id="26" presetID="1" presetClass="entr" presetSubtype="0" fill="hold" grpId="0" nodeType="afterEffect">
                                  <p:stCondLst>
                                    <p:cond delay="15000"/>
                                  </p:stCondLst>
                                  <p:childTnLst>
                                    <p:set>
                                      <p:cBhvr>
                                        <p:cTn id="27" dur="1" fill="hold">
                                          <p:stCondLst>
                                            <p:cond delay="499"/>
                                          </p:stCondLst>
                                        </p:cTn>
                                        <p:tgtEl>
                                          <p:spTgt spid="14347"/>
                                        </p:tgtEl>
                                        <p:attrNameLst>
                                          <p:attrName>style.visibility</p:attrName>
                                        </p:attrNameLst>
                                      </p:cBhvr>
                                      <p:to>
                                        <p:strVal val="visible"/>
                                      </p:to>
                                    </p:set>
                                  </p:childTnLst>
                                </p:cTn>
                              </p:par>
                            </p:childTnLst>
                          </p:cTn>
                        </p:par>
                        <p:par>
                          <p:cTn id="28" fill="hold" nodeType="afterGroup">
                            <p:stCondLst>
                              <p:cond delay="139000"/>
                            </p:stCondLst>
                            <p:childTnLst>
                              <p:par>
                                <p:cTn id="29" presetID="1" presetClass="entr" presetSubtype="0" fill="hold" grpId="0" nodeType="afterEffect">
                                  <p:stCondLst>
                                    <p:cond delay="15000"/>
                                  </p:stCondLst>
                                  <p:childTnLst>
                                    <p:set>
                                      <p:cBhvr>
                                        <p:cTn id="30" dur="1" fill="hold">
                                          <p:stCondLst>
                                            <p:cond delay="499"/>
                                          </p:stCondLst>
                                        </p:cTn>
                                        <p:tgtEl>
                                          <p:spTgt spid="14348"/>
                                        </p:tgtEl>
                                        <p:attrNameLst>
                                          <p:attrName>style.visibility</p:attrName>
                                        </p:attrNameLst>
                                      </p:cBhvr>
                                      <p:to>
                                        <p:strVal val="visible"/>
                                      </p:to>
                                    </p:set>
                                  </p:childTnLst>
                                </p:cTn>
                              </p:par>
                            </p:childTnLst>
                          </p:cTn>
                        </p:par>
                        <p:par>
                          <p:cTn id="31" fill="hold" nodeType="afterGroup">
                            <p:stCondLst>
                              <p:cond delay="154500"/>
                            </p:stCondLst>
                            <p:childTnLst>
                              <p:par>
                                <p:cTn id="32" presetID="1" presetClass="entr" presetSubtype="0" fill="hold" grpId="0" nodeType="afterEffect">
                                  <p:stCondLst>
                                    <p:cond delay="10000"/>
                                  </p:stCondLst>
                                  <p:childTnLst>
                                    <p:set>
                                      <p:cBhvr>
                                        <p:cTn id="33" dur="1" fill="hold">
                                          <p:stCondLst>
                                            <p:cond delay="499"/>
                                          </p:stCondLst>
                                        </p:cTn>
                                        <p:tgtEl>
                                          <p:spTgt spid="14349"/>
                                        </p:tgtEl>
                                        <p:attrNameLst>
                                          <p:attrName>style.visibility</p:attrName>
                                        </p:attrNameLst>
                                      </p:cBhvr>
                                      <p:to>
                                        <p:strVal val="visible"/>
                                      </p:to>
                                    </p:set>
                                  </p:childTnLst>
                                </p:cTn>
                              </p:par>
                            </p:childTnLst>
                          </p:cTn>
                        </p:par>
                        <p:par>
                          <p:cTn id="34" fill="hold" nodeType="afterGroup">
                            <p:stCondLst>
                              <p:cond delay="165000"/>
                            </p:stCondLst>
                            <p:childTnLst>
                              <p:par>
                                <p:cTn id="35" presetID="1" presetClass="entr" presetSubtype="0" fill="hold" grpId="0" nodeType="afterEffect">
                                  <p:stCondLst>
                                    <p:cond delay="1000"/>
                                  </p:stCondLst>
                                  <p:childTnLst>
                                    <p:set>
                                      <p:cBhvr>
                                        <p:cTn id="36" dur="1" fill="hold">
                                          <p:stCondLst>
                                            <p:cond delay="499"/>
                                          </p:stCondLst>
                                        </p:cTn>
                                        <p:tgtEl>
                                          <p:spTgt spid="14350"/>
                                        </p:tgtEl>
                                        <p:attrNameLst>
                                          <p:attrName>style.visibility</p:attrName>
                                        </p:attrNameLst>
                                      </p:cBhvr>
                                      <p:to>
                                        <p:strVal val="visible"/>
                                      </p:to>
                                    </p:set>
                                  </p:childTnLst>
                                </p:cTn>
                              </p:par>
                            </p:childTnLst>
                          </p:cTn>
                        </p:par>
                        <p:par>
                          <p:cTn id="37" fill="hold" nodeType="afterGroup">
                            <p:stCondLst>
                              <p:cond delay="166500"/>
                            </p:stCondLst>
                            <p:childTnLst>
                              <p:par>
                                <p:cTn id="38" presetID="1" presetClass="entr" presetSubtype="0" fill="hold" grpId="0" nodeType="afterEffect">
                                  <p:stCondLst>
                                    <p:cond delay="1000"/>
                                  </p:stCondLst>
                                  <p:childTnLst>
                                    <p:set>
                                      <p:cBhvr>
                                        <p:cTn id="39" dur="1" fill="hold">
                                          <p:stCondLst>
                                            <p:cond delay="499"/>
                                          </p:stCondLst>
                                        </p:cTn>
                                        <p:tgtEl>
                                          <p:spTgt spid="14351"/>
                                        </p:tgtEl>
                                        <p:attrNameLst>
                                          <p:attrName>style.visibility</p:attrName>
                                        </p:attrNameLst>
                                      </p:cBhvr>
                                      <p:to>
                                        <p:strVal val="visible"/>
                                      </p:to>
                                    </p:set>
                                  </p:childTnLst>
                                </p:cTn>
                              </p:par>
                            </p:childTnLst>
                          </p:cTn>
                        </p:par>
                        <p:par>
                          <p:cTn id="40" fill="hold" nodeType="afterGroup">
                            <p:stCondLst>
                              <p:cond delay="168000"/>
                            </p:stCondLst>
                            <p:childTnLst>
                              <p:par>
                                <p:cTn id="41" presetID="1" presetClass="entr" presetSubtype="0" fill="hold" grpId="0" nodeType="afterEffect">
                                  <p:stCondLst>
                                    <p:cond delay="1000"/>
                                  </p:stCondLst>
                                  <p:childTnLst>
                                    <p:set>
                                      <p:cBhvr>
                                        <p:cTn id="42" dur="1" fill="hold">
                                          <p:stCondLst>
                                            <p:cond delay="499"/>
                                          </p:stCondLst>
                                        </p:cTn>
                                        <p:tgtEl>
                                          <p:spTgt spid="14352"/>
                                        </p:tgtEl>
                                        <p:attrNameLst>
                                          <p:attrName>style.visibility</p:attrName>
                                        </p:attrNameLst>
                                      </p:cBhvr>
                                      <p:to>
                                        <p:strVal val="visible"/>
                                      </p:to>
                                    </p:set>
                                  </p:childTnLst>
                                </p:cTn>
                              </p:par>
                            </p:childTnLst>
                          </p:cTn>
                        </p:par>
                        <p:par>
                          <p:cTn id="43" fill="hold" nodeType="afterGroup">
                            <p:stCondLst>
                              <p:cond delay="169500"/>
                            </p:stCondLst>
                            <p:childTnLst>
                              <p:par>
                                <p:cTn id="44" presetID="1" presetClass="entr" presetSubtype="0" fill="hold" grpId="0" nodeType="afterEffect">
                                  <p:stCondLst>
                                    <p:cond delay="1000"/>
                                  </p:stCondLst>
                                  <p:childTnLst>
                                    <p:set>
                                      <p:cBhvr>
                                        <p:cTn id="45" dur="1" fill="hold">
                                          <p:stCondLst>
                                            <p:cond delay="499"/>
                                          </p:stCondLst>
                                        </p:cTn>
                                        <p:tgtEl>
                                          <p:spTgt spid="14353"/>
                                        </p:tgtEl>
                                        <p:attrNameLst>
                                          <p:attrName>style.visibility</p:attrName>
                                        </p:attrNameLst>
                                      </p:cBhvr>
                                      <p:to>
                                        <p:strVal val="visible"/>
                                      </p:to>
                                    </p:set>
                                  </p:childTnLst>
                                </p:cTn>
                              </p:par>
                            </p:childTnLst>
                          </p:cTn>
                        </p:par>
                        <p:par>
                          <p:cTn id="46" fill="hold" nodeType="afterGroup">
                            <p:stCondLst>
                              <p:cond delay="171000"/>
                            </p:stCondLst>
                            <p:childTnLst>
                              <p:par>
                                <p:cTn id="47" presetID="1" presetClass="entr" presetSubtype="0" fill="hold" grpId="0" nodeType="afterEffect">
                                  <p:stCondLst>
                                    <p:cond delay="1000"/>
                                  </p:stCondLst>
                                  <p:childTnLst>
                                    <p:set>
                                      <p:cBhvr>
                                        <p:cTn id="48" dur="1" fill="hold">
                                          <p:stCondLst>
                                            <p:cond delay="499"/>
                                          </p:stCondLst>
                                        </p:cTn>
                                        <p:tgtEl>
                                          <p:spTgt spid="14354"/>
                                        </p:tgtEl>
                                        <p:attrNameLst>
                                          <p:attrName>style.visibility</p:attrName>
                                        </p:attrNameLst>
                                      </p:cBhvr>
                                      <p:to>
                                        <p:strVal val="visible"/>
                                      </p:to>
                                    </p:set>
                                  </p:childTnLst>
                                </p:cTn>
                              </p:par>
                            </p:childTnLst>
                          </p:cTn>
                        </p:par>
                        <p:par>
                          <p:cTn id="49" fill="hold" nodeType="afterGroup">
                            <p:stCondLst>
                              <p:cond delay="172500"/>
                            </p:stCondLst>
                            <p:childTnLst>
                              <p:par>
                                <p:cTn id="50" presetID="1" presetClass="entr" presetSubtype="0" fill="hold" grpId="0" nodeType="afterEffect">
                                  <p:stCondLst>
                                    <p:cond delay="1000"/>
                                  </p:stCondLst>
                                  <p:childTnLst>
                                    <p:set>
                                      <p:cBhvr>
                                        <p:cTn id="51" dur="1" fill="hold">
                                          <p:stCondLst>
                                            <p:cond delay="499"/>
                                          </p:stCondLst>
                                        </p:cTn>
                                        <p:tgtEl>
                                          <p:spTgt spid="14355"/>
                                        </p:tgtEl>
                                        <p:attrNameLst>
                                          <p:attrName>style.visibility</p:attrName>
                                        </p:attrNameLst>
                                      </p:cBhvr>
                                      <p:to>
                                        <p:strVal val="visible"/>
                                      </p:to>
                                    </p:set>
                                  </p:childTnLst>
                                </p:cTn>
                              </p:par>
                            </p:childTnLst>
                          </p:cTn>
                        </p:par>
                        <p:par>
                          <p:cTn id="52" fill="hold" nodeType="afterGroup">
                            <p:stCondLst>
                              <p:cond delay="174000"/>
                            </p:stCondLst>
                            <p:childTnLst>
                              <p:par>
                                <p:cTn id="53" presetID="1" presetClass="entr" presetSubtype="0" fill="hold" grpId="0" nodeType="afterEffect">
                                  <p:stCondLst>
                                    <p:cond delay="1000"/>
                                  </p:stCondLst>
                                  <p:childTnLst>
                                    <p:set>
                                      <p:cBhvr>
                                        <p:cTn id="54" dur="1" fill="hold">
                                          <p:stCondLst>
                                            <p:cond delay="499"/>
                                          </p:stCondLst>
                                        </p:cTn>
                                        <p:tgtEl>
                                          <p:spTgt spid="14356"/>
                                        </p:tgtEl>
                                        <p:attrNameLst>
                                          <p:attrName>style.visibility</p:attrName>
                                        </p:attrNameLst>
                                      </p:cBhvr>
                                      <p:to>
                                        <p:strVal val="visible"/>
                                      </p:to>
                                    </p:set>
                                  </p:childTnLst>
                                </p:cTn>
                              </p:par>
                            </p:childTnLst>
                          </p:cTn>
                        </p:par>
                        <p:par>
                          <p:cTn id="55" fill="hold" nodeType="afterGroup">
                            <p:stCondLst>
                              <p:cond delay="175500"/>
                            </p:stCondLst>
                            <p:childTnLst>
                              <p:par>
                                <p:cTn id="56" presetID="1" presetClass="entr" presetSubtype="0" fill="hold" grpId="0" nodeType="afterEffect">
                                  <p:stCondLst>
                                    <p:cond delay="1000"/>
                                  </p:stCondLst>
                                  <p:childTnLst>
                                    <p:set>
                                      <p:cBhvr>
                                        <p:cTn id="57" dur="1" fill="hold">
                                          <p:stCondLst>
                                            <p:cond delay="499"/>
                                          </p:stCondLst>
                                        </p:cTn>
                                        <p:tgtEl>
                                          <p:spTgt spid="14357"/>
                                        </p:tgtEl>
                                        <p:attrNameLst>
                                          <p:attrName>style.visibility</p:attrName>
                                        </p:attrNameLst>
                                      </p:cBhvr>
                                      <p:to>
                                        <p:strVal val="visible"/>
                                      </p:to>
                                    </p:set>
                                  </p:childTnLst>
                                </p:cTn>
                              </p:par>
                            </p:childTnLst>
                          </p:cTn>
                        </p:par>
                        <p:par>
                          <p:cTn id="58" fill="hold" nodeType="afterGroup">
                            <p:stCondLst>
                              <p:cond delay="177000"/>
                            </p:stCondLst>
                            <p:childTnLst>
                              <p:par>
                                <p:cTn id="59" presetID="1" presetClass="entr" presetSubtype="0" fill="hold" grpId="0" nodeType="afterEffect">
                                  <p:stCondLst>
                                    <p:cond delay="1000"/>
                                  </p:stCondLst>
                                  <p:childTnLst>
                                    <p:set>
                                      <p:cBhvr>
                                        <p:cTn id="60" dur="1" fill="hold">
                                          <p:stCondLst>
                                            <p:cond delay="499"/>
                                          </p:stCondLst>
                                        </p:cTn>
                                        <p:tgtEl>
                                          <p:spTgt spid="14358"/>
                                        </p:tgtEl>
                                        <p:attrNameLst>
                                          <p:attrName>style.visibility</p:attrName>
                                        </p:attrNameLst>
                                      </p:cBhvr>
                                      <p:to>
                                        <p:strVal val="visible"/>
                                      </p:to>
                                    </p:set>
                                  </p:childTnLst>
                                </p:cTn>
                              </p:par>
                            </p:childTnLst>
                          </p:cTn>
                        </p:par>
                        <p:par>
                          <p:cTn id="61" fill="hold" nodeType="afterGroup">
                            <p:stCondLst>
                              <p:cond delay="178500"/>
                            </p:stCondLst>
                            <p:childTnLst>
                              <p:par>
                                <p:cTn id="62" presetID="1" presetClass="entr" presetSubtype="0" fill="hold" grpId="0" nodeType="afterEffect">
                                  <p:stCondLst>
                                    <p:cond delay="1000"/>
                                  </p:stCondLst>
                                  <p:childTnLst>
                                    <p:set>
                                      <p:cBhvr>
                                        <p:cTn id="63" dur="1" fill="hold">
                                          <p:stCondLst>
                                            <p:cond delay="499"/>
                                          </p:stCondLst>
                                        </p:cTn>
                                        <p:tgtEl>
                                          <p:spTgt spid="14359"/>
                                        </p:tgtEl>
                                        <p:attrNameLst>
                                          <p:attrName>style.visibility</p:attrName>
                                        </p:attrNameLst>
                                      </p:cBhvr>
                                      <p:to>
                                        <p:strVal val="visible"/>
                                      </p:to>
                                    </p:set>
                                  </p:childTnLst>
                                </p:cTn>
                              </p:par>
                            </p:childTnLst>
                          </p:cTn>
                        </p:par>
                        <p:par>
                          <p:cTn id="64" fill="hold" nodeType="afterGroup">
                            <p:stCondLst>
                              <p:cond delay="180000"/>
                            </p:stCondLst>
                            <p:childTnLst>
                              <p:par>
                                <p:cTn id="65" presetID="1" presetClass="entr" presetSubtype="0" fill="hold" grpId="0" nodeType="afterEffect">
                                  <p:stCondLst>
                                    <p:cond delay="1000"/>
                                  </p:stCondLst>
                                  <p:childTnLst>
                                    <p:set>
                                      <p:cBhvr>
                                        <p:cTn id="66" dur="1" fill="hold">
                                          <p:stCondLst>
                                            <p:cond delay="499"/>
                                          </p:stCondLst>
                                        </p:cTn>
                                        <p:tgtEl>
                                          <p:spTgt spid="14360"/>
                                        </p:tgtEl>
                                        <p:attrNameLst>
                                          <p:attrName>style.visibility</p:attrName>
                                        </p:attrNameLst>
                                      </p:cBhvr>
                                      <p:to>
                                        <p:strVal val="visible"/>
                                      </p:to>
                                    </p:set>
                                  </p:childTnLst>
                                </p:cTn>
                              </p:par>
                            </p:childTnLst>
                          </p:cTn>
                        </p:par>
                        <p:par>
                          <p:cTn id="67" fill="hold" nodeType="afterGroup">
                            <p:stCondLst>
                              <p:cond delay="181500"/>
                            </p:stCondLst>
                            <p:childTnLst>
                              <p:par>
                                <p:cTn id="68" presetID="1" presetClass="entr" presetSubtype="0" fill="hold" grpId="0" nodeType="afterEffect">
                                  <p:stCondLst>
                                    <p:cond delay="1000"/>
                                  </p:stCondLst>
                                  <p:childTnLst>
                                    <p:set>
                                      <p:cBhvr>
                                        <p:cTn id="69" dur="1" fill="hold">
                                          <p:stCondLst>
                                            <p:cond delay="499"/>
                                          </p:stCondLst>
                                        </p:cTn>
                                        <p:tgtEl>
                                          <p:spTgt spid="14361"/>
                                        </p:tgtEl>
                                        <p:attrNameLst>
                                          <p:attrName>style.visibility</p:attrName>
                                        </p:attrNameLst>
                                      </p:cBhvr>
                                      <p:to>
                                        <p:strVal val="visible"/>
                                      </p:to>
                                    </p:set>
                                  </p:childTnLst>
                                </p:cTn>
                              </p:par>
                            </p:childTnLst>
                          </p:cTn>
                        </p:par>
                        <p:par>
                          <p:cTn id="70" fill="hold" nodeType="afterGroup">
                            <p:stCondLst>
                              <p:cond delay="183000"/>
                            </p:stCondLst>
                            <p:childTnLst>
                              <p:par>
                                <p:cTn id="71" presetID="1" presetClass="entr" presetSubtype="0" fill="hold" grpId="0" nodeType="afterEffect">
                                  <p:stCondLst>
                                    <p:cond delay="1000"/>
                                  </p:stCondLst>
                                  <p:childTnLst>
                                    <p:set>
                                      <p:cBhvr>
                                        <p:cTn id="72" dur="1" fill="hold">
                                          <p:stCondLst>
                                            <p:cond delay="499"/>
                                          </p:stCondLst>
                                        </p:cTn>
                                        <p:tgtEl>
                                          <p:spTgt spid="14362"/>
                                        </p:tgtEl>
                                        <p:attrNameLst>
                                          <p:attrName>style.visibility</p:attrName>
                                        </p:attrNameLst>
                                      </p:cBhvr>
                                      <p:to>
                                        <p:strVal val="visible"/>
                                      </p:to>
                                    </p:set>
                                  </p:childTnLst>
                                </p:cTn>
                              </p:par>
                            </p:childTnLst>
                          </p:cTn>
                        </p:par>
                        <p:par>
                          <p:cTn id="73" fill="hold" nodeType="afterGroup">
                            <p:stCondLst>
                              <p:cond delay="184500"/>
                            </p:stCondLst>
                            <p:childTnLst>
                              <p:par>
                                <p:cTn id="74" presetID="1" presetClass="entr" presetSubtype="0" fill="hold" grpId="0" nodeType="afterEffect">
                                  <p:stCondLst>
                                    <p:cond delay="1000"/>
                                  </p:stCondLst>
                                  <p:childTnLst>
                                    <p:set>
                                      <p:cBhvr>
                                        <p:cTn id="75" dur="1" fill="hold">
                                          <p:stCondLst>
                                            <p:cond delay="499"/>
                                          </p:stCondLst>
                                        </p:cTn>
                                        <p:tgtEl>
                                          <p:spTgt spid="14363"/>
                                        </p:tgtEl>
                                        <p:attrNameLst>
                                          <p:attrName>style.visibility</p:attrName>
                                        </p:attrNameLst>
                                      </p:cBhvr>
                                      <p:to>
                                        <p:strVal val="visible"/>
                                      </p:to>
                                    </p:set>
                                  </p:childTnLst>
                                </p:cTn>
                              </p:par>
                            </p:childTnLst>
                          </p:cTn>
                        </p:par>
                        <p:par>
                          <p:cTn id="76" fill="hold" nodeType="afterGroup">
                            <p:stCondLst>
                              <p:cond delay="186000"/>
                            </p:stCondLst>
                            <p:childTnLst>
                              <p:par>
                                <p:cTn id="77" presetID="1" presetClass="entr" presetSubtype="0" fill="hold" grpId="0" nodeType="afterEffect">
                                  <p:stCondLst>
                                    <p:cond delay="1000"/>
                                  </p:stCondLst>
                                  <p:childTnLst>
                                    <p:set>
                                      <p:cBhvr>
                                        <p:cTn id="78" dur="1" fill="hold">
                                          <p:stCondLst>
                                            <p:cond delay="499"/>
                                          </p:stCondLst>
                                        </p:cTn>
                                        <p:tgtEl>
                                          <p:spTgt spid="14364"/>
                                        </p:tgtEl>
                                        <p:attrNameLst>
                                          <p:attrName>style.visibility</p:attrName>
                                        </p:attrNameLst>
                                      </p:cBhvr>
                                      <p:to>
                                        <p:strVal val="visible"/>
                                      </p:to>
                                    </p:set>
                                  </p:childTnLst>
                                </p:cTn>
                              </p:par>
                            </p:childTnLst>
                          </p:cTn>
                        </p:par>
                        <p:par>
                          <p:cTn id="79" fill="hold" nodeType="afterGroup">
                            <p:stCondLst>
                              <p:cond delay="187500"/>
                            </p:stCondLst>
                            <p:childTnLst>
                              <p:par>
                                <p:cTn id="80" presetID="1" presetClass="entr" presetSubtype="0" fill="hold" grpId="0" nodeType="afterEffect">
                                  <p:stCondLst>
                                    <p:cond delay="1000"/>
                                  </p:stCondLst>
                                  <p:childTnLst>
                                    <p:set>
                                      <p:cBhvr>
                                        <p:cTn id="81" dur="1" fill="hold">
                                          <p:stCondLst>
                                            <p:cond delay="499"/>
                                          </p:stCondLst>
                                        </p:cTn>
                                        <p:tgtEl>
                                          <p:spTgt spid="14365"/>
                                        </p:tgtEl>
                                        <p:attrNameLst>
                                          <p:attrName>style.visibility</p:attrName>
                                        </p:attrNameLst>
                                      </p:cBhvr>
                                      <p:to>
                                        <p:strVal val="visible"/>
                                      </p:to>
                                    </p:set>
                                  </p:childTnLst>
                                </p:cTn>
                              </p:par>
                            </p:childTnLst>
                          </p:cTn>
                        </p:par>
                        <p:par>
                          <p:cTn id="82" fill="hold" nodeType="afterGroup">
                            <p:stCondLst>
                              <p:cond delay="189000"/>
                            </p:stCondLst>
                            <p:childTnLst>
                              <p:par>
                                <p:cTn id="83" presetID="1" presetClass="entr" presetSubtype="0" fill="hold" grpId="0" nodeType="afterEffect">
                                  <p:stCondLst>
                                    <p:cond delay="1000"/>
                                  </p:stCondLst>
                                  <p:childTnLst>
                                    <p:set>
                                      <p:cBhvr>
                                        <p:cTn id="84" dur="1" fill="hold">
                                          <p:stCondLst>
                                            <p:cond delay="499"/>
                                          </p:stCondLst>
                                        </p:cTn>
                                        <p:tgtEl>
                                          <p:spTgt spid="14366"/>
                                        </p:tgtEl>
                                        <p:attrNameLst>
                                          <p:attrName>style.visibility</p:attrName>
                                        </p:attrNameLst>
                                      </p:cBhvr>
                                      <p:to>
                                        <p:strVal val="visible"/>
                                      </p:to>
                                    </p:set>
                                  </p:childTnLst>
                                </p:cTn>
                              </p:par>
                            </p:childTnLst>
                          </p:cTn>
                        </p:par>
                        <p:par>
                          <p:cTn id="85" fill="hold" nodeType="afterGroup">
                            <p:stCondLst>
                              <p:cond delay="190500"/>
                            </p:stCondLst>
                            <p:childTnLst>
                              <p:par>
                                <p:cTn id="86" presetID="1" presetClass="entr" presetSubtype="0" fill="hold" grpId="0" nodeType="afterEffect">
                                  <p:stCondLst>
                                    <p:cond delay="1000"/>
                                  </p:stCondLst>
                                  <p:childTnLst>
                                    <p:set>
                                      <p:cBhvr>
                                        <p:cTn id="87" dur="1" fill="hold">
                                          <p:stCondLst>
                                            <p:cond delay="499"/>
                                          </p:stCondLst>
                                        </p:cTn>
                                        <p:tgtEl>
                                          <p:spTgt spid="14367"/>
                                        </p:tgtEl>
                                        <p:attrNameLst>
                                          <p:attrName>style.visibility</p:attrName>
                                        </p:attrNameLst>
                                      </p:cBhvr>
                                      <p:to>
                                        <p:strVal val="visible"/>
                                      </p:to>
                                    </p:set>
                                  </p:childTnLst>
                                </p:cTn>
                              </p:par>
                            </p:childTnLst>
                          </p:cTn>
                        </p:par>
                        <p:par>
                          <p:cTn id="88" fill="hold" nodeType="afterGroup">
                            <p:stCondLst>
                              <p:cond delay="192000"/>
                            </p:stCondLst>
                            <p:childTnLst>
                              <p:par>
                                <p:cTn id="89" presetID="1" presetClass="entr" presetSubtype="0" fill="hold" grpId="0" nodeType="afterEffect">
                                  <p:stCondLst>
                                    <p:cond delay="1000"/>
                                  </p:stCondLst>
                                  <p:childTnLst>
                                    <p:set>
                                      <p:cBhvr>
                                        <p:cTn id="90" dur="1" fill="hold">
                                          <p:stCondLst>
                                            <p:cond delay="499"/>
                                          </p:stCondLst>
                                        </p:cTn>
                                        <p:tgtEl>
                                          <p:spTgt spid="14368"/>
                                        </p:tgtEl>
                                        <p:attrNameLst>
                                          <p:attrName>style.visibility</p:attrName>
                                        </p:attrNameLst>
                                      </p:cBhvr>
                                      <p:to>
                                        <p:strVal val="visible"/>
                                      </p:to>
                                    </p:set>
                                  </p:childTnLst>
                                </p:cTn>
                              </p:par>
                            </p:childTnLst>
                          </p:cTn>
                        </p:par>
                        <p:par>
                          <p:cTn id="91" fill="hold" nodeType="afterGroup">
                            <p:stCondLst>
                              <p:cond delay="193500"/>
                            </p:stCondLst>
                            <p:childTnLst>
                              <p:par>
                                <p:cTn id="92" presetID="1" presetClass="entr" presetSubtype="0" fill="hold" grpId="0" nodeType="afterEffect">
                                  <p:stCondLst>
                                    <p:cond delay="1000"/>
                                  </p:stCondLst>
                                  <p:childTnLst>
                                    <p:set>
                                      <p:cBhvr>
                                        <p:cTn id="93" dur="1" fill="hold">
                                          <p:stCondLst>
                                            <p:cond delay="499"/>
                                          </p:stCondLst>
                                        </p:cTn>
                                        <p:tgtEl>
                                          <p:spTgt spid="143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animBg="1" autoUpdateAnimBg="0"/>
      <p:bldP spid="14341" grpId="0" animBg="1" autoUpdateAnimBg="0"/>
      <p:bldP spid="14342" grpId="0" animBg="1" autoUpdateAnimBg="0"/>
      <p:bldP spid="14343" grpId="0" animBg="1" autoUpdateAnimBg="0"/>
      <p:bldP spid="14344" grpId="0" animBg="1" autoUpdateAnimBg="0"/>
      <p:bldP spid="14345" grpId="0" animBg="1" autoUpdateAnimBg="0"/>
      <p:bldP spid="14346" grpId="0" animBg="1" autoUpdateAnimBg="0"/>
      <p:bldP spid="14347" grpId="0" animBg="1" autoUpdateAnimBg="0"/>
      <p:bldP spid="14348" grpId="0" animBg="1" autoUpdateAnimBg="0"/>
      <p:bldP spid="14349" grpId="0" animBg="1" autoUpdateAnimBg="0"/>
      <p:bldP spid="14350" grpId="0" animBg="1" autoUpdateAnimBg="0"/>
      <p:bldP spid="14351" grpId="0" animBg="1" autoUpdateAnimBg="0"/>
      <p:bldP spid="14352" grpId="0" animBg="1" autoUpdateAnimBg="0"/>
      <p:bldP spid="14353" grpId="0" animBg="1" autoUpdateAnimBg="0"/>
      <p:bldP spid="14354" grpId="0" animBg="1" autoUpdateAnimBg="0"/>
      <p:bldP spid="14355" grpId="0" animBg="1" autoUpdateAnimBg="0"/>
      <p:bldP spid="14356" grpId="0" animBg="1" autoUpdateAnimBg="0"/>
      <p:bldP spid="14357" grpId="0" animBg="1" autoUpdateAnimBg="0"/>
      <p:bldP spid="14358" grpId="0" animBg="1" autoUpdateAnimBg="0"/>
      <p:bldP spid="14359" grpId="0" animBg="1" autoUpdateAnimBg="0"/>
      <p:bldP spid="14360" grpId="0" animBg="1" autoUpdateAnimBg="0"/>
      <p:bldP spid="14361" grpId="0" animBg="1" autoUpdateAnimBg="0"/>
      <p:bldP spid="14362" grpId="0" animBg="1" autoUpdateAnimBg="0"/>
      <p:bldP spid="14363" grpId="0" animBg="1" autoUpdateAnimBg="0"/>
      <p:bldP spid="14364" grpId="0" animBg="1" autoUpdateAnimBg="0"/>
      <p:bldP spid="14365" grpId="0" animBg="1" autoUpdateAnimBg="0"/>
      <p:bldP spid="14366" grpId="0" animBg="1" autoUpdateAnimBg="0"/>
      <p:bldP spid="14367" grpId="0" animBg="1" autoUpdateAnimBg="0"/>
      <p:bldP spid="14368" grpId="0" animBg="1" autoUpdateAnimBg="0"/>
      <p:bldP spid="14369"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Visual Variables</a:t>
            </a:r>
            <a:endParaRPr lang="en-US" dirty="0"/>
          </a:p>
        </p:txBody>
      </p:sp>
      <p:pic>
        <p:nvPicPr>
          <p:cNvPr id="7" name="Picture 6"/>
          <p:cNvPicPr>
            <a:picLocks noChangeAspect="1"/>
          </p:cNvPicPr>
          <p:nvPr/>
        </p:nvPicPr>
        <p:blipFill>
          <a:blip r:embed="rId3"/>
          <a:stretch>
            <a:fillRect/>
          </a:stretch>
        </p:blipFill>
        <p:spPr>
          <a:xfrm>
            <a:off x="584200" y="889000"/>
            <a:ext cx="7962900" cy="5080000"/>
          </a:xfrm>
          <a:prstGeom prst="rect">
            <a:avLst/>
          </a:prstGeom>
        </p:spPr>
      </p:pic>
    </p:spTree>
    <p:extLst>
      <p:ext uri="{BB962C8B-B14F-4D97-AF65-F5344CB8AC3E}">
        <p14:creationId xmlns:p14="http://schemas.microsoft.com/office/powerpoint/2010/main" val="323552717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9940" name="Text Box 5"/>
          <p:cNvSpPr txBox="1">
            <a:spLocks noChangeArrowheads="1"/>
          </p:cNvSpPr>
          <p:nvPr/>
        </p:nvSpPr>
        <p:spPr bwMode="auto">
          <a:xfrm>
            <a:off x="809625" y="1604963"/>
            <a:ext cx="477838" cy="579437"/>
          </a:xfrm>
          <a:prstGeom prst="rect">
            <a:avLst/>
          </a:prstGeom>
          <a:noFill/>
          <a:ln w="25400">
            <a:noFill/>
            <a:miter lim="800000"/>
            <a:headEnd/>
            <a:tailEnd type="none" w="lg" len="lg"/>
          </a:ln>
        </p:spPr>
        <p:txBody>
          <a:bodyPr wrap="none" anchorCtr="1">
            <a:prstTxWarp prst="textNoShape">
              <a:avLst/>
            </a:prstTxWarp>
            <a:spAutoFit/>
          </a:bodyPr>
          <a:lstStyle/>
          <a:p>
            <a:r>
              <a:rPr lang="en-US" sz="3200">
                <a:solidFill>
                  <a:srgbClr val="000000"/>
                </a:solidFill>
              </a:rPr>
              <a:t>N</a:t>
            </a:r>
          </a:p>
        </p:txBody>
      </p:sp>
      <p:sp>
        <p:nvSpPr>
          <p:cNvPr id="39941" name="Text Box 7"/>
          <p:cNvSpPr txBox="1">
            <a:spLocks noChangeArrowheads="1"/>
          </p:cNvSpPr>
          <p:nvPr/>
        </p:nvSpPr>
        <p:spPr bwMode="auto">
          <a:xfrm>
            <a:off x="2443163" y="2697163"/>
            <a:ext cx="477837" cy="579437"/>
          </a:xfrm>
          <a:prstGeom prst="rect">
            <a:avLst/>
          </a:prstGeom>
          <a:noFill/>
          <a:ln w="25400">
            <a:noFill/>
            <a:miter lim="800000"/>
            <a:headEnd/>
            <a:tailEnd type="none" w="lg" len="lg"/>
          </a:ln>
        </p:spPr>
        <p:txBody>
          <a:bodyPr wrap="none" anchorCtr="1">
            <a:prstTxWarp prst="textNoShape">
              <a:avLst/>
            </a:prstTxWarp>
            <a:spAutoFit/>
          </a:bodyPr>
          <a:lstStyle/>
          <a:p>
            <a:r>
              <a:rPr lang="en-US" sz="3200">
                <a:solidFill>
                  <a:srgbClr val="12FC00"/>
                </a:solidFill>
              </a:rPr>
              <a:t>N</a:t>
            </a:r>
          </a:p>
        </p:txBody>
      </p:sp>
      <p:sp>
        <p:nvSpPr>
          <p:cNvPr id="39942" name="Text Box 8"/>
          <p:cNvSpPr txBox="1">
            <a:spLocks noChangeArrowheads="1"/>
          </p:cNvSpPr>
          <p:nvPr/>
        </p:nvSpPr>
        <p:spPr bwMode="auto">
          <a:xfrm>
            <a:off x="787400" y="4267200"/>
            <a:ext cx="477838" cy="579438"/>
          </a:xfrm>
          <a:prstGeom prst="rect">
            <a:avLst/>
          </a:prstGeom>
          <a:noFill/>
          <a:ln w="25400">
            <a:noFill/>
            <a:miter lim="800000"/>
            <a:headEnd/>
            <a:tailEnd type="none" w="lg" len="lg"/>
          </a:ln>
        </p:spPr>
        <p:txBody>
          <a:bodyPr wrap="none" anchorCtr="1">
            <a:prstTxWarp prst="textNoShape">
              <a:avLst/>
            </a:prstTxWarp>
            <a:spAutoFit/>
          </a:bodyPr>
          <a:lstStyle/>
          <a:p>
            <a:r>
              <a:rPr lang="en-US" sz="3200">
                <a:solidFill>
                  <a:srgbClr val="000000"/>
                </a:solidFill>
              </a:rPr>
              <a:t>N</a:t>
            </a:r>
          </a:p>
        </p:txBody>
      </p:sp>
      <p:sp>
        <p:nvSpPr>
          <p:cNvPr id="39943" name="Text Box 9"/>
          <p:cNvSpPr txBox="1">
            <a:spLocks noChangeArrowheads="1"/>
          </p:cNvSpPr>
          <p:nvPr/>
        </p:nvSpPr>
        <p:spPr bwMode="auto">
          <a:xfrm>
            <a:off x="4267200" y="4114800"/>
            <a:ext cx="477838" cy="579438"/>
          </a:xfrm>
          <a:prstGeom prst="rect">
            <a:avLst/>
          </a:prstGeom>
          <a:noFill/>
          <a:ln w="25400">
            <a:noFill/>
            <a:miter lim="800000"/>
            <a:headEnd/>
            <a:tailEnd type="none" w="lg" len="lg"/>
          </a:ln>
        </p:spPr>
        <p:txBody>
          <a:bodyPr wrap="none" anchorCtr="1">
            <a:prstTxWarp prst="textNoShape">
              <a:avLst/>
            </a:prstTxWarp>
            <a:spAutoFit/>
          </a:bodyPr>
          <a:lstStyle/>
          <a:p>
            <a:r>
              <a:rPr lang="en-US" sz="3200">
                <a:solidFill>
                  <a:srgbClr val="000000"/>
                </a:solidFill>
              </a:rPr>
              <a:t>N</a:t>
            </a:r>
          </a:p>
        </p:txBody>
      </p:sp>
      <p:sp>
        <p:nvSpPr>
          <p:cNvPr id="39944" name="Text Box 10"/>
          <p:cNvSpPr txBox="1">
            <a:spLocks noChangeArrowheads="1"/>
          </p:cNvSpPr>
          <p:nvPr/>
        </p:nvSpPr>
        <p:spPr bwMode="auto">
          <a:xfrm>
            <a:off x="5334000" y="2133600"/>
            <a:ext cx="477838" cy="579438"/>
          </a:xfrm>
          <a:prstGeom prst="rect">
            <a:avLst/>
          </a:prstGeom>
          <a:noFill/>
          <a:ln w="25400">
            <a:noFill/>
            <a:miter lim="800000"/>
            <a:headEnd/>
            <a:tailEnd type="none" w="lg" len="lg"/>
          </a:ln>
        </p:spPr>
        <p:txBody>
          <a:bodyPr wrap="none" anchorCtr="1">
            <a:prstTxWarp prst="textNoShape">
              <a:avLst/>
            </a:prstTxWarp>
            <a:spAutoFit/>
          </a:bodyPr>
          <a:lstStyle/>
          <a:p>
            <a:r>
              <a:rPr lang="en-US" sz="3200">
                <a:solidFill>
                  <a:srgbClr val="12FC00"/>
                </a:solidFill>
              </a:rPr>
              <a:t>N</a:t>
            </a:r>
          </a:p>
        </p:txBody>
      </p:sp>
      <p:sp>
        <p:nvSpPr>
          <p:cNvPr id="39945" name="Text Box 11"/>
          <p:cNvSpPr txBox="1">
            <a:spLocks noChangeArrowheads="1"/>
          </p:cNvSpPr>
          <p:nvPr/>
        </p:nvSpPr>
        <p:spPr bwMode="auto">
          <a:xfrm>
            <a:off x="6019800" y="4495800"/>
            <a:ext cx="477838" cy="579438"/>
          </a:xfrm>
          <a:prstGeom prst="rect">
            <a:avLst/>
          </a:prstGeom>
          <a:noFill/>
          <a:ln w="25400">
            <a:noFill/>
            <a:miter lim="800000"/>
            <a:headEnd/>
            <a:tailEnd type="none" w="lg" len="lg"/>
          </a:ln>
        </p:spPr>
        <p:txBody>
          <a:bodyPr wrap="none" anchorCtr="1">
            <a:prstTxWarp prst="textNoShape">
              <a:avLst/>
            </a:prstTxWarp>
            <a:spAutoFit/>
          </a:bodyPr>
          <a:lstStyle/>
          <a:p>
            <a:r>
              <a:rPr lang="en-US" sz="3200" dirty="0">
                <a:solidFill>
                  <a:srgbClr val="FF0000"/>
                </a:solidFill>
              </a:rPr>
              <a:t>N</a:t>
            </a:r>
          </a:p>
        </p:txBody>
      </p:sp>
      <p:sp>
        <p:nvSpPr>
          <p:cNvPr id="39946" name="Text Box 12"/>
          <p:cNvSpPr txBox="1">
            <a:spLocks noChangeArrowheads="1"/>
          </p:cNvSpPr>
          <p:nvPr/>
        </p:nvSpPr>
        <p:spPr bwMode="auto">
          <a:xfrm>
            <a:off x="3886200" y="2667000"/>
            <a:ext cx="477838" cy="579438"/>
          </a:xfrm>
          <a:prstGeom prst="rect">
            <a:avLst/>
          </a:prstGeom>
          <a:noFill/>
          <a:ln w="25400">
            <a:noFill/>
            <a:miter lim="800000"/>
            <a:headEnd/>
            <a:tailEnd type="none" w="lg" len="lg"/>
          </a:ln>
        </p:spPr>
        <p:txBody>
          <a:bodyPr wrap="none" anchorCtr="1">
            <a:prstTxWarp prst="textNoShape">
              <a:avLst/>
            </a:prstTxWarp>
            <a:spAutoFit/>
          </a:bodyPr>
          <a:lstStyle/>
          <a:p>
            <a:r>
              <a:rPr lang="en-US" sz="3200">
                <a:solidFill>
                  <a:srgbClr val="3333FF"/>
                </a:solidFill>
              </a:rPr>
              <a:t>N</a:t>
            </a:r>
          </a:p>
        </p:txBody>
      </p:sp>
      <p:sp>
        <p:nvSpPr>
          <p:cNvPr id="39947" name="Text Box 13"/>
          <p:cNvSpPr txBox="1">
            <a:spLocks noChangeArrowheads="1"/>
          </p:cNvSpPr>
          <p:nvPr/>
        </p:nvSpPr>
        <p:spPr bwMode="auto">
          <a:xfrm>
            <a:off x="7086600" y="3657600"/>
            <a:ext cx="477838" cy="579438"/>
          </a:xfrm>
          <a:prstGeom prst="rect">
            <a:avLst/>
          </a:prstGeom>
          <a:noFill/>
          <a:ln w="25400">
            <a:noFill/>
            <a:miter lim="800000"/>
            <a:headEnd/>
            <a:tailEnd type="none" w="lg" len="lg"/>
          </a:ln>
        </p:spPr>
        <p:txBody>
          <a:bodyPr wrap="none" anchorCtr="1">
            <a:prstTxWarp prst="textNoShape">
              <a:avLst/>
            </a:prstTxWarp>
            <a:spAutoFit/>
          </a:bodyPr>
          <a:lstStyle/>
          <a:p>
            <a:r>
              <a:rPr lang="en-US" sz="3200">
                <a:solidFill>
                  <a:srgbClr val="12FC00"/>
                </a:solidFill>
              </a:rPr>
              <a:t>N</a:t>
            </a:r>
          </a:p>
        </p:txBody>
      </p:sp>
      <p:sp>
        <p:nvSpPr>
          <p:cNvPr id="39948" name="Text Box 14"/>
          <p:cNvSpPr txBox="1">
            <a:spLocks noChangeArrowheads="1"/>
          </p:cNvSpPr>
          <p:nvPr/>
        </p:nvSpPr>
        <p:spPr bwMode="auto">
          <a:xfrm>
            <a:off x="5410200" y="3276600"/>
            <a:ext cx="477838" cy="579438"/>
          </a:xfrm>
          <a:prstGeom prst="rect">
            <a:avLst/>
          </a:prstGeom>
          <a:noFill/>
          <a:ln w="25400">
            <a:noFill/>
            <a:miter lim="800000"/>
            <a:headEnd/>
            <a:tailEnd type="none" w="lg" len="lg"/>
          </a:ln>
        </p:spPr>
        <p:txBody>
          <a:bodyPr wrap="none" anchorCtr="1">
            <a:prstTxWarp prst="textNoShape">
              <a:avLst/>
            </a:prstTxWarp>
            <a:spAutoFit/>
          </a:bodyPr>
          <a:lstStyle/>
          <a:p>
            <a:r>
              <a:rPr lang="en-US" sz="3200" dirty="0">
                <a:solidFill>
                  <a:srgbClr val="000000"/>
                </a:solidFill>
              </a:rPr>
              <a:t>N</a:t>
            </a:r>
          </a:p>
        </p:txBody>
      </p:sp>
      <p:sp>
        <p:nvSpPr>
          <p:cNvPr id="39949" name="Text Box 15"/>
          <p:cNvSpPr txBox="1">
            <a:spLocks noChangeArrowheads="1"/>
          </p:cNvSpPr>
          <p:nvPr/>
        </p:nvSpPr>
        <p:spPr bwMode="auto">
          <a:xfrm>
            <a:off x="2616200" y="4953000"/>
            <a:ext cx="477838" cy="579438"/>
          </a:xfrm>
          <a:prstGeom prst="rect">
            <a:avLst/>
          </a:prstGeom>
          <a:noFill/>
          <a:ln w="25400">
            <a:noFill/>
            <a:miter lim="800000"/>
            <a:headEnd/>
            <a:tailEnd type="none" w="lg" len="lg"/>
          </a:ln>
        </p:spPr>
        <p:txBody>
          <a:bodyPr wrap="none" anchorCtr="1">
            <a:prstTxWarp prst="textNoShape">
              <a:avLst/>
            </a:prstTxWarp>
            <a:spAutoFit/>
          </a:bodyPr>
          <a:lstStyle/>
          <a:p>
            <a:r>
              <a:rPr lang="en-US" sz="3200">
                <a:solidFill>
                  <a:srgbClr val="3333FF"/>
                </a:solidFill>
              </a:rPr>
              <a:t>N</a:t>
            </a:r>
          </a:p>
        </p:txBody>
      </p:sp>
      <p:sp>
        <p:nvSpPr>
          <p:cNvPr id="39950" name="Text Box 16"/>
          <p:cNvSpPr txBox="1">
            <a:spLocks noChangeArrowheads="1"/>
          </p:cNvSpPr>
          <p:nvPr/>
        </p:nvSpPr>
        <p:spPr bwMode="auto">
          <a:xfrm>
            <a:off x="7391400" y="1600200"/>
            <a:ext cx="477838" cy="579438"/>
          </a:xfrm>
          <a:prstGeom prst="rect">
            <a:avLst/>
          </a:prstGeom>
          <a:noFill/>
          <a:ln w="25400">
            <a:noFill/>
            <a:miter lim="800000"/>
            <a:headEnd/>
            <a:tailEnd type="none" w="lg" len="lg"/>
          </a:ln>
        </p:spPr>
        <p:txBody>
          <a:bodyPr wrap="none" anchorCtr="1">
            <a:prstTxWarp prst="textNoShape">
              <a:avLst/>
            </a:prstTxWarp>
            <a:spAutoFit/>
          </a:bodyPr>
          <a:lstStyle/>
          <a:p>
            <a:r>
              <a:rPr lang="en-US" sz="3200" dirty="0">
                <a:solidFill>
                  <a:srgbClr val="000000"/>
                </a:solidFill>
              </a:rPr>
              <a:t>N</a:t>
            </a:r>
          </a:p>
        </p:txBody>
      </p:sp>
      <p:sp>
        <p:nvSpPr>
          <p:cNvPr id="39951" name="Text Box 17"/>
          <p:cNvSpPr txBox="1">
            <a:spLocks noChangeArrowheads="1"/>
          </p:cNvSpPr>
          <p:nvPr/>
        </p:nvSpPr>
        <p:spPr bwMode="auto">
          <a:xfrm>
            <a:off x="2540000" y="1752600"/>
            <a:ext cx="431800" cy="579438"/>
          </a:xfrm>
          <a:prstGeom prst="rect">
            <a:avLst/>
          </a:prstGeom>
          <a:noFill/>
          <a:ln w="25400">
            <a:noFill/>
            <a:miter lim="800000"/>
            <a:headEnd/>
            <a:tailEnd type="none" w="lg" len="lg"/>
          </a:ln>
        </p:spPr>
        <p:txBody>
          <a:bodyPr wrap="none" anchorCtr="1">
            <a:prstTxWarp prst="textNoShape">
              <a:avLst/>
            </a:prstTxWarp>
            <a:spAutoFit/>
          </a:bodyPr>
          <a:lstStyle/>
          <a:p>
            <a:r>
              <a:rPr lang="en-US" sz="3200">
                <a:solidFill>
                  <a:srgbClr val="000000"/>
                </a:solidFill>
              </a:rPr>
              <a:t>Z</a:t>
            </a:r>
          </a:p>
        </p:txBody>
      </p:sp>
      <p:sp>
        <p:nvSpPr>
          <p:cNvPr id="39952" name="Text Box 18"/>
          <p:cNvSpPr txBox="1">
            <a:spLocks noChangeArrowheads="1"/>
          </p:cNvSpPr>
          <p:nvPr/>
        </p:nvSpPr>
        <p:spPr bwMode="auto">
          <a:xfrm>
            <a:off x="2921000" y="3733800"/>
            <a:ext cx="431800" cy="579438"/>
          </a:xfrm>
          <a:prstGeom prst="rect">
            <a:avLst/>
          </a:prstGeom>
          <a:noFill/>
          <a:ln w="25400">
            <a:noFill/>
            <a:miter lim="800000"/>
            <a:headEnd/>
            <a:tailEnd type="none" w="lg" len="lg"/>
          </a:ln>
        </p:spPr>
        <p:txBody>
          <a:bodyPr wrap="none" anchorCtr="1">
            <a:prstTxWarp prst="textNoShape">
              <a:avLst/>
            </a:prstTxWarp>
            <a:spAutoFit/>
          </a:bodyPr>
          <a:lstStyle/>
          <a:p>
            <a:r>
              <a:rPr lang="en-US" sz="3200">
                <a:solidFill>
                  <a:srgbClr val="FF0000"/>
                </a:solidFill>
              </a:rPr>
              <a:t>Z</a:t>
            </a:r>
          </a:p>
        </p:txBody>
      </p:sp>
      <p:sp>
        <p:nvSpPr>
          <p:cNvPr id="39953" name="Text Box 19"/>
          <p:cNvSpPr txBox="1">
            <a:spLocks noChangeArrowheads="1"/>
          </p:cNvSpPr>
          <p:nvPr/>
        </p:nvSpPr>
        <p:spPr bwMode="auto">
          <a:xfrm>
            <a:off x="1092200" y="3124200"/>
            <a:ext cx="431800" cy="579438"/>
          </a:xfrm>
          <a:prstGeom prst="rect">
            <a:avLst/>
          </a:prstGeom>
          <a:noFill/>
          <a:ln w="25400">
            <a:noFill/>
            <a:miter lim="800000"/>
            <a:headEnd/>
            <a:tailEnd type="none" w="lg" len="lg"/>
          </a:ln>
        </p:spPr>
        <p:txBody>
          <a:bodyPr wrap="none" anchorCtr="1">
            <a:prstTxWarp prst="textNoShape">
              <a:avLst/>
            </a:prstTxWarp>
            <a:spAutoFit/>
          </a:bodyPr>
          <a:lstStyle/>
          <a:p>
            <a:r>
              <a:rPr lang="en-US" sz="3200">
                <a:solidFill>
                  <a:srgbClr val="12FC00"/>
                </a:solidFill>
              </a:rPr>
              <a:t>Z</a:t>
            </a:r>
          </a:p>
        </p:txBody>
      </p:sp>
      <p:sp>
        <p:nvSpPr>
          <p:cNvPr id="39954" name="Text Box 20"/>
          <p:cNvSpPr txBox="1">
            <a:spLocks noChangeArrowheads="1"/>
          </p:cNvSpPr>
          <p:nvPr/>
        </p:nvSpPr>
        <p:spPr bwMode="auto">
          <a:xfrm>
            <a:off x="4648200" y="1905000"/>
            <a:ext cx="431800" cy="579438"/>
          </a:xfrm>
          <a:prstGeom prst="rect">
            <a:avLst/>
          </a:prstGeom>
          <a:noFill/>
          <a:ln w="25400">
            <a:noFill/>
            <a:miter lim="800000"/>
            <a:headEnd/>
            <a:tailEnd type="none" w="lg" len="lg"/>
          </a:ln>
        </p:spPr>
        <p:txBody>
          <a:bodyPr wrap="none" anchorCtr="1">
            <a:prstTxWarp prst="textNoShape">
              <a:avLst/>
            </a:prstTxWarp>
            <a:spAutoFit/>
          </a:bodyPr>
          <a:lstStyle/>
          <a:p>
            <a:r>
              <a:rPr lang="en-US" sz="3200">
                <a:solidFill>
                  <a:srgbClr val="FF0000"/>
                </a:solidFill>
              </a:rPr>
              <a:t>Z</a:t>
            </a:r>
          </a:p>
        </p:txBody>
      </p:sp>
      <p:sp>
        <p:nvSpPr>
          <p:cNvPr id="39955" name="Text Box 21"/>
          <p:cNvSpPr txBox="1">
            <a:spLocks noChangeArrowheads="1"/>
          </p:cNvSpPr>
          <p:nvPr/>
        </p:nvSpPr>
        <p:spPr bwMode="auto">
          <a:xfrm>
            <a:off x="4572000" y="3276600"/>
            <a:ext cx="431800" cy="579438"/>
          </a:xfrm>
          <a:prstGeom prst="rect">
            <a:avLst/>
          </a:prstGeom>
          <a:noFill/>
          <a:ln w="25400">
            <a:noFill/>
            <a:miter lim="800000"/>
            <a:headEnd/>
            <a:tailEnd type="none" w="lg" len="lg"/>
          </a:ln>
        </p:spPr>
        <p:txBody>
          <a:bodyPr wrap="none" anchorCtr="1">
            <a:prstTxWarp prst="textNoShape">
              <a:avLst/>
            </a:prstTxWarp>
            <a:spAutoFit/>
          </a:bodyPr>
          <a:lstStyle/>
          <a:p>
            <a:r>
              <a:rPr lang="en-US" sz="3200">
                <a:solidFill>
                  <a:srgbClr val="FF0000"/>
                </a:solidFill>
              </a:rPr>
              <a:t>Z</a:t>
            </a:r>
          </a:p>
        </p:txBody>
      </p:sp>
      <p:sp>
        <p:nvSpPr>
          <p:cNvPr id="39956" name="Text Box 22"/>
          <p:cNvSpPr txBox="1">
            <a:spLocks noChangeArrowheads="1"/>
          </p:cNvSpPr>
          <p:nvPr/>
        </p:nvSpPr>
        <p:spPr bwMode="auto">
          <a:xfrm>
            <a:off x="6934200" y="2590800"/>
            <a:ext cx="431800" cy="579438"/>
          </a:xfrm>
          <a:prstGeom prst="rect">
            <a:avLst/>
          </a:prstGeom>
          <a:noFill/>
          <a:ln w="25400">
            <a:noFill/>
            <a:miter lim="800000"/>
            <a:headEnd/>
            <a:tailEnd type="none" w="lg" len="lg"/>
          </a:ln>
        </p:spPr>
        <p:txBody>
          <a:bodyPr wrap="none" anchorCtr="1">
            <a:prstTxWarp prst="textNoShape">
              <a:avLst/>
            </a:prstTxWarp>
            <a:spAutoFit/>
          </a:bodyPr>
          <a:lstStyle/>
          <a:p>
            <a:r>
              <a:rPr lang="en-US" sz="3200">
                <a:solidFill>
                  <a:srgbClr val="000000"/>
                </a:solidFill>
              </a:rPr>
              <a:t>Z</a:t>
            </a:r>
          </a:p>
        </p:txBody>
      </p:sp>
      <p:sp>
        <p:nvSpPr>
          <p:cNvPr id="39957" name="Text Box 23"/>
          <p:cNvSpPr txBox="1">
            <a:spLocks noChangeArrowheads="1"/>
          </p:cNvSpPr>
          <p:nvPr/>
        </p:nvSpPr>
        <p:spPr bwMode="auto">
          <a:xfrm>
            <a:off x="7620000" y="4419600"/>
            <a:ext cx="431800" cy="579438"/>
          </a:xfrm>
          <a:prstGeom prst="rect">
            <a:avLst/>
          </a:prstGeom>
          <a:noFill/>
          <a:ln w="25400">
            <a:noFill/>
            <a:miter lim="800000"/>
            <a:headEnd/>
            <a:tailEnd type="none" w="lg" len="lg"/>
          </a:ln>
        </p:spPr>
        <p:txBody>
          <a:bodyPr wrap="none" anchorCtr="1">
            <a:prstTxWarp prst="textNoShape">
              <a:avLst/>
            </a:prstTxWarp>
            <a:spAutoFit/>
          </a:bodyPr>
          <a:lstStyle/>
          <a:p>
            <a:r>
              <a:rPr lang="en-US" sz="3200"/>
              <a:t>Z</a:t>
            </a:r>
          </a:p>
        </p:txBody>
      </p:sp>
      <p:sp>
        <p:nvSpPr>
          <p:cNvPr id="39958" name="Text Box 24"/>
          <p:cNvSpPr txBox="1">
            <a:spLocks noChangeArrowheads="1"/>
          </p:cNvSpPr>
          <p:nvPr/>
        </p:nvSpPr>
        <p:spPr bwMode="auto">
          <a:xfrm>
            <a:off x="5029200" y="4876800"/>
            <a:ext cx="431800" cy="579438"/>
          </a:xfrm>
          <a:prstGeom prst="rect">
            <a:avLst/>
          </a:prstGeom>
          <a:noFill/>
          <a:ln w="25400">
            <a:noFill/>
            <a:miter lim="800000"/>
            <a:headEnd/>
            <a:tailEnd type="none" w="lg" len="lg"/>
          </a:ln>
        </p:spPr>
        <p:txBody>
          <a:bodyPr wrap="none" anchorCtr="1">
            <a:prstTxWarp prst="textNoShape">
              <a:avLst/>
            </a:prstTxWarp>
            <a:spAutoFit/>
          </a:bodyPr>
          <a:lstStyle/>
          <a:p>
            <a:r>
              <a:rPr lang="en-US" sz="3200">
                <a:solidFill>
                  <a:srgbClr val="FF0000"/>
                </a:solidFill>
              </a:rPr>
              <a:t>Z</a:t>
            </a:r>
          </a:p>
        </p:txBody>
      </p:sp>
      <p:sp>
        <p:nvSpPr>
          <p:cNvPr id="39959" name="Text Box 25"/>
          <p:cNvSpPr txBox="1">
            <a:spLocks noChangeArrowheads="1"/>
          </p:cNvSpPr>
          <p:nvPr/>
        </p:nvSpPr>
        <p:spPr bwMode="auto">
          <a:xfrm>
            <a:off x="6324600" y="3657600"/>
            <a:ext cx="431800" cy="579438"/>
          </a:xfrm>
          <a:prstGeom prst="rect">
            <a:avLst/>
          </a:prstGeom>
          <a:noFill/>
          <a:ln w="25400">
            <a:noFill/>
            <a:miter lim="800000"/>
            <a:headEnd/>
            <a:tailEnd type="none" w="lg" len="lg"/>
          </a:ln>
        </p:spPr>
        <p:txBody>
          <a:bodyPr wrap="none" anchorCtr="1">
            <a:prstTxWarp prst="textNoShape">
              <a:avLst/>
            </a:prstTxWarp>
            <a:spAutoFit/>
          </a:bodyPr>
          <a:lstStyle/>
          <a:p>
            <a:r>
              <a:rPr lang="en-US" sz="3200">
                <a:solidFill>
                  <a:srgbClr val="000000"/>
                </a:solidFill>
              </a:rPr>
              <a:t>Z</a:t>
            </a:r>
          </a:p>
        </p:txBody>
      </p:sp>
      <p:sp>
        <p:nvSpPr>
          <p:cNvPr id="39960" name="Text Box 26"/>
          <p:cNvSpPr txBox="1">
            <a:spLocks noChangeArrowheads="1"/>
          </p:cNvSpPr>
          <p:nvPr/>
        </p:nvSpPr>
        <p:spPr bwMode="auto">
          <a:xfrm>
            <a:off x="1854200" y="4191000"/>
            <a:ext cx="466794" cy="584776"/>
          </a:xfrm>
          <a:prstGeom prst="rect">
            <a:avLst/>
          </a:prstGeom>
          <a:noFill/>
          <a:ln w="25400">
            <a:noFill/>
            <a:miter lim="800000"/>
            <a:headEnd/>
            <a:tailEnd type="none" w="lg" len="lg"/>
          </a:ln>
        </p:spPr>
        <p:txBody>
          <a:bodyPr wrap="none" anchorCtr="1">
            <a:prstTxWarp prst="textNoShape">
              <a:avLst/>
            </a:prstTxWarp>
            <a:spAutoFit/>
          </a:bodyPr>
          <a:lstStyle/>
          <a:p>
            <a:r>
              <a:rPr lang="en-US" sz="3200">
                <a:solidFill>
                  <a:srgbClr val="000000"/>
                </a:solidFill>
              </a:rPr>
              <a:t>K</a:t>
            </a:r>
          </a:p>
        </p:txBody>
      </p:sp>
      <p:sp>
        <p:nvSpPr>
          <p:cNvPr id="39961" name="Text Box 27"/>
          <p:cNvSpPr txBox="1">
            <a:spLocks noChangeArrowheads="1"/>
          </p:cNvSpPr>
          <p:nvPr/>
        </p:nvSpPr>
        <p:spPr bwMode="auto">
          <a:xfrm>
            <a:off x="1473200" y="2438400"/>
            <a:ext cx="466794" cy="584776"/>
          </a:xfrm>
          <a:prstGeom prst="rect">
            <a:avLst/>
          </a:prstGeom>
          <a:noFill/>
          <a:ln w="25400">
            <a:noFill/>
            <a:miter lim="800000"/>
            <a:headEnd/>
            <a:tailEnd type="none" w="lg" len="lg"/>
          </a:ln>
        </p:spPr>
        <p:txBody>
          <a:bodyPr wrap="none" anchorCtr="1">
            <a:prstTxWarp prst="textNoShape">
              <a:avLst/>
            </a:prstTxWarp>
            <a:spAutoFit/>
          </a:bodyPr>
          <a:lstStyle/>
          <a:p>
            <a:r>
              <a:rPr lang="en-US" sz="3200">
                <a:solidFill>
                  <a:srgbClr val="000000"/>
                </a:solidFill>
              </a:rPr>
              <a:t>K</a:t>
            </a:r>
          </a:p>
        </p:txBody>
      </p:sp>
      <p:sp>
        <p:nvSpPr>
          <p:cNvPr id="39962" name="Text Box 28"/>
          <p:cNvSpPr txBox="1">
            <a:spLocks noChangeArrowheads="1"/>
          </p:cNvSpPr>
          <p:nvPr/>
        </p:nvSpPr>
        <p:spPr bwMode="auto">
          <a:xfrm>
            <a:off x="3659188" y="2133600"/>
            <a:ext cx="466794" cy="584776"/>
          </a:xfrm>
          <a:prstGeom prst="rect">
            <a:avLst/>
          </a:prstGeom>
          <a:noFill/>
          <a:ln w="25400">
            <a:noFill/>
            <a:miter lim="800000"/>
            <a:headEnd/>
            <a:tailEnd type="none" w="lg" len="lg"/>
          </a:ln>
        </p:spPr>
        <p:txBody>
          <a:bodyPr wrap="none" anchorCtr="1">
            <a:prstTxWarp prst="textNoShape">
              <a:avLst/>
            </a:prstTxWarp>
            <a:spAutoFit/>
          </a:bodyPr>
          <a:lstStyle/>
          <a:p>
            <a:r>
              <a:rPr lang="en-US" sz="3200">
                <a:solidFill>
                  <a:srgbClr val="000000"/>
                </a:solidFill>
              </a:rPr>
              <a:t>K</a:t>
            </a:r>
          </a:p>
        </p:txBody>
      </p:sp>
      <p:sp>
        <p:nvSpPr>
          <p:cNvPr id="39963" name="Text Box 29"/>
          <p:cNvSpPr txBox="1">
            <a:spLocks noChangeArrowheads="1"/>
          </p:cNvSpPr>
          <p:nvPr/>
        </p:nvSpPr>
        <p:spPr bwMode="auto">
          <a:xfrm>
            <a:off x="3657600" y="3276600"/>
            <a:ext cx="455613" cy="579438"/>
          </a:xfrm>
          <a:prstGeom prst="rect">
            <a:avLst/>
          </a:prstGeom>
          <a:noFill/>
          <a:ln w="25400">
            <a:noFill/>
            <a:miter lim="800000"/>
            <a:headEnd/>
            <a:tailEnd type="none" w="lg" len="lg"/>
          </a:ln>
        </p:spPr>
        <p:txBody>
          <a:bodyPr wrap="none" anchorCtr="1">
            <a:prstTxWarp prst="textNoShape">
              <a:avLst/>
            </a:prstTxWarp>
            <a:spAutoFit/>
          </a:bodyPr>
          <a:lstStyle/>
          <a:p>
            <a:r>
              <a:rPr lang="en-US" sz="3200">
                <a:solidFill>
                  <a:schemeClr val="bg1"/>
                </a:solidFill>
              </a:rPr>
              <a:t>K</a:t>
            </a:r>
          </a:p>
        </p:txBody>
      </p:sp>
      <p:sp>
        <p:nvSpPr>
          <p:cNvPr id="39964" name="Text Box 30"/>
          <p:cNvSpPr txBox="1">
            <a:spLocks noChangeArrowheads="1"/>
          </p:cNvSpPr>
          <p:nvPr/>
        </p:nvSpPr>
        <p:spPr bwMode="auto">
          <a:xfrm>
            <a:off x="4953000" y="2743200"/>
            <a:ext cx="466794" cy="584776"/>
          </a:xfrm>
          <a:prstGeom prst="rect">
            <a:avLst/>
          </a:prstGeom>
          <a:noFill/>
          <a:ln w="25400">
            <a:noFill/>
            <a:miter lim="800000"/>
            <a:headEnd/>
            <a:tailEnd type="none" w="lg" len="lg"/>
          </a:ln>
        </p:spPr>
        <p:txBody>
          <a:bodyPr wrap="none" anchorCtr="1">
            <a:prstTxWarp prst="textNoShape">
              <a:avLst/>
            </a:prstTxWarp>
            <a:spAutoFit/>
          </a:bodyPr>
          <a:lstStyle/>
          <a:p>
            <a:r>
              <a:rPr lang="en-US" sz="3200">
                <a:solidFill>
                  <a:srgbClr val="000000"/>
                </a:solidFill>
              </a:rPr>
              <a:t>K</a:t>
            </a:r>
          </a:p>
        </p:txBody>
      </p:sp>
      <p:sp>
        <p:nvSpPr>
          <p:cNvPr id="39965" name="Text Box 31"/>
          <p:cNvSpPr txBox="1">
            <a:spLocks noChangeArrowheads="1"/>
          </p:cNvSpPr>
          <p:nvPr/>
        </p:nvSpPr>
        <p:spPr bwMode="auto">
          <a:xfrm>
            <a:off x="6400800" y="2362200"/>
            <a:ext cx="455613" cy="579438"/>
          </a:xfrm>
          <a:prstGeom prst="rect">
            <a:avLst/>
          </a:prstGeom>
          <a:noFill/>
          <a:ln w="25400">
            <a:noFill/>
            <a:miter lim="800000"/>
            <a:headEnd/>
            <a:tailEnd type="none" w="lg" len="lg"/>
          </a:ln>
        </p:spPr>
        <p:txBody>
          <a:bodyPr wrap="none" anchorCtr="1">
            <a:prstTxWarp prst="textNoShape">
              <a:avLst/>
            </a:prstTxWarp>
            <a:spAutoFit/>
          </a:bodyPr>
          <a:lstStyle/>
          <a:p>
            <a:r>
              <a:rPr lang="en-US" sz="3200">
                <a:solidFill>
                  <a:srgbClr val="FF0000"/>
                </a:solidFill>
              </a:rPr>
              <a:t>K</a:t>
            </a:r>
          </a:p>
        </p:txBody>
      </p:sp>
      <p:sp>
        <p:nvSpPr>
          <p:cNvPr id="39966" name="Text Box 32"/>
          <p:cNvSpPr txBox="1">
            <a:spLocks noChangeArrowheads="1"/>
          </p:cNvSpPr>
          <p:nvPr/>
        </p:nvSpPr>
        <p:spPr bwMode="auto">
          <a:xfrm>
            <a:off x="6858000" y="4343400"/>
            <a:ext cx="455613" cy="579438"/>
          </a:xfrm>
          <a:prstGeom prst="rect">
            <a:avLst/>
          </a:prstGeom>
          <a:noFill/>
          <a:ln w="25400">
            <a:noFill/>
            <a:miter lim="800000"/>
            <a:headEnd/>
            <a:tailEnd type="none" w="lg" len="lg"/>
          </a:ln>
        </p:spPr>
        <p:txBody>
          <a:bodyPr wrap="none" anchorCtr="1">
            <a:prstTxWarp prst="textNoShape">
              <a:avLst/>
            </a:prstTxWarp>
            <a:spAutoFit/>
          </a:bodyPr>
          <a:lstStyle/>
          <a:p>
            <a:r>
              <a:rPr lang="en-US" sz="3200">
                <a:solidFill>
                  <a:srgbClr val="3333FF"/>
                </a:solidFill>
              </a:rPr>
              <a:t>K</a:t>
            </a:r>
          </a:p>
        </p:txBody>
      </p:sp>
      <p:sp>
        <p:nvSpPr>
          <p:cNvPr id="39967" name="Text Box 33"/>
          <p:cNvSpPr txBox="1">
            <a:spLocks noChangeArrowheads="1"/>
          </p:cNvSpPr>
          <p:nvPr/>
        </p:nvSpPr>
        <p:spPr bwMode="auto">
          <a:xfrm>
            <a:off x="7924800" y="3124200"/>
            <a:ext cx="455613" cy="579438"/>
          </a:xfrm>
          <a:prstGeom prst="rect">
            <a:avLst/>
          </a:prstGeom>
          <a:noFill/>
          <a:ln w="25400">
            <a:noFill/>
            <a:miter lim="800000"/>
            <a:headEnd/>
            <a:tailEnd type="none" w="lg" len="lg"/>
          </a:ln>
        </p:spPr>
        <p:txBody>
          <a:bodyPr wrap="none" anchorCtr="1">
            <a:prstTxWarp prst="textNoShape">
              <a:avLst/>
            </a:prstTxWarp>
            <a:spAutoFit/>
          </a:bodyPr>
          <a:lstStyle/>
          <a:p>
            <a:r>
              <a:rPr lang="en-US" sz="3200">
                <a:solidFill>
                  <a:srgbClr val="3333FF"/>
                </a:solidFill>
              </a:rPr>
              <a:t>K</a:t>
            </a:r>
          </a:p>
        </p:txBody>
      </p:sp>
      <p:sp>
        <p:nvSpPr>
          <p:cNvPr id="39968" name="Text Box 34"/>
          <p:cNvSpPr txBox="1">
            <a:spLocks noChangeArrowheads="1"/>
          </p:cNvSpPr>
          <p:nvPr/>
        </p:nvSpPr>
        <p:spPr bwMode="auto">
          <a:xfrm>
            <a:off x="3810000" y="4800600"/>
            <a:ext cx="455613" cy="579438"/>
          </a:xfrm>
          <a:prstGeom prst="rect">
            <a:avLst/>
          </a:prstGeom>
          <a:noFill/>
          <a:ln w="25400">
            <a:noFill/>
            <a:miter lim="800000"/>
            <a:headEnd/>
            <a:tailEnd type="none" w="lg" len="lg"/>
          </a:ln>
        </p:spPr>
        <p:txBody>
          <a:bodyPr wrap="none" anchorCtr="1">
            <a:prstTxWarp prst="textNoShape">
              <a:avLst/>
            </a:prstTxWarp>
            <a:spAutoFit/>
          </a:bodyPr>
          <a:lstStyle/>
          <a:p>
            <a:r>
              <a:rPr lang="en-US" sz="3200">
                <a:solidFill>
                  <a:srgbClr val="12FC00"/>
                </a:solidFill>
              </a:rPr>
              <a:t>K</a:t>
            </a:r>
          </a:p>
        </p:txBody>
      </p:sp>
      <p:sp>
        <p:nvSpPr>
          <p:cNvPr id="39969" name="Text Box 35"/>
          <p:cNvSpPr txBox="1">
            <a:spLocks noChangeArrowheads="1"/>
          </p:cNvSpPr>
          <p:nvPr/>
        </p:nvSpPr>
        <p:spPr bwMode="auto">
          <a:xfrm>
            <a:off x="1244600" y="4724400"/>
            <a:ext cx="455613" cy="579438"/>
          </a:xfrm>
          <a:prstGeom prst="rect">
            <a:avLst/>
          </a:prstGeom>
          <a:noFill/>
          <a:ln w="25400">
            <a:noFill/>
            <a:miter lim="800000"/>
            <a:headEnd/>
            <a:tailEnd type="none" w="lg" len="lg"/>
          </a:ln>
        </p:spPr>
        <p:txBody>
          <a:bodyPr wrap="none" anchorCtr="1">
            <a:prstTxWarp prst="textNoShape">
              <a:avLst/>
            </a:prstTxWarp>
            <a:spAutoFit/>
          </a:bodyPr>
          <a:lstStyle/>
          <a:p>
            <a:r>
              <a:rPr lang="en-US" sz="3200">
                <a:solidFill>
                  <a:srgbClr val="3333FF"/>
                </a:solidFill>
              </a:rPr>
              <a:t>K</a:t>
            </a:r>
          </a:p>
        </p:txBody>
      </p:sp>
      <p:sp>
        <p:nvSpPr>
          <p:cNvPr id="39970" name="Text Box 36"/>
          <p:cNvSpPr txBox="1">
            <a:spLocks noChangeArrowheads="1"/>
          </p:cNvSpPr>
          <p:nvPr/>
        </p:nvSpPr>
        <p:spPr bwMode="auto">
          <a:xfrm>
            <a:off x="1930400" y="3352800"/>
            <a:ext cx="455613" cy="579438"/>
          </a:xfrm>
          <a:prstGeom prst="rect">
            <a:avLst/>
          </a:prstGeom>
          <a:noFill/>
          <a:ln w="25400">
            <a:noFill/>
            <a:miter lim="800000"/>
            <a:headEnd/>
            <a:tailEnd type="none" w="lg" len="lg"/>
          </a:ln>
        </p:spPr>
        <p:txBody>
          <a:bodyPr wrap="none" anchorCtr="1">
            <a:prstTxWarp prst="textNoShape">
              <a:avLst/>
            </a:prstTxWarp>
            <a:spAutoFit/>
          </a:bodyPr>
          <a:lstStyle/>
          <a:p>
            <a:r>
              <a:rPr lang="en-US" sz="3200">
                <a:solidFill>
                  <a:srgbClr val="FF0000"/>
                </a:solidFill>
              </a:rPr>
              <a:t>K</a:t>
            </a:r>
          </a:p>
        </p:txBody>
      </p:sp>
      <p:sp>
        <p:nvSpPr>
          <p:cNvPr id="39971" name="Text Box 37"/>
          <p:cNvSpPr txBox="1">
            <a:spLocks noChangeArrowheads="1"/>
          </p:cNvSpPr>
          <p:nvPr/>
        </p:nvSpPr>
        <p:spPr bwMode="auto">
          <a:xfrm>
            <a:off x="2540000" y="4191000"/>
            <a:ext cx="522288" cy="579438"/>
          </a:xfrm>
          <a:prstGeom prst="rect">
            <a:avLst/>
          </a:prstGeom>
          <a:noFill/>
          <a:ln w="25400">
            <a:noFill/>
            <a:miter lim="800000"/>
            <a:headEnd/>
            <a:tailEnd type="none" w="lg" len="lg"/>
          </a:ln>
        </p:spPr>
        <p:txBody>
          <a:bodyPr wrap="none" anchorCtr="1">
            <a:prstTxWarp prst="textNoShape">
              <a:avLst/>
            </a:prstTxWarp>
            <a:spAutoFit/>
          </a:bodyPr>
          <a:lstStyle/>
          <a:p>
            <a:r>
              <a:rPr lang="en-US" sz="3200">
                <a:solidFill>
                  <a:srgbClr val="12FC00"/>
                </a:solidFill>
              </a:rPr>
              <a:t>M</a:t>
            </a:r>
          </a:p>
        </p:txBody>
      </p:sp>
      <p:sp>
        <p:nvSpPr>
          <p:cNvPr id="39972" name="Text Box 38"/>
          <p:cNvSpPr txBox="1">
            <a:spLocks noChangeArrowheads="1"/>
          </p:cNvSpPr>
          <p:nvPr/>
        </p:nvSpPr>
        <p:spPr bwMode="auto">
          <a:xfrm>
            <a:off x="3657600" y="3886200"/>
            <a:ext cx="522288" cy="579438"/>
          </a:xfrm>
          <a:prstGeom prst="rect">
            <a:avLst/>
          </a:prstGeom>
          <a:noFill/>
          <a:ln w="25400">
            <a:noFill/>
            <a:miter lim="800000"/>
            <a:headEnd/>
            <a:tailEnd type="none" w="lg" len="lg"/>
          </a:ln>
        </p:spPr>
        <p:txBody>
          <a:bodyPr wrap="none" anchorCtr="1">
            <a:prstTxWarp prst="textNoShape">
              <a:avLst/>
            </a:prstTxWarp>
            <a:spAutoFit/>
          </a:bodyPr>
          <a:lstStyle/>
          <a:p>
            <a:r>
              <a:rPr lang="en-US" sz="3200">
                <a:solidFill>
                  <a:srgbClr val="3333FF"/>
                </a:solidFill>
              </a:rPr>
              <a:t>M</a:t>
            </a:r>
          </a:p>
        </p:txBody>
      </p:sp>
      <p:sp>
        <p:nvSpPr>
          <p:cNvPr id="39973" name="Text Box 39"/>
          <p:cNvSpPr txBox="1">
            <a:spLocks noChangeArrowheads="1"/>
          </p:cNvSpPr>
          <p:nvPr/>
        </p:nvSpPr>
        <p:spPr bwMode="auto">
          <a:xfrm>
            <a:off x="2779713" y="3048000"/>
            <a:ext cx="522287" cy="579438"/>
          </a:xfrm>
          <a:prstGeom prst="rect">
            <a:avLst/>
          </a:prstGeom>
          <a:noFill/>
          <a:ln w="25400">
            <a:noFill/>
            <a:miter lim="800000"/>
            <a:headEnd/>
            <a:tailEnd type="none" w="lg" len="lg"/>
          </a:ln>
        </p:spPr>
        <p:txBody>
          <a:bodyPr wrap="none" anchorCtr="1">
            <a:prstTxWarp prst="textNoShape">
              <a:avLst/>
            </a:prstTxWarp>
            <a:spAutoFit/>
          </a:bodyPr>
          <a:lstStyle/>
          <a:p>
            <a:r>
              <a:rPr lang="en-US" sz="3200">
                <a:solidFill>
                  <a:srgbClr val="3333FF"/>
                </a:solidFill>
              </a:rPr>
              <a:t>M</a:t>
            </a:r>
          </a:p>
        </p:txBody>
      </p:sp>
      <p:sp>
        <p:nvSpPr>
          <p:cNvPr id="39974" name="Text Box 40"/>
          <p:cNvSpPr txBox="1">
            <a:spLocks noChangeArrowheads="1"/>
          </p:cNvSpPr>
          <p:nvPr/>
        </p:nvSpPr>
        <p:spPr bwMode="auto">
          <a:xfrm>
            <a:off x="1625600" y="1828800"/>
            <a:ext cx="522288" cy="579438"/>
          </a:xfrm>
          <a:prstGeom prst="rect">
            <a:avLst/>
          </a:prstGeom>
          <a:noFill/>
          <a:ln w="25400">
            <a:noFill/>
            <a:miter lim="800000"/>
            <a:headEnd/>
            <a:tailEnd type="none" w="lg" len="lg"/>
          </a:ln>
        </p:spPr>
        <p:txBody>
          <a:bodyPr wrap="none" anchorCtr="1">
            <a:prstTxWarp prst="textNoShape">
              <a:avLst/>
            </a:prstTxWarp>
            <a:spAutoFit/>
          </a:bodyPr>
          <a:lstStyle/>
          <a:p>
            <a:r>
              <a:rPr lang="en-US" sz="3200">
                <a:solidFill>
                  <a:srgbClr val="FF0000"/>
                </a:solidFill>
              </a:rPr>
              <a:t>M</a:t>
            </a:r>
          </a:p>
        </p:txBody>
      </p:sp>
      <p:sp>
        <p:nvSpPr>
          <p:cNvPr id="39975" name="Text Box 41"/>
          <p:cNvSpPr txBox="1">
            <a:spLocks noChangeArrowheads="1"/>
          </p:cNvSpPr>
          <p:nvPr/>
        </p:nvSpPr>
        <p:spPr bwMode="auto">
          <a:xfrm>
            <a:off x="6858000" y="1981200"/>
            <a:ext cx="522288" cy="579438"/>
          </a:xfrm>
          <a:prstGeom prst="rect">
            <a:avLst/>
          </a:prstGeom>
          <a:noFill/>
          <a:ln w="25400">
            <a:noFill/>
            <a:miter lim="800000"/>
            <a:headEnd/>
            <a:tailEnd type="none" w="lg" len="lg"/>
          </a:ln>
        </p:spPr>
        <p:txBody>
          <a:bodyPr wrap="none" anchorCtr="1">
            <a:prstTxWarp prst="textNoShape">
              <a:avLst/>
            </a:prstTxWarp>
            <a:spAutoFit/>
          </a:bodyPr>
          <a:lstStyle/>
          <a:p>
            <a:r>
              <a:rPr lang="en-US" sz="3200">
                <a:solidFill>
                  <a:srgbClr val="3333FF"/>
                </a:solidFill>
              </a:rPr>
              <a:t>M</a:t>
            </a:r>
          </a:p>
        </p:txBody>
      </p:sp>
      <p:sp>
        <p:nvSpPr>
          <p:cNvPr id="39976" name="Text Box 42"/>
          <p:cNvSpPr txBox="1">
            <a:spLocks noChangeArrowheads="1"/>
          </p:cNvSpPr>
          <p:nvPr/>
        </p:nvSpPr>
        <p:spPr bwMode="auto">
          <a:xfrm>
            <a:off x="6172200" y="2971800"/>
            <a:ext cx="522288" cy="579438"/>
          </a:xfrm>
          <a:prstGeom prst="rect">
            <a:avLst/>
          </a:prstGeom>
          <a:noFill/>
          <a:ln w="25400">
            <a:noFill/>
            <a:miter lim="800000"/>
            <a:headEnd/>
            <a:tailEnd type="none" w="lg" len="lg"/>
          </a:ln>
        </p:spPr>
        <p:txBody>
          <a:bodyPr wrap="none" anchorCtr="1">
            <a:prstTxWarp prst="textNoShape">
              <a:avLst/>
            </a:prstTxWarp>
            <a:spAutoFit/>
          </a:bodyPr>
          <a:lstStyle/>
          <a:p>
            <a:r>
              <a:rPr lang="en-US" sz="3200">
                <a:solidFill>
                  <a:srgbClr val="3333FF"/>
                </a:solidFill>
              </a:rPr>
              <a:t>M</a:t>
            </a:r>
          </a:p>
        </p:txBody>
      </p:sp>
      <p:sp>
        <p:nvSpPr>
          <p:cNvPr id="39977" name="Text Box 43"/>
          <p:cNvSpPr txBox="1">
            <a:spLocks noChangeArrowheads="1"/>
          </p:cNvSpPr>
          <p:nvPr/>
        </p:nvSpPr>
        <p:spPr bwMode="auto">
          <a:xfrm>
            <a:off x="5181600" y="4038600"/>
            <a:ext cx="522288" cy="579438"/>
          </a:xfrm>
          <a:prstGeom prst="rect">
            <a:avLst/>
          </a:prstGeom>
          <a:noFill/>
          <a:ln w="25400">
            <a:noFill/>
            <a:miter lim="800000"/>
            <a:headEnd/>
            <a:tailEnd type="none" w="lg" len="lg"/>
          </a:ln>
        </p:spPr>
        <p:txBody>
          <a:bodyPr wrap="none" anchorCtr="1">
            <a:prstTxWarp prst="textNoShape">
              <a:avLst/>
            </a:prstTxWarp>
            <a:spAutoFit/>
          </a:bodyPr>
          <a:lstStyle/>
          <a:p>
            <a:r>
              <a:rPr lang="en-US" sz="3200">
                <a:solidFill>
                  <a:srgbClr val="000000"/>
                </a:solidFill>
              </a:rPr>
              <a:t>M</a:t>
            </a:r>
          </a:p>
        </p:txBody>
      </p:sp>
      <p:sp>
        <p:nvSpPr>
          <p:cNvPr id="39978" name="Text Box 44"/>
          <p:cNvSpPr txBox="1">
            <a:spLocks noChangeArrowheads="1"/>
          </p:cNvSpPr>
          <p:nvPr/>
        </p:nvSpPr>
        <p:spPr bwMode="auto">
          <a:xfrm>
            <a:off x="6715125" y="4953000"/>
            <a:ext cx="522288" cy="579438"/>
          </a:xfrm>
          <a:prstGeom prst="rect">
            <a:avLst/>
          </a:prstGeom>
          <a:noFill/>
          <a:ln w="25400">
            <a:noFill/>
            <a:miter lim="800000"/>
            <a:headEnd/>
            <a:tailEnd type="none" w="lg" len="lg"/>
          </a:ln>
        </p:spPr>
        <p:txBody>
          <a:bodyPr wrap="none" anchorCtr="1">
            <a:prstTxWarp prst="textNoShape">
              <a:avLst/>
            </a:prstTxWarp>
            <a:spAutoFit/>
          </a:bodyPr>
          <a:lstStyle/>
          <a:p>
            <a:r>
              <a:rPr lang="en-US" sz="3200">
                <a:solidFill>
                  <a:srgbClr val="12FC00"/>
                </a:solidFill>
              </a:rPr>
              <a:t>M</a:t>
            </a:r>
          </a:p>
        </p:txBody>
      </p:sp>
      <p:sp>
        <p:nvSpPr>
          <p:cNvPr id="39979" name="Text Box 45"/>
          <p:cNvSpPr txBox="1">
            <a:spLocks noChangeArrowheads="1"/>
          </p:cNvSpPr>
          <p:nvPr/>
        </p:nvSpPr>
        <p:spPr bwMode="auto">
          <a:xfrm>
            <a:off x="7391400" y="3124200"/>
            <a:ext cx="522288" cy="579438"/>
          </a:xfrm>
          <a:prstGeom prst="rect">
            <a:avLst/>
          </a:prstGeom>
          <a:noFill/>
          <a:ln w="25400">
            <a:noFill/>
            <a:miter lim="800000"/>
            <a:headEnd/>
            <a:tailEnd type="none" w="lg" len="lg"/>
          </a:ln>
        </p:spPr>
        <p:txBody>
          <a:bodyPr wrap="none" anchorCtr="1">
            <a:prstTxWarp prst="textNoShape">
              <a:avLst/>
            </a:prstTxWarp>
            <a:spAutoFit/>
          </a:bodyPr>
          <a:lstStyle/>
          <a:p>
            <a:r>
              <a:rPr lang="en-US" sz="3200">
                <a:solidFill>
                  <a:srgbClr val="000000"/>
                </a:solidFill>
              </a:rPr>
              <a:t>M</a:t>
            </a:r>
          </a:p>
        </p:txBody>
      </p:sp>
      <p:sp>
        <p:nvSpPr>
          <p:cNvPr id="39980" name="Text Box 46"/>
          <p:cNvSpPr txBox="1">
            <a:spLocks noChangeArrowheads="1"/>
          </p:cNvSpPr>
          <p:nvPr/>
        </p:nvSpPr>
        <p:spPr bwMode="auto">
          <a:xfrm>
            <a:off x="1168400" y="3733800"/>
            <a:ext cx="522288" cy="579438"/>
          </a:xfrm>
          <a:prstGeom prst="rect">
            <a:avLst/>
          </a:prstGeom>
          <a:noFill/>
          <a:ln w="25400">
            <a:noFill/>
            <a:miter lim="800000"/>
            <a:headEnd/>
            <a:tailEnd type="none" w="lg" len="lg"/>
          </a:ln>
        </p:spPr>
        <p:txBody>
          <a:bodyPr wrap="none" anchorCtr="1">
            <a:prstTxWarp prst="textNoShape">
              <a:avLst/>
            </a:prstTxWarp>
            <a:spAutoFit/>
          </a:bodyPr>
          <a:lstStyle/>
          <a:p>
            <a:r>
              <a:rPr lang="en-US" sz="3200">
                <a:solidFill>
                  <a:srgbClr val="FF0000"/>
                </a:solidFill>
              </a:rPr>
              <a:t>M</a:t>
            </a:r>
          </a:p>
        </p:txBody>
      </p:sp>
      <p:sp>
        <p:nvSpPr>
          <p:cNvPr id="39981" name="Text Box 47"/>
          <p:cNvSpPr txBox="1">
            <a:spLocks noChangeArrowheads="1"/>
          </p:cNvSpPr>
          <p:nvPr/>
        </p:nvSpPr>
        <p:spPr bwMode="auto">
          <a:xfrm>
            <a:off x="787400" y="2362200"/>
            <a:ext cx="522288" cy="579438"/>
          </a:xfrm>
          <a:prstGeom prst="rect">
            <a:avLst/>
          </a:prstGeom>
          <a:noFill/>
          <a:ln w="25400">
            <a:noFill/>
            <a:miter lim="800000"/>
            <a:headEnd/>
            <a:tailEnd type="none" w="lg" len="lg"/>
          </a:ln>
        </p:spPr>
        <p:txBody>
          <a:bodyPr wrap="none" anchorCtr="1">
            <a:prstTxWarp prst="textNoShape">
              <a:avLst/>
            </a:prstTxWarp>
            <a:spAutoFit/>
          </a:bodyPr>
          <a:lstStyle/>
          <a:p>
            <a:r>
              <a:rPr lang="en-US" sz="3200">
                <a:solidFill>
                  <a:srgbClr val="12FC00"/>
                </a:solidFill>
              </a:rPr>
              <a:t>M</a:t>
            </a:r>
          </a:p>
        </p:txBody>
      </p:sp>
    </p:spTree>
    <p:extLst>
      <p:ext uri="{BB962C8B-B14F-4D97-AF65-F5344CB8AC3E}">
        <p14:creationId xmlns:p14="http://schemas.microsoft.com/office/powerpoint/2010/main" val="414271154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Variables in Text</a:t>
            </a:r>
            <a:endParaRPr lang="en-US" dirty="0"/>
          </a:p>
        </p:txBody>
      </p:sp>
      <p:sp>
        <p:nvSpPr>
          <p:cNvPr id="6" name="TextBox 5"/>
          <p:cNvSpPr txBox="1"/>
          <p:nvPr/>
        </p:nvSpPr>
        <p:spPr>
          <a:xfrm>
            <a:off x="838200" y="1295400"/>
            <a:ext cx="3352800" cy="2362200"/>
          </a:xfrm>
          <a:prstGeom prst="rect">
            <a:avLst/>
          </a:prstGeom>
          <a:noFill/>
        </p:spPr>
        <p:txBody>
          <a:bodyPr wrap="square" rtlCol="0">
            <a:noAutofit/>
          </a:bodyPr>
          <a:lstStyle/>
          <a:p>
            <a:pPr>
              <a:lnSpc>
                <a:spcPct val="120000"/>
              </a:lnSpc>
            </a:pPr>
            <a:r>
              <a:rPr lang="en-US" sz="1100" dirty="0" err="1"/>
              <a:t>Lorem</a:t>
            </a:r>
            <a:r>
              <a:rPr lang="en-US" sz="1100" dirty="0"/>
              <a:t> </a:t>
            </a:r>
            <a:r>
              <a:rPr lang="en-US" sz="1100" dirty="0" err="1"/>
              <a:t>ipsum</a:t>
            </a:r>
            <a:r>
              <a:rPr lang="en-US" sz="1100" dirty="0"/>
              <a:t> dolor sit </a:t>
            </a:r>
            <a:r>
              <a:rPr lang="en-US" sz="1100" dirty="0" err="1"/>
              <a:t>amet</a:t>
            </a:r>
            <a:r>
              <a:rPr lang="en-US" sz="1100" dirty="0"/>
              <a:t>, </a:t>
            </a:r>
            <a:r>
              <a:rPr lang="en-US" sz="1100" dirty="0" err="1"/>
              <a:t>consectetur</a:t>
            </a:r>
            <a:r>
              <a:rPr lang="en-US" sz="1100" dirty="0"/>
              <a:t> </a:t>
            </a:r>
            <a:r>
              <a:rPr lang="en-US" sz="1100" dirty="0" err="1"/>
              <a:t>adipisicing</a:t>
            </a:r>
            <a:r>
              <a:rPr lang="en-US" sz="1100" dirty="0"/>
              <a:t> </a:t>
            </a:r>
            <a:r>
              <a:rPr lang="en-US" sz="1100" dirty="0" err="1" smtClean="0"/>
              <a:t>elit</a:t>
            </a:r>
            <a:r>
              <a:rPr lang="en-US" sz="1100" dirty="0" smtClean="0"/>
              <a:t> </a:t>
            </a:r>
            <a:r>
              <a:rPr lang="en-US" sz="1100" dirty="0"/>
              <a:t>do </a:t>
            </a:r>
            <a:r>
              <a:rPr lang="en-US" sz="1100" dirty="0" err="1"/>
              <a:t>eiusmod</a:t>
            </a:r>
            <a:r>
              <a:rPr lang="en-US" sz="1100" dirty="0"/>
              <a:t> </a:t>
            </a:r>
            <a:r>
              <a:rPr lang="en-US" sz="1100" dirty="0" err="1"/>
              <a:t>tempor</a:t>
            </a:r>
            <a:r>
              <a:rPr lang="en-US" sz="1100" dirty="0"/>
              <a:t> </a:t>
            </a:r>
            <a:r>
              <a:rPr lang="en-US" sz="1100" dirty="0" err="1"/>
              <a:t>incididunt</a:t>
            </a:r>
            <a:r>
              <a:rPr lang="en-US" sz="1100" dirty="0"/>
              <a:t> </a:t>
            </a:r>
            <a:r>
              <a:rPr lang="en-US" sz="1100" dirty="0" err="1"/>
              <a:t>ut</a:t>
            </a:r>
            <a:r>
              <a:rPr lang="en-US" sz="1100" dirty="0"/>
              <a:t> </a:t>
            </a:r>
            <a:r>
              <a:rPr lang="en-US" sz="1100" dirty="0" err="1"/>
              <a:t>labore</a:t>
            </a:r>
            <a:r>
              <a:rPr lang="en-US" sz="1100" dirty="0"/>
              <a:t> et </a:t>
            </a:r>
            <a:r>
              <a:rPr lang="en-US" sz="1100" dirty="0" err="1"/>
              <a:t>dolore</a:t>
            </a:r>
            <a:r>
              <a:rPr lang="en-US" sz="1100" dirty="0"/>
              <a:t> </a:t>
            </a:r>
            <a:r>
              <a:rPr lang="en-US" sz="1100" dirty="0" err="1" smtClean="0"/>
              <a:t>aliqua</a:t>
            </a:r>
            <a:r>
              <a:rPr lang="en-US" sz="1100" dirty="0"/>
              <a:t>. </a:t>
            </a:r>
            <a:r>
              <a:rPr lang="en-US" sz="1100" dirty="0" err="1"/>
              <a:t>Ut</a:t>
            </a:r>
            <a:r>
              <a:rPr lang="en-US" sz="1100" dirty="0"/>
              <a:t> </a:t>
            </a:r>
            <a:r>
              <a:rPr lang="en-US" sz="1100" dirty="0" err="1"/>
              <a:t>enim</a:t>
            </a:r>
            <a:r>
              <a:rPr lang="en-US" sz="1100" dirty="0"/>
              <a:t> ad minim </a:t>
            </a:r>
            <a:r>
              <a:rPr lang="en-US" sz="1100" dirty="0" err="1"/>
              <a:t>veniam</a:t>
            </a:r>
            <a:r>
              <a:rPr lang="en-US" sz="1100" dirty="0"/>
              <a:t>, </a:t>
            </a:r>
            <a:r>
              <a:rPr lang="en-US" sz="1100" dirty="0" err="1"/>
              <a:t>quis</a:t>
            </a:r>
            <a:r>
              <a:rPr lang="en-US" sz="1100" dirty="0"/>
              <a:t> </a:t>
            </a:r>
            <a:r>
              <a:rPr lang="en-US" sz="1100" dirty="0" err="1" smtClean="0"/>
              <a:t>nostrud</a:t>
            </a:r>
            <a:r>
              <a:rPr lang="en-US" sz="1100" dirty="0" smtClean="0"/>
              <a:t> </a:t>
            </a:r>
            <a:r>
              <a:rPr lang="en-US" sz="1100" dirty="0"/>
              <a:t>exercitation </a:t>
            </a:r>
            <a:r>
              <a:rPr lang="en-US" sz="1100" dirty="0" err="1"/>
              <a:t>ullamco</a:t>
            </a:r>
            <a:r>
              <a:rPr lang="en-US" sz="1100" dirty="0"/>
              <a:t> </a:t>
            </a:r>
            <a:r>
              <a:rPr lang="en-US" sz="1100" dirty="0" err="1"/>
              <a:t>laboris</a:t>
            </a:r>
            <a:r>
              <a:rPr lang="en-US" sz="1100" dirty="0"/>
              <a:t> nisi </a:t>
            </a:r>
            <a:r>
              <a:rPr lang="en-US" sz="1100" dirty="0" err="1"/>
              <a:t>ut</a:t>
            </a:r>
            <a:r>
              <a:rPr lang="en-US" sz="1100" dirty="0"/>
              <a:t> </a:t>
            </a:r>
            <a:r>
              <a:rPr lang="en-US" sz="1100" dirty="0" err="1"/>
              <a:t>aliquip</a:t>
            </a:r>
            <a:r>
              <a:rPr lang="en-US" sz="1100" dirty="0"/>
              <a:t> </a:t>
            </a:r>
            <a:r>
              <a:rPr lang="en-US" sz="1100" b="1" dirty="0"/>
              <a:t>ex </a:t>
            </a:r>
            <a:r>
              <a:rPr lang="en-US" sz="1100" b="1" dirty="0" err="1"/>
              <a:t>ea</a:t>
            </a:r>
            <a:r>
              <a:rPr lang="en-US" sz="1100" b="1" dirty="0"/>
              <a:t> </a:t>
            </a:r>
            <a:r>
              <a:rPr lang="en-US" sz="1100" b="1" dirty="0" err="1"/>
              <a:t>commodo</a:t>
            </a:r>
            <a:r>
              <a:rPr lang="en-US" sz="1100" b="1" dirty="0"/>
              <a:t> </a:t>
            </a:r>
            <a:r>
              <a:rPr lang="en-US" sz="1100" dirty="0" err="1"/>
              <a:t>consequat</a:t>
            </a:r>
            <a:r>
              <a:rPr lang="en-US" sz="1100" dirty="0"/>
              <a:t>. </a:t>
            </a:r>
            <a:r>
              <a:rPr lang="en-US" sz="1100" dirty="0" err="1"/>
              <a:t>Duis</a:t>
            </a:r>
            <a:r>
              <a:rPr lang="en-US" sz="1100" dirty="0"/>
              <a:t> </a:t>
            </a:r>
            <a:r>
              <a:rPr lang="en-US" sz="1100" dirty="0" err="1"/>
              <a:t>aute</a:t>
            </a:r>
            <a:r>
              <a:rPr lang="en-US" sz="1100" dirty="0"/>
              <a:t> </a:t>
            </a:r>
            <a:r>
              <a:rPr lang="en-US" sz="1100" dirty="0" err="1"/>
              <a:t>irure</a:t>
            </a:r>
            <a:r>
              <a:rPr lang="en-US" sz="1100" dirty="0"/>
              <a:t> dolor in </a:t>
            </a:r>
            <a:r>
              <a:rPr lang="en-US" sz="1100" dirty="0" err="1"/>
              <a:t>reprehenderit</a:t>
            </a:r>
            <a:r>
              <a:rPr lang="en-US" sz="1100" dirty="0"/>
              <a:t> in </a:t>
            </a:r>
            <a:r>
              <a:rPr lang="en-US" sz="1100" dirty="0" err="1"/>
              <a:t>voluptate</a:t>
            </a:r>
            <a:r>
              <a:rPr lang="en-US" sz="1100" dirty="0"/>
              <a:t> </a:t>
            </a:r>
            <a:r>
              <a:rPr lang="en-US" sz="1100" dirty="0" err="1"/>
              <a:t>velit</a:t>
            </a:r>
            <a:r>
              <a:rPr lang="en-US" sz="1100" dirty="0"/>
              <a:t> </a:t>
            </a:r>
            <a:r>
              <a:rPr lang="en-US" sz="1100" dirty="0" err="1"/>
              <a:t>esse</a:t>
            </a:r>
            <a:r>
              <a:rPr lang="en-US" sz="1100" dirty="0"/>
              <a:t> </a:t>
            </a:r>
            <a:r>
              <a:rPr lang="en-US" sz="1100" dirty="0" err="1"/>
              <a:t>cillum</a:t>
            </a:r>
            <a:r>
              <a:rPr lang="en-US" sz="1100" dirty="0"/>
              <a:t> </a:t>
            </a:r>
            <a:r>
              <a:rPr lang="en-US" sz="1100" dirty="0" err="1"/>
              <a:t>dolore</a:t>
            </a:r>
            <a:r>
              <a:rPr lang="en-US" sz="1100" dirty="0"/>
              <a:t> </a:t>
            </a:r>
            <a:r>
              <a:rPr lang="en-US" sz="1100" dirty="0" err="1"/>
              <a:t>eu</a:t>
            </a:r>
            <a:r>
              <a:rPr lang="en-US" sz="1100" dirty="0"/>
              <a:t> </a:t>
            </a:r>
            <a:r>
              <a:rPr lang="en-US" sz="1100" dirty="0" err="1"/>
              <a:t>fugiat</a:t>
            </a:r>
            <a:r>
              <a:rPr lang="en-US" sz="1100" dirty="0"/>
              <a:t> </a:t>
            </a:r>
            <a:r>
              <a:rPr lang="en-US" sz="1100" dirty="0" err="1" smtClean="0"/>
              <a:t>nulla</a:t>
            </a:r>
            <a:r>
              <a:rPr lang="en-US" sz="1100" dirty="0" smtClean="0"/>
              <a:t> </a:t>
            </a:r>
            <a:r>
              <a:rPr lang="en-US" sz="1100" dirty="0" err="1"/>
              <a:t>pariatur</a:t>
            </a:r>
            <a:r>
              <a:rPr lang="en-US" sz="1100" dirty="0"/>
              <a:t>. </a:t>
            </a:r>
            <a:r>
              <a:rPr lang="en-US" sz="1100" dirty="0" err="1"/>
              <a:t>Excepteur</a:t>
            </a:r>
            <a:r>
              <a:rPr lang="en-US" sz="1100" dirty="0"/>
              <a:t> </a:t>
            </a:r>
            <a:r>
              <a:rPr lang="en-US" sz="1100" dirty="0" err="1"/>
              <a:t>sint</a:t>
            </a:r>
            <a:r>
              <a:rPr lang="en-US" sz="1100" dirty="0"/>
              <a:t> </a:t>
            </a:r>
            <a:r>
              <a:rPr lang="en-US" sz="1100" dirty="0" err="1"/>
              <a:t>occaecat</a:t>
            </a:r>
            <a:r>
              <a:rPr lang="en-US" sz="1100" dirty="0"/>
              <a:t> </a:t>
            </a:r>
            <a:r>
              <a:rPr lang="en-US" sz="1100" dirty="0" err="1"/>
              <a:t>cupidatat</a:t>
            </a:r>
            <a:r>
              <a:rPr lang="en-US" sz="1100" dirty="0"/>
              <a:t> non </a:t>
            </a:r>
            <a:r>
              <a:rPr lang="en-US" sz="1100" dirty="0" err="1"/>
              <a:t>proident</a:t>
            </a:r>
            <a:r>
              <a:rPr lang="en-US" sz="1100" dirty="0"/>
              <a:t>, </a:t>
            </a:r>
            <a:r>
              <a:rPr lang="en-US" sz="1100" dirty="0" err="1"/>
              <a:t>sunt</a:t>
            </a:r>
            <a:r>
              <a:rPr lang="en-US" sz="1100" dirty="0"/>
              <a:t> in culpa qui </a:t>
            </a:r>
            <a:r>
              <a:rPr lang="en-US" sz="1100" dirty="0" err="1"/>
              <a:t>officia</a:t>
            </a:r>
            <a:r>
              <a:rPr lang="en-US" sz="1100" dirty="0"/>
              <a:t> </a:t>
            </a:r>
            <a:r>
              <a:rPr lang="en-US" sz="1100" dirty="0" err="1"/>
              <a:t>deserunt</a:t>
            </a:r>
            <a:r>
              <a:rPr lang="en-US" sz="1100" dirty="0"/>
              <a:t> </a:t>
            </a:r>
            <a:r>
              <a:rPr lang="en-US" sz="1100" dirty="0" err="1"/>
              <a:t>mollit</a:t>
            </a:r>
            <a:r>
              <a:rPr lang="en-US" sz="1100" dirty="0"/>
              <a:t> </a:t>
            </a:r>
            <a:r>
              <a:rPr lang="en-US" sz="1100" dirty="0" smtClean="0"/>
              <a:t>id </a:t>
            </a:r>
            <a:r>
              <a:rPr lang="en-US" sz="1100" dirty="0" err="1"/>
              <a:t>est</a:t>
            </a:r>
            <a:r>
              <a:rPr lang="en-US" sz="1100" dirty="0"/>
              <a:t> </a:t>
            </a:r>
            <a:r>
              <a:rPr lang="en-US" sz="1100" dirty="0" err="1"/>
              <a:t>laborum</a:t>
            </a:r>
            <a:r>
              <a:rPr lang="en-US" sz="1100" dirty="0"/>
              <a:t>.</a:t>
            </a:r>
          </a:p>
        </p:txBody>
      </p:sp>
      <p:sp>
        <p:nvSpPr>
          <p:cNvPr id="10" name="TextBox 9"/>
          <p:cNvSpPr txBox="1"/>
          <p:nvPr/>
        </p:nvSpPr>
        <p:spPr>
          <a:xfrm>
            <a:off x="5029200" y="1295400"/>
            <a:ext cx="3352800" cy="2362200"/>
          </a:xfrm>
          <a:prstGeom prst="rect">
            <a:avLst/>
          </a:prstGeom>
          <a:noFill/>
        </p:spPr>
        <p:txBody>
          <a:bodyPr wrap="square" rtlCol="0">
            <a:noAutofit/>
          </a:bodyPr>
          <a:lstStyle/>
          <a:p>
            <a:pPr>
              <a:lnSpc>
                <a:spcPct val="120000"/>
              </a:lnSpc>
            </a:pPr>
            <a:r>
              <a:rPr lang="en-US" sz="1100" dirty="0" err="1"/>
              <a:t>Lorem</a:t>
            </a:r>
            <a:r>
              <a:rPr lang="en-US" sz="1100" dirty="0"/>
              <a:t> </a:t>
            </a:r>
            <a:r>
              <a:rPr lang="en-US" sz="1100" dirty="0" err="1"/>
              <a:t>ipsum</a:t>
            </a:r>
            <a:r>
              <a:rPr lang="en-US" sz="1100" dirty="0"/>
              <a:t> dolor sit </a:t>
            </a:r>
            <a:r>
              <a:rPr lang="en-US" sz="1100" dirty="0" err="1"/>
              <a:t>amet</a:t>
            </a:r>
            <a:r>
              <a:rPr lang="en-US" sz="1100" dirty="0"/>
              <a:t>, </a:t>
            </a:r>
            <a:r>
              <a:rPr lang="en-US" sz="1100" dirty="0" err="1"/>
              <a:t>consectetur</a:t>
            </a:r>
            <a:r>
              <a:rPr lang="en-US" sz="1100" dirty="0"/>
              <a:t> </a:t>
            </a:r>
            <a:r>
              <a:rPr lang="en-US" sz="1100" dirty="0" err="1"/>
              <a:t>adipisicing</a:t>
            </a:r>
            <a:r>
              <a:rPr lang="en-US" sz="1100" dirty="0"/>
              <a:t> </a:t>
            </a:r>
            <a:r>
              <a:rPr lang="en-US" sz="1100" dirty="0" err="1" smtClean="0"/>
              <a:t>elit</a:t>
            </a:r>
            <a:r>
              <a:rPr lang="en-US" sz="1100" dirty="0" smtClean="0"/>
              <a:t> </a:t>
            </a:r>
            <a:r>
              <a:rPr lang="en-US" sz="1100" dirty="0"/>
              <a:t>do </a:t>
            </a:r>
            <a:r>
              <a:rPr lang="en-US" sz="1100" dirty="0" err="1"/>
              <a:t>eiusmod</a:t>
            </a:r>
            <a:r>
              <a:rPr lang="en-US" sz="1100" dirty="0"/>
              <a:t> </a:t>
            </a:r>
            <a:r>
              <a:rPr lang="en-US" sz="1100" dirty="0" err="1"/>
              <a:t>tempor</a:t>
            </a:r>
            <a:r>
              <a:rPr lang="en-US" sz="1100" dirty="0"/>
              <a:t> </a:t>
            </a:r>
            <a:r>
              <a:rPr lang="en-US" sz="1100" dirty="0" err="1"/>
              <a:t>incididunt</a:t>
            </a:r>
            <a:r>
              <a:rPr lang="en-US" sz="1100" dirty="0"/>
              <a:t> </a:t>
            </a:r>
            <a:r>
              <a:rPr lang="en-US" sz="1100" dirty="0" err="1"/>
              <a:t>ut</a:t>
            </a:r>
            <a:r>
              <a:rPr lang="en-US" sz="1100" dirty="0"/>
              <a:t> </a:t>
            </a:r>
            <a:r>
              <a:rPr lang="en-US" sz="1100" dirty="0" err="1"/>
              <a:t>labore</a:t>
            </a:r>
            <a:r>
              <a:rPr lang="en-US" sz="1100" dirty="0"/>
              <a:t> et </a:t>
            </a:r>
            <a:r>
              <a:rPr lang="en-US" sz="1100" dirty="0" err="1"/>
              <a:t>dolore</a:t>
            </a:r>
            <a:r>
              <a:rPr lang="en-US" sz="1100" dirty="0"/>
              <a:t> </a:t>
            </a:r>
            <a:r>
              <a:rPr lang="en-US" sz="1100" dirty="0" err="1" smtClean="0"/>
              <a:t>aliqua</a:t>
            </a:r>
            <a:r>
              <a:rPr lang="en-US" sz="1100" dirty="0"/>
              <a:t>. </a:t>
            </a:r>
            <a:r>
              <a:rPr lang="en-US" sz="1100" dirty="0" err="1"/>
              <a:t>Ut</a:t>
            </a:r>
            <a:r>
              <a:rPr lang="en-US" sz="1100" dirty="0"/>
              <a:t> </a:t>
            </a:r>
            <a:r>
              <a:rPr lang="en-US" sz="1200" dirty="0" err="1">
                <a:latin typeface="Times New Roman"/>
                <a:cs typeface="Times New Roman"/>
              </a:rPr>
              <a:t>enim</a:t>
            </a:r>
            <a:r>
              <a:rPr lang="en-US" sz="1200" dirty="0">
                <a:latin typeface="Times New Roman"/>
                <a:cs typeface="Times New Roman"/>
              </a:rPr>
              <a:t> ad minim </a:t>
            </a:r>
            <a:r>
              <a:rPr lang="en-US" sz="1100" dirty="0" err="1"/>
              <a:t>veniam</a:t>
            </a:r>
            <a:r>
              <a:rPr lang="en-US" sz="1100" dirty="0"/>
              <a:t>, </a:t>
            </a:r>
            <a:r>
              <a:rPr lang="en-US" sz="1100" dirty="0" err="1"/>
              <a:t>quis</a:t>
            </a:r>
            <a:r>
              <a:rPr lang="en-US" sz="1100" dirty="0"/>
              <a:t> </a:t>
            </a:r>
            <a:r>
              <a:rPr lang="en-US" sz="1100" dirty="0" err="1" smtClean="0"/>
              <a:t>nostrud</a:t>
            </a:r>
            <a:r>
              <a:rPr lang="en-US" sz="1100" dirty="0" smtClean="0"/>
              <a:t> </a:t>
            </a:r>
            <a:r>
              <a:rPr lang="en-US" sz="1100" dirty="0"/>
              <a:t>exercitation </a:t>
            </a:r>
            <a:r>
              <a:rPr lang="en-US" sz="1100" dirty="0" err="1"/>
              <a:t>ullamco</a:t>
            </a:r>
            <a:r>
              <a:rPr lang="en-US" sz="1100" dirty="0"/>
              <a:t> </a:t>
            </a:r>
            <a:r>
              <a:rPr lang="en-US" sz="1100" dirty="0" err="1"/>
              <a:t>laboris</a:t>
            </a:r>
            <a:r>
              <a:rPr lang="en-US" sz="1100" dirty="0"/>
              <a:t> nisi </a:t>
            </a:r>
            <a:r>
              <a:rPr lang="en-US" sz="1100" dirty="0" err="1"/>
              <a:t>ut</a:t>
            </a:r>
            <a:r>
              <a:rPr lang="en-US" sz="1100" dirty="0"/>
              <a:t> </a:t>
            </a:r>
            <a:r>
              <a:rPr lang="en-US" sz="1100" dirty="0" err="1"/>
              <a:t>aliquip</a:t>
            </a:r>
            <a:r>
              <a:rPr lang="en-US" sz="1100" dirty="0"/>
              <a:t> ex </a:t>
            </a:r>
            <a:r>
              <a:rPr lang="en-US" sz="1100" dirty="0" err="1"/>
              <a:t>ea</a:t>
            </a:r>
            <a:r>
              <a:rPr lang="en-US" sz="1100" dirty="0"/>
              <a:t> </a:t>
            </a:r>
            <a:r>
              <a:rPr lang="en-US" sz="1100" dirty="0" err="1"/>
              <a:t>commodo</a:t>
            </a:r>
            <a:r>
              <a:rPr lang="en-US" sz="1100" dirty="0"/>
              <a:t> </a:t>
            </a:r>
            <a:r>
              <a:rPr lang="en-US" sz="1100" dirty="0" err="1"/>
              <a:t>consequat</a:t>
            </a:r>
            <a:r>
              <a:rPr lang="en-US" sz="1100" dirty="0"/>
              <a:t>. </a:t>
            </a:r>
            <a:r>
              <a:rPr lang="en-US" sz="1100" dirty="0" err="1"/>
              <a:t>Duis</a:t>
            </a:r>
            <a:r>
              <a:rPr lang="en-US" sz="1100" dirty="0"/>
              <a:t> </a:t>
            </a:r>
            <a:r>
              <a:rPr lang="en-US" sz="1100" dirty="0" err="1"/>
              <a:t>aute</a:t>
            </a:r>
            <a:r>
              <a:rPr lang="en-US" sz="1100" dirty="0"/>
              <a:t> </a:t>
            </a:r>
            <a:r>
              <a:rPr lang="en-US" sz="1100" dirty="0" err="1"/>
              <a:t>irure</a:t>
            </a:r>
            <a:r>
              <a:rPr lang="en-US" sz="1100" dirty="0"/>
              <a:t> dolor in </a:t>
            </a:r>
            <a:r>
              <a:rPr lang="en-US" sz="1100" dirty="0" err="1"/>
              <a:t>reprehenderit</a:t>
            </a:r>
            <a:r>
              <a:rPr lang="en-US" sz="1100" dirty="0"/>
              <a:t> in </a:t>
            </a:r>
            <a:r>
              <a:rPr lang="en-US" sz="1100" dirty="0" err="1"/>
              <a:t>voluptate</a:t>
            </a:r>
            <a:r>
              <a:rPr lang="en-US" sz="1100" dirty="0"/>
              <a:t> </a:t>
            </a:r>
            <a:r>
              <a:rPr lang="en-US" sz="1100" dirty="0" err="1"/>
              <a:t>velit</a:t>
            </a:r>
            <a:r>
              <a:rPr lang="en-US" sz="1100" dirty="0"/>
              <a:t> </a:t>
            </a:r>
            <a:r>
              <a:rPr lang="en-US" sz="1100" dirty="0" err="1"/>
              <a:t>esse</a:t>
            </a:r>
            <a:r>
              <a:rPr lang="en-US" sz="1100" dirty="0"/>
              <a:t> </a:t>
            </a:r>
            <a:r>
              <a:rPr lang="en-US" sz="1100" dirty="0" err="1"/>
              <a:t>cillum</a:t>
            </a:r>
            <a:r>
              <a:rPr lang="en-US" sz="1100" dirty="0"/>
              <a:t> </a:t>
            </a:r>
            <a:r>
              <a:rPr lang="en-US" sz="1100" dirty="0" err="1"/>
              <a:t>dolore</a:t>
            </a:r>
            <a:r>
              <a:rPr lang="en-US" sz="1100" dirty="0"/>
              <a:t> </a:t>
            </a:r>
            <a:r>
              <a:rPr lang="en-US" sz="1100" dirty="0" err="1"/>
              <a:t>eu</a:t>
            </a:r>
            <a:r>
              <a:rPr lang="en-US" sz="1100" dirty="0"/>
              <a:t> </a:t>
            </a:r>
            <a:r>
              <a:rPr lang="en-US" sz="1100" dirty="0" err="1"/>
              <a:t>fugiat</a:t>
            </a:r>
            <a:r>
              <a:rPr lang="en-US" sz="1100" dirty="0"/>
              <a:t> </a:t>
            </a:r>
            <a:r>
              <a:rPr lang="en-US" sz="1100" dirty="0" err="1" smtClean="0"/>
              <a:t>nulla</a:t>
            </a:r>
            <a:r>
              <a:rPr lang="en-US" sz="1100" dirty="0" smtClean="0"/>
              <a:t> </a:t>
            </a:r>
            <a:r>
              <a:rPr lang="en-US" sz="1100" dirty="0" err="1"/>
              <a:t>pariatur</a:t>
            </a:r>
            <a:r>
              <a:rPr lang="en-US" sz="1100" dirty="0"/>
              <a:t>. </a:t>
            </a:r>
            <a:r>
              <a:rPr lang="en-US" sz="1100" dirty="0" err="1"/>
              <a:t>Excepteur</a:t>
            </a:r>
            <a:r>
              <a:rPr lang="en-US" sz="1100" dirty="0"/>
              <a:t> </a:t>
            </a:r>
            <a:r>
              <a:rPr lang="en-US" sz="1100" dirty="0" err="1"/>
              <a:t>sint</a:t>
            </a:r>
            <a:r>
              <a:rPr lang="en-US" sz="1100" dirty="0"/>
              <a:t> </a:t>
            </a:r>
            <a:r>
              <a:rPr lang="en-US" sz="1100" dirty="0" err="1"/>
              <a:t>occaecat</a:t>
            </a:r>
            <a:r>
              <a:rPr lang="en-US" sz="1100" dirty="0"/>
              <a:t> </a:t>
            </a:r>
            <a:r>
              <a:rPr lang="en-US" sz="1100" dirty="0" err="1"/>
              <a:t>cupidatat</a:t>
            </a:r>
            <a:r>
              <a:rPr lang="en-US" sz="1100" dirty="0"/>
              <a:t> non </a:t>
            </a:r>
            <a:r>
              <a:rPr lang="en-US" sz="1100" dirty="0" err="1"/>
              <a:t>proident</a:t>
            </a:r>
            <a:r>
              <a:rPr lang="en-US" sz="1100" dirty="0"/>
              <a:t>, </a:t>
            </a:r>
            <a:r>
              <a:rPr lang="en-US" sz="1100" dirty="0" err="1"/>
              <a:t>sunt</a:t>
            </a:r>
            <a:r>
              <a:rPr lang="en-US" sz="1100" dirty="0"/>
              <a:t> in culpa qui </a:t>
            </a:r>
            <a:r>
              <a:rPr lang="en-US" sz="1100" dirty="0" err="1"/>
              <a:t>officia</a:t>
            </a:r>
            <a:r>
              <a:rPr lang="en-US" sz="1100" dirty="0"/>
              <a:t> </a:t>
            </a:r>
            <a:r>
              <a:rPr lang="en-US" sz="1100" dirty="0" err="1"/>
              <a:t>deserunt</a:t>
            </a:r>
            <a:r>
              <a:rPr lang="en-US" sz="1100" dirty="0"/>
              <a:t> </a:t>
            </a:r>
            <a:r>
              <a:rPr lang="en-US" sz="1100" dirty="0" err="1"/>
              <a:t>mollit</a:t>
            </a:r>
            <a:r>
              <a:rPr lang="en-US" sz="1100" dirty="0"/>
              <a:t> </a:t>
            </a:r>
            <a:r>
              <a:rPr lang="en-US" sz="1100" dirty="0" smtClean="0"/>
              <a:t>id </a:t>
            </a:r>
            <a:r>
              <a:rPr lang="en-US" sz="1100" dirty="0" err="1"/>
              <a:t>est</a:t>
            </a:r>
            <a:r>
              <a:rPr lang="en-US" sz="1100" dirty="0"/>
              <a:t> </a:t>
            </a:r>
            <a:r>
              <a:rPr lang="en-US" sz="1100" dirty="0" err="1"/>
              <a:t>laborum</a:t>
            </a:r>
            <a:r>
              <a:rPr lang="en-US" sz="1100" dirty="0"/>
              <a:t>.</a:t>
            </a:r>
          </a:p>
        </p:txBody>
      </p:sp>
      <p:sp>
        <p:nvSpPr>
          <p:cNvPr id="11" name="TextBox 10"/>
          <p:cNvSpPr txBox="1"/>
          <p:nvPr/>
        </p:nvSpPr>
        <p:spPr>
          <a:xfrm>
            <a:off x="838200" y="3810000"/>
            <a:ext cx="3352800" cy="2362200"/>
          </a:xfrm>
          <a:prstGeom prst="rect">
            <a:avLst/>
          </a:prstGeom>
          <a:noFill/>
        </p:spPr>
        <p:txBody>
          <a:bodyPr wrap="square" rtlCol="0">
            <a:noAutofit/>
          </a:bodyPr>
          <a:lstStyle/>
          <a:p>
            <a:pPr>
              <a:lnSpc>
                <a:spcPct val="120000"/>
              </a:lnSpc>
            </a:pPr>
            <a:r>
              <a:rPr lang="en-US" sz="1100" dirty="0" err="1"/>
              <a:t>Lorem</a:t>
            </a:r>
            <a:r>
              <a:rPr lang="en-US" sz="1100" dirty="0"/>
              <a:t> </a:t>
            </a:r>
            <a:r>
              <a:rPr lang="en-US" sz="1100" dirty="0" err="1"/>
              <a:t>ipsum</a:t>
            </a:r>
            <a:r>
              <a:rPr lang="en-US" sz="1100" dirty="0"/>
              <a:t> dolor sit </a:t>
            </a:r>
            <a:r>
              <a:rPr lang="en-US" sz="1100" dirty="0" err="1"/>
              <a:t>amet</a:t>
            </a:r>
            <a:r>
              <a:rPr lang="en-US" sz="1100" dirty="0"/>
              <a:t>, </a:t>
            </a:r>
            <a:r>
              <a:rPr lang="en-US" sz="1100" dirty="0" err="1"/>
              <a:t>consectetur</a:t>
            </a:r>
            <a:r>
              <a:rPr lang="en-US" sz="1100" dirty="0"/>
              <a:t> </a:t>
            </a:r>
            <a:r>
              <a:rPr lang="en-US" sz="1100" dirty="0" err="1"/>
              <a:t>adipisicing</a:t>
            </a:r>
            <a:r>
              <a:rPr lang="en-US" sz="1100" dirty="0"/>
              <a:t> </a:t>
            </a:r>
            <a:r>
              <a:rPr lang="en-US" sz="1100" dirty="0" err="1" smtClean="0"/>
              <a:t>elit</a:t>
            </a:r>
            <a:r>
              <a:rPr lang="en-US" sz="1100" dirty="0" smtClean="0"/>
              <a:t> </a:t>
            </a:r>
            <a:r>
              <a:rPr lang="en-US" sz="1100" dirty="0"/>
              <a:t>do </a:t>
            </a:r>
            <a:r>
              <a:rPr lang="en-US" sz="1100" dirty="0" err="1"/>
              <a:t>eiusmod</a:t>
            </a:r>
            <a:r>
              <a:rPr lang="en-US" sz="1100" dirty="0"/>
              <a:t> </a:t>
            </a:r>
            <a:r>
              <a:rPr lang="en-US" sz="1100" dirty="0" err="1"/>
              <a:t>tempor</a:t>
            </a:r>
            <a:r>
              <a:rPr lang="en-US" sz="1100" dirty="0"/>
              <a:t> </a:t>
            </a:r>
            <a:r>
              <a:rPr lang="en-US" sz="1100" dirty="0" err="1"/>
              <a:t>incididunt</a:t>
            </a:r>
            <a:r>
              <a:rPr lang="en-US" sz="1100" dirty="0"/>
              <a:t> </a:t>
            </a:r>
            <a:r>
              <a:rPr lang="en-US" sz="1100" dirty="0" err="1"/>
              <a:t>ut</a:t>
            </a:r>
            <a:r>
              <a:rPr lang="en-US" sz="1100" dirty="0"/>
              <a:t> </a:t>
            </a:r>
            <a:r>
              <a:rPr lang="en-US" sz="1100" dirty="0" err="1"/>
              <a:t>labore</a:t>
            </a:r>
            <a:r>
              <a:rPr lang="en-US" sz="1100" dirty="0"/>
              <a:t> et </a:t>
            </a:r>
            <a:r>
              <a:rPr lang="en-US" sz="1100" dirty="0" err="1"/>
              <a:t>dolore</a:t>
            </a:r>
            <a:r>
              <a:rPr lang="en-US" sz="1100" dirty="0"/>
              <a:t> </a:t>
            </a:r>
            <a:r>
              <a:rPr lang="en-US" sz="1100" dirty="0" err="1" smtClean="0"/>
              <a:t>aliqua</a:t>
            </a:r>
            <a:r>
              <a:rPr lang="en-US" sz="1100" dirty="0"/>
              <a:t>. </a:t>
            </a:r>
            <a:r>
              <a:rPr lang="en-US" sz="1100" dirty="0" err="1"/>
              <a:t>Ut</a:t>
            </a:r>
            <a:r>
              <a:rPr lang="en-US" sz="1100" dirty="0"/>
              <a:t> </a:t>
            </a:r>
            <a:r>
              <a:rPr lang="en-US" sz="1100" dirty="0" err="1"/>
              <a:t>enim</a:t>
            </a:r>
            <a:r>
              <a:rPr lang="en-US" sz="1100" dirty="0"/>
              <a:t> ad minim </a:t>
            </a:r>
            <a:r>
              <a:rPr lang="en-US" sz="1100" dirty="0" err="1"/>
              <a:t>veniam</a:t>
            </a:r>
            <a:r>
              <a:rPr lang="en-US" sz="1100" dirty="0"/>
              <a:t>, </a:t>
            </a:r>
            <a:r>
              <a:rPr lang="en-US" sz="1100" dirty="0" err="1"/>
              <a:t>quis</a:t>
            </a:r>
            <a:r>
              <a:rPr lang="en-US" sz="1100" dirty="0"/>
              <a:t> </a:t>
            </a:r>
            <a:r>
              <a:rPr lang="en-US" sz="1100" dirty="0" err="1" smtClean="0"/>
              <a:t>nostrud</a:t>
            </a:r>
            <a:r>
              <a:rPr lang="en-US" sz="1100" dirty="0" smtClean="0"/>
              <a:t> </a:t>
            </a:r>
            <a:r>
              <a:rPr lang="en-US" sz="1100" dirty="0"/>
              <a:t>exercitation </a:t>
            </a:r>
            <a:r>
              <a:rPr lang="en-US" sz="1100" dirty="0" err="1"/>
              <a:t>ullamco</a:t>
            </a:r>
            <a:r>
              <a:rPr lang="en-US" sz="1100" dirty="0"/>
              <a:t> </a:t>
            </a:r>
            <a:r>
              <a:rPr lang="en-US" sz="1100" dirty="0" err="1"/>
              <a:t>laboris</a:t>
            </a:r>
            <a:r>
              <a:rPr lang="en-US" sz="1100" dirty="0"/>
              <a:t> nisi </a:t>
            </a:r>
            <a:r>
              <a:rPr lang="en-US" sz="1100" dirty="0" err="1"/>
              <a:t>ut</a:t>
            </a:r>
            <a:r>
              <a:rPr lang="en-US" sz="1100" dirty="0"/>
              <a:t> </a:t>
            </a:r>
            <a:r>
              <a:rPr lang="en-US" sz="1100" dirty="0" err="1"/>
              <a:t>aliquip</a:t>
            </a:r>
            <a:r>
              <a:rPr lang="en-US" sz="1100" dirty="0"/>
              <a:t> ex </a:t>
            </a:r>
            <a:r>
              <a:rPr lang="en-US" sz="1100" dirty="0" err="1"/>
              <a:t>ea</a:t>
            </a:r>
            <a:r>
              <a:rPr lang="en-US" sz="1100" dirty="0"/>
              <a:t> </a:t>
            </a:r>
            <a:r>
              <a:rPr lang="en-US" sz="1100" dirty="0" err="1"/>
              <a:t>commodo</a:t>
            </a:r>
            <a:r>
              <a:rPr lang="en-US" sz="1100" dirty="0"/>
              <a:t> </a:t>
            </a:r>
            <a:r>
              <a:rPr lang="en-US" sz="1100" dirty="0" err="1"/>
              <a:t>consequat</a:t>
            </a:r>
            <a:r>
              <a:rPr lang="en-US" sz="1100" dirty="0"/>
              <a:t>. </a:t>
            </a:r>
            <a:r>
              <a:rPr lang="en-US" sz="1100" dirty="0" err="1"/>
              <a:t>Duis</a:t>
            </a:r>
            <a:r>
              <a:rPr lang="en-US" sz="1100" dirty="0"/>
              <a:t> </a:t>
            </a:r>
            <a:r>
              <a:rPr lang="en-US" sz="1100" dirty="0" err="1"/>
              <a:t>aute</a:t>
            </a:r>
            <a:r>
              <a:rPr lang="en-US" sz="1100" dirty="0"/>
              <a:t> </a:t>
            </a:r>
            <a:r>
              <a:rPr lang="en-US" sz="1100" dirty="0" err="1"/>
              <a:t>irure</a:t>
            </a:r>
            <a:r>
              <a:rPr lang="en-US" sz="1100" dirty="0"/>
              <a:t> dolor in </a:t>
            </a:r>
            <a:r>
              <a:rPr lang="en-US" sz="1100" dirty="0" err="1"/>
              <a:t>reprehenderit</a:t>
            </a:r>
            <a:r>
              <a:rPr lang="en-US" sz="1100" dirty="0"/>
              <a:t> in </a:t>
            </a:r>
            <a:r>
              <a:rPr lang="en-US" sz="1100" dirty="0" err="1"/>
              <a:t>voluptate</a:t>
            </a:r>
            <a:r>
              <a:rPr lang="en-US" sz="1100" dirty="0"/>
              <a:t> </a:t>
            </a:r>
            <a:r>
              <a:rPr lang="en-US" sz="1100" dirty="0" err="1"/>
              <a:t>velit</a:t>
            </a:r>
            <a:r>
              <a:rPr lang="en-US" sz="1100" dirty="0"/>
              <a:t> </a:t>
            </a:r>
            <a:r>
              <a:rPr lang="en-US" sz="1100" dirty="0" err="1"/>
              <a:t>esse</a:t>
            </a:r>
            <a:r>
              <a:rPr lang="en-US" sz="1100" dirty="0"/>
              <a:t> </a:t>
            </a:r>
            <a:r>
              <a:rPr lang="en-US" sz="1100" dirty="0" err="1"/>
              <a:t>cillum</a:t>
            </a:r>
            <a:r>
              <a:rPr lang="en-US" sz="1100" dirty="0"/>
              <a:t> </a:t>
            </a:r>
            <a:r>
              <a:rPr lang="en-US" sz="1100" dirty="0" err="1"/>
              <a:t>dolore</a:t>
            </a:r>
            <a:r>
              <a:rPr lang="en-US" sz="1100" dirty="0"/>
              <a:t> </a:t>
            </a:r>
            <a:r>
              <a:rPr lang="en-US" sz="1100" dirty="0" err="1"/>
              <a:t>eu</a:t>
            </a:r>
            <a:r>
              <a:rPr lang="en-US" sz="1100" dirty="0"/>
              <a:t> </a:t>
            </a:r>
            <a:r>
              <a:rPr lang="en-US" sz="1100" dirty="0" err="1"/>
              <a:t>fugiat</a:t>
            </a:r>
            <a:r>
              <a:rPr lang="en-US" sz="1100" dirty="0"/>
              <a:t> </a:t>
            </a:r>
            <a:r>
              <a:rPr lang="en-US" sz="1100" i="1" dirty="0" err="1" smtClean="0"/>
              <a:t>nulla</a:t>
            </a:r>
            <a:r>
              <a:rPr lang="en-US" sz="1100" i="1" dirty="0" smtClean="0"/>
              <a:t> </a:t>
            </a:r>
            <a:r>
              <a:rPr lang="en-US" sz="1100" i="1" dirty="0" err="1"/>
              <a:t>pariatur</a:t>
            </a:r>
            <a:r>
              <a:rPr lang="en-US" sz="1100" dirty="0"/>
              <a:t>. </a:t>
            </a:r>
            <a:r>
              <a:rPr lang="en-US" sz="1100" dirty="0" err="1"/>
              <a:t>Excepteur</a:t>
            </a:r>
            <a:r>
              <a:rPr lang="en-US" sz="1100" dirty="0"/>
              <a:t> </a:t>
            </a:r>
            <a:r>
              <a:rPr lang="en-US" sz="1100" dirty="0" err="1"/>
              <a:t>sint</a:t>
            </a:r>
            <a:r>
              <a:rPr lang="en-US" sz="1100" dirty="0"/>
              <a:t> </a:t>
            </a:r>
            <a:r>
              <a:rPr lang="en-US" sz="1100" dirty="0" err="1"/>
              <a:t>occaecat</a:t>
            </a:r>
            <a:r>
              <a:rPr lang="en-US" sz="1100" dirty="0"/>
              <a:t> </a:t>
            </a:r>
            <a:r>
              <a:rPr lang="en-US" sz="1100" dirty="0" err="1"/>
              <a:t>cupidatat</a:t>
            </a:r>
            <a:r>
              <a:rPr lang="en-US" sz="1100" dirty="0"/>
              <a:t> non </a:t>
            </a:r>
            <a:r>
              <a:rPr lang="en-US" sz="1100" dirty="0" err="1"/>
              <a:t>proident</a:t>
            </a:r>
            <a:r>
              <a:rPr lang="en-US" sz="1100" dirty="0"/>
              <a:t>, </a:t>
            </a:r>
            <a:r>
              <a:rPr lang="en-US" sz="1100" dirty="0" err="1"/>
              <a:t>sunt</a:t>
            </a:r>
            <a:r>
              <a:rPr lang="en-US" sz="1100" dirty="0"/>
              <a:t> in culpa qui </a:t>
            </a:r>
            <a:r>
              <a:rPr lang="en-US" sz="1100" dirty="0" err="1"/>
              <a:t>officia</a:t>
            </a:r>
            <a:r>
              <a:rPr lang="en-US" sz="1100" dirty="0"/>
              <a:t> </a:t>
            </a:r>
            <a:r>
              <a:rPr lang="en-US" sz="1100" dirty="0" err="1"/>
              <a:t>deserunt</a:t>
            </a:r>
            <a:r>
              <a:rPr lang="en-US" sz="1100" dirty="0"/>
              <a:t> </a:t>
            </a:r>
            <a:r>
              <a:rPr lang="en-US" sz="1100" dirty="0" err="1"/>
              <a:t>mollit</a:t>
            </a:r>
            <a:r>
              <a:rPr lang="en-US" sz="1100" dirty="0"/>
              <a:t> </a:t>
            </a:r>
            <a:r>
              <a:rPr lang="en-US" sz="1100" dirty="0" smtClean="0"/>
              <a:t>id </a:t>
            </a:r>
            <a:r>
              <a:rPr lang="en-US" sz="1100" dirty="0" err="1"/>
              <a:t>est</a:t>
            </a:r>
            <a:r>
              <a:rPr lang="en-US" sz="1100" dirty="0"/>
              <a:t> </a:t>
            </a:r>
            <a:r>
              <a:rPr lang="en-US" sz="1100" dirty="0" err="1"/>
              <a:t>laborum</a:t>
            </a:r>
            <a:r>
              <a:rPr lang="en-US" sz="1100" dirty="0"/>
              <a:t>.</a:t>
            </a:r>
          </a:p>
        </p:txBody>
      </p:sp>
      <p:sp>
        <p:nvSpPr>
          <p:cNvPr id="12" name="TextBox 11"/>
          <p:cNvSpPr txBox="1"/>
          <p:nvPr/>
        </p:nvSpPr>
        <p:spPr>
          <a:xfrm>
            <a:off x="5029200" y="3733800"/>
            <a:ext cx="3352800" cy="2362200"/>
          </a:xfrm>
          <a:prstGeom prst="rect">
            <a:avLst/>
          </a:prstGeom>
          <a:noFill/>
        </p:spPr>
        <p:txBody>
          <a:bodyPr wrap="square" rtlCol="0">
            <a:noAutofit/>
          </a:bodyPr>
          <a:lstStyle/>
          <a:p>
            <a:pPr>
              <a:lnSpc>
                <a:spcPct val="120000"/>
              </a:lnSpc>
            </a:pPr>
            <a:r>
              <a:rPr lang="en-US" sz="1100" dirty="0" err="1"/>
              <a:t>Lorem</a:t>
            </a:r>
            <a:r>
              <a:rPr lang="en-US" sz="1100" dirty="0"/>
              <a:t> </a:t>
            </a:r>
            <a:r>
              <a:rPr lang="en-US" sz="1100" dirty="0" err="1"/>
              <a:t>ipsum</a:t>
            </a:r>
            <a:r>
              <a:rPr lang="en-US" sz="1100" dirty="0"/>
              <a:t> dolor sit </a:t>
            </a:r>
            <a:r>
              <a:rPr lang="en-US" sz="1100" dirty="0" err="1"/>
              <a:t>amet</a:t>
            </a:r>
            <a:r>
              <a:rPr lang="en-US" sz="1100" dirty="0"/>
              <a:t>, </a:t>
            </a:r>
            <a:r>
              <a:rPr lang="en-US" sz="1600" dirty="0" err="1">
                <a:latin typeface="Avenir Light"/>
                <a:cs typeface="Avenir Light"/>
              </a:rPr>
              <a:t>consectetur</a:t>
            </a:r>
            <a:r>
              <a:rPr lang="en-US" sz="1600" dirty="0"/>
              <a:t> </a:t>
            </a:r>
            <a:r>
              <a:rPr lang="en-US" sz="1100" dirty="0" err="1"/>
              <a:t>adipisicing</a:t>
            </a:r>
            <a:r>
              <a:rPr lang="en-US" sz="1100" dirty="0"/>
              <a:t> </a:t>
            </a:r>
            <a:r>
              <a:rPr lang="en-US" sz="1100" dirty="0" err="1" smtClean="0"/>
              <a:t>elit</a:t>
            </a:r>
            <a:r>
              <a:rPr lang="en-US" sz="1100" dirty="0" smtClean="0"/>
              <a:t> </a:t>
            </a:r>
            <a:r>
              <a:rPr lang="en-US" sz="1100" dirty="0"/>
              <a:t>do </a:t>
            </a:r>
            <a:r>
              <a:rPr lang="en-US" sz="1100" dirty="0" err="1"/>
              <a:t>eiusmod</a:t>
            </a:r>
            <a:r>
              <a:rPr lang="en-US" sz="1100" dirty="0"/>
              <a:t> </a:t>
            </a:r>
            <a:r>
              <a:rPr lang="en-US" sz="1100" dirty="0" err="1"/>
              <a:t>tempor</a:t>
            </a:r>
            <a:r>
              <a:rPr lang="en-US" sz="1100" dirty="0"/>
              <a:t> </a:t>
            </a:r>
            <a:r>
              <a:rPr lang="en-US" sz="1100" dirty="0" err="1"/>
              <a:t>incididunt</a:t>
            </a:r>
            <a:r>
              <a:rPr lang="en-US" sz="1100" dirty="0"/>
              <a:t> </a:t>
            </a:r>
            <a:r>
              <a:rPr lang="en-US" sz="1100" dirty="0" err="1"/>
              <a:t>ut</a:t>
            </a:r>
            <a:r>
              <a:rPr lang="en-US" sz="1100" dirty="0"/>
              <a:t> </a:t>
            </a:r>
            <a:r>
              <a:rPr lang="en-US" sz="1100" dirty="0" err="1"/>
              <a:t>labore</a:t>
            </a:r>
            <a:r>
              <a:rPr lang="en-US" sz="1100" dirty="0"/>
              <a:t> et </a:t>
            </a:r>
            <a:r>
              <a:rPr lang="en-US" sz="1100" dirty="0" err="1"/>
              <a:t>dolore</a:t>
            </a:r>
            <a:r>
              <a:rPr lang="en-US" sz="1100" dirty="0"/>
              <a:t> </a:t>
            </a:r>
            <a:r>
              <a:rPr lang="en-US" sz="1100" dirty="0" err="1" smtClean="0"/>
              <a:t>aliqua</a:t>
            </a:r>
            <a:r>
              <a:rPr lang="en-US" sz="1100" dirty="0"/>
              <a:t>. </a:t>
            </a:r>
            <a:r>
              <a:rPr lang="en-US" sz="1100" dirty="0" err="1"/>
              <a:t>Ut</a:t>
            </a:r>
            <a:r>
              <a:rPr lang="en-US" sz="1100" dirty="0"/>
              <a:t> </a:t>
            </a:r>
            <a:r>
              <a:rPr lang="en-US" sz="1100" dirty="0" err="1"/>
              <a:t>enim</a:t>
            </a:r>
            <a:r>
              <a:rPr lang="en-US" sz="1100" dirty="0"/>
              <a:t> ad minim </a:t>
            </a:r>
            <a:r>
              <a:rPr lang="en-US" sz="1100" dirty="0" err="1"/>
              <a:t>veniam</a:t>
            </a:r>
            <a:r>
              <a:rPr lang="en-US" sz="1100" dirty="0"/>
              <a:t>, </a:t>
            </a:r>
            <a:r>
              <a:rPr lang="en-US" sz="1100" dirty="0" err="1"/>
              <a:t>quis</a:t>
            </a:r>
            <a:r>
              <a:rPr lang="en-US" sz="1100" dirty="0"/>
              <a:t> </a:t>
            </a:r>
            <a:r>
              <a:rPr lang="en-US" sz="1100" dirty="0" err="1" smtClean="0"/>
              <a:t>nostrud</a:t>
            </a:r>
            <a:r>
              <a:rPr lang="en-US" sz="1100" dirty="0" smtClean="0"/>
              <a:t> </a:t>
            </a:r>
            <a:r>
              <a:rPr lang="en-US" sz="1100" dirty="0"/>
              <a:t>exercitation </a:t>
            </a:r>
            <a:r>
              <a:rPr lang="en-US" sz="1100" dirty="0" err="1"/>
              <a:t>ullamco</a:t>
            </a:r>
            <a:r>
              <a:rPr lang="en-US" sz="1100" dirty="0"/>
              <a:t> </a:t>
            </a:r>
            <a:r>
              <a:rPr lang="en-US" sz="1100" dirty="0" err="1"/>
              <a:t>laboris</a:t>
            </a:r>
            <a:r>
              <a:rPr lang="en-US" sz="1100" dirty="0"/>
              <a:t> nisi </a:t>
            </a:r>
            <a:r>
              <a:rPr lang="en-US" sz="1100" dirty="0" err="1"/>
              <a:t>ut</a:t>
            </a:r>
            <a:r>
              <a:rPr lang="en-US" sz="1100" dirty="0"/>
              <a:t> </a:t>
            </a:r>
            <a:r>
              <a:rPr lang="en-US" sz="1100" dirty="0" err="1"/>
              <a:t>aliquip</a:t>
            </a:r>
            <a:r>
              <a:rPr lang="en-US" sz="1100" dirty="0"/>
              <a:t> ex </a:t>
            </a:r>
            <a:r>
              <a:rPr lang="en-US" sz="1100" dirty="0" err="1"/>
              <a:t>ea</a:t>
            </a:r>
            <a:r>
              <a:rPr lang="en-US" sz="1100" dirty="0"/>
              <a:t> </a:t>
            </a:r>
            <a:r>
              <a:rPr lang="en-US" sz="1100" dirty="0" err="1"/>
              <a:t>commodo</a:t>
            </a:r>
            <a:r>
              <a:rPr lang="en-US" sz="1100" dirty="0"/>
              <a:t> </a:t>
            </a:r>
            <a:r>
              <a:rPr lang="en-US" sz="1100" dirty="0" err="1"/>
              <a:t>consequat</a:t>
            </a:r>
            <a:r>
              <a:rPr lang="en-US" sz="1100" dirty="0"/>
              <a:t>. </a:t>
            </a:r>
            <a:r>
              <a:rPr lang="en-US" sz="1100" dirty="0" err="1"/>
              <a:t>Duis</a:t>
            </a:r>
            <a:r>
              <a:rPr lang="en-US" sz="1100" dirty="0"/>
              <a:t> </a:t>
            </a:r>
            <a:r>
              <a:rPr lang="en-US" sz="1100" dirty="0" err="1"/>
              <a:t>aute</a:t>
            </a:r>
            <a:r>
              <a:rPr lang="en-US" sz="1100" dirty="0"/>
              <a:t> </a:t>
            </a:r>
            <a:r>
              <a:rPr lang="en-US" sz="1100" dirty="0" err="1"/>
              <a:t>irure</a:t>
            </a:r>
            <a:r>
              <a:rPr lang="en-US" sz="1100" dirty="0"/>
              <a:t> dolor in </a:t>
            </a:r>
            <a:r>
              <a:rPr lang="en-US" sz="1100" dirty="0" err="1"/>
              <a:t>reprehenderit</a:t>
            </a:r>
            <a:r>
              <a:rPr lang="en-US" sz="1100" dirty="0"/>
              <a:t> in </a:t>
            </a:r>
            <a:r>
              <a:rPr lang="en-US" sz="1100" dirty="0" err="1"/>
              <a:t>voluptate</a:t>
            </a:r>
            <a:r>
              <a:rPr lang="en-US" sz="1100" dirty="0"/>
              <a:t> </a:t>
            </a:r>
            <a:r>
              <a:rPr lang="en-US" sz="1100" dirty="0" err="1"/>
              <a:t>velit</a:t>
            </a:r>
            <a:r>
              <a:rPr lang="en-US" sz="1100" dirty="0"/>
              <a:t> </a:t>
            </a:r>
            <a:r>
              <a:rPr lang="en-US" sz="1100" dirty="0" err="1"/>
              <a:t>esse</a:t>
            </a:r>
            <a:r>
              <a:rPr lang="en-US" sz="1100" dirty="0"/>
              <a:t> </a:t>
            </a:r>
            <a:r>
              <a:rPr lang="en-US" sz="1100" dirty="0" err="1"/>
              <a:t>cillum</a:t>
            </a:r>
            <a:r>
              <a:rPr lang="en-US" sz="1100" dirty="0"/>
              <a:t> </a:t>
            </a:r>
            <a:r>
              <a:rPr lang="en-US" sz="1100" dirty="0" err="1"/>
              <a:t>dolore</a:t>
            </a:r>
            <a:r>
              <a:rPr lang="en-US" sz="1100" dirty="0"/>
              <a:t> </a:t>
            </a:r>
            <a:r>
              <a:rPr lang="en-US" sz="1100" dirty="0" err="1"/>
              <a:t>eu</a:t>
            </a:r>
            <a:r>
              <a:rPr lang="en-US" sz="1100" dirty="0"/>
              <a:t> </a:t>
            </a:r>
            <a:r>
              <a:rPr lang="en-US" sz="1100" dirty="0" err="1"/>
              <a:t>fugiat</a:t>
            </a:r>
            <a:r>
              <a:rPr lang="en-US" sz="1100" dirty="0"/>
              <a:t> </a:t>
            </a:r>
            <a:r>
              <a:rPr lang="en-US" sz="1100" dirty="0" err="1" smtClean="0"/>
              <a:t>nulla</a:t>
            </a:r>
            <a:r>
              <a:rPr lang="en-US" sz="1100" dirty="0" smtClean="0"/>
              <a:t> </a:t>
            </a:r>
            <a:r>
              <a:rPr lang="en-US" sz="1100" dirty="0" err="1"/>
              <a:t>pariatur</a:t>
            </a:r>
            <a:r>
              <a:rPr lang="en-US" sz="1100" dirty="0"/>
              <a:t>. </a:t>
            </a:r>
            <a:r>
              <a:rPr lang="en-US" sz="1100" dirty="0" err="1"/>
              <a:t>Excepteur</a:t>
            </a:r>
            <a:r>
              <a:rPr lang="en-US" sz="1100" dirty="0"/>
              <a:t> </a:t>
            </a:r>
            <a:r>
              <a:rPr lang="en-US" sz="1100" dirty="0" err="1"/>
              <a:t>sint</a:t>
            </a:r>
            <a:r>
              <a:rPr lang="en-US" sz="1100" dirty="0"/>
              <a:t> </a:t>
            </a:r>
            <a:r>
              <a:rPr lang="en-US" sz="1100" dirty="0" err="1"/>
              <a:t>occaecat</a:t>
            </a:r>
            <a:r>
              <a:rPr lang="en-US" sz="1100" dirty="0"/>
              <a:t> </a:t>
            </a:r>
            <a:r>
              <a:rPr lang="en-US" sz="1100" dirty="0" err="1"/>
              <a:t>cupidatat</a:t>
            </a:r>
            <a:r>
              <a:rPr lang="en-US" sz="1100" dirty="0"/>
              <a:t> non </a:t>
            </a:r>
            <a:r>
              <a:rPr lang="en-US" sz="1100" dirty="0" err="1"/>
              <a:t>proident</a:t>
            </a:r>
            <a:r>
              <a:rPr lang="en-US" sz="1100" dirty="0"/>
              <a:t>, </a:t>
            </a:r>
            <a:r>
              <a:rPr lang="en-US" sz="1100" dirty="0" err="1"/>
              <a:t>sunt</a:t>
            </a:r>
            <a:r>
              <a:rPr lang="en-US" sz="1100" dirty="0"/>
              <a:t> in culpa qui </a:t>
            </a:r>
            <a:r>
              <a:rPr lang="en-US" sz="1100" dirty="0" err="1"/>
              <a:t>officia</a:t>
            </a:r>
            <a:r>
              <a:rPr lang="en-US" sz="1100" dirty="0"/>
              <a:t> </a:t>
            </a:r>
            <a:r>
              <a:rPr lang="en-US" sz="1100" dirty="0" err="1"/>
              <a:t>deserunt</a:t>
            </a:r>
            <a:r>
              <a:rPr lang="en-US" sz="1100" dirty="0"/>
              <a:t> </a:t>
            </a:r>
            <a:r>
              <a:rPr lang="en-US" sz="1100" dirty="0" err="1"/>
              <a:t>mollit</a:t>
            </a:r>
            <a:r>
              <a:rPr lang="en-US" sz="1100" dirty="0"/>
              <a:t> </a:t>
            </a:r>
            <a:r>
              <a:rPr lang="en-US" sz="1100" dirty="0" smtClean="0"/>
              <a:t>id </a:t>
            </a:r>
            <a:r>
              <a:rPr lang="en-US" sz="1100" dirty="0" err="1"/>
              <a:t>est</a:t>
            </a:r>
            <a:r>
              <a:rPr lang="en-US" sz="1100" dirty="0"/>
              <a:t> </a:t>
            </a:r>
            <a:r>
              <a:rPr lang="en-US" sz="1100" dirty="0" err="1"/>
              <a:t>laborum</a:t>
            </a:r>
            <a:r>
              <a:rPr lang="en-US" sz="1100" dirty="0"/>
              <a:t>.</a:t>
            </a:r>
          </a:p>
        </p:txBody>
      </p:sp>
    </p:spTree>
    <p:extLst>
      <p:ext uri="{BB962C8B-B14F-4D97-AF65-F5344CB8AC3E}">
        <p14:creationId xmlns:p14="http://schemas.microsoft.com/office/powerpoint/2010/main" val="404903099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8" name="Picture 7"/>
          <p:cNvPicPr>
            <a:picLocks noChangeAspect="1"/>
          </p:cNvPicPr>
          <p:nvPr/>
        </p:nvPicPr>
        <p:blipFill rotWithShape="1">
          <a:blip r:embed="rId3"/>
          <a:srcRect l="23789" t="18022" r="6167" b="49477"/>
          <a:stretch/>
        </p:blipFill>
        <p:spPr>
          <a:xfrm>
            <a:off x="762000" y="1143000"/>
            <a:ext cx="7837790" cy="3200400"/>
          </a:xfrm>
          <a:prstGeom prst="rect">
            <a:avLst/>
          </a:prstGeom>
        </p:spPr>
      </p:pic>
    </p:spTree>
    <p:extLst>
      <p:ext uri="{BB962C8B-B14F-4D97-AF65-F5344CB8AC3E}">
        <p14:creationId xmlns:p14="http://schemas.microsoft.com/office/powerpoint/2010/main" val="327127203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7" name="Picture 6"/>
          <p:cNvPicPr>
            <a:picLocks noChangeAspect="1"/>
          </p:cNvPicPr>
          <p:nvPr/>
        </p:nvPicPr>
        <p:blipFill>
          <a:blip r:embed="rId3"/>
          <a:stretch>
            <a:fillRect/>
          </a:stretch>
        </p:blipFill>
        <p:spPr>
          <a:xfrm>
            <a:off x="533400" y="1600200"/>
            <a:ext cx="8128000" cy="1442720"/>
          </a:xfrm>
          <a:prstGeom prst="rect">
            <a:avLst/>
          </a:prstGeom>
        </p:spPr>
      </p:pic>
    </p:spTree>
    <p:extLst>
      <p:ext uri="{BB962C8B-B14F-4D97-AF65-F5344CB8AC3E}">
        <p14:creationId xmlns:p14="http://schemas.microsoft.com/office/powerpoint/2010/main" val="176422636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mit-6893">
  <a:themeElements>
    <a:clrScheme name="mit-689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it-6893">
      <a:majorFont>
        <a:latin typeface="Arial Black"/>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25400" cap="flat" cmpd="sng" algn="ctr">
          <a:solidFill>
            <a:schemeClr val="tx1"/>
          </a:solidFill>
          <a:prstDash val="solid"/>
          <a:round/>
          <a:headEnd type="none" w="med" len="med"/>
          <a:tailEnd type="triangle" w="lg" len="lg"/>
        </a:ln>
        <a:effectLst/>
      </a:spPr>
      <a:bodyPr vert="horz" wrap="none" lIns="91440" tIns="45720" rIns="91440" bIns="45720" numCol="1" anchor="t" anchorCtr="1"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bg1"/>
        </a:solidFill>
        <a:ln w="25400" cap="flat" cmpd="sng" algn="ctr">
          <a:solidFill>
            <a:schemeClr val="tx1"/>
          </a:solidFill>
          <a:prstDash val="solid"/>
          <a:round/>
          <a:headEnd type="none" w="med" len="med"/>
          <a:tailEnd type="triangle" w="lg" len="lg"/>
        </a:ln>
        <a:effectLst/>
      </a:spPr>
      <a:bodyPr vert="horz" wrap="none" lIns="91440" tIns="45720" rIns="91440" bIns="45720" numCol="1" anchor="t" anchorCtr="1"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mit-6893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it-689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it-6893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it-6893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it-6893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it-6893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it-6893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mit-6893</Template>
  <TotalTime>12800</TotalTime>
  <Words>1437</Words>
  <Application>Microsoft Macintosh PowerPoint</Application>
  <PresentationFormat>Letter Paper (8.5x11 in)</PresentationFormat>
  <Paragraphs>188</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mit-6893</vt:lpstr>
      <vt:lpstr>14: Graphic Design</vt:lpstr>
      <vt:lpstr>UI Hall of Fame or Shame?</vt:lpstr>
      <vt:lpstr>PowerPoint Presentation</vt:lpstr>
      <vt:lpstr>PowerPoint Presentation</vt:lpstr>
      <vt:lpstr>Visual Variables</vt:lpstr>
      <vt:lpstr>PowerPoint Presentation</vt:lpstr>
      <vt:lpstr>Visual Variables in Text</vt:lpstr>
      <vt:lpstr>PowerPoint Presentation</vt:lpstr>
      <vt:lpstr>PowerPoint Presentation</vt:lpstr>
      <vt:lpstr>PowerPoint Presentation</vt:lpstr>
      <vt:lpstr>Design Exercise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Rob</cp:lastModifiedBy>
  <cp:revision>1121</cp:revision>
  <cp:lastPrinted>2012-03-14T16:10:04Z</cp:lastPrinted>
  <dcterms:created xsi:type="dcterms:W3CDTF">2014-03-17T14:16:39Z</dcterms:created>
  <dcterms:modified xsi:type="dcterms:W3CDTF">2015-03-30T12:55:07Z</dcterms:modified>
</cp:coreProperties>
</file>