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0" r:id="rId2"/>
    <p:sldMasterId id="2147483713" r:id="rId3"/>
    <p:sldMasterId id="2147483725" r:id="rId4"/>
  </p:sldMasterIdLst>
  <p:notesMasterIdLst>
    <p:notesMasterId r:id="rId23"/>
  </p:notesMasterIdLst>
  <p:handoutMasterIdLst>
    <p:handoutMasterId r:id="rId24"/>
  </p:handoutMasterIdLst>
  <p:sldIdLst>
    <p:sldId id="256" r:id="rId5"/>
    <p:sldId id="263" r:id="rId6"/>
    <p:sldId id="264" r:id="rId7"/>
    <p:sldId id="277" r:id="rId8"/>
    <p:sldId id="275" r:id="rId9"/>
    <p:sldId id="276" r:id="rId10"/>
    <p:sldId id="265" r:id="rId11"/>
    <p:sldId id="273" r:id="rId12"/>
    <p:sldId id="278" r:id="rId13"/>
    <p:sldId id="280" r:id="rId14"/>
    <p:sldId id="279" r:id="rId15"/>
    <p:sldId id="274" r:id="rId16"/>
    <p:sldId id="272" r:id="rId17"/>
    <p:sldId id="270" r:id="rId18"/>
    <p:sldId id="258" r:id="rId19"/>
    <p:sldId id="281" r:id="rId20"/>
    <p:sldId id="282" r:id="rId21"/>
    <p:sldId id="267" r:id="rId22"/>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4" autoAdjust="0"/>
    <p:restoredTop sz="83410" autoAdjust="0"/>
  </p:normalViewPr>
  <p:slideViewPr>
    <p:cSldViewPr>
      <p:cViewPr varScale="1">
        <p:scale>
          <a:sx n="10" d="100"/>
          <a:sy n="10" d="100"/>
        </p:scale>
        <p:origin x="-464" y="0"/>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7EAAA3E-58DD-7545-9E3D-63F9A7CAA8FB}" type="slidenum">
              <a:rPr lang="en-US"/>
              <a:pPr/>
              <a:t>11</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endParaRPr lang="en-US" dirty="0">
              <a:latin typeface="Times New Roman" charset="0"/>
              <a:ea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t>2015</a:t>
            </a:r>
          </a:p>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t>https://</a:t>
            </a:r>
            <a:r>
              <a:rPr lang="en-US" dirty="0" err="1" smtClean="0"/>
              <a:t>courses.csail.mit.edu</a:t>
            </a:r>
            <a:r>
              <a:rPr lang="en-US" dirty="0" smtClean="0"/>
              <a:t>/6.831/form/</a:t>
            </a:r>
            <a:r>
              <a:rPr lang="en-US" dirty="0" err="1" smtClean="0"/>
              <a:t>form.py?formkey</a:t>
            </a:r>
            <a:r>
              <a:rPr lang="en-US" dirty="0" smtClean="0"/>
              <a:t>=1n8Huk7RDOey3bUAjuMqgHE41KhQ0VOsJ-nQGUS0kaOM</a:t>
            </a:r>
          </a:p>
          <a:p>
            <a:pPr marL="0" marR="0" indent="0" algn="l" defTabSz="914400" rtl="0" eaLnBrk="0" fontAlgn="base" latinLnBrk="0" hangingPunct="0">
              <a:lnSpc>
                <a:spcPct val="100000"/>
              </a:lnSpc>
              <a:spcBef>
                <a:spcPts val="1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t>2014</a:t>
            </a:r>
          </a:p>
          <a:p>
            <a:pPr marL="0" marR="0" indent="0" algn="l" defTabSz="914400" rtl="0" eaLnBrk="0" fontAlgn="base" latinLnBrk="0" hangingPunct="0">
              <a:lnSpc>
                <a:spcPct val="100000"/>
              </a:lnSpc>
              <a:spcBef>
                <a:spcPts val="1000"/>
              </a:spcBef>
              <a:spcAft>
                <a:spcPct val="0"/>
              </a:spcAft>
              <a:buClrTx/>
              <a:buSzTx/>
              <a:buFontTx/>
              <a:buNone/>
              <a:tabLst/>
              <a:defRPr/>
            </a:pPr>
            <a:r>
              <a:rPr lang="en-US" baseline="0" dirty="0" smtClean="0"/>
              <a:t>https://</a:t>
            </a:r>
            <a:r>
              <a:rPr lang="en-US" baseline="0" dirty="0" err="1" smtClean="0"/>
              <a:t>courses.csail.mit.edu</a:t>
            </a:r>
            <a:r>
              <a:rPr lang="en-US" baseline="0" dirty="0" smtClean="0"/>
              <a:t>/6.831/form/</a:t>
            </a:r>
            <a:r>
              <a:rPr lang="en-US" baseline="0" dirty="0" err="1" smtClean="0"/>
              <a:t>form.py?formkey</a:t>
            </a:r>
            <a:r>
              <a:rPr lang="en-US" baseline="0" dirty="0" smtClean="0"/>
              <a:t>=dEgwMDdxRkQxbkxNWnpNMHhyV3loUGc6MQ</a:t>
            </a:r>
          </a:p>
          <a:p>
            <a:pPr marL="0" marR="0" indent="0" algn="l" defTabSz="914400" rtl="0" eaLnBrk="0" fontAlgn="base" latinLnBrk="0" hangingPunct="0">
              <a:lnSpc>
                <a:spcPct val="100000"/>
              </a:lnSpc>
              <a:spcBef>
                <a:spcPts val="1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13</a:t>
            </a:fld>
            <a:endParaRPr lang="en-US"/>
          </a:p>
        </p:txBody>
      </p:sp>
    </p:spTree>
    <p:extLst>
      <p:ext uri="{BB962C8B-B14F-4D97-AF65-F5344CB8AC3E}">
        <p14:creationId xmlns:p14="http://schemas.microsoft.com/office/powerpoint/2010/main" val="170613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14</a:t>
            </a:fld>
            <a:endParaRPr lang="en-US"/>
          </a:p>
        </p:txBody>
      </p:sp>
    </p:spTree>
    <p:extLst>
      <p:ext uri="{BB962C8B-B14F-4D97-AF65-F5344CB8AC3E}">
        <p14:creationId xmlns:p14="http://schemas.microsoft.com/office/powerpoint/2010/main" val="2982353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2015</a:t>
            </a:r>
          </a:p>
          <a:p>
            <a:r>
              <a:rPr lang="en-US" dirty="0" smtClean="0"/>
              <a:t>http://</a:t>
            </a:r>
            <a:r>
              <a:rPr lang="en-US" dirty="0" err="1" smtClean="0"/>
              <a:t>courses.csail.mit.edu</a:t>
            </a:r>
            <a:r>
              <a:rPr lang="en-US" dirty="0" smtClean="0"/>
              <a:t>/6.831/2015/handouts/11-experiment-design/</a:t>
            </a:r>
            <a:r>
              <a:rPr lang="en-US" dirty="0" err="1" smtClean="0"/>
              <a:t>inclass</a:t>
            </a:r>
            <a:r>
              <a:rPr lang="en-US" dirty="0" smtClean="0"/>
              <a:t>/</a:t>
            </a:r>
            <a:r>
              <a:rPr lang="en-US" dirty="0" err="1" smtClean="0"/>
              <a:t>activity.shtml</a:t>
            </a:r>
            <a:endParaRPr lang="en-US" dirty="0" smtClean="0"/>
          </a:p>
          <a:p>
            <a:endParaRPr lang="en-US" dirty="0" smtClean="0"/>
          </a:p>
          <a:p>
            <a:r>
              <a:rPr lang="en-US" dirty="0" smtClean="0"/>
              <a:t>OLD</a:t>
            </a:r>
          </a:p>
          <a:p>
            <a:r>
              <a:rPr lang="en-US" dirty="0" smtClean="0"/>
              <a:t>http</a:t>
            </a:r>
            <a:r>
              <a:rPr lang="en-US" dirty="0" smtClean="0"/>
              <a:t>://</a:t>
            </a:r>
            <a:r>
              <a:rPr lang="en-US" dirty="0" err="1" smtClean="0"/>
              <a:t>courses.csail.mit.edu</a:t>
            </a:r>
            <a:r>
              <a:rPr lang="en-US" dirty="0" smtClean="0"/>
              <a:t>/6.831/2013/activities/ac12.shtml</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15</a:t>
            </a:fld>
            <a:endParaRPr lang="en-US"/>
          </a:p>
        </p:txBody>
      </p:sp>
    </p:spTree>
    <p:extLst>
      <p:ext uri="{BB962C8B-B14F-4D97-AF65-F5344CB8AC3E}">
        <p14:creationId xmlns:p14="http://schemas.microsoft.com/office/powerpoint/2010/main" val="103663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2015</a:t>
            </a:r>
          </a:p>
          <a:p>
            <a:r>
              <a:rPr lang="en-US" dirty="0" smtClean="0"/>
              <a:t>http://</a:t>
            </a:r>
            <a:r>
              <a:rPr lang="en-US" dirty="0" err="1" smtClean="0"/>
              <a:t>courses.csail.mit.edu</a:t>
            </a:r>
            <a:r>
              <a:rPr lang="en-US" dirty="0" smtClean="0"/>
              <a:t>/6.831/2015/handouts/11-experiment-design/</a:t>
            </a:r>
            <a:r>
              <a:rPr lang="en-US" dirty="0" err="1" smtClean="0"/>
              <a:t>inclass</a:t>
            </a:r>
            <a:r>
              <a:rPr lang="en-US" dirty="0" smtClean="0"/>
              <a:t>/</a:t>
            </a:r>
            <a:r>
              <a:rPr lang="en-US" dirty="0" err="1" smtClean="0"/>
              <a:t>activity.shtml</a:t>
            </a:r>
            <a:endParaRPr lang="en-US" dirty="0" smtClean="0"/>
          </a:p>
          <a:p>
            <a:endParaRPr lang="en-US" dirty="0" smtClean="0"/>
          </a:p>
          <a:p>
            <a:r>
              <a:rPr lang="en-US" dirty="0" smtClean="0"/>
              <a:t>OLD</a:t>
            </a:r>
          </a:p>
          <a:p>
            <a:r>
              <a:rPr lang="en-US" dirty="0" smtClean="0"/>
              <a:t>http</a:t>
            </a:r>
            <a:r>
              <a:rPr lang="en-US" dirty="0" smtClean="0"/>
              <a:t>://</a:t>
            </a:r>
            <a:r>
              <a:rPr lang="en-US" dirty="0" err="1" smtClean="0"/>
              <a:t>courses.csail.mit.edu</a:t>
            </a:r>
            <a:r>
              <a:rPr lang="en-US" dirty="0" smtClean="0"/>
              <a:t>/6.831/2013/activities/ac12.shtml</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16</a:t>
            </a:fld>
            <a:endParaRPr lang="en-US"/>
          </a:p>
        </p:txBody>
      </p:sp>
    </p:spTree>
    <p:extLst>
      <p:ext uri="{BB962C8B-B14F-4D97-AF65-F5344CB8AC3E}">
        <p14:creationId xmlns:p14="http://schemas.microsoft.com/office/powerpoint/2010/main" val="1036639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8255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A4517B50-B670-7F49-AEA8-68033F7E03C7}"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FE0C4D8-9558-B848-924F-CC3D4AF8A18A}" type="slidenum">
              <a:rPr lang="en-US"/>
              <a:pPr/>
              <a:t>2</a:t>
            </a:fld>
            <a:endParaRPr lang="en-US"/>
          </a:p>
        </p:txBody>
      </p:sp>
      <p:sp>
        <p:nvSpPr>
          <p:cNvPr id="26627" name="Rectangle 2"/>
          <p:cNvSpPr>
            <a:spLocks noGrp="1" noRot="1" noChangeAspect="1" noChangeArrowheads="1" noTextEdit="1"/>
          </p:cNvSpPr>
          <p:nvPr>
            <p:ph type="sldImg"/>
          </p:nvPr>
        </p:nvSpPr>
        <p:spPr>
          <a:xfrm>
            <a:off x="1260475" y="720725"/>
            <a:ext cx="4799013" cy="3598863"/>
          </a:xfrm>
          <a:ln/>
        </p:spPr>
      </p:sp>
      <p:sp>
        <p:nvSpPr>
          <p:cNvPr id="26628" name="Rectangle 3"/>
          <p:cNvSpPr>
            <a:spLocks noGrp="1" noChangeArrowheads="1"/>
          </p:cNvSpPr>
          <p:nvPr>
            <p:ph type="body" idx="1"/>
          </p:nvPr>
        </p:nvSpPr>
        <p:spPr>
          <a:xfrm>
            <a:off x="731838" y="4560888"/>
            <a:ext cx="5851525" cy="4319587"/>
          </a:xfrm>
          <a:noFill/>
          <a:ln/>
        </p:spPr>
        <p:txBody>
          <a:bodyPr/>
          <a:lstStyle/>
          <a:p>
            <a:r>
              <a:rPr lang="en-US" dirty="0">
                <a:solidFill>
                  <a:schemeClr val="tx1"/>
                </a:solidFill>
                <a:latin typeface="Times New Roman" charset="0"/>
              </a:rPr>
              <a:t>Today’s candidate for the Hall of Fame or Shame is </a:t>
            </a:r>
            <a:r>
              <a:rPr lang="en-US" b="1" dirty="0">
                <a:solidFill>
                  <a:schemeClr val="tx1"/>
                </a:solidFill>
                <a:latin typeface="Times New Roman" charset="0"/>
              </a:rPr>
              <a:t>adaptive menus</a:t>
            </a:r>
            <a:r>
              <a:rPr lang="en-US" dirty="0">
                <a:solidFill>
                  <a:schemeClr val="tx1"/>
                </a:solidFill>
                <a:latin typeface="Times New Roman" charset="0"/>
              </a:rPr>
              <a:t>, a feature of Microsoft Office 2003.  Initially, a menu shows only the most commonly used commands.  Clicking on the arrow at the bottom of the menu expands it to show all available commands. Adaptive menus track how often a user invokes each command, in order to display frequently-used commands and recently-used commands.</a:t>
            </a:r>
          </a:p>
          <a:p>
            <a:r>
              <a:rPr lang="en-US" dirty="0">
                <a:solidFill>
                  <a:schemeClr val="tx1"/>
                </a:solidFill>
                <a:latin typeface="Times New Roman" charset="0"/>
              </a:rPr>
              <a:t>Let’s discuss the usability of this idea.</a:t>
            </a:r>
          </a:p>
          <a:p>
            <a:r>
              <a:rPr lang="en-US" dirty="0">
                <a:solidFill>
                  <a:schemeClr val="tx1"/>
                </a:solidFill>
                <a:latin typeface="Times New Roman" charset="0"/>
              </a:rPr>
              <a:t>This interface is striving for a compromise between </a:t>
            </a:r>
            <a:r>
              <a:rPr lang="en-US" b="1" dirty="0">
                <a:solidFill>
                  <a:schemeClr val="tx1"/>
                </a:solidFill>
                <a:latin typeface="Times New Roman" charset="0"/>
              </a:rPr>
              <a:t>simplicity</a:t>
            </a:r>
            <a:r>
              <a:rPr lang="en-US" dirty="0">
                <a:solidFill>
                  <a:schemeClr val="tx1"/>
                </a:solidFill>
                <a:latin typeface="Times New Roman" charset="0"/>
              </a:rPr>
              <a:t> (i.e., providing as few features as possible) and </a:t>
            </a:r>
            <a:r>
              <a:rPr lang="en-US" b="1" dirty="0">
                <a:solidFill>
                  <a:schemeClr val="tx1"/>
                </a:solidFill>
                <a:latin typeface="Times New Roman" charset="0"/>
              </a:rPr>
              <a:t>task analysis </a:t>
            </a:r>
            <a:r>
              <a:rPr lang="en-US" dirty="0">
                <a:solidFill>
                  <a:schemeClr val="tx1"/>
                </a:solidFill>
                <a:latin typeface="Times New Roman" charset="0"/>
              </a:rPr>
              <a:t>(supporting the tasks required by many users, and trying to adapt to the common tasks of each individual user).  Both properties are important for usability.  Unfortunately they also compete with each other. Adaptive menus are an interesting hybrid technique that’s trying to satisfy both.</a:t>
            </a:r>
          </a:p>
          <a:p>
            <a:r>
              <a:rPr lang="en-US" dirty="0">
                <a:solidFill>
                  <a:schemeClr val="tx1"/>
                </a:solidFill>
                <a:latin typeface="Times New Roman" charset="0"/>
              </a:rPr>
              <a:t>The downside is lack of predictability.  Because the menu may change in complex and unpredictable ways – with new items appearing and underused items disappearing for no visible reason – the user can no longer rely on a lot of useful cues to find menu items.  One of these cues that’s lost is spatial memory – Paste may be found at different distances down the menu each time the menu appears.  Another missing cue is context: Paste’s neighbors may change as well.</a:t>
            </a:r>
          </a:p>
          <a:p>
            <a:r>
              <a:rPr lang="en-US" dirty="0">
                <a:solidFill>
                  <a:schemeClr val="tx1"/>
                </a:solidFill>
                <a:latin typeface="Times New Roman" charset="0"/>
              </a:rPr>
              <a:t>Another downside is lack of user control. The adaptation happens automatically; the user can’t manually fixate or remove items from a menu.</a:t>
            </a:r>
          </a:p>
          <a:p>
            <a:r>
              <a:rPr lang="en-US" dirty="0">
                <a:solidFill>
                  <a:schemeClr val="tx1"/>
                </a:solidFill>
                <a:latin typeface="Times New Roman" charset="0"/>
              </a:rPr>
              <a:t>This particular implementation of adaptive menus has some specific usability problems.  When the full menu appears, the new items are inserted into place, and there’s very little </a:t>
            </a:r>
            <a:r>
              <a:rPr lang="en-US" b="1" dirty="0">
                <a:solidFill>
                  <a:schemeClr val="tx1"/>
                </a:solidFill>
                <a:latin typeface="Times New Roman" charset="0"/>
              </a:rPr>
              <a:t>contrast</a:t>
            </a:r>
            <a:r>
              <a:rPr lang="en-US" dirty="0">
                <a:solidFill>
                  <a:schemeClr val="tx1"/>
                </a:solidFill>
                <a:latin typeface="Times New Roman" charset="0"/>
              </a:rPr>
              <a:t> in the graphic design to distinguish between the old items and the new items. So the user has to search through the entire menu again.</a:t>
            </a:r>
          </a:p>
          <a:p>
            <a:r>
              <a:rPr lang="en-US" dirty="0">
                <a:solidFill>
                  <a:schemeClr val="tx1"/>
                </a:solidFill>
                <a:latin typeface="Times New Roman" charset="0"/>
              </a:rPr>
              <a:t>But this particular implementation addresses other usability problems very well.  When the user is hunting through all the menus, looking for a command, the full menu only has to be requested once; then all subsequent menus are fully displayed.</a:t>
            </a:r>
          </a:p>
          <a:p>
            <a:endParaRPr lang="en-US" dirty="0">
              <a:solidFill>
                <a:schemeClr val="tx1"/>
              </a:solidFill>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F6FCD57-E1A1-D142-8E6F-3DCD68319FAF}" type="slidenum">
              <a:rPr lang="en-US"/>
              <a:pPr/>
              <a:t>3</a:t>
            </a:fld>
            <a:endParaRPr lang="en-US"/>
          </a:p>
        </p:txBody>
      </p:sp>
      <p:sp>
        <p:nvSpPr>
          <p:cNvPr id="27651" name="Rectangle 2"/>
          <p:cNvSpPr>
            <a:spLocks noGrp="1" noRot="1" noChangeAspect="1" noChangeArrowheads="1" noTextEdit="1"/>
          </p:cNvSpPr>
          <p:nvPr>
            <p:ph type="sldImg"/>
          </p:nvPr>
        </p:nvSpPr>
        <p:spPr>
          <a:xfrm>
            <a:off x="1503363" y="720725"/>
            <a:ext cx="4119562" cy="3089275"/>
          </a:xfrm>
          <a:ln/>
        </p:spPr>
      </p:sp>
      <p:sp>
        <p:nvSpPr>
          <p:cNvPr id="27652" name="Rectangle 3"/>
          <p:cNvSpPr>
            <a:spLocks noGrp="1" noChangeArrowheads="1"/>
          </p:cNvSpPr>
          <p:nvPr>
            <p:ph type="body" idx="1"/>
          </p:nvPr>
        </p:nvSpPr>
        <p:spPr>
          <a:noFill/>
          <a:ln/>
        </p:spPr>
        <p:txBody>
          <a:bodyPr/>
          <a:lstStyle/>
          <a:p>
            <a:r>
              <a:rPr lang="en-US" dirty="0">
                <a:solidFill>
                  <a:srgbClr val="000000"/>
                </a:solidFill>
                <a:latin typeface="Times New Roman" charset="0"/>
              </a:rPr>
              <a:t>Here’s an alternative approach to providing easy access to high-frequency menu choices: a </a:t>
            </a:r>
            <a:r>
              <a:rPr lang="en-US" b="1" dirty="0">
                <a:solidFill>
                  <a:srgbClr val="000000"/>
                </a:solidFill>
                <a:latin typeface="Times New Roman" charset="0"/>
              </a:rPr>
              <a:t>split menu</a:t>
            </a:r>
            <a:r>
              <a:rPr lang="en-US" dirty="0">
                <a:solidFill>
                  <a:srgbClr val="000000"/>
                </a:solidFill>
                <a:latin typeface="Times New Roman" charset="0"/>
              </a:rPr>
              <a:t>.  You can see it in Microsoft Office’s font drop-down menu. A small number of fonts that you’ve used recently appear in the upper part of the menu, while the entire list of fonts is available in the lower part of the menu. The upper list is sorted by </a:t>
            </a:r>
            <a:r>
              <a:rPr lang="en-US" dirty="0" err="1">
                <a:solidFill>
                  <a:srgbClr val="000000"/>
                </a:solidFill>
                <a:latin typeface="Times New Roman" charset="0"/>
              </a:rPr>
              <a:t>recency</a:t>
            </a:r>
            <a:r>
              <a:rPr lang="en-US" dirty="0">
                <a:solidFill>
                  <a:srgbClr val="000000"/>
                </a:solidFill>
                <a:latin typeface="Times New Roman" charset="0"/>
              </a:rPr>
              <a:t>, while the lower part is sorted alphabetically.</a:t>
            </a:r>
          </a:p>
          <a:p>
            <a:r>
              <a:rPr lang="en-US" dirty="0">
                <a:solidFill>
                  <a:srgbClr val="000000"/>
                </a:solidFill>
                <a:latin typeface="Times New Roman" charset="0"/>
              </a:rPr>
              <a:t>Let’s discuss the split menu approach too.</a:t>
            </a:r>
          </a:p>
          <a:p>
            <a:r>
              <a:rPr lang="en-US" dirty="0">
                <a:solidFill>
                  <a:srgbClr val="000000"/>
                </a:solidFill>
                <a:latin typeface="Times New Roman" charset="0"/>
              </a:rPr>
              <a:t>These menu approaches are particularly relevant to today’s lecture because they’ve been tested by a couple of excellent controlled experiments. The split menu idea was evaluated by Sears &amp; </a:t>
            </a:r>
            <a:r>
              <a:rPr lang="en-US" dirty="0" err="1">
                <a:solidFill>
                  <a:srgbClr val="000000"/>
                </a:solidFill>
                <a:latin typeface="Times New Roman" charset="0"/>
              </a:rPr>
              <a:t>Shneiderman</a:t>
            </a:r>
            <a:r>
              <a:rPr lang="en-US" dirty="0">
                <a:solidFill>
                  <a:srgbClr val="000000"/>
                </a:solidFill>
                <a:latin typeface="Times New Roman" charset="0"/>
              </a:rPr>
              <a:t>, “Split menus: effectively using selection frequency to organize menus”, </a:t>
            </a:r>
            <a:r>
              <a:rPr lang="en-US" i="1" dirty="0">
                <a:solidFill>
                  <a:srgbClr val="000000"/>
                </a:solidFill>
                <a:latin typeface="Times New Roman" charset="0"/>
              </a:rPr>
              <a:t>ACM TOCHI</a:t>
            </a:r>
            <a:r>
              <a:rPr lang="en-US" dirty="0">
                <a:solidFill>
                  <a:srgbClr val="000000"/>
                </a:solidFill>
                <a:latin typeface="Times New Roman" charset="0"/>
              </a:rPr>
              <a:t>, March 1994.  And the adaptive menu was tested by </a:t>
            </a:r>
            <a:r>
              <a:rPr lang="en-US" dirty="0" err="1">
                <a:solidFill>
                  <a:srgbClr val="000000"/>
                </a:solidFill>
                <a:latin typeface="Times New Roman" charset="0"/>
              </a:rPr>
              <a:t>Findlater</a:t>
            </a:r>
            <a:r>
              <a:rPr lang="en-US" dirty="0">
                <a:solidFill>
                  <a:srgbClr val="000000"/>
                </a:solidFill>
                <a:latin typeface="Times New Roman" charset="0"/>
              </a:rPr>
              <a:t> &amp; </a:t>
            </a:r>
            <a:r>
              <a:rPr lang="en-US" dirty="0" err="1">
                <a:solidFill>
                  <a:srgbClr val="000000"/>
                </a:solidFill>
                <a:latin typeface="Times New Roman" charset="0"/>
              </a:rPr>
              <a:t>McGrenere</a:t>
            </a:r>
            <a:r>
              <a:rPr lang="en-US" dirty="0">
                <a:solidFill>
                  <a:srgbClr val="000000"/>
                </a:solidFill>
                <a:latin typeface="Times New Roman" charset="0"/>
              </a:rPr>
              <a:t>, “A comparison of static, adaptive, and adaptable menus”, </a:t>
            </a:r>
            <a:r>
              <a:rPr lang="en-US" i="1" dirty="0">
                <a:solidFill>
                  <a:srgbClr val="000000"/>
                </a:solidFill>
                <a:latin typeface="Times New Roman" charset="0"/>
              </a:rPr>
              <a:t>CHI 2004</a:t>
            </a:r>
            <a:r>
              <a:rPr lang="en-US" dirty="0">
                <a:solidFill>
                  <a:srgbClr val="000000"/>
                </a:solidFill>
                <a:latin typeface="Times New Roman" charset="0"/>
              </a:rPr>
              <a:t>.</a:t>
            </a:r>
          </a:p>
          <a:p>
            <a:r>
              <a:rPr lang="en-US" dirty="0">
                <a:solidFill>
                  <a:srgbClr val="000000"/>
                </a:solidFill>
                <a:latin typeface="Times New Roman" charset="0"/>
              </a:rPr>
              <a:t>Sears &amp; </a:t>
            </a:r>
            <a:r>
              <a:rPr lang="en-US" dirty="0" err="1">
                <a:solidFill>
                  <a:srgbClr val="000000"/>
                </a:solidFill>
                <a:latin typeface="Times New Roman" charset="0"/>
              </a:rPr>
              <a:t>Shneiderman</a:t>
            </a:r>
            <a:r>
              <a:rPr lang="en-US" dirty="0">
                <a:solidFill>
                  <a:srgbClr val="000000"/>
                </a:solidFill>
                <a:latin typeface="Times New Roman" charset="0"/>
              </a:rPr>
              <a:t>: compared alphabetic, frequency-ordered, and split menus (with up to 4 high-frequency items at top of menu, </a:t>
            </a:r>
            <a:r>
              <a:rPr lang="en-US" b="1" dirty="0">
                <a:solidFill>
                  <a:srgbClr val="000000"/>
                </a:solidFill>
                <a:latin typeface="Times New Roman" charset="0"/>
              </a:rPr>
              <a:t>ordered in same way</a:t>
            </a:r>
            <a:r>
              <a:rPr lang="en-US" dirty="0">
                <a:solidFill>
                  <a:srgbClr val="000000"/>
                </a:solidFill>
                <a:latin typeface="Times New Roman" charset="0"/>
              </a:rPr>
              <a:t> as rest of menu, </a:t>
            </a:r>
            <a:r>
              <a:rPr lang="en-US" b="1" dirty="0">
                <a:solidFill>
                  <a:srgbClr val="000000"/>
                </a:solidFill>
                <a:latin typeface="Times New Roman" charset="0"/>
              </a:rPr>
              <a:t>removed</a:t>
            </a:r>
            <a:r>
              <a:rPr lang="en-US" dirty="0">
                <a:solidFill>
                  <a:srgbClr val="000000"/>
                </a:solidFill>
                <a:latin typeface="Times New Roman" charset="0"/>
              </a:rPr>
              <a:t> from the rest of menu – so not the same as Office’s font split menu).  15-item menus (randomly selected from a dictionary of 1000 common words).  Three different frequency distributions across the alphabetic menu (end of menu, middle of menu, top of menu).  36 subjects, within-subjects, each saw 3x3 menus (random unique items) counterbalanced.  </a:t>
            </a:r>
            <a:r>
              <a:rPr lang="en-US" dirty="0" err="1">
                <a:solidFill>
                  <a:srgbClr val="000000"/>
                </a:solidFill>
                <a:latin typeface="Times New Roman" charset="0"/>
              </a:rPr>
              <a:t>Pulldown</a:t>
            </a:r>
            <a:r>
              <a:rPr lang="en-US" dirty="0">
                <a:solidFill>
                  <a:srgbClr val="000000"/>
                </a:solidFill>
                <a:latin typeface="Times New Roman" charset="0"/>
              </a:rPr>
              <a:t> menus, timed from mouse press on menu bar until selection of item.  100 trials per menu, chosen from frequency distribution of menu.  Measured time and ranked preference of menu type (1-3).  Subjective ranking had split (1.4) &gt; alphabetic (2.0) &gt; frequency (2.6).  Selection time for frequent items at end of menu had split (1.4s) &gt; </a:t>
            </a:r>
            <a:r>
              <a:rPr lang="en-US" dirty="0" err="1">
                <a:solidFill>
                  <a:srgbClr val="000000"/>
                </a:solidFill>
                <a:latin typeface="Times New Roman" charset="0"/>
              </a:rPr>
              <a:t>freq</a:t>
            </a:r>
            <a:r>
              <a:rPr lang="en-US" dirty="0">
                <a:solidFill>
                  <a:srgbClr val="000000"/>
                </a:solidFill>
                <a:latin typeface="Times New Roman" charset="0"/>
              </a:rPr>
              <a:t> (1.5s) &gt; alphabetic (1.7s); for frequent items at start of menu had split, alphabetic (1.4s) &gt; </a:t>
            </a:r>
            <a:r>
              <a:rPr lang="en-US" dirty="0" err="1">
                <a:solidFill>
                  <a:srgbClr val="000000"/>
                </a:solidFill>
                <a:latin typeface="Times New Roman" charset="0"/>
              </a:rPr>
              <a:t>freq</a:t>
            </a:r>
            <a:r>
              <a:rPr lang="en-US" dirty="0">
                <a:solidFill>
                  <a:srgbClr val="000000"/>
                </a:solidFill>
                <a:latin typeface="Times New Roman" charset="0"/>
              </a:rPr>
              <a:t> (1.5s).  Also proposed and fitted a cognitive model that high-frequency menu items take time logarithmic in item position (a la </a:t>
            </a:r>
            <a:r>
              <a:rPr lang="en-US" dirty="0" err="1">
                <a:solidFill>
                  <a:srgbClr val="000000"/>
                </a:solidFill>
                <a:latin typeface="Times New Roman" charset="0"/>
              </a:rPr>
              <a:t>Fitts’s</a:t>
            </a:r>
            <a:r>
              <a:rPr lang="en-US" dirty="0">
                <a:solidFill>
                  <a:srgbClr val="000000"/>
                </a:solidFill>
                <a:latin typeface="Times New Roman" charset="0"/>
              </a:rPr>
              <a:t> Law) while low-frequency items take linear time in position (visual scan).</a:t>
            </a:r>
          </a:p>
          <a:p>
            <a:r>
              <a:rPr lang="en-US" dirty="0" err="1">
                <a:solidFill>
                  <a:srgbClr val="000000"/>
                </a:solidFill>
                <a:latin typeface="Times New Roman" charset="0"/>
              </a:rPr>
              <a:t>Findlater</a:t>
            </a:r>
            <a:r>
              <a:rPr lang="en-US" dirty="0">
                <a:solidFill>
                  <a:srgbClr val="000000"/>
                </a:solidFill>
                <a:latin typeface="Times New Roman" charset="0"/>
              </a:rPr>
              <a:t> &amp; </a:t>
            </a:r>
            <a:r>
              <a:rPr lang="en-US" dirty="0" err="1">
                <a:solidFill>
                  <a:srgbClr val="000000"/>
                </a:solidFill>
                <a:latin typeface="Times New Roman" charset="0"/>
              </a:rPr>
              <a:t>McGrenere</a:t>
            </a:r>
            <a:r>
              <a:rPr lang="en-US" dirty="0">
                <a:solidFill>
                  <a:srgbClr val="000000"/>
                </a:solidFill>
                <a:latin typeface="Times New Roman" charset="0"/>
              </a:rPr>
              <a:t>: compared split menus that were static (unchanging), adaptive (changed by system), and adaptable (changed by user).  Adaptive menu has two most recent and two most frequent items in the split part.  Adaptable had arrow buttons next to each item to promote or demote it. Used frequency distributions from three most frequently-used Word menus (File, Format, Insert), collected from one user over 20 weeks, but changed all item names to mask them.  Measured time and ranked preference (on several dimensions: overall, efficiency, ease, error, frustration, etc.).  27 subjects, within-subjects 3x3.  Selection time had static (1.5), adaptable (1.6) &gt;&gt; adaptive (1.65).  Overall preference had adaptable &gt;&gt; adaptive &gt;&gt; static.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F6FCD57-E1A1-D142-8E6F-3DCD68319FAF}" type="slidenum">
              <a:rPr lang="en-US"/>
              <a:pPr/>
              <a:t>4</a:t>
            </a:fld>
            <a:endParaRPr lang="en-US"/>
          </a:p>
        </p:txBody>
      </p:sp>
      <p:sp>
        <p:nvSpPr>
          <p:cNvPr id="27651" name="Rectangle 2"/>
          <p:cNvSpPr>
            <a:spLocks noGrp="1" noRot="1" noChangeAspect="1" noChangeArrowheads="1" noTextEdit="1"/>
          </p:cNvSpPr>
          <p:nvPr>
            <p:ph type="sldImg"/>
          </p:nvPr>
        </p:nvSpPr>
        <p:spPr>
          <a:xfrm>
            <a:off x="1503363" y="720725"/>
            <a:ext cx="4119562" cy="3089275"/>
          </a:xfrm>
          <a:ln/>
        </p:spPr>
      </p:sp>
      <p:sp>
        <p:nvSpPr>
          <p:cNvPr id="27652" name="Rectangle 3"/>
          <p:cNvSpPr>
            <a:spLocks noGrp="1" noChangeArrowheads="1"/>
          </p:cNvSpPr>
          <p:nvPr>
            <p:ph type="body" idx="1"/>
          </p:nvPr>
        </p:nvSpPr>
        <p:spPr>
          <a:noFill/>
          <a:ln/>
        </p:spPr>
        <p:txBody>
          <a:bodyPr/>
          <a:lstStyle/>
          <a:p>
            <a:endParaRPr lang="en-US" dirty="0">
              <a:solidFill>
                <a:srgbClr val="000000"/>
              </a:solidFill>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4143375" y="9120189"/>
            <a:ext cx="3170238" cy="479425"/>
          </a:xfrm>
          <a:prstGeom prst="rect">
            <a:avLst/>
          </a:prstGeom>
        </p:spPr>
        <p:txBody>
          <a:bodyPr lIns="91432" tIns="45716" rIns="91432" bIns="45716"/>
          <a:lstStyle/>
          <a:p>
            <a:fld id="{261C154A-8278-49E9-8F8D-CE2B7335DD4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87015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825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A4517B50-B670-7F49-AEA8-68033F7E03C7}"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7EAAA3E-58DD-7545-9E3D-63F9A7CAA8FB}" type="slidenum">
              <a:rPr lang="en-US"/>
              <a:pPr/>
              <a:t>8</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endParaRPr lang="en-US" dirty="0">
              <a:latin typeface="Times New Roman" charset="0"/>
              <a:ea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7EAAA3E-58DD-7545-9E3D-63F9A7CAA8FB}" type="slidenum">
              <a:rPr lang="en-US"/>
              <a:pPr/>
              <a:t>9</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endParaRPr lang="en-US" dirty="0">
              <a:latin typeface="Times New Roman" charset="0"/>
              <a:ea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24375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52365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53910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10472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69673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1310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72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59220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23541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28025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41555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45415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3D02A490-481C-0D4F-B23C-0CA3E008D75E}"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458018030"/>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E56150B-3BFD-3C4F-8822-3FC9E93B865A}"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1265993359"/>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B56EF0B-3168-3846-B0EE-D8833F238230}"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443340199"/>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2A91B1D-2B26-454E-9234-9523F8D764EF}"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99969139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924AEB9-B6B7-7F43-9E5A-D9C19BE57A78}"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40982463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557F641-4126-A045-B840-0AD2A423BABF}"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3164075926"/>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EA4B0C5-EF03-6649-A297-6E61797B5217}"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024957394"/>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EAA3528-B54A-F842-B808-2F9AC7BBD663}"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4259362931"/>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984F109-82CD-2A45-BCF9-0E875B947CE8}"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3550848843"/>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AD51F01-C93A-664F-92F6-2984293AA3F5}"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328470088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2E4B0AA-BCD8-8A4D-8FBC-F342BC9E50A9}"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4141668141"/>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3C04070A-6068-2F43-9722-14D981899543}"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1984324975"/>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99E4F84-C1A5-3E44-9CAF-1E297947E28A}"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1755225100"/>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9DA4E04-8E0D-6F4E-9A99-F9923EBB235E}"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94177994"/>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F106A38-D36D-BC4B-9B3E-FA9878CAD478}"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63783343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3558C1F0-CD2E-D844-93B5-E2A89ADA28A9}"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589056097"/>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96904F7-89A5-8945-8A3B-38D3B249EDA9}"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270265343"/>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3E182DA-C548-884B-87FF-885449D49F3E}"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75833406"/>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54839CB-F723-1348-B852-6D399E99DCAC}"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1884114346"/>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73E1D09-EB74-864F-BBF5-911366D88784}"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007134755"/>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DFF8620-B191-A348-B61B-C6197745C98D}"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981839757"/>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603E1CC-321F-B44E-B075-7399AE74A3EB}"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3844310913"/>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solidFill>
                <a:srgbClr val="000000"/>
              </a:solidFill>
              <a:sym typeface="Gill Sans" charset="0"/>
            </a:endParaRPr>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solidFill>
                <a:srgbClr val="000000"/>
              </a:solidFill>
              <a:sym typeface="Gill Sans" charset="0"/>
            </a:endParaRPr>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solidFill>
                  <a:srgbClr val="000000"/>
                </a:solidFill>
                <a:ea typeface="ヒラギノ角ゴ ProN W3" charset="0"/>
                <a:sym typeface="Gill Sans" charset="0"/>
              </a:rPr>
              <a:pPr/>
              <a:t>‹#›</a:t>
            </a:fld>
            <a:endParaRPr lang="en-US">
              <a:solidFill>
                <a:srgbClr val="000000"/>
              </a:solidFill>
              <a:ea typeface="ヒラギノ角ゴ ProN W3" charset="0"/>
              <a:sym typeface="Gill Sans" charset="0"/>
            </a:endParaRPr>
          </a:p>
        </p:txBody>
      </p:sp>
    </p:spTree>
    <p:extLst>
      <p:ext uri="{BB962C8B-B14F-4D97-AF65-F5344CB8AC3E}">
        <p14:creationId xmlns:p14="http://schemas.microsoft.com/office/powerpoint/2010/main" val="375274402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Text Box 1"/>
          <p:cNvSpPr txBox="1">
            <a:spLocks noGrp="1" noChangeArrowheads="1"/>
          </p:cNvSpPr>
          <p:nvPr>
            <p:ph type="sldNum" sz="quarter" idx="4"/>
          </p:nvPr>
        </p:nvSpPr>
        <p:spPr bwMode="auto">
          <a:xfrm>
            <a:off x="8399463" y="6442075"/>
            <a:ext cx="287337"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defRPr sz="1400">
                <a:solidFill>
                  <a:schemeClr val="tx1"/>
                </a:solidFill>
                <a:latin typeface="+mn-lt"/>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fld id="{B7CF3FC1-6D64-2747-BF7E-1EDE942F802F}"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401451936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xmlns:p14="http://schemas.microsoft.com/office/powerpoint/2010/main"/>
  <p:hf sldNum="0" hdr="0" ftr="0" dt="0"/>
  <p:txStyles>
    <p:titleStyle>
      <a:lvl1pPr algn="l" rtl="0" fontAlgn="base">
        <a:spcBef>
          <a:spcPct val="0"/>
        </a:spcBef>
        <a:spcAft>
          <a:spcPct val="0"/>
        </a:spcAft>
        <a:defRPr sz="2800">
          <a:solidFill>
            <a:srgbClr val="00CC99"/>
          </a:solidFill>
          <a:latin typeface="+mj-lt"/>
          <a:ea typeface="+mj-ea"/>
          <a:cs typeface="+mj-cs"/>
          <a:sym typeface="Arial Black" charset="0"/>
        </a:defRPr>
      </a:lvl1pPr>
      <a:lvl2pPr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2pPr>
      <a:lvl3pPr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3pPr>
      <a:lvl4pPr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4pPr>
      <a:lvl5pPr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5pPr>
      <a:lvl6pPr marL="457200"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6pPr>
      <a:lvl7pPr marL="914400"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7pPr>
      <a:lvl8pPr marL="1371600"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8pPr>
      <a:lvl9pPr marL="1828800"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9pPr>
    </p:titleStyle>
    <p:bodyStyle>
      <a:lvl1pPr marL="342900" indent="-3429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1pPr>
      <a:lvl2pPr marL="742950" indent="-285750" algn="l" rtl="0" fontAlgn="base">
        <a:spcBef>
          <a:spcPts val="600"/>
        </a:spcBef>
        <a:spcAft>
          <a:spcPct val="0"/>
        </a:spcAft>
        <a:buClr>
          <a:srgbClr val="000000"/>
        </a:buClr>
        <a:buSzPct val="100000"/>
        <a:buFont typeface="Arial" charset="0"/>
        <a:buChar char="–"/>
        <a:defRPr sz="2400">
          <a:solidFill>
            <a:schemeClr val="tx1"/>
          </a:solidFill>
          <a:latin typeface="+mn-lt"/>
          <a:ea typeface="+mn-ea"/>
          <a:cs typeface="+mn-cs"/>
          <a:sym typeface="Arial" charset="0"/>
        </a:defRPr>
      </a:lvl2pPr>
      <a:lvl3pPr marL="11430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3pPr>
      <a:lvl4pPr marL="16002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4pPr>
      <a:lvl5pPr marL="20574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5pPr>
      <a:lvl6pPr marL="25146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6pPr>
      <a:lvl7pPr marL="29718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7pPr>
      <a:lvl8pPr marL="34290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8pPr>
      <a:lvl9pPr marL="38862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304800" y="0"/>
            <a:ext cx="84582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Arial Black" charset="0"/>
              </a:rPr>
              <a:t>Click to edit Master title style</a:t>
            </a:r>
          </a:p>
        </p:txBody>
      </p:sp>
      <p:sp>
        <p:nvSpPr>
          <p:cNvPr id="7170" name="Rectangle 2"/>
          <p:cNvSpPr>
            <a:spLocks noGrp="1" noChangeArrowheads="1"/>
          </p:cNvSpPr>
          <p:nvPr>
            <p:ph type="body" idx="1"/>
          </p:nvPr>
        </p:nvSpPr>
        <p:spPr bwMode="auto">
          <a:xfrm>
            <a:off x="685800" y="1371600"/>
            <a:ext cx="77724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7171" name="Text Box 3"/>
          <p:cNvSpPr txBox="1">
            <a:spLocks noGrp="1" noChangeArrowheads="1"/>
          </p:cNvSpPr>
          <p:nvPr>
            <p:ph type="sldNum" sz="quarter" idx="4"/>
          </p:nvPr>
        </p:nvSpPr>
        <p:spPr bwMode="auto">
          <a:xfrm>
            <a:off x="8399463" y="6442075"/>
            <a:ext cx="287337"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defRPr sz="1400">
                <a:solidFill>
                  <a:schemeClr val="tx1"/>
                </a:solidFill>
                <a:latin typeface="+mn-lt"/>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fld id="{C645D511-C20D-184B-9BA3-2C0F2D9BCEF1}"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69345918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xmlns:p14="http://schemas.microsoft.com/office/powerpoint/2010/main"/>
  <p:hf sldNum="0" hdr="0" ftr="0" dt="0"/>
  <p:txStyles>
    <p:titleStyle>
      <a:lvl1pPr algn="l" rtl="0" fontAlgn="base">
        <a:spcBef>
          <a:spcPct val="0"/>
        </a:spcBef>
        <a:spcAft>
          <a:spcPct val="0"/>
        </a:spcAft>
        <a:defRPr sz="2800">
          <a:solidFill>
            <a:srgbClr val="00CC99"/>
          </a:solidFill>
          <a:latin typeface="+mj-lt"/>
          <a:ea typeface="+mj-ea"/>
          <a:cs typeface="+mj-cs"/>
          <a:sym typeface="Arial Black" charset="0"/>
        </a:defRPr>
      </a:lvl1pPr>
      <a:lvl2pPr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2pPr>
      <a:lvl3pPr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3pPr>
      <a:lvl4pPr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4pPr>
      <a:lvl5pPr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5pPr>
      <a:lvl6pPr marL="457200"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6pPr>
      <a:lvl7pPr marL="914400"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7pPr>
      <a:lvl8pPr marL="1371600"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8pPr>
      <a:lvl9pPr marL="1828800" algn="l" rtl="0" fontAlgn="base">
        <a:spcBef>
          <a:spcPct val="0"/>
        </a:spcBef>
        <a:spcAft>
          <a:spcPct val="0"/>
        </a:spcAft>
        <a:defRPr sz="2800">
          <a:solidFill>
            <a:srgbClr val="00CC99"/>
          </a:solidFill>
          <a:latin typeface="Arial Black" charset="0"/>
          <a:ea typeface="ヒラギノ角ゴ ProN W6" charset="0"/>
          <a:cs typeface="ヒラギノ角ゴ ProN W6" charset="0"/>
          <a:sym typeface="Arial Black" charset="0"/>
        </a:defRPr>
      </a:lvl9pPr>
    </p:titleStyle>
    <p:bodyStyle>
      <a:lvl1pPr marL="342900" indent="-3429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1pPr>
      <a:lvl2pPr marL="704850" indent="-285750" algn="l" rtl="0" fontAlgn="base">
        <a:spcBef>
          <a:spcPts val="600"/>
        </a:spcBef>
        <a:spcAft>
          <a:spcPct val="0"/>
        </a:spcAft>
        <a:buClr>
          <a:srgbClr val="000000"/>
        </a:buClr>
        <a:buSzPct val="100000"/>
        <a:buFont typeface="Arial" charset="0"/>
        <a:buChar char="–"/>
        <a:defRPr sz="2400">
          <a:solidFill>
            <a:schemeClr val="tx1"/>
          </a:solidFill>
          <a:latin typeface="+mn-lt"/>
          <a:ea typeface="+mn-ea"/>
          <a:cs typeface="+mn-cs"/>
          <a:sym typeface="Arial" charset="0"/>
        </a:defRPr>
      </a:lvl2pPr>
      <a:lvl3pPr marL="1104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3pPr>
      <a:lvl4pPr marL="1562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4pPr>
      <a:lvl5pPr marL="20193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924800" cy="2822575"/>
          </a:xfrm>
        </p:spPr>
        <p:txBody>
          <a:bodyPr/>
          <a:lstStyle/>
          <a:p>
            <a:pPr algn="ctr"/>
            <a:r>
              <a:rPr lang="en-US" sz="4400" dirty="0" smtClean="0"/>
              <a:t>11: </a:t>
            </a:r>
            <a:r>
              <a:rPr lang="en-US" sz="4400" dirty="0" smtClean="0"/>
              <a:t>Experiment </a:t>
            </a:r>
            <a:r>
              <a:rPr lang="en-US" sz="4400" dirty="0" smtClean="0"/>
              <a:t>Design</a:t>
            </a:r>
            <a:endParaRPr lang="en-US" sz="4400" b="1" dirty="0">
              <a:solidFill>
                <a:schemeClr val="tx1"/>
              </a:solidFill>
              <a:latin typeface="+mn-lt"/>
            </a:endParaRPr>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Design</a:t>
            </a:r>
            <a:endParaRPr lang="en-US" dirty="0"/>
          </a:p>
        </p:txBody>
      </p:sp>
      <p:pic>
        <p:nvPicPr>
          <p:cNvPr id="6" name="Picture 5" descr="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905000"/>
            <a:ext cx="5791200" cy="3148549"/>
          </a:xfrm>
          <a:prstGeom prst="rect">
            <a:avLst/>
          </a:prstGeom>
        </p:spPr>
      </p:pic>
      <p:sp>
        <p:nvSpPr>
          <p:cNvPr id="7" name="TextBox 6"/>
          <p:cNvSpPr txBox="1"/>
          <p:nvPr/>
        </p:nvSpPr>
        <p:spPr>
          <a:xfrm>
            <a:off x="5410200" y="4724400"/>
            <a:ext cx="3697020" cy="1569660"/>
          </a:xfrm>
          <a:prstGeom prst="rect">
            <a:avLst/>
          </a:prstGeom>
          <a:noFill/>
        </p:spPr>
        <p:txBody>
          <a:bodyPr wrap="none" rtlCol="0">
            <a:spAutoFit/>
          </a:bodyPr>
          <a:lstStyle/>
          <a:p>
            <a:r>
              <a:rPr lang="en-US" sz="2400" b="1" i="1" dirty="0" smtClean="0">
                <a:solidFill>
                  <a:srgbClr val="000000"/>
                </a:solidFill>
                <a:latin typeface="Arial"/>
                <a:ea typeface="ヒラギノ角ゴ ProN W3" charset="0"/>
                <a:cs typeface="Arial"/>
                <a:sym typeface="Gill Sans" charset="0"/>
              </a:rPr>
              <a:t>06: UI SW Architecture</a:t>
            </a:r>
          </a:p>
          <a:p>
            <a:r>
              <a:rPr lang="en-US" sz="2400" b="1" i="1" dirty="0" smtClean="0">
                <a:latin typeface="Arial"/>
                <a:ea typeface="ヒラギノ角ゴ ProN W3" charset="0"/>
                <a:cs typeface="Arial"/>
                <a:sym typeface="Gill Sans" charset="0"/>
              </a:rPr>
              <a:t>10</a:t>
            </a:r>
            <a:r>
              <a:rPr lang="en-US" sz="2400" b="1" i="1" dirty="0">
                <a:latin typeface="Arial"/>
                <a:ea typeface="ヒラギノ角ゴ ProN W3" charset="0"/>
                <a:cs typeface="Arial"/>
                <a:sym typeface="Gill Sans" charset="0"/>
              </a:rPr>
              <a:t>: </a:t>
            </a:r>
            <a:r>
              <a:rPr lang="en-US" sz="2400" b="1" i="1" dirty="0" smtClean="0">
                <a:latin typeface="Arial"/>
                <a:ea typeface="ヒラギノ角ゴ ProN W3" charset="0"/>
                <a:cs typeface="Arial"/>
                <a:sym typeface="Gill Sans" charset="0"/>
              </a:rPr>
              <a:t>Prototyping</a:t>
            </a:r>
          </a:p>
          <a:p>
            <a:r>
              <a:rPr lang="en-US" sz="2400" b="1" i="1" dirty="0" smtClean="0">
                <a:solidFill>
                  <a:srgbClr val="000000"/>
                </a:solidFill>
                <a:latin typeface="Arial"/>
                <a:ea typeface="ヒラギノ角ゴ ProN W3" charset="0"/>
                <a:cs typeface="Arial"/>
                <a:sym typeface="Gill Sans" charset="0"/>
              </a:rPr>
              <a:t>…</a:t>
            </a:r>
          </a:p>
          <a:p>
            <a:r>
              <a:rPr lang="en-US" sz="2400" b="1" i="1" dirty="0" smtClean="0">
                <a:solidFill>
                  <a:srgbClr val="000000"/>
                </a:solidFill>
                <a:latin typeface="Arial"/>
                <a:ea typeface="ヒラギノ角ゴ ProN W3" charset="0"/>
                <a:cs typeface="Arial"/>
                <a:sym typeface="Gill Sans" charset="0"/>
              </a:rPr>
              <a:t>Input, output, layout, …</a:t>
            </a:r>
          </a:p>
        </p:txBody>
      </p:sp>
      <p:sp>
        <p:nvSpPr>
          <p:cNvPr id="8" name="TextBox 7"/>
          <p:cNvSpPr txBox="1"/>
          <p:nvPr/>
        </p:nvSpPr>
        <p:spPr>
          <a:xfrm>
            <a:off x="459723" y="4724400"/>
            <a:ext cx="3807477" cy="1569660"/>
          </a:xfrm>
          <a:prstGeom prst="rect">
            <a:avLst/>
          </a:prstGeom>
          <a:noFill/>
        </p:spPr>
        <p:txBody>
          <a:bodyPr wrap="none" rtlCol="0">
            <a:spAutoFit/>
          </a:bodyPr>
          <a:lstStyle/>
          <a:p>
            <a:r>
              <a:rPr lang="en-US" sz="2400" b="1" i="1" dirty="0">
                <a:solidFill>
                  <a:srgbClr val="00CC99"/>
                </a:solidFill>
                <a:latin typeface="Arial"/>
                <a:ea typeface="ヒラギノ角ゴ ProN W3" charset="0"/>
                <a:cs typeface="Arial"/>
                <a:sym typeface="Gill Sans" charset="0"/>
              </a:rPr>
              <a:t>11: Experiment Design</a:t>
            </a:r>
          </a:p>
          <a:p>
            <a:r>
              <a:rPr lang="en-US" sz="2400" b="1" i="1" dirty="0" smtClean="0">
                <a:solidFill>
                  <a:srgbClr val="000000"/>
                </a:solidFill>
                <a:latin typeface="Arial"/>
                <a:ea typeface="ヒラギノ角ゴ ProN W3" charset="0"/>
                <a:cs typeface="Arial"/>
                <a:sym typeface="Gill Sans" charset="0"/>
              </a:rPr>
              <a:t>12: User Testing</a:t>
            </a:r>
          </a:p>
          <a:p>
            <a:r>
              <a:rPr lang="en-US" sz="2400" b="1" i="1" dirty="0" smtClean="0">
                <a:solidFill>
                  <a:srgbClr val="000000"/>
                </a:solidFill>
                <a:latin typeface="Arial"/>
                <a:ea typeface="ヒラギノ角ゴ ProN W3" charset="0"/>
                <a:cs typeface="Arial"/>
                <a:sym typeface="Gill Sans" charset="0"/>
              </a:rPr>
              <a:t>13: Experiment Analysis</a:t>
            </a:r>
          </a:p>
          <a:p>
            <a:r>
              <a:rPr lang="en-US" sz="2400" b="1" i="1" dirty="0" smtClean="0">
                <a:solidFill>
                  <a:srgbClr val="000000"/>
                </a:solidFill>
                <a:latin typeface="Arial"/>
                <a:ea typeface="ヒラギノ角ゴ ProN W3" charset="0"/>
                <a:cs typeface="Arial"/>
                <a:sym typeface="Gill Sans" charset="0"/>
              </a:rPr>
              <a:t>20: Heuristic Evaluation</a:t>
            </a:r>
          </a:p>
        </p:txBody>
      </p:sp>
      <p:sp>
        <p:nvSpPr>
          <p:cNvPr id="10" name="TextBox 9"/>
          <p:cNvSpPr txBox="1"/>
          <p:nvPr/>
        </p:nvSpPr>
        <p:spPr>
          <a:xfrm>
            <a:off x="5105400" y="1676400"/>
            <a:ext cx="2569307" cy="461665"/>
          </a:xfrm>
          <a:prstGeom prst="rect">
            <a:avLst/>
          </a:prstGeom>
          <a:noFill/>
        </p:spPr>
        <p:txBody>
          <a:bodyPr wrap="none" rtlCol="0">
            <a:spAutoFit/>
          </a:bodyPr>
          <a:lstStyle/>
          <a:p>
            <a:r>
              <a:rPr lang="en-US" sz="2400" b="1" i="1" dirty="0" smtClean="0">
                <a:solidFill>
                  <a:srgbClr val="000000"/>
                </a:solidFill>
                <a:latin typeface="Arial"/>
                <a:ea typeface="ヒラギノ角ゴ ProN W3" charset="0"/>
                <a:cs typeface="Arial"/>
                <a:sym typeface="Gill Sans" charset="0"/>
              </a:rPr>
              <a:t>07: </a:t>
            </a:r>
            <a:r>
              <a:rPr lang="en-US" sz="2400" b="1" i="1" dirty="0" err="1" smtClean="0">
                <a:solidFill>
                  <a:srgbClr val="000000"/>
                </a:solidFill>
                <a:latin typeface="Arial"/>
                <a:ea typeface="ヒラギノ角ゴ ProN W3" charset="0"/>
                <a:cs typeface="Arial"/>
                <a:sym typeface="Gill Sans" charset="0"/>
              </a:rPr>
              <a:t>Needfinding</a:t>
            </a:r>
            <a:endParaRPr lang="en-US" sz="2400" b="1" i="1" dirty="0" smtClean="0">
              <a:solidFill>
                <a:srgbClr val="000000"/>
              </a:solidFill>
              <a:latin typeface="Arial"/>
              <a:ea typeface="ヒラギノ角ゴ ProN W3" charset="0"/>
              <a:cs typeface="Arial"/>
              <a:sym typeface="Gill Sans" charset="0"/>
            </a:endParaRPr>
          </a:p>
        </p:txBody>
      </p:sp>
    </p:spTree>
    <p:extLst>
      <p:ext uri="{BB962C8B-B14F-4D97-AF65-F5344CB8AC3E}">
        <p14:creationId xmlns:p14="http://schemas.microsoft.com/office/powerpoint/2010/main" val="11118647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6.831: Reproduce a Controlled Experiment</a:t>
            </a:r>
            <a:endParaRPr lang="en-US" dirty="0"/>
          </a:p>
        </p:txBody>
      </p:sp>
      <p:sp>
        <p:nvSpPr>
          <p:cNvPr id="2" name="TextBox 1"/>
          <p:cNvSpPr txBox="1"/>
          <p:nvPr/>
        </p:nvSpPr>
        <p:spPr>
          <a:xfrm>
            <a:off x="381000" y="3657600"/>
            <a:ext cx="1860981" cy="954107"/>
          </a:xfrm>
          <a:prstGeom prst="rect">
            <a:avLst/>
          </a:prstGeom>
          <a:noFill/>
        </p:spPr>
        <p:txBody>
          <a:bodyPr wrap="none" rtlCol="0">
            <a:spAutoFit/>
          </a:bodyPr>
          <a:lstStyle/>
          <a:p>
            <a:pPr algn="ctr"/>
            <a:r>
              <a:rPr lang="en-US" sz="2800" dirty="0" smtClean="0"/>
              <a:t>RS1</a:t>
            </a:r>
          </a:p>
          <a:p>
            <a:pPr algn="ctr"/>
            <a:r>
              <a:rPr lang="en-US" sz="2800" dirty="0" smtClean="0"/>
              <a:t>Implement</a:t>
            </a:r>
            <a:endParaRPr lang="en-US" sz="2800" dirty="0"/>
          </a:p>
        </p:txBody>
      </p:sp>
      <p:sp>
        <p:nvSpPr>
          <p:cNvPr id="5" name="TextBox 4"/>
          <p:cNvSpPr txBox="1"/>
          <p:nvPr/>
        </p:nvSpPr>
        <p:spPr>
          <a:xfrm>
            <a:off x="3505200" y="3657600"/>
            <a:ext cx="2140455" cy="954107"/>
          </a:xfrm>
          <a:prstGeom prst="rect">
            <a:avLst/>
          </a:prstGeom>
          <a:noFill/>
        </p:spPr>
        <p:txBody>
          <a:bodyPr wrap="none" rtlCol="0">
            <a:spAutoFit/>
          </a:bodyPr>
          <a:lstStyle/>
          <a:p>
            <a:pPr algn="ctr"/>
            <a:r>
              <a:rPr lang="en-US" sz="2800" dirty="0" smtClean="0"/>
              <a:t>RS2</a:t>
            </a:r>
          </a:p>
          <a:p>
            <a:pPr algn="ctr"/>
            <a:r>
              <a:rPr lang="en-US" sz="2800" dirty="0" smtClean="0"/>
              <a:t>Collect Data</a:t>
            </a:r>
            <a:endParaRPr lang="en-US" sz="2800" dirty="0"/>
          </a:p>
        </p:txBody>
      </p:sp>
      <p:sp>
        <p:nvSpPr>
          <p:cNvPr id="6" name="TextBox 5"/>
          <p:cNvSpPr txBox="1"/>
          <p:nvPr/>
        </p:nvSpPr>
        <p:spPr>
          <a:xfrm>
            <a:off x="6595058" y="3657600"/>
            <a:ext cx="2320342" cy="954107"/>
          </a:xfrm>
          <a:prstGeom prst="rect">
            <a:avLst/>
          </a:prstGeom>
          <a:noFill/>
        </p:spPr>
        <p:txBody>
          <a:bodyPr wrap="none" rtlCol="0">
            <a:spAutoFit/>
          </a:bodyPr>
          <a:lstStyle/>
          <a:p>
            <a:pPr algn="ctr"/>
            <a:r>
              <a:rPr lang="en-US" sz="2800" dirty="0" smtClean="0"/>
              <a:t>RS3</a:t>
            </a:r>
          </a:p>
          <a:p>
            <a:pPr algn="ctr"/>
            <a:r>
              <a:rPr lang="en-US" sz="2800" dirty="0" smtClean="0"/>
              <a:t>Analyze Data</a:t>
            </a:r>
            <a:endParaRPr lang="en-US" sz="2800" dirty="0"/>
          </a:p>
        </p:txBody>
      </p:sp>
      <p:sp>
        <p:nvSpPr>
          <p:cNvPr id="3" name="Right Arrow 2"/>
          <p:cNvSpPr/>
          <p:nvPr/>
        </p:nvSpPr>
        <p:spPr bwMode="auto">
          <a:xfrm>
            <a:off x="2438400" y="3810000"/>
            <a:ext cx="762000" cy="533400"/>
          </a:xfrm>
          <a:prstGeom prst="rightArrow">
            <a:avLst/>
          </a:prstGeom>
          <a:solidFill>
            <a:schemeClr val="bg1"/>
          </a:solid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8" name="Right Arrow 7"/>
          <p:cNvSpPr/>
          <p:nvPr/>
        </p:nvSpPr>
        <p:spPr bwMode="auto">
          <a:xfrm>
            <a:off x="5791200" y="3810000"/>
            <a:ext cx="762000" cy="533400"/>
          </a:xfrm>
          <a:prstGeom prst="rightArrow">
            <a:avLst/>
          </a:prstGeom>
          <a:solidFill>
            <a:schemeClr val="bg1"/>
          </a:solid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 name="TextBox 6"/>
          <p:cNvSpPr txBox="1"/>
          <p:nvPr/>
        </p:nvSpPr>
        <p:spPr>
          <a:xfrm>
            <a:off x="1066800" y="1676400"/>
            <a:ext cx="3218199" cy="954107"/>
          </a:xfrm>
          <a:prstGeom prst="rect">
            <a:avLst/>
          </a:prstGeom>
          <a:noFill/>
        </p:spPr>
        <p:txBody>
          <a:bodyPr wrap="none" rtlCol="0">
            <a:spAutoFit/>
          </a:bodyPr>
          <a:lstStyle/>
          <a:p>
            <a:pPr algn="ctr"/>
            <a:r>
              <a:rPr lang="en-US" sz="2800" dirty="0" smtClean="0"/>
              <a:t>11 </a:t>
            </a:r>
            <a:br>
              <a:rPr lang="en-US" sz="2800" dirty="0" smtClean="0"/>
            </a:br>
            <a:r>
              <a:rPr lang="en-US" sz="2800" dirty="0" smtClean="0"/>
              <a:t>Experiment Design</a:t>
            </a:r>
            <a:endParaRPr lang="en-US" sz="2800" dirty="0"/>
          </a:p>
        </p:txBody>
      </p:sp>
      <p:sp>
        <p:nvSpPr>
          <p:cNvPr id="11" name="TextBox 10"/>
          <p:cNvSpPr txBox="1"/>
          <p:nvPr/>
        </p:nvSpPr>
        <p:spPr>
          <a:xfrm>
            <a:off x="4876800" y="1676400"/>
            <a:ext cx="3417722" cy="954107"/>
          </a:xfrm>
          <a:prstGeom prst="rect">
            <a:avLst/>
          </a:prstGeom>
          <a:noFill/>
        </p:spPr>
        <p:txBody>
          <a:bodyPr wrap="none" rtlCol="0">
            <a:spAutoFit/>
          </a:bodyPr>
          <a:lstStyle/>
          <a:p>
            <a:pPr algn="ctr"/>
            <a:r>
              <a:rPr lang="en-US" sz="2800" dirty="0" smtClean="0"/>
              <a:t>13 </a:t>
            </a:r>
            <a:br>
              <a:rPr lang="en-US" sz="2800" dirty="0" smtClean="0"/>
            </a:br>
            <a:r>
              <a:rPr lang="en-US" sz="2800" dirty="0" smtClean="0"/>
              <a:t>Experiment Analysis</a:t>
            </a:r>
            <a:endParaRPr lang="en-US" sz="2800" dirty="0"/>
          </a:p>
        </p:txBody>
      </p:sp>
      <p:cxnSp>
        <p:nvCxnSpPr>
          <p:cNvPr id="12" name="Straight Connector 11"/>
          <p:cNvCxnSpPr/>
          <p:nvPr/>
        </p:nvCxnSpPr>
        <p:spPr bwMode="auto">
          <a:xfrm>
            <a:off x="4572000" y="1219200"/>
            <a:ext cx="0" cy="2133600"/>
          </a:xfrm>
          <a:prstGeom prst="line">
            <a:avLst/>
          </a:prstGeom>
          <a:solidFill>
            <a:schemeClr val="bg1"/>
          </a:solidFill>
          <a:ln w="38100" cap="flat" cmpd="sng" algn="ctr">
            <a:solidFill>
              <a:schemeClr val="bg1">
                <a:lumMod val="50000"/>
              </a:schemeClr>
            </a:solidFill>
            <a:prstDash val="sysDash"/>
            <a:round/>
            <a:headEnd type="none" w="med" len="med"/>
            <a:tailEnd type="none" w="lg" len="lg"/>
          </a:ln>
          <a:effectLst/>
        </p:spPr>
      </p:cxnSp>
    </p:spTree>
    <p:extLst>
      <p:ext uri="{BB962C8B-B14F-4D97-AF65-F5344CB8AC3E}">
        <p14:creationId xmlns:p14="http://schemas.microsoft.com/office/powerpoint/2010/main" val="2501518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Controlled experiment</a:t>
            </a:r>
            <a:endParaRPr lang="en-US" dirty="0"/>
          </a:p>
        </p:txBody>
      </p:sp>
      <p:sp>
        <p:nvSpPr>
          <p:cNvPr id="3" name="Text Placeholder 2"/>
          <p:cNvSpPr>
            <a:spLocks noGrp="1"/>
          </p:cNvSpPr>
          <p:nvPr>
            <p:ph type="body" idx="1"/>
          </p:nvPr>
        </p:nvSpPr>
        <p:spPr/>
        <p:txBody>
          <a:bodyPr/>
          <a:lstStyle/>
          <a:p>
            <a:r>
              <a:rPr lang="en-US" dirty="0" smtClean="0"/>
              <a:t>What are the components of a controlled experiment? </a:t>
            </a:r>
          </a:p>
          <a:p>
            <a:endParaRPr lang="en-US" dirty="0"/>
          </a:p>
          <a:p>
            <a:endParaRPr lang="en-US" dirty="0" smtClean="0"/>
          </a:p>
          <a:p>
            <a:r>
              <a:rPr lang="en-US" dirty="0" smtClean="0"/>
              <a:t>What are the possible threats to validity/reliability?</a:t>
            </a:r>
            <a:endParaRPr lang="en-US" dirty="0"/>
          </a:p>
        </p:txBody>
      </p:sp>
    </p:spTree>
    <p:extLst>
      <p:ext uri="{BB962C8B-B14F-4D97-AF65-F5344CB8AC3E}">
        <p14:creationId xmlns:p14="http://schemas.microsoft.com/office/powerpoint/2010/main" val="2877083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143000"/>
          </a:xfrm>
        </p:spPr>
        <p:txBody>
          <a:bodyPr/>
          <a:lstStyle/>
          <a:p>
            <a:r>
              <a:rPr lang="en-US" dirty="0" smtClean="0"/>
              <a:t>Is your area of the classroom representative?</a:t>
            </a:r>
            <a:endParaRPr lang="en-US" dirty="0"/>
          </a:p>
        </p:txBody>
      </p:sp>
      <p:sp>
        <p:nvSpPr>
          <p:cNvPr id="3" name="Content Placeholder 2"/>
          <p:cNvSpPr>
            <a:spLocks noGrp="1"/>
          </p:cNvSpPr>
          <p:nvPr>
            <p:ph idx="1"/>
          </p:nvPr>
        </p:nvSpPr>
        <p:spPr/>
        <p:txBody>
          <a:bodyPr/>
          <a:lstStyle/>
          <a:p>
            <a:pPr marL="0" indent="0">
              <a:buNone/>
            </a:pPr>
            <a:r>
              <a:rPr lang="en-US" dirty="0" smtClean="0"/>
              <a:t>Let’s </a:t>
            </a:r>
            <a:r>
              <a:rPr lang="en-US" dirty="0" smtClean="0"/>
              <a:t>divide into 3 sections: A, B, C</a:t>
            </a:r>
          </a:p>
          <a:p>
            <a:pPr marL="0" indent="0">
              <a:buNone/>
            </a:pPr>
            <a:endParaRPr lang="en-US" dirty="0"/>
          </a:p>
          <a:p>
            <a:pPr marL="0" indent="0">
              <a:buNone/>
            </a:pPr>
            <a:r>
              <a:rPr lang="en-US" dirty="0" smtClean="0"/>
              <a:t>Let’s answer the following questions</a:t>
            </a:r>
            <a:r>
              <a:rPr lang="en-US" dirty="0" smtClean="0"/>
              <a:t>:</a:t>
            </a:r>
            <a:endParaRPr lang="en-US" dirty="0" smtClean="0"/>
          </a:p>
          <a:p>
            <a:r>
              <a:rPr lang="en-US" dirty="0" smtClean="0"/>
              <a:t>Are you wearing glasses?</a:t>
            </a:r>
          </a:p>
          <a:p>
            <a:r>
              <a:rPr lang="en-US" dirty="0"/>
              <a:t>Are you wearing </a:t>
            </a:r>
            <a:r>
              <a:rPr lang="en-US" dirty="0" smtClean="0"/>
              <a:t>a watch?</a:t>
            </a:r>
            <a:endParaRPr lang="en-US" dirty="0"/>
          </a:p>
          <a:p>
            <a:r>
              <a:rPr lang="en-US" dirty="0" smtClean="0"/>
              <a:t>Age</a:t>
            </a:r>
            <a:r>
              <a:rPr lang="en-US" dirty="0" smtClean="0"/>
              <a:t>: </a:t>
            </a:r>
            <a:r>
              <a:rPr lang="en-US" dirty="0" smtClean="0"/>
              <a:t>21 </a:t>
            </a:r>
            <a:r>
              <a:rPr lang="en-US" dirty="0" smtClean="0"/>
              <a:t>or under, </a:t>
            </a:r>
            <a:r>
              <a:rPr lang="en-US" dirty="0" smtClean="0"/>
              <a:t>21-24, 25 or over</a:t>
            </a:r>
            <a:endParaRPr lang="en-US" dirty="0" smtClean="0"/>
          </a:p>
          <a:p>
            <a:pPr marL="0" indent="0">
              <a:buNone/>
            </a:pPr>
            <a:endParaRPr lang="en-US" dirty="0" smtClean="0"/>
          </a:p>
          <a:p>
            <a:pPr marL="0" indent="0">
              <a:buNone/>
            </a:pPr>
            <a:r>
              <a:rPr lang="en-US" sz="3200" b="1" u="sng" dirty="0" err="1">
                <a:solidFill>
                  <a:srgbClr val="FF0000"/>
                </a:solidFill>
              </a:rPr>
              <a:t>shoutkey.com</a:t>
            </a:r>
            <a:r>
              <a:rPr lang="en-US" sz="3200" b="1" u="sng" dirty="0">
                <a:solidFill>
                  <a:srgbClr val="FF0000"/>
                </a:solidFill>
              </a:rPr>
              <a:t>/</a:t>
            </a:r>
            <a:r>
              <a:rPr lang="en-US" sz="3200" b="1" u="sng" dirty="0" smtClean="0">
                <a:solidFill>
                  <a:srgbClr val="FF0000"/>
                </a:solidFill>
              </a:rPr>
              <a:t>jay</a:t>
            </a:r>
            <a:endParaRPr lang="en-US" sz="3200" b="1" u="sng" dirty="0">
              <a:solidFill>
                <a:srgbClr val="FF0000"/>
              </a:solidFill>
            </a:endParaRPr>
          </a:p>
          <a:p>
            <a:pPr marL="0" indent="0">
              <a:buNone/>
            </a:pPr>
            <a:endParaRPr lang="en-US" dirty="0" smtClean="0"/>
          </a:p>
        </p:txBody>
      </p:sp>
    </p:spTree>
    <p:extLst>
      <p:ext uri="{BB962C8B-B14F-4D97-AF65-F5344CB8AC3E}">
        <p14:creationId xmlns:p14="http://schemas.microsoft.com/office/powerpoint/2010/main" val="4123108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143000"/>
          </a:xfrm>
        </p:spPr>
        <p:txBody>
          <a:bodyPr/>
          <a:lstStyle/>
          <a:p>
            <a:r>
              <a:rPr lang="en-US" dirty="0" smtClean="0"/>
              <a:t>Activity: With </a:t>
            </a:r>
            <a:r>
              <a:rPr lang="en-US" dirty="0" smtClean="0"/>
              <a:t>your neighbor, think </a:t>
            </a:r>
            <a:r>
              <a:rPr lang="en-US" dirty="0" smtClean="0"/>
              <a:t>about…</a:t>
            </a:r>
            <a:endParaRPr lang="en-US" dirty="0"/>
          </a:p>
        </p:txBody>
      </p:sp>
      <p:sp>
        <p:nvSpPr>
          <p:cNvPr id="3" name="Content Placeholder 2"/>
          <p:cNvSpPr>
            <a:spLocks noGrp="1"/>
          </p:cNvSpPr>
          <p:nvPr>
            <p:ph idx="1"/>
          </p:nvPr>
        </p:nvSpPr>
        <p:spPr>
          <a:xfrm>
            <a:off x="685800" y="1371600"/>
            <a:ext cx="7772400" cy="5334000"/>
          </a:xfrm>
        </p:spPr>
        <p:txBody>
          <a:bodyPr/>
          <a:lstStyle/>
          <a:p>
            <a:r>
              <a:rPr lang="en-US" dirty="0" smtClean="0"/>
              <a:t>What </a:t>
            </a:r>
            <a:r>
              <a:rPr lang="en-US" dirty="0"/>
              <a:t>might cause the distribution of demographics in different parts </a:t>
            </a:r>
            <a:r>
              <a:rPr lang="en-US" dirty="0" smtClean="0"/>
              <a:t>of the </a:t>
            </a:r>
            <a:r>
              <a:rPr lang="en-US" dirty="0"/>
              <a:t>room to be different from the overall class population</a:t>
            </a:r>
            <a:r>
              <a:rPr lang="en-US" dirty="0" smtClean="0"/>
              <a:t>?</a:t>
            </a:r>
          </a:p>
          <a:p>
            <a:endParaRPr lang="en-US" dirty="0"/>
          </a:p>
          <a:p>
            <a:r>
              <a:rPr lang="en-US" dirty="0" smtClean="0"/>
              <a:t>What may be some of the dangers of using a non-representative sample?</a:t>
            </a:r>
          </a:p>
          <a:p>
            <a:endParaRPr lang="en-US" dirty="0" smtClean="0"/>
          </a:p>
          <a:p>
            <a:r>
              <a:rPr lang="en-US" dirty="0" smtClean="0"/>
              <a:t>What </a:t>
            </a:r>
            <a:r>
              <a:rPr lang="en-US" dirty="0"/>
              <a:t>if you ran </a:t>
            </a:r>
            <a:r>
              <a:rPr lang="en-US" dirty="0" smtClean="0"/>
              <a:t>an experiment </a:t>
            </a:r>
            <a:r>
              <a:rPr lang="en-US" dirty="0"/>
              <a:t>with </a:t>
            </a:r>
            <a:r>
              <a:rPr lang="en-US" dirty="0" smtClean="0"/>
              <a:t>each section </a:t>
            </a:r>
            <a:r>
              <a:rPr lang="en-US" dirty="0"/>
              <a:t>assigned </a:t>
            </a:r>
            <a:r>
              <a:rPr lang="en-US" dirty="0" smtClean="0"/>
              <a:t>to </a:t>
            </a:r>
            <a:r>
              <a:rPr lang="en-US" dirty="0" smtClean="0"/>
              <a:t>different </a:t>
            </a:r>
            <a:r>
              <a:rPr lang="en-US" dirty="0" smtClean="0"/>
              <a:t>conditions?</a:t>
            </a:r>
            <a:endParaRPr lang="en-US" dirty="0"/>
          </a:p>
          <a:p>
            <a:pPr marL="0" indent="0">
              <a:buNone/>
            </a:pP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0754883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smtClean="0"/>
              <a:t>Experiment Design</a:t>
            </a:r>
            <a:endParaRPr lang="en-US" dirty="0"/>
          </a:p>
        </p:txBody>
      </p:sp>
      <p:sp>
        <p:nvSpPr>
          <p:cNvPr id="3" name="Content Placeholder 2"/>
          <p:cNvSpPr>
            <a:spLocks noGrp="1"/>
          </p:cNvSpPr>
          <p:nvPr>
            <p:ph idx="1"/>
          </p:nvPr>
        </p:nvSpPr>
        <p:spPr>
          <a:xfrm>
            <a:off x="685800" y="1066800"/>
            <a:ext cx="7772400" cy="5257800"/>
          </a:xfrm>
        </p:spPr>
        <p:txBody>
          <a:bodyPr/>
          <a:lstStyle/>
          <a:p>
            <a:pPr marL="0" indent="0">
              <a:buNone/>
            </a:pPr>
            <a:r>
              <a:rPr lang="en-US" dirty="0" smtClean="0"/>
              <a:t>Our big question today</a:t>
            </a:r>
            <a:r>
              <a:rPr lang="en-US" dirty="0" smtClean="0"/>
              <a:t>:</a:t>
            </a:r>
            <a:endParaRPr lang="en-US" dirty="0" smtClean="0"/>
          </a:p>
          <a:p>
            <a:pPr marL="0" indent="0">
              <a:buNone/>
            </a:pPr>
            <a:r>
              <a:rPr lang="en-US" b="1" i="1" dirty="0" smtClean="0"/>
              <a:t>“Does </a:t>
            </a:r>
            <a:r>
              <a:rPr lang="en-US" b="1" i="1" dirty="0" smtClean="0"/>
              <a:t>it take longer to type </a:t>
            </a:r>
            <a:r>
              <a:rPr lang="en-US" b="1" i="1" dirty="0" smtClean="0"/>
              <a:t/>
            </a:r>
            <a:br>
              <a:rPr lang="en-US" b="1" i="1" dirty="0" smtClean="0"/>
            </a:br>
            <a:r>
              <a:rPr lang="en-US" b="1" i="1" dirty="0" smtClean="0"/>
              <a:t>gibberish </a:t>
            </a:r>
            <a:r>
              <a:rPr lang="en-US" b="1" i="1" dirty="0" smtClean="0"/>
              <a:t>or dictionary words</a:t>
            </a:r>
            <a:r>
              <a:rPr lang="en-US" b="1" i="1" dirty="0" smtClean="0"/>
              <a:t>?”</a:t>
            </a:r>
            <a:endParaRPr lang="en-US" b="1" i="1" dirty="0" smtClean="0"/>
          </a:p>
          <a:p>
            <a:pPr marL="0" indent="0">
              <a:buNone/>
            </a:pPr>
            <a:endParaRPr lang="en-US" dirty="0" smtClean="0"/>
          </a:p>
          <a:p>
            <a:pPr marL="0" indent="0">
              <a:buNone/>
            </a:pPr>
            <a:r>
              <a:rPr lang="en-US" dirty="0" smtClean="0"/>
              <a:t>Let’s divide up into 3 sections: A, B, </a:t>
            </a:r>
            <a:r>
              <a:rPr lang="en-US" dirty="0" smtClean="0"/>
              <a:t>C</a:t>
            </a:r>
          </a:p>
          <a:p>
            <a:r>
              <a:rPr lang="en-US" dirty="0" smtClean="0"/>
              <a:t>Find a partner.</a:t>
            </a:r>
          </a:p>
          <a:p>
            <a:r>
              <a:rPr lang="en-US" dirty="0" smtClean="0"/>
              <a:t>Do the experiment using </a:t>
            </a:r>
            <a:r>
              <a:rPr lang="en-US" b="1" dirty="0" smtClean="0"/>
              <a:t>one computer</a:t>
            </a:r>
            <a:r>
              <a:rPr lang="en-US" dirty="0" smtClean="0"/>
              <a:t>.</a:t>
            </a:r>
          </a:p>
          <a:p>
            <a:r>
              <a:rPr lang="en-US" dirty="0" smtClean="0"/>
              <a:t>Critique the study design with a partner.</a:t>
            </a:r>
          </a:p>
          <a:p>
            <a:endParaRPr lang="en-US" dirty="0"/>
          </a:p>
          <a:p>
            <a:pPr marL="0" indent="0">
              <a:buNone/>
            </a:pPr>
            <a:r>
              <a:rPr lang="en-US" b="1" u="sng" dirty="0" err="1" smtClean="0">
                <a:solidFill>
                  <a:srgbClr val="FF0000"/>
                </a:solidFill>
              </a:rPr>
              <a:t>shoutkey.com</a:t>
            </a:r>
            <a:r>
              <a:rPr lang="en-US" b="1" u="sng" dirty="0" smtClean="0">
                <a:solidFill>
                  <a:srgbClr val="FF0000"/>
                </a:solidFill>
              </a:rPr>
              <a:t>/potential</a:t>
            </a:r>
            <a:endParaRPr lang="en-US" b="1" dirty="0">
              <a:solidFill>
                <a:srgbClr val="FF0000"/>
              </a:solidFill>
            </a:endParaRPr>
          </a:p>
        </p:txBody>
      </p:sp>
    </p:spTree>
    <p:extLst>
      <p:ext uri="{BB962C8B-B14F-4D97-AF65-F5344CB8AC3E}">
        <p14:creationId xmlns:p14="http://schemas.microsoft.com/office/powerpoint/2010/main" val="520770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r>
              <a:rPr lang="en-US" dirty="0" smtClean="0"/>
              <a:t>Experiment Design</a:t>
            </a:r>
            <a:endParaRPr lang="en-US" dirty="0"/>
          </a:p>
        </p:txBody>
      </p:sp>
      <p:sp>
        <p:nvSpPr>
          <p:cNvPr id="3" name="Content Placeholder 2"/>
          <p:cNvSpPr>
            <a:spLocks noGrp="1"/>
          </p:cNvSpPr>
          <p:nvPr>
            <p:ph idx="1"/>
          </p:nvPr>
        </p:nvSpPr>
        <p:spPr>
          <a:xfrm>
            <a:off x="381000" y="914400"/>
            <a:ext cx="8534400" cy="5791200"/>
          </a:xfrm>
        </p:spPr>
        <p:txBody>
          <a:bodyPr/>
          <a:lstStyle/>
          <a:p>
            <a:pPr marL="0" indent="0">
              <a:buNone/>
            </a:pPr>
            <a:r>
              <a:rPr lang="en-US" sz="2400" b="1" dirty="0" smtClean="0">
                <a:solidFill>
                  <a:srgbClr val="000000"/>
                </a:solidFill>
              </a:rPr>
              <a:t>Study setup</a:t>
            </a:r>
            <a:endParaRPr lang="en-US" sz="2400" b="1" dirty="0">
              <a:solidFill>
                <a:srgbClr val="000000"/>
              </a:solidFill>
            </a:endParaRPr>
          </a:p>
          <a:p>
            <a:pPr marL="0" indent="0">
              <a:buNone/>
            </a:pPr>
            <a:r>
              <a:rPr lang="en-US" sz="2200" dirty="0">
                <a:solidFill>
                  <a:srgbClr val="000000"/>
                </a:solidFill>
              </a:rPr>
              <a:t>    - </a:t>
            </a:r>
            <a:r>
              <a:rPr lang="en-US" sz="2200" dirty="0" smtClean="0">
                <a:solidFill>
                  <a:srgbClr val="000000"/>
                </a:solidFill>
              </a:rPr>
              <a:t>Hypothesis / IV / DV?</a:t>
            </a:r>
          </a:p>
          <a:p>
            <a:pPr marL="0" indent="0">
              <a:buNone/>
            </a:pPr>
            <a:r>
              <a:rPr lang="en-US" sz="2200" dirty="0">
                <a:solidFill>
                  <a:srgbClr val="000000"/>
                </a:solidFill>
              </a:rPr>
              <a:t> </a:t>
            </a:r>
            <a:r>
              <a:rPr lang="en-US" sz="2200" dirty="0" smtClean="0">
                <a:solidFill>
                  <a:srgbClr val="000000"/>
                </a:solidFill>
              </a:rPr>
              <a:t>   - Lab </a:t>
            </a:r>
            <a:r>
              <a:rPr lang="en-US" sz="2200" dirty="0">
                <a:solidFill>
                  <a:srgbClr val="000000"/>
                </a:solidFill>
              </a:rPr>
              <a:t>study? Field Study? Survey</a:t>
            </a:r>
            <a:r>
              <a:rPr lang="en-US" sz="2200" dirty="0" smtClean="0">
                <a:solidFill>
                  <a:srgbClr val="000000"/>
                </a:solidFill>
              </a:rPr>
              <a:t>?</a:t>
            </a:r>
          </a:p>
          <a:p>
            <a:pPr marL="0" indent="0">
              <a:buNone/>
            </a:pPr>
            <a:r>
              <a:rPr lang="en-US" sz="2200" dirty="0">
                <a:solidFill>
                  <a:srgbClr val="000000"/>
                </a:solidFill>
              </a:rPr>
              <a:t> </a:t>
            </a:r>
            <a:r>
              <a:rPr lang="en-US" sz="2200" dirty="0" smtClean="0">
                <a:solidFill>
                  <a:srgbClr val="000000"/>
                </a:solidFill>
              </a:rPr>
              <a:t>   - Between-subjects </a:t>
            </a:r>
            <a:r>
              <a:rPr lang="en-US" sz="2200" dirty="0" err="1" smtClean="0">
                <a:solidFill>
                  <a:srgbClr val="000000"/>
                </a:solidFill>
              </a:rPr>
              <a:t>vs</a:t>
            </a:r>
            <a:r>
              <a:rPr lang="en-US" sz="2200" dirty="0" smtClean="0">
                <a:solidFill>
                  <a:srgbClr val="000000"/>
                </a:solidFill>
              </a:rPr>
              <a:t> Within-subjects? Ordering?</a:t>
            </a:r>
            <a:endParaRPr lang="en-US" sz="2200" dirty="0">
              <a:solidFill>
                <a:srgbClr val="000000"/>
              </a:solidFill>
            </a:endParaRPr>
          </a:p>
          <a:p>
            <a:pPr marL="0" indent="0">
              <a:buNone/>
            </a:pPr>
            <a:r>
              <a:rPr lang="en-US" sz="2200" dirty="0">
                <a:solidFill>
                  <a:srgbClr val="000000"/>
                </a:solidFill>
              </a:rPr>
              <a:t>    - </a:t>
            </a:r>
            <a:r>
              <a:rPr lang="en-US" sz="2200" dirty="0" smtClean="0">
                <a:solidFill>
                  <a:srgbClr val="000000"/>
                </a:solidFill>
              </a:rPr>
              <a:t>Users / Implementation / Tasks / Measurement / Hardware</a:t>
            </a:r>
            <a:endParaRPr lang="en-US" sz="2200" dirty="0">
              <a:solidFill>
                <a:srgbClr val="000000"/>
              </a:solidFill>
            </a:endParaRPr>
          </a:p>
          <a:p>
            <a:pPr marL="0" indent="0">
              <a:buNone/>
            </a:pPr>
            <a:endParaRPr lang="en-US" sz="2000" dirty="0">
              <a:solidFill>
                <a:srgbClr val="000000"/>
              </a:solidFill>
            </a:endParaRPr>
          </a:p>
          <a:p>
            <a:pPr marL="0" indent="0">
              <a:buNone/>
            </a:pPr>
            <a:r>
              <a:rPr lang="en-US" sz="2400" b="1" dirty="0" smtClean="0">
                <a:solidFill>
                  <a:srgbClr val="000000"/>
                </a:solidFill>
              </a:rPr>
              <a:t>Internal </a:t>
            </a:r>
            <a:r>
              <a:rPr lang="en-US" sz="2400" b="1" dirty="0">
                <a:solidFill>
                  <a:srgbClr val="000000"/>
                </a:solidFill>
              </a:rPr>
              <a:t>validity</a:t>
            </a:r>
          </a:p>
          <a:p>
            <a:pPr marL="0" indent="0">
              <a:buNone/>
            </a:pPr>
            <a:r>
              <a:rPr lang="en-US" sz="2200" dirty="0">
                <a:solidFill>
                  <a:srgbClr val="000000"/>
                </a:solidFill>
              </a:rPr>
              <a:t>    - Ordering </a:t>
            </a:r>
            <a:r>
              <a:rPr lang="en-US" sz="2200" dirty="0" smtClean="0">
                <a:solidFill>
                  <a:srgbClr val="000000"/>
                </a:solidFill>
              </a:rPr>
              <a:t>effects / Selection effects / Experimenter bias?</a:t>
            </a:r>
            <a:endParaRPr lang="en-US" sz="2200" dirty="0">
              <a:solidFill>
                <a:srgbClr val="000000"/>
              </a:solidFill>
            </a:endParaRPr>
          </a:p>
          <a:p>
            <a:pPr marL="0" indent="0">
              <a:buNone/>
            </a:pPr>
            <a:endParaRPr lang="en-US" sz="2000" dirty="0">
              <a:solidFill>
                <a:srgbClr val="000000"/>
              </a:solidFill>
            </a:endParaRPr>
          </a:p>
          <a:p>
            <a:pPr marL="0" indent="0">
              <a:buNone/>
            </a:pPr>
            <a:r>
              <a:rPr lang="en-US" sz="2400" b="1" dirty="0" smtClean="0">
                <a:solidFill>
                  <a:srgbClr val="000000"/>
                </a:solidFill>
              </a:rPr>
              <a:t>External </a:t>
            </a:r>
            <a:r>
              <a:rPr lang="en-US" sz="2400" b="1" dirty="0">
                <a:solidFill>
                  <a:srgbClr val="000000"/>
                </a:solidFill>
              </a:rPr>
              <a:t>validity</a:t>
            </a:r>
          </a:p>
          <a:p>
            <a:pPr marL="0" indent="0">
              <a:buNone/>
            </a:pPr>
            <a:r>
              <a:rPr lang="en-US" sz="2200" dirty="0">
                <a:solidFill>
                  <a:srgbClr val="000000"/>
                </a:solidFill>
              </a:rPr>
              <a:t>    - </a:t>
            </a:r>
            <a:r>
              <a:rPr lang="en-US" sz="2200" dirty="0" smtClean="0">
                <a:solidFill>
                  <a:srgbClr val="000000"/>
                </a:solidFill>
              </a:rPr>
              <a:t>Population</a:t>
            </a:r>
            <a:r>
              <a:rPr lang="en-US" sz="2200" dirty="0">
                <a:solidFill>
                  <a:srgbClr val="000000"/>
                </a:solidFill>
              </a:rPr>
              <a:t> </a:t>
            </a:r>
            <a:r>
              <a:rPr lang="en-US" sz="2200" dirty="0" smtClean="0">
                <a:solidFill>
                  <a:srgbClr val="000000"/>
                </a:solidFill>
              </a:rPr>
              <a:t>/ Ecological / Training / Task?</a:t>
            </a:r>
          </a:p>
          <a:p>
            <a:pPr marL="0" indent="0">
              <a:buNone/>
            </a:pPr>
            <a:endParaRPr lang="en-US" sz="2000" dirty="0">
              <a:solidFill>
                <a:srgbClr val="000000"/>
              </a:solidFill>
            </a:endParaRPr>
          </a:p>
          <a:p>
            <a:pPr marL="0" indent="0">
              <a:buNone/>
            </a:pPr>
            <a:r>
              <a:rPr lang="en-US" sz="2400" b="1" dirty="0" smtClean="0">
                <a:solidFill>
                  <a:srgbClr val="000000"/>
                </a:solidFill>
              </a:rPr>
              <a:t>Reliability</a:t>
            </a:r>
            <a:endParaRPr lang="en-US" sz="2400" b="1" dirty="0">
              <a:solidFill>
                <a:srgbClr val="000000"/>
              </a:solidFill>
            </a:endParaRPr>
          </a:p>
          <a:p>
            <a:pPr marL="0" indent="0">
              <a:buNone/>
            </a:pPr>
            <a:r>
              <a:rPr lang="en-US" sz="2000" dirty="0">
                <a:solidFill>
                  <a:srgbClr val="000000"/>
                </a:solidFill>
              </a:rPr>
              <a:t>    - </a:t>
            </a:r>
            <a:r>
              <a:rPr lang="en-US" sz="2200" dirty="0">
                <a:solidFill>
                  <a:srgbClr val="000000"/>
                </a:solidFill>
              </a:rPr>
              <a:t>User </a:t>
            </a:r>
            <a:r>
              <a:rPr lang="en-US" sz="2200" dirty="0" smtClean="0">
                <a:solidFill>
                  <a:srgbClr val="000000"/>
                </a:solidFill>
              </a:rPr>
              <a:t>differences / Measurement error / Repetition</a:t>
            </a:r>
            <a:endParaRPr lang="en-US" sz="2200" dirty="0">
              <a:solidFill>
                <a:srgbClr val="000000"/>
              </a:solidFill>
            </a:endParaRPr>
          </a:p>
        </p:txBody>
      </p:sp>
    </p:spTree>
    <p:extLst>
      <p:ext uri="{BB962C8B-B14F-4D97-AF65-F5344CB8AC3E}">
        <p14:creationId xmlns:p14="http://schemas.microsoft.com/office/powerpoint/2010/main" val="6551350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p:cNvSpPr>
          <p:nvPr/>
        </p:nvSpPr>
        <p:spPr bwMode="auto">
          <a:xfrm>
            <a:off x="457200" y="304800"/>
            <a:ext cx="82423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endParaRPr lang="en-US" sz="1800" dirty="0">
              <a:solidFill>
                <a:srgbClr val="000000"/>
              </a:solidFill>
              <a:ea typeface="ＭＳ Ｐゴシック" charset="0"/>
              <a:sym typeface="Arial" charset="0"/>
            </a:endParaRPr>
          </a:p>
        </p:txBody>
      </p:sp>
      <p:sp>
        <p:nvSpPr>
          <p:cNvPr id="14340" name="Rectangle 4"/>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3:00</a:t>
            </a:r>
          </a:p>
        </p:txBody>
      </p:sp>
      <p:sp>
        <p:nvSpPr>
          <p:cNvPr id="14341" name="Rectangle 5"/>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2:30</a:t>
            </a:r>
          </a:p>
        </p:txBody>
      </p:sp>
      <p:sp>
        <p:nvSpPr>
          <p:cNvPr id="14342" name="Rectangle 6"/>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2:00</a:t>
            </a:r>
          </a:p>
        </p:txBody>
      </p:sp>
      <p:sp>
        <p:nvSpPr>
          <p:cNvPr id="14343" name="Rectangle 7"/>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1:45</a:t>
            </a:r>
          </a:p>
        </p:txBody>
      </p:sp>
      <p:sp>
        <p:nvSpPr>
          <p:cNvPr id="14344" name="Rectangle 8"/>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1:30</a:t>
            </a:r>
          </a:p>
        </p:txBody>
      </p:sp>
      <p:sp>
        <p:nvSpPr>
          <p:cNvPr id="14345" name="Rectangle 9"/>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1:15</a:t>
            </a:r>
          </a:p>
        </p:txBody>
      </p:sp>
      <p:sp>
        <p:nvSpPr>
          <p:cNvPr id="14346" name="Rectangle 10"/>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1:00</a:t>
            </a:r>
          </a:p>
        </p:txBody>
      </p:sp>
      <p:sp>
        <p:nvSpPr>
          <p:cNvPr id="14347" name="Rectangle 11"/>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0:45</a:t>
            </a:r>
          </a:p>
        </p:txBody>
      </p:sp>
      <p:sp>
        <p:nvSpPr>
          <p:cNvPr id="14348" name="Rectangle 12"/>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0:30</a:t>
            </a:r>
          </a:p>
        </p:txBody>
      </p:sp>
      <p:sp>
        <p:nvSpPr>
          <p:cNvPr id="14349" name="Rectangle 13"/>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0:20</a:t>
            </a:r>
          </a:p>
        </p:txBody>
      </p:sp>
      <p:sp>
        <p:nvSpPr>
          <p:cNvPr id="14350" name="Rectangle 14"/>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0:19</a:t>
            </a:r>
          </a:p>
        </p:txBody>
      </p:sp>
      <p:sp>
        <p:nvSpPr>
          <p:cNvPr id="14351" name="Rectangle 15"/>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0:18</a:t>
            </a:r>
          </a:p>
        </p:txBody>
      </p:sp>
      <p:sp>
        <p:nvSpPr>
          <p:cNvPr id="14352" name="Rectangle 16"/>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0:17</a:t>
            </a:r>
          </a:p>
        </p:txBody>
      </p:sp>
      <p:sp>
        <p:nvSpPr>
          <p:cNvPr id="14353" name="Rectangle 17"/>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0:16</a:t>
            </a:r>
          </a:p>
        </p:txBody>
      </p:sp>
      <p:sp>
        <p:nvSpPr>
          <p:cNvPr id="14354" name="Rectangle 18"/>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0:15</a:t>
            </a:r>
          </a:p>
        </p:txBody>
      </p:sp>
      <p:sp>
        <p:nvSpPr>
          <p:cNvPr id="14355" name="Rectangle 19"/>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0:14</a:t>
            </a:r>
          </a:p>
        </p:txBody>
      </p:sp>
      <p:sp>
        <p:nvSpPr>
          <p:cNvPr id="14356" name="Rectangle 20"/>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0:13</a:t>
            </a:r>
          </a:p>
        </p:txBody>
      </p:sp>
      <p:sp>
        <p:nvSpPr>
          <p:cNvPr id="14357" name="Rectangle 21"/>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0:12</a:t>
            </a:r>
          </a:p>
        </p:txBody>
      </p:sp>
      <p:sp>
        <p:nvSpPr>
          <p:cNvPr id="14358" name="Rectangle 22"/>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0:11</a:t>
            </a:r>
          </a:p>
        </p:txBody>
      </p:sp>
      <p:sp>
        <p:nvSpPr>
          <p:cNvPr id="14359" name="Rectangle 23"/>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0:10</a:t>
            </a:r>
          </a:p>
        </p:txBody>
      </p:sp>
      <p:sp>
        <p:nvSpPr>
          <p:cNvPr id="14360" name="Rectangle 24"/>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0:09</a:t>
            </a:r>
          </a:p>
        </p:txBody>
      </p:sp>
      <p:sp>
        <p:nvSpPr>
          <p:cNvPr id="14361" name="Rectangle 25"/>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0:08</a:t>
            </a:r>
          </a:p>
        </p:txBody>
      </p:sp>
      <p:sp>
        <p:nvSpPr>
          <p:cNvPr id="14362" name="Rectangle 26"/>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0:07</a:t>
            </a:r>
          </a:p>
        </p:txBody>
      </p:sp>
      <p:sp>
        <p:nvSpPr>
          <p:cNvPr id="14363" name="Rectangle 27"/>
          <p:cNvSpPr>
            <a:spLocks/>
          </p:cNvSpPr>
          <p:nvPr/>
        </p:nvSpPr>
        <p:spPr bwMode="auto">
          <a:xfrm>
            <a:off x="8188325" y="79375"/>
            <a:ext cx="85407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r"/>
            <a:r>
              <a:rPr lang="en-US" sz="2400">
                <a:solidFill>
                  <a:srgbClr val="000000"/>
                </a:solidFill>
                <a:latin typeface="Calibri" charset="0"/>
                <a:ea typeface="ＭＳ Ｐゴシック" charset="0"/>
                <a:cs typeface="Calibri" charset="0"/>
                <a:sym typeface="Calibri" charset="0"/>
              </a:rPr>
              <a:t>0:06</a:t>
            </a:r>
          </a:p>
        </p:txBody>
      </p:sp>
      <p:sp>
        <p:nvSpPr>
          <p:cNvPr id="14364" name="Rectangle 28"/>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0:05</a:t>
            </a:r>
          </a:p>
        </p:txBody>
      </p:sp>
      <p:sp>
        <p:nvSpPr>
          <p:cNvPr id="14365" name="Rectangle 29"/>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0:04</a:t>
            </a:r>
          </a:p>
        </p:txBody>
      </p:sp>
      <p:sp>
        <p:nvSpPr>
          <p:cNvPr id="14366" name="Rectangle 30"/>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0:03</a:t>
            </a:r>
          </a:p>
        </p:txBody>
      </p:sp>
      <p:sp>
        <p:nvSpPr>
          <p:cNvPr id="14367" name="Rectangle 31"/>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0:02</a:t>
            </a:r>
          </a:p>
        </p:txBody>
      </p:sp>
      <p:sp>
        <p:nvSpPr>
          <p:cNvPr id="14368" name="Rectangle 32"/>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0:01</a:t>
            </a:r>
          </a:p>
        </p:txBody>
      </p:sp>
      <p:sp>
        <p:nvSpPr>
          <p:cNvPr id="14369" name="Rectangle 33"/>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0:00</a:t>
            </a:r>
          </a:p>
        </p:txBody>
      </p:sp>
      <p:sp>
        <p:nvSpPr>
          <p:cNvPr id="2" name="Rectangle 1"/>
          <p:cNvSpPr/>
          <p:nvPr/>
        </p:nvSpPr>
        <p:spPr>
          <a:xfrm>
            <a:off x="152400" y="76200"/>
            <a:ext cx="8991600" cy="6709529"/>
          </a:xfrm>
          <a:prstGeom prst="rect">
            <a:avLst/>
          </a:prstGeom>
        </p:spPr>
        <p:txBody>
          <a:bodyPr wrap="square">
            <a:spAutoFit/>
          </a:bodyPr>
          <a:lstStyle/>
          <a:p>
            <a:r>
              <a:rPr lang="en-US" sz="2200" b="1" dirty="0" smtClean="0">
                <a:solidFill>
                  <a:srgbClr val="000000"/>
                </a:solidFill>
                <a:latin typeface="Arial"/>
                <a:ea typeface="ヒラギノ角ゴ ProN W3" charset="0"/>
                <a:cs typeface="Arial"/>
                <a:sym typeface="Gill Sans" charset="0"/>
              </a:rPr>
              <a:t>1. Which of the following are correct comparisons between </a:t>
            </a:r>
            <a:br>
              <a:rPr lang="en-US" sz="2200" b="1" dirty="0" smtClean="0">
                <a:solidFill>
                  <a:srgbClr val="000000"/>
                </a:solidFill>
                <a:latin typeface="Arial"/>
                <a:ea typeface="ヒラギノ角ゴ ProN W3" charset="0"/>
                <a:cs typeface="Arial"/>
                <a:sym typeface="Gill Sans" charset="0"/>
              </a:rPr>
            </a:br>
            <a:r>
              <a:rPr lang="en-US" sz="2200" b="1" dirty="0" smtClean="0">
                <a:solidFill>
                  <a:srgbClr val="000000"/>
                </a:solidFill>
                <a:latin typeface="Arial"/>
                <a:ea typeface="ヒラギノ角ゴ ProN W3" charset="0"/>
                <a:cs typeface="Arial"/>
                <a:sym typeface="Gill Sans" charset="0"/>
              </a:rPr>
              <a:t>Lab experiment, Field study, and Survey? </a:t>
            </a:r>
            <a:r>
              <a:rPr lang="en-US" dirty="0" smtClean="0">
                <a:solidFill>
                  <a:srgbClr val="000000"/>
                </a:solidFill>
                <a:latin typeface="Arial"/>
                <a:ea typeface="ヒラギノ角ゴ ProN W3" charset="0"/>
                <a:cs typeface="Arial"/>
                <a:sym typeface="Gill Sans" charset="0"/>
              </a:rPr>
              <a:t>(choose </a:t>
            </a:r>
            <a:r>
              <a:rPr lang="en-US" b="1" dirty="0" smtClean="0">
                <a:solidFill>
                  <a:srgbClr val="000000"/>
                </a:solidFill>
                <a:latin typeface="Arial"/>
                <a:ea typeface="ヒラギノ角ゴ ProN W3" charset="0"/>
                <a:cs typeface="Arial"/>
                <a:sym typeface="Gill Sans" charset="0"/>
              </a:rPr>
              <a:t>all</a:t>
            </a:r>
            <a:r>
              <a:rPr lang="en-US" dirty="0" smtClean="0">
                <a:solidFill>
                  <a:srgbClr val="000000"/>
                </a:solidFill>
                <a:latin typeface="Arial"/>
                <a:ea typeface="ヒラギノ角ゴ ProN W3" charset="0"/>
                <a:cs typeface="Arial"/>
                <a:sym typeface="Gill Sans" charset="0"/>
              </a:rPr>
              <a:t> good answers)</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Lab experiments have the highest realism.</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Surveys are most generalizable.</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Lab experiments have the highest precision.</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Field studies are least obtrusive.</a:t>
            </a:r>
          </a:p>
          <a:p>
            <a:endParaRPr lang="en-US" dirty="0" smtClean="0">
              <a:solidFill>
                <a:srgbClr val="000000"/>
              </a:solidFill>
              <a:latin typeface="Arial"/>
              <a:ea typeface="ヒラギノ角ゴ ProN W3" charset="0"/>
              <a:cs typeface="Arial"/>
              <a:sym typeface="Gill Sans" charset="0"/>
            </a:endParaRPr>
          </a:p>
          <a:p>
            <a:r>
              <a:rPr lang="en-US" sz="2200" b="1" dirty="0" smtClean="0">
                <a:solidFill>
                  <a:srgbClr val="000000"/>
                </a:solidFill>
                <a:latin typeface="Arial"/>
                <a:ea typeface="ヒラギノ角ゴ ProN W3" charset="0"/>
                <a:cs typeface="Arial"/>
                <a:sym typeface="Gill Sans" charset="0"/>
              </a:rPr>
              <a:t>2. Collecting repeated measurements is a way to improve… </a:t>
            </a:r>
            <a:br>
              <a:rPr lang="en-US" sz="2200" b="1" dirty="0" smtClean="0">
                <a:solidFill>
                  <a:srgbClr val="000000"/>
                </a:solidFill>
                <a:latin typeface="Arial"/>
                <a:ea typeface="ヒラギノ角ゴ ProN W3" charset="0"/>
                <a:cs typeface="Arial"/>
                <a:sym typeface="Gill Sans" charset="0"/>
              </a:rPr>
            </a:br>
            <a:r>
              <a:rPr lang="en-US" dirty="0" smtClean="0">
                <a:solidFill>
                  <a:srgbClr val="000000"/>
                </a:solidFill>
                <a:latin typeface="Arial"/>
                <a:ea typeface="ヒラギノ角ゴ ProN W3" charset="0"/>
                <a:cs typeface="Arial"/>
                <a:sym typeface="Gill Sans" charset="0"/>
              </a:rPr>
              <a:t>(choose </a:t>
            </a:r>
            <a:r>
              <a:rPr lang="en-US" b="1" dirty="0" smtClean="0">
                <a:solidFill>
                  <a:srgbClr val="000000"/>
                </a:solidFill>
                <a:latin typeface="Arial"/>
                <a:ea typeface="ヒラギノ角ゴ ProN W3" charset="0"/>
                <a:cs typeface="Arial"/>
                <a:sym typeface="Gill Sans" charset="0"/>
              </a:rPr>
              <a:t>one</a:t>
            </a:r>
            <a:r>
              <a:rPr lang="en-US" dirty="0" smtClean="0">
                <a:solidFill>
                  <a:srgbClr val="000000"/>
                </a:solidFill>
                <a:latin typeface="Arial"/>
                <a:ea typeface="ヒラギノ角ゴ ProN W3" charset="0"/>
                <a:cs typeface="Arial"/>
                <a:sym typeface="Gill Sans" charset="0"/>
              </a:rPr>
              <a:t> best answer)</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internal validity</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external validity</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reliability</a:t>
            </a:r>
          </a:p>
          <a:p>
            <a:endParaRPr lang="en-US" dirty="0" smtClean="0">
              <a:solidFill>
                <a:srgbClr val="000000"/>
              </a:solidFill>
              <a:latin typeface="Arial"/>
              <a:ea typeface="ヒラギノ角ゴ ProN W3" charset="0"/>
              <a:cs typeface="Arial"/>
              <a:sym typeface="Gill Sans" charset="0"/>
            </a:endParaRPr>
          </a:p>
          <a:p>
            <a:r>
              <a:rPr lang="en-US" sz="2200" b="1" dirty="0" smtClean="0">
                <a:solidFill>
                  <a:srgbClr val="000000"/>
                </a:solidFill>
                <a:latin typeface="Arial"/>
                <a:ea typeface="ヒラギノ角ゴ ProN W3" charset="0"/>
                <a:cs typeface="Arial"/>
                <a:sym typeface="Gill Sans" charset="0"/>
              </a:rPr>
              <a:t>3. Which of the following are correct about experiment design techniques? </a:t>
            </a:r>
            <a:r>
              <a:rPr lang="en-US" dirty="0" smtClean="0">
                <a:solidFill>
                  <a:srgbClr val="000000"/>
                </a:solidFill>
                <a:latin typeface="Arial"/>
                <a:ea typeface="ヒラギノ角ゴ ProN W3" charset="0"/>
                <a:cs typeface="Arial"/>
                <a:sym typeface="Gill Sans" charset="0"/>
              </a:rPr>
              <a:t>(choose </a:t>
            </a:r>
            <a:r>
              <a:rPr lang="en-US" b="1" dirty="0" smtClean="0">
                <a:solidFill>
                  <a:srgbClr val="000000"/>
                </a:solidFill>
                <a:latin typeface="Arial"/>
                <a:ea typeface="ヒラギノ角ゴ ProN W3" charset="0"/>
                <a:cs typeface="Arial"/>
                <a:sym typeface="Gill Sans" charset="0"/>
              </a:rPr>
              <a:t>all</a:t>
            </a:r>
            <a:r>
              <a:rPr lang="en-US" dirty="0" smtClean="0">
                <a:solidFill>
                  <a:srgbClr val="000000"/>
                </a:solidFill>
                <a:latin typeface="Arial"/>
                <a:ea typeface="ヒラギノ角ゴ ProN W3" charset="0"/>
                <a:cs typeface="Arial"/>
                <a:sym typeface="Gill Sans" charset="0"/>
              </a:rPr>
              <a:t> good answers)</a:t>
            </a:r>
          </a:p>
          <a:p>
            <a:pPr marL="914400" indent="-457200">
              <a:buFontTx/>
              <a:buAutoNum type="alphaLcPeriod"/>
            </a:pPr>
            <a:r>
              <a:rPr lang="en-US" dirty="0">
                <a:solidFill>
                  <a:srgbClr val="000000"/>
                </a:solidFill>
                <a:latin typeface="Arial"/>
                <a:ea typeface="ヒラギノ角ゴ ProN W3" charset="0"/>
                <a:cs typeface="Arial"/>
                <a:sym typeface="Gill Sans" charset="0"/>
              </a:rPr>
              <a:t>A between-subjects design typically requires more users than a within-subjects design.</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Between</a:t>
            </a:r>
            <a:r>
              <a:rPr lang="en-US" dirty="0">
                <a:solidFill>
                  <a:srgbClr val="000000"/>
                </a:solidFill>
                <a:latin typeface="Arial"/>
                <a:ea typeface="ヒラギノ角ゴ ProN W3" charset="0"/>
                <a:cs typeface="Arial"/>
                <a:sym typeface="Gill Sans" charset="0"/>
              </a:rPr>
              <a:t>-subjects: each user is tested under </a:t>
            </a:r>
            <a:r>
              <a:rPr lang="en-US" dirty="0" smtClean="0">
                <a:solidFill>
                  <a:srgbClr val="000000"/>
                </a:solidFill>
                <a:latin typeface="Arial"/>
                <a:ea typeface="ヒラギノ角ゴ ProN W3" charset="0"/>
                <a:cs typeface="Arial"/>
                <a:sym typeface="Gill Sans" charset="0"/>
              </a:rPr>
              <a:t>each condition</a:t>
            </a:r>
            <a:r>
              <a:rPr lang="en-US" dirty="0">
                <a:solidFill>
                  <a:srgbClr val="000000"/>
                </a:solidFill>
                <a:latin typeface="Arial"/>
                <a:ea typeface="ヒラギノ角ゴ ProN W3" charset="0"/>
                <a:cs typeface="Arial"/>
                <a:sym typeface="Gill Sans" charset="0"/>
              </a:rPr>
              <a:t>.</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It’s possible to mix within-subjects and between-subjects designs </a:t>
            </a:r>
            <a:br>
              <a:rPr lang="en-US" dirty="0" smtClean="0">
                <a:solidFill>
                  <a:srgbClr val="000000"/>
                </a:solidFill>
                <a:latin typeface="Arial"/>
                <a:ea typeface="ヒラギノ角ゴ ProN W3" charset="0"/>
                <a:cs typeface="Arial"/>
                <a:sym typeface="Gill Sans" charset="0"/>
              </a:rPr>
            </a:br>
            <a:r>
              <a:rPr lang="en-US" dirty="0" smtClean="0">
                <a:solidFill>
                  <a:srgbClr val="000000"/>
                </a:solidFill>
                <a:latin typeface="Arial"/>
                <a:ea typeface="ヒラギノ角ゴ ProN W3" charset="0"/>
                <a:cs typeface="Arial"/>
                <a:sym typeface="Gill Sans" charset="0"/>
              </a:rPr>
              <a:t>in an experiment.</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Counterbalancing randomizes the order of tasks and conditions.</a:t>
            </a:r>
          </a:p>
        </p:txBody>
      </p:sp>
      <p:sp>
        <p:nvSpPr>
          <p:cNvPr id="36" name="Oval 35"/>
          <p:cNvSpPr/>
          <p:nvPr/>
        </p:nvSpPr>
        <p:spPr bwMode="auto">
          <a:xfrm>
            <a:off x="609600" y="971385"/>
            <a:ext cx="286124" cy="19215"/>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37" name="Oval 36"/>
          <p:cNvSpPr/>
          <p:nvPr/>
        </p:nvSpPr>
        <p:spPr bwMode="auto">
          <a:xfrm>
            <a:off x="628276" y="114300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41" name="Oval 40"/>
          <p:cNvSpPr/>
          <p:nvPr/>
        </p:nvSpPr>
        <p:spPr bwMode="auto">
          <a:xfrm>
            <a:off x="625278" y="365718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42" name="Oval 41"/>
          <p:cNvSpPr/>
          <p:nvPr/>
        </p:nvSpPr>
        <p:spPr bwMode="auto">
          <a:xfrm>
            <a:off x="609600" y="5622920"/>
            <a:ext cx="286124" cy="1588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43" name="Oval 42"/>
          <p:cNvSpPr/>
          <p:nvPr/>
        </p:nvSpPr>
        <p:spPr bwMode="auto">
          <a:xfrm>
            <a:off x="609600" y="6527624"/>
            <a:ext cx="286124" cy="25576"/>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44" name="Oval 43"/>
          <p:cNvSpPr/>
          <p:nvPr/>
        </p:nvSpPr>
        <p:spPr bwMode="auto">
          <a:xfrm>
            <a:off x="625278" y="487638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46" name="Oval 45"/>
          <p:cNvSpPr/>
          <p:nvPr/>
        </p:nvSpPr>
        <p:spPr bwMode="auto">
          <a:xfrm>
            <a:off x="628276" y="144780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47" name="Oval 46"/>
          <p:cNvSpPr/>
          <p:nvPr/>
        </p:nvSpPr>
        <p:spPr bwMode="auto">
          <a:xfrm>
            <a:off x="628276" y="175218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48" name="Oval 47"/>
          <p:cNvSpPr/>
          <p:nvPr/>
        </p:nvSpPr>
        <p:spPr bwMode="auto">
          <a:xfrm>
            <a:off x="628276" y="586698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265630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4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30000"/>
                                  </p:stCondLst>
                                  <p:childTnLst>
                                    <p:set>
                                      <p:cBhvr>
                                        <p:cTn id="9" dur="1" fill="hold">
                                          <p:stCondLst>
                                            <p:cond delay="499"/>
                                          </p:stCondLst>
                                        </p:cTn>
                                        <p:tgtEl>
                                          <p:spTgt spid="14341"/>
                                        </p:tgtEl>
                                        <p:attrNameLst>
                                          <p:attrName>style.visibility</p:attrName>
                                        </p:attrNameLst>
                                      </p:cBhvr>
                                      <p:to>
                                        <p:strVal val="visible"/>
                                      </p:to>
                                    </p:set>
                                  </p:childTnLst>
                                </p:cTn>
                              </p:par>
                            </p:childTnLst>
                          </p:cTn>
                        </p:par>
                        <p:par>
                          <p:cTn id="10" fill="hold" nodeType="afterGroup">
                            <p:stCondLst>
                              <p:cond delay="31000"/>
                            </p:stCondLst>
                            <p:childTnLst>
                              <p:par>
                                <p:cTn id="11" presetID="1" presetClass="entr" presetSubtype="0" fill="hold" grpId="0" nodeType="afterEffect">
                                  <p:stCondLst>
                                    <p:cond delay="30000"/>
                                  </p:stCondLst>
                                  <p:childTnLst>
                                    <p:set>
                                      <p:cBhvr>
                                        <p:cTn id="12" dur="1" fill="hold">
                                          <p:stCondLst>
                                            <p:cond delay="499"/>
                                          </p:stCondLst>
                                        </p:cTn>
                                        <p:tgtEl>
                                          <p:spTgt spid="14342"/>
                                        </p:tgtEl>
                                        <p:attrNameLst>
                                          <p:attrName>style.visibility</p:attrName>
                                        </p:attrNameLst>
                                      </p:cBhvr>
                                      <p:to>
                                        <p:strVal val="visible"/>
                                      </p:to>
                                    </p:set>
                                  </p:childTnLst>
                                </p:cTn>
                              </p:par>
                            </p:childTnLst>
                          </p:cTn>
                        </p:par>
                        <p:par>
                          <p:cTn id="13" fill="hold" nodeType="afterGroup">
                            <p:stCondLst>
                              <p:cond delay="61500"/>
                            </p:stCondLst>
                            <p:childTnLst>
                              <p:par>
                                <p:cTn id="14" presetID="1" presetClass="entr" presetSubtype="0" fill="hold" grpId="0" nodeType="afterEffect">
                                  <p:stCondLst>
                                    <p:cond delay="15000"/>
                                  </p:stCondLst>
                                  <p:childTnLst>
                                    <p:set>
                                      <p:cBhvr>
                                        <p:cTn id="15" dur="1" fill="hold">
                                          <p:stCondLst>
                                            <p:cond delay="499"/>
                                          </p:stCondLst>
                                        </p:cTn>
                                        <p:tgtEl>
                                          <p:spTgt spid="14343"/>
                                        </p:tgtEl>
                                        <p:attrNameLst>
                                          <p:attrName>style.visibility</p:attrName>
                                        </p:attrNameLst>
                                      </p:cBhvr>
                                      <p:to>
                                        <p:strVal val="visible"/>
                                      </p:to>
                                    </p:set>
                                  </p:childTnLst>
                                </p:cTn>
                              </p:par>
                            </p:childTnLst>
                          </p:cTn>
                        </p:par>
                        <p:par>
                          <p:cTn id="16" fill="hold" nodeType="afterGroup">
                            <p:stCondLst>
                              <p:cond delay="77000"/>
                            </p:stCondLst>
                            <p:childTnLst>
                              <p:par>
                                <p:cTn id="17" presetID="1" presetClass="entr" presetSubtype="0" fill="hold" grpId="0" nodeType="afterEffect">
                                  <p:stCondLst>
                                    <p:cond delay="15000"/>
                                  </p:stCondLst>
                                  <p:childTnLst>
                                    <p:set>
                                      <p:cBhvr>
                                        <p:cTn id="18" dur="1" fill="hold">
                                          <p:stCondLst>
                                            <p:cond delay="499"/>
                                          </p:stCondLst>
                                        </p:cTn>
                                        <p:tgtEl>
                                          <p:spTgt spid="14344"/>
                                        </p:tgtEl>
                                        <p:attrNameLst>
                                          <p:attrName>style.visibility</p:attrName>
                                        </p:attrNameLst>
                                      </p:cBhvr>
                                      <p:to>
                                        <p:strVal val="visible"/>
                                      </p:to>
                                    </p:set>
                                  </p:childTnLst>
                                </p:cTn>
                              </p:par>
                            </p:childTnLst>
                          </p:cTn>
                        </p:par>
                        <p:par>
                          <p:cTn id="19" fill="hold" nodeType="afterGroup">
                            <p:stCondLst>
                              <p:cond delay="92500"/>
                            </p:stCondLst>
                            <p:childTnLst>
                              <p:par>
                                <p:cTn id="20" presetID="1" presetClass="entr" presetSubtype="0" fill="hold" grpId="0" nodeType="afterEffect">
                                  <p:stCondLst>
                                    <p:cond delay="15000"/>
                                  </p:stCondLst>
                                  <p:childTnLst>
                                    <p:set>
                                      <p:cBhvr>
                                        <p:cTn id="21" dur="1" fill="hold">
                                          <p:stCondLst>
                                            <p:cond delay="499"/>
                                          </p:stCondLst>
                                        </p:cTn>
                                        <p:tgtEl>
                                          <p:spTgt spid="14345"/>
                                        </p:tgtEl>
                                        <p:attrNameLst>
                                          <p:attrName>style.visibility</p:attrName>
                                        </p:attrNameLst>
                                      </p:cBhvr>
                                      <p:to>
                                        <p:strVal val="visible"/>
                                      </p:to>
                                    </p:set>
                                  </p:childTnLst>
                                </p:cTn>
                              </p:par>
                            </p:childTnLst>
                          </p:cTn>
                        </p:par>
                        <p:par>
                          <p:cTn id="22" fill="hold" nodeType="afterGroup">
                            <p:stCondLst>
                              <p:cond delay="108000"/>
                            </p:stCondLst>
                            <p:childTnLst>
                              <p:par>
                                <p:cTn id="23" presetID="1" presetClass="entr" presetSubtype="0" fill="hold" grpId="0" nodeType="afterEffect">
                                  <p:stCondLst>
                                    <p:cond delay="15000"/>
                                  </p:stCondLst>
                                  <p:childTnLst>
                                    <p:set>
                                      <p:cBhvr>
                                        <p:cTn id="24" dur="1" fill="hold">
                                          <p:stCondLst>
                                            <p:cond delay="499"/>
                                          </p:stCondLst>
                                        </p:cTn>
                                        <p:tgtEl>
                                          <p:spTgt spid="14346"/>
                                        </p:tgtEl>
                                        <p:attrNameLst>
                                          <p:attrName>style.visibility</p:attrName>
                                        </p:attrNameLst>
                                      </p:cBhvr>
                                      <p:to>
                                        <p:strVal val="visible"/>
                                      </p:to>
                                    </p:set>
                                  </p:childTnLst>
                                </p:cTn>
                              </p:par>
                            </p:childTnLst>
                          </p:cTn>
                        </p:par>
                        <p:par>
                          <p:cTn id="25" fill="hold" nodeType="afterGroup">
                            <p:stCondLst>
                              <p:cond delay="123500"/>
                            </p:stCondLst>
                            <p:childTnLst>
                              <p:par>
                                <p:cTn id="26" presetID="1" presetClass="entr" presetSubtype="0" fill="hold" grpId="0" nodeType="afterEffect">
                                  <p:stCondLst>
                                    <p:cond delay="15000"/>
                                  </p:stCondLst>
                                  <p:childTnLst>
                                    <p:set>
                                      <p:cBhvr>
                                        <p:cTn id="27" dur="1" fill="hold">
                                          <p:stCondLst>
                                            <p:cond delay="499"/>
                                          </p:stCondLst>
                                        </p:cTn>
                                        <p:tgtEl>
                                          <p:spTgt spid="14347"/>
                                        </p:tgtEl>
                                        <p:attrNameLst>
                                          <p:attrName>style.visibility</p:attrName>
                                        </p:attrNameLst>
                                      </p:cBhvr>
                                      <p:to>
                                        <p:strVal val="visible"/>
                                      </p:to>
                                    </p:set>
                                  </p:childTnLst>
                                </p:cTn>
                              </p:par>
                            </p:childTnLst>
                          </p:cTn>
                        </p:par>
                        <p:par>
                          <p:cTn id="28" fill="hold" nodeType="afterGroup">
                            <p:stCondLst>
                              <p:cond delay="139000"/>
                            </p:stCondLst>
                            <p:childTnLst>
                              <p:par>
                                <p:cTn id="29" presetID="1" presetClass="entr" presetSubtype="0" fill="hold" grpId="0" nodeType="afterEffect">
                                  <p:stCondLst>
                                    <p:cond delay="15000"/>
                                  </p:stCondLst>
                                  <p:childTnLst>
                                    <p:set>
                                      <p:cBhvr>
                                        <p:cTn id="30" dur="1" fill="hold">
                                          <p:stCondLst>
                                            <p:cond delay="499"/>
                                          </p:stCondLst>
                                        </p:cTn>
                                        <p:tgtEl>
                                          <p:spTgt spid="14348"/>
                                        </p:tgtEl>
                                        <p:attrNameLst>
                                          <p:attrName>style.visibility</p:attrName>
                                        </p:attrNameLst>
                                      </p:cBhvr>
                                      <p:to>
                                        <p:strVal val="visible"/>
                                      </p:to>
                                    </p:set>
                                  </p:childTnLst>
                                </p:cTn>
                              </p:par>
                            </p:childTnLst>
                          </p:cTn>
                        </p:par>
                        <p:par>
                          <p:cTn id="31" fill="hold" nodeType="afterGroup">
                            <p:stCondLst>
                              <p:cond delay="154500"/>
                            </p:stCondLst>
                            <p:childTnLst>
                              <p:par>
                                <p:cTn id="32" presetID="1" presetClass="entr" presetSubtype="0" fill="hold" grpId="0" nodeType="afterEffect">
                                  <p:stCondLst>
                                    <p:cond delay="10000"/>
                                  </p:stCondLst>
                                  <p:childTnLst>
                                    <p:set>
                                      <p:cBhvr>
                                        <p:cTn id="33" dur="1" fill="hold">
                                          <p:stCondLst>
                                            <p:cond delay="499"/>
                                          </p:stCondLst>
                                        </p:cTn>
                                        <p:tgtEl>
                                          <p:spTgt spid="14349"/>
                                        </p:tgtEl>
                                        <p:attrNameLst>
                                          <p:attrName>style.visibility</p:attrName>
                                        </p:attrNameLst>
                                      </p:cBhvr>
                                      <p:to>
                                        <p:strVal val="visible"/>
                                      </p:to>
                                    </p:set>
                                  </p:childTnLst>
                                </p:cTn>
                              </p:par>
                            </p:childTnLst>
                          </p:cTn>
                        </p:par>
                        <p:par>
                          <p:cTn id="34" fill="hold" nodeType="afterGroup">
                            <p:stCondLst>
                              <p:cond delay="165000"/>
                            </p:stCondLst>
                            <p:childTnLst>
                              <p:par>
                                <p:cTn id="35" presetID="1" presetClass="entr" presetSubtype="0" fill="hold" grpId="0" nodeType="afterEffect">
                                  <p:stCondLst>
                                    <p:cond delay="1000"/>
                                  </p:stCondLst>
                                  <p:childTnLst>
                                    <p:set>
                                      <p:cBhvr>
                                        <p:cTn id="36" dur="1" fill="hold">
                                          <p:stCondLst>
                                            <p:cond delay="499"/>
                                          </p:stCondLst>
                                        </p:cTn>
                                        <p:tgtEl>
                                          <p:spTgt spid="14350"/>
                                        </p:tgtEl>
                                        <p:attrNameLst>
                                          <p:attrName>style.visibility</p:attrName>
                                        </p:attrNameLst>
                                      </p:cBhvr>
                                      <p:to>
                                        <p:strVal val="visible"/>
                                      </p:to>
                                    </p:set>
                                  </p:childTnLst>
                                </p:cTn>
                              </p:par>
                            </p:childTnLst>
                          </p:cTn>
                        </p:par>
                        <p:par>
                          <p:cTn id="37" fill="hold" nodeType="afterGroup">
                            <p:stCondLst>
                              <p:cond delay="166500"/>
                            </p:stCondLst>
                            <p:childTnLst>
                              <p:par>
                                <p:cTn id="38" presetID="1" presetClass="entr" presetSubtype="0" fill="hold" grpId="0" nodeType="afterEffect">
                                  <p:stCondLst>
                                    <p:cond delay="1000"/>
                                  </p:stCondLst>
                                  <p:childTnLst>
                                    <p:set>
                                      <p:cBhvr>
                                        <p:cTn id="39" dur="1" fill="hold">
                                          <p:stCondLst>
                                            <p:cond delay="499"/>
                                          </p:stCondLst>
                                        </p:cTn>
                                        <p:tgtEl>
                                          <p:spTgt spid="14351"/>
                                        </p:tgtEl>
                                        <p:attrNameLst>
                                          <p:attrName>style.visibility</p:attrName>
                                        </p:attrNameLst>
                                      </p:cBhvr>
                                      <p:to>
                                        <p:strVal val="visible"/>
                                      </p:to>
                                    </p:set>
                                  </p:childTnLst>
                                </p:cTn>
                              </p:par>
                            </p:childTnLst>
                          </p:cTn>
                        </p:par>
                        <p:par>
                          <p:cTn id="40" fill="hold" nodeType="afterGroup">
                            <p:stCondLst>
                              <p:cond delay="168000"/>
                            </p:stCondLst>
                            <p:childTnLst>
                              <p:par>
                                <p:cTn id="41" presetID="1" presetClass="entr" presetSubtype="0" fill="hold" grpId="0" nodeType="afterEffect">
                                  <p:stCondLst>
                                    <p:cond delay="1000"/>
                                  </p:stCondLst>
                                  <p:childTnLst>
                                    <p:set>
                                      <p:cBhvr>
                                        <p:cTn id="42" dur="1" fill="hold">
                                          <p:stCondLst>
                                            <p:cond delay="499"/>
                                          </p:stCondLst>
                                        </p:cTn>
                                        <p:tgtEl>
                                          <p:spTgt spid="14352"/>
                                        </p:tgtEl>
                                        <p:attrNameLst>
                                          <p:attrName>style.visibility</p:attrName>
                                        </p:attrNameLst>
                                      </p:cBhvr>
                                      <p:to>
                                        <p:strVal val="visible"/>
                                      </p:to>
                                    </p:set>
                                  </p:childTnLst>
                                </p:cTn>
                              </p:par>
                            </p:childTnLst>
                          </p:cTn>
                        </p:par>
                        <p:par>
                          <p:cTn id="43" fill="hold" nodeType="afterGroup">
                            <p:stCondLst>
                              <p:cond delay="169500"/>
                            </p:stCondLst>
                            <p:childTnLst>
                              <p:par>
                                <p:cTn id="44" presetID="1" presetClass="entr" presetSubtype="0" fill="hold" grpId="0" nodeType="afterEffect">
                                  <p:stCondLst>
                                    <p:cond delay="1000"/>
                                  </p:stCondLst>
                                  <p:childTnLst>
                                    <p:set>
                                      <p:cBhvr>
                                        <p:cTn id="45" dur="1" fill="hold">
                                          <p:stCondLst>
                                            <p:cond delay="499"/>
                                          </p:stCondLst>
                                        </p:cTn>
                                        <p:tgtEl>
                                          <p:spTgt spid="14353"/>
                                        </p:tgtEl>
                                        <p:attrNameLst>
                                          <p:attrName>style.visibility</p:attrName>
                                        </p:attrNameLst>
                                      </p:cBhvr>
                                      <p:to>
                                        <p:strVal val="visible"/>
                                      </p:to>
                                    </p:set>
                                  </p:childTnLst>
                                </p:cTn>
                              </p:par>
                            </p:childTnLst>
                          </p:cTn>
                        </p:par>
                        <p:par>
                          <p:cTn id="46" fill="hold" nodeType="afterGroup">
                            <p:stCondLst>
                              <p:cond delay="171000"/>
                            </p:stCondLst>
                            <p:childTnLst>
                              <p:par>
                                <p:cTn id="47" presetID="1" presetClass="entr" presetSubtype="0" fill="hold" grpId="0" nodeType="afterEffect">
                                  <p:stCondLst>
                                    <p:cond delay="1000"/>
                                  </p:stCondLst>
                                  <p:childTnLst>
                                    <p:set>
                                      <p:cBhvr>
                                        <p:cTn id="48" dur="1" fill="hold">
                                          <p:stCondLst>
                                            <p:cond delay="499"/>
                                          </p:stCondLst>
                                        </p:cTn>
                                        <p:tgtEl>
                                          <p:spTgt spid="14354"/>
                                        </p:tgtEl>
                                        <p:attrNameLst>
                                          <p:attrName>style.visibility</p:attrName>
                                        </p:attrNameLst>
                                      </p:cBhvr>
                                      <p:to>
                                        <p:strVal val="visible"/>
                                      </p:to>
                                    </p:set>
                                  </p:childTnLst>
                                </p:cTn>
                              </p:par>
                            </p:childTnLst>
                          </p:cTn>
                        </p:par>
                        <p:par>
                          <p:cTn id="49" fill="hold" nodeType="afterGroup">
                            <p:stCondLst>
                              <p:cond delay="172500"/>
                            </p:stCondLst>
                            <p:childTnLst>
                              <p:par>
                                <p:cTn id="50" presetID="1" presetClass="entr" presetSubtype="0" fill="hold" grpId="0" nodeType="afterEffect">
                                  <p:stCondLst>
                                    <p:cond delay="1000"/>
                                  </p:stCondLst>
                                  <p:childTnLst>
                                    <p:set>
                                      <p:cBhvr>
                                        <p:cTn id="51" dur="1" fill="hold">
                                          <p:stCondLst>
                                            <p:cond delay="499"/>
                                          </p:stCondLst>
                                        </p:cTn>
                                        <p:tgtEl>
                                          <p:spTgt spid="14355"/>
                                        </p:tgtEl>
                                        <p:attrNameLst>
                                          <p:attrName>style.visibility</p:attrName>
                                        </p:attrNameLst>
                                      </p:cBhvr>
                                      <p:to>
                                        <p:strVal val="visible"/>
                                      </p:to>
                                    </p:set>
                                  </p:childTnLst>
                                </p:cTn>
                              </p:par>
                            </p:childTnLst>
                          </p:cTn>
                        </p:par>
                        <p:par>
                          <p:cTn id="52" fill="hold" nodeType="afterGroup">
                            <p:stCondLst>
                              <p:cond delay="174000"/>
                            </p:stCondLst>
                            <p:childTnLst>
                              <p:par>
                                <p:cTn id="53" presetID="1" presetClass="entr" presetSubtype="0" fill="hold" grpId="0" nodeType="afterEffect">
                                  <p:stCondLst>
                                    <p:cond delay="1000"/>
                                  </p:stCondLst>
                                  <p:childTnLst>
                                    <p:set>
                                      <p:cBhvr>
                                        <p:cTn id="54" dur="1" fill="hold">
                                          <p:stCondLst>
                                            <p:cond delay="499"/>
                                          </p:stCondLst>
                                        </p:cTn>
                                        <p:tgtEl>
                                          <p:spTgt spid="14356"/>
                                        </p:tgtEl>
                                        <p:attrNameLst>
                                          <p:attrName>style.visibility</p:attrName>
                                        </p:attrNameLst>
                                      </p:cBhvr>
                                      <p:to>
                                        <p:strVal val="visible"/>
                                      </p:to>
                                    </p:set>
                                  </p:childTnLst>
                                </p:cTn>
                              </p:par>
                            </p:childTnLst>
                          </p:cTn>
                        </p:par>
                        <p:par>
                          <p:cTn id="55" fill="hold" nodeType="afterGroup">
                            <p:stCondLst>
                              <p:cond delay="175500"/>
                            </p:stCondLst>
                            <p:childTnLst>
                              <p:par>
                                <p:cTn id="56" presetID="1" presetClass="entr" presetSubtype="0" fill="hold" grpId="0" nodeType="afterEffect">
                                  <p:stCondLst>
                                    <p:cond delay="1000"/>
                                  </p:stCondLst>
                                  <p:childTnLst>
                                    <p:set>
                                      <p:cBhvr>
                                        <p:cTn id="57" dur="1" fill="hold">
                                          <p:stCondLst>
                                            <p:cond delay="499"/>
                                          </p:stCondLst>
                                        </p:cTn>
                                        <p:tgtEl>
                                          <p:spTgt spid="14357"/>
                                        </p:tgtEl>
                                        <p:attrNameLst>
                                          <p:attrName>style.visibility</p:attrName>
                                        </p:attrNameLst>
                                      </p:cBhvr>
                                      <p:to>
                                        <p:strVal val="visible"/>
                                      </p:to>
                                    </p:set>
                                  </p:childTnLst>
                                </p:cTn>
                              </p:par>
                            </p:childTnLst>
                          </p:cTn>
                        </p:par>
                        <p:par>
                          <p:cTn id="58" fill="hold" nodeType="afterGroup">
                            <p:stCondLst>
                              <p:cond delay="177000"/>
                            </p:stCondLst>
                            <p:childTnLst>
                              <p:par>
                                <p:cTn id="59" presetID="1" presetClass="entr" presetSubtype="0" fill="hold" grpId="0" nodeType="afterEffect">
                                  <p:stCondLst>
                                    <p:cond delay="1000"/>
                                  </p:stCondLst>
                                  <p:childTnLst>
                                    <p:set>
                                      <p:cBhvr>
                                        <p:cTn id="60" dur="1" fill="hold">
                                          <p:stCondLst>
                                            <p:cond delay="499"/>
                                          </p:stCondLst>
                                        </p:cTn>
                                        <p:tgtEl>
                                          <p:spTgt spid="14358"/>
                                        </p:tgtEl>
                                        <p:attrNameLst>
                                          <p:attrName>style.visibility</p:attrName>
                                        </p:attrNameLst>
                                      </p:cBhvr>
                                      <p:to>
                                        <p:strVal val="visible"/>
                                      </p:to>
                                    </p:set>
                                  </p:childTnLst>
                                </p:cTn>
                              </p:par>
                            </p:childTnLst>
                          </p:cTn>
                        </p:par>
                        <p:par>
                          <p:cTn id="61" fill="hold" nodeType="afterGroup">
                            <p:stCondLst>
                              <p:cond delay="178500"/>
                            </p:stCondLst>
                            <p:childTnLst>
                              <p:par>
                                <p:cTn id="62" presetID="1" presetClass="entr" presetSubtype="0" fill="hold" grpId="0" nodeType="afterEffect">
                                  <p:stCondLst>
                                    <p:cond delay="1000"/>
                                  </p:stCondLst>
                                  <p:childTnLst>
                                    <p:set>
                                      <p:cBhvr>
                                        <p:cTn id="63" dur="1" fill="hold">
                                          <p:stCondLst>
                                            <p:cond delay="499"/>
                                          </p:stCondLst>
                                        </p:cTn>
                                        <p:tgtEl>
                                          <p:spTgt spid="14359"/>
                                        </p:tgtEl>
                                        <p:attrNameLst>
                                          <p:attrName>style.visibility</p:attrName>
                                        </p:attrNameLst>
                                      </p:cBhvr>
                                      <p:to>
                                        <p:strVal val="visible"/>
                                      </p:to>
                                    </p:set>
                                  </p:childTnLst>
                                </p:cTn>
                              </p:par>
                            </p:childTnLst>
                          </p:cTn>
                        </p:par>
                        <p:par>
                          <p:cTn id="64" fill="hold" nodeType="afterGroup">
                            <p:stCondLst>
                              <p:cond delay="180000"/>
                            </p:stCondLst>
                            <p:childTnLst>
                              <p:par>
                                <p:cTn id="65" presetID="1" presetClass="entr" presetSubtype="0" fill="hold" grpId="0" nodeType="afterEffect">
                                  <p:stCondLst>
                                    <p:cond delay="1000"/>
                                  </p:stCondLst>
                                  <p:childTnLst>
                                    <p:set>
                                      <p:cBhvr>
                                        <p:cTn id="66" dur="1" fill="hold">
                                          <p:stCondLst>
                                            <p:cond delay="499"/>
                                          </p:stCondLst>
                                        </p:cTn>
                                        <p:tgtEl>
                                          <p:spTgt spid="14360"/>
                                        </p:tgtEl>
                                        <p:attrNameLst>
                                          <p:attrName>style.visibility</p:attrName>
                                        </p:attrNameLst>
                                      </p:cBhvr>
                                      <p:to>
                                        <p:strVal val="visible"/>
                                      </p:to>
                                    </p:set>
                                  </p:childTnLst>
                                </p:cTn>
                              </p:par>
                            </p:childTnLst>
                          </p:cTn>
                        </p:par>
                        <p:par>
                          <p:cTn id="67" fill="hold" nodeType="afterGroup">
                            <p:stCondLst>
                              <p:cond delay="181500"/>
                            </p:stCondLst>
                            <p:childTnLst>
                              <p:par>
                                <p:cTn id="68" presetID="1" presetClass="entr" presetSubtype="0" fill="hold" grpId="0" nodeType="afterEffect">
                                  <p:stCondLst>
                                    <p:cond delay="1000"/>
                                  </p:stCondLst>
                                  <p:childTnLst>
                                    <p:set>
                                      <p:cBhvr>
                                        <p:cTn id="69" dur="1" fill="hold">
                                          <p:stCondLst>
                                            <p:cond delay="499"/>
                                          </p:stCondLst>
                                        </p:cTn>
                                        <p:tgtEl>
                                          <p:spTgt spid="14361"/>
                                        </p:tgtEl>
                                        <p:attrNameLst>
                                          <p:attrName>style.visibility</p:attrName>
                                        </p:attrNameLst>
                                      </p:cBhvr>
                                      <p:to>
                                        <p:strVal val="visible"/>
                                      </p:to>
                                    </p:set>
                                  </p:childTnLst>
                                </p:cTn>
                              </p:par>
                            </p:childTnLst>
                          </p:cTn>
                        </p:par>
                        <p:par>
                          <p:cTn id="70" fill="hold" nodeType="afterGroup">
                            <p:stCondLst>
                              <p:cond delay="183000"/>
                            </p:stCondLst>
                            <p:childTnLst>
                              <p:par>
                                <p:cTn id="71" presetID="1" presetClass="entr" presetSubtype="0" fill="hold" grpId="0" nodeType="afterEffect">
                                  <p:stCondLst>
                                    <p:cond delay="1000"/>
                                  </p:stCondLst>
                                  <p:childTnLst>
                                    <p:set>
                                      <p:cBhvr>
                                        <p:cTn id="72" dur="1" fill="hold">
                                          <p:stCondLst>
                                            <p:cond delay="499"/>
                                          </p:stCondLst>
                                        </p:cTn>
                                        <p:tgtEl>
                                          <p:spTgt spid="14362"/>
                                        </p:tgtEl>
                                        <p:attrNameLst>
                                          <p:attrName>style.visibility</p:attrName>
                                        </p:attrNameLst>
                                      </p:cBhvr>
                                      <p:to>
                                        <p:strVal val="visible"/>
                                      </p:to>
                                    </p:set>
                                  </p:childTnLst>
                                </p:cTn>
                              </p:par>
                            </p:childTnLst>
                          </p:cTn>
                        </p:par>
                        <p:par>
                          <p:cTn id="73" fill="hold" nodeType="afterGroup">
                            <p:stCondLst>
                              <p:cond delay="184500"/>
                            </p:stCondLst>
                            <p:childTnLst>
                              <p:par>
                                <p:cTn id="74" presetID="1" presetClass="entr" presetSubtype="0" fill="hold" grpId="0" nodeType="afterEffect">
                                  <p:stCondLst>
                                    <p:cond delay="1000"/>
                                  </p:stCondLst>
                                  <p:childTnLst>
                                    <p:set>
                                      <p:cBhvr>
                                        <p:cTn id="75" dur="1" fill="hold">
                                          <p:stCondLst>
                                            <p:cond delay="499"/>
                                          </p:stCondLst>
                                        </p:cTn>
                                        <p:tgtEl>
                                          <p:spTgt spid="14363"/>
                                        </p:tgtEl>
                                        <p:attrNameLst>
                                          <p:attrName>style.visibility</p:attrName>
                                        </p:attrNameLst>
                                      </p:cBhvr>
                                      <p:to>
                                        <p:strVal val="visible"/>
                                      </p:to>
                                    </p:set>
                                  </p:childTnLst>
                                </p:cTn>
                              </p:par>
                            </p:childTnLst>
                          </p:cTn>
                        </p:par>
                        <p:par>
                          <p:cTn id="76" fill="hold" nodeType="afterGroup">
                            <p:stCondLst>
                              <p:cond delay="186000"/>
                            </p:stCondLst>
                            <p:childTnLst>
                              <p:par>
                                <p:cTn id="77" presetID="1" presetClass="entr" presetSubtype="0" fill="hold" grpId="0" nodeType="afterEffect">
                                  <p:stCondLst>
                                    <p:cond delay="1000"/>
                                  </p:stCondLst>
                                  <p:childTnLst>
                                    <p:set>
                                      <p:cBhvr>
                                        <p:cTn id="78" dur="1" fill="hold">
                                          <p:stCondLst>
                                            <p:cond delay="499"/>
                                          </p:stCondLst>
                                        </p:cTn>
                                        <p:tgtEl>
                                          <p:spTgt spid="14364"/>
                                        </p:tgtEl>
                                        <p:attrNameLst>
                                          <p:attrName>style.visibility</p:attrName>
                                        </p:attrNameLst>
                                      </p:cBhvr>
                                      <p:to>
                                        <p:strVal val="visible"/>
                                      </p:to>
                                    </p:set>
                                  </p:childTnLst>
                                </p:cTn>
                              </p:par>
                            </p:childTnLst>
                          </p:cTn>
                        </p:par>
                        <p:par>
                          <p:cTn id="79" fill="hold" nodeType="afterGroup">
                            <p:stCondLst>
                              <p:cond delay="187500"/>
                            </p:stCondLst>
                            <p:childTnLst>
                              <p:par>
                                <p:cTn id="80" presetID="1" presetClass="entr" presetSubtype="0" fill="hold" grpId="0" nodeType="afterEffect">
                                  <p:stCondLst>
                                    <p:cond delay="1000"/>
                                  </p:stCondLst>
                                  <p:childTnLst>
                                    <p:set>
                                      <p:cBhvr>
                                        <p:cTn id="81" dur="1" fill="hold">
                                          <p:stCondLst>
                                            <p:cond delay="499"/>
                                          </p:stCondLst>
                                        </p:cTn>
                                        <p:tgtEl>
                                          <p:spTgt spid="14365"/>
                                        </p:tgtEl>
                                        <p:attrNameLst>
                                          <p:attrName>style.visibility</p:attrName>
                                        </p:attrNameLst>
                                      </p:cBhvr>
                                      <p:to>
                                        <p:strVal val="visible"/>
                                      </p:to>
                                    </p:set>
                                  </p:childTnLst>
                                </p:cTn>
                              </p:par>
                            </p:childTnLst>
                          </p:cTn>
                        </p:par>
                        <p:par>
                          <p:cTn id="82" fill="hold" nodeType="afterGroup">
                            <p:stCondLst>
                              <p:cond delay="189000"/>
                            </p:stCondLst>
                            <p:childTnLst>
                              <p:par>
                                <p:cTn id="83" presetID="1" presetClass="entr" presetSubtype="0" fill="hold" grpId="0" nodeType="afterEffect">
                                  <p:stCondLst>
                                    <p:cond delay="1000"/>
                                  </p:stCondLst>
                                  <p:childTnLst>
                                    <p:set>
                                      <p:cBhvr>
                                        <p:cTn id="84" dur="1" fill="hold">
                                          <p:stCondLst>
                                            <p:cond delay="499"/>
                                          </p:stCondLst>
                                        </p:cTn>
                                        <p:tgtEl>
                                          <p:spTgt spid="14366"/>
                                        </p:tgtEl>
                                        <p:attrNameLst>
                                          <p:attrName>style.visibility</p:attrName>
                                        </p:attrNameLst>
                                      </p:cBhvr>
                                      <p:to>
                                        <p:strVal val="visible"/>
                                      </p:to>
                                    </p:set>
                                  </p:childTnLst>
                                </p:cTn>
                              </p:par>
                            </p:childTnLst>
                          </p:cTn>
                        </p:par>
                        <p:par>
                          <p:cTn id="85" fill="hold" nodeType="afterGroup">
                            <p:stCondLst>
                              <p:cond delay="190500"/>
                            </p:stCondLst>
                            <p:childTnLst>
                              <p:par>
                                <p:cTn id="86" presetID="1" presetClass="entr" presetSubtype="0" fill="hold" grpId="0" nodeType="afterEffect">
                                  <p:stCondLst>
                                    <p:cond delay="1000"/>
                                  </p:stCondLst>
                                  <p:childTnLst>
                                    <p:set>
                                      <p:cBhvr>
                                        <p:cTn id="87" dur="1" fill="hold">
                                          <p:stCondLst>
                                            <p:cond delay="499"/>
                                          </p:stCondLst>
                                        </p:cTn>
                                        <p:tgtEl>
                                          <p:spTgt spid="14367"/>
                                        </p:tgtEl>
                                        <p:attrNameLst>
                                          <p:attrName>style.visibility</p:attrName>
                                        </p:attrNameLst>
                                      </p:cBhvr>
                                      <p:to>
                                        <p:strVal val="visible"/>
                                      </p:to>
                                    </p:set>
                                  </p:childTnLst>
                                </p:cTn>
                              </p:par>
                            </p:childTnLst>
                          </p:cTn>
                        </p:par>
                        <p:par>
                          <p:cTn id="88" fill="hold" nodeType="afterGroup">
                            <p:stCondLst>
                              <p:cond delay="192000"/>
                            </p:stCondLst>
                            <p:childTnLst>
                              <p:par>
                                <p:cTn id="89" presetID="1" presetClass="entr" presetSubtype="0" fill="hold" grpId="0" nodeType="afterEffect">
                                  <p:stCondLst>
                                    <p:cond delay="1000"/>
                                  </p:stCondLst>
                                  <p:childTnLst>
                                    <p:set>
                                      <p:cBhvr>
                                        <p:cTn id="90" dur="1" fill="hold">
                                          <p:stCondLst>
                                            <p:cond delay="499"/>
                                          </p:stCondLst>
                                        </p:cTn>
                                        <p:tgtEl>
                                          <p:spTgt spid="14368"/>
                                        </p:tgtEl>
                                        <p:attrNameLst>
                                          <p:attrName>style.visibility</p:attrName>
                                        </p:attrNameLst>
                                      </p:cBhvr>
                                      <p:to>
                                        <p:strVal val="visible"/>
                                      </p:to>
                                    </p:set>
                                  </p:childTnLst>
                                </p:cTn>
                              </p:par>
                            </p:childTnLst>
                          </p:cTn>
                        </p:par>
                        <p:par>
                          <p:cTn id="91" fill="hold" nodeType="afterGroup">
                            <p:stCondLst>
                              <p:cond delay="193500"/>
                            </p:stCondLst>
                            <p:childTnLst>
                              <p:par>
                                <p:cTn id="92" presetID="1" presetClass="entr" presetSubtype="0" fill="hold" grpId="0" nodeType="afterEffect">
                                  <p:stCondLst>
                                    <p:cond delay="1000"/>
                                  </p:stCondLst>
                                  <p:childTnLst>
                                    <p:set>
                                      <p:cBhvr>
                                        <p:cTn id="93" dur="1" fill="hold">
                                          <p:stCondLst>
                                            <p:cond delay="499"/>
                                          </p:stCondLst>
                                        </p:cTn>
                                        <p:tgtEl>
                                          <p:spTgt spid="1436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44"/>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4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autoUpdateAnimBg="0"/>
      <p:bldP spid="14341" grpId="0" animBg="1" autoUpdateAnimBg="0"/>
      <p:bldP spid="14342" grpId="0" animBg="1" autoUpdateAnimBg="0"/>
      <p:bldP spid="14343" grpId="0" animBg="1" autoUpdateAnimBg="0"/>
      <p:bldP spid="14344" grpId="0" animBg="1" autoUpdateAnimBg="0"/>
      <p:bldP spid="14345" grpId="0" animBg="1" autoUpdateAnimBg="0"/>
      <p:bldP spid="14346" grpId="0" animBg="1" autoUpdateAnimBg="0"/>
      <p:bldP spid="14347" grpId="0" animBg="1" autoUpdateAnimBg="0"/>
      <p:bldP spid="14348" grpId="0" animBg="1" autoUpdateAnimBg="0"/>
      <p:bldP spid="14349" grpId="0" animBg="1" autoUpdateAnimBg="0"/>
      <p:bldP spid="14350" grpId="0" animBg="1" autoUpdateAnimBg="0"/>
      <p:bldP spid="14351" grpId="0" animBg="1" autoUpdateAnimBg="0"/>
      <p:bldP spid="14352" grpId="0" animBg="1" autoUpdateAnimBg="0"/>
      <p:bldP spid="14353" grpId="0" animBg="1" autoUpdateAnimBg="0"/>
      <p:bldP spid="14354" grpId="0" animBg="1" autoUpdateAnimBg="0"/>
      <p:bldP spid="14355" grpId="0" animBg="1" autoUpdateAnimBg="0"/>
      <p:bldP spid="14356" grpId="0" animBg="1" autoUpdateAnimBg="0"/>
      <p:bldP spid="14357" grpId="0" animBg="1" autoUpdateAnimBg="0"/>
      <p:bldP spid="14358" grpId="0" animBg="1" autoUpdateAnimBg="0"/>
      <p:bldP spid="14359" grpId="0" animBg="1" autoUpdateAnimBg="0"/>
      <p:bldP spid="14360" grpId="0" animBg="1" autoUpdateAnimBg="0"/>
      <p:bldP spid="14361" grpId="0" animBg="1" autoUpdateAnimBg="0"/>
      <p:bldP spid="14362" grpId="0" animBg="1" autoUpdateAnimBg="0"/>
      <p:bldP spid="14363" grpId="0" animBg="1" autoUpdateAnimBg="0"/>
      <p:bldP spid="14364" grpId="0" animBg="1" autoUpdateAnimBg="0"/>
      <p:bldP spid="14365" grpId="0" animBg="1" autoUpdateAnimBg="0"/>
      <p:bldP spid="14366" grpId="0" animBg="1" autoUpdateAnimBg="0"/>
      <p:bldP spid="14367" grpId="0" animBg="1" autoUpdateAnimBg="0"/>
      <p:bldP spid="14368" grpId="0" animBg="1" autoUpdateAnimBg="0"/>
      <p:bldP spid="14369" grpId="0" animBg="1" autoUpdateAnimBg="0"/>
      <p:bldP spid="36" grpId="0" animBg="1"/>
      <p:bldP spid="37" grpId="0" animBg="1"/>
      <p:bldP spid="41" grpId="0" animBg="1"/>
      <p:bldP spid="42" grpId="0" animBg="1"/>
      <p:bldP spid="43" grpId="0" animBg="1"/>
      <p:bldP spid="44" grpId="0" animBg="1"/>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2"/>
          <p:cNvSpPr txBox="1">
            <a:spLocks/>
          </p:cNvSpPr>
          <p:nvPr/>
        </p:nvSpPr>
        <p:spPr>
          <a:xfrm>
            <a:off x="457200" y="304800"/>
            <a:ext cx="8229600" cy="5755423"/>
          </a:xfrm>
          <a:prstGeom prst="rect">
            <a:avLst/>
          </a:prstGeom>
        </p:spPr>
        <p:txBody>
          <a:bodyPr vert="horz" wrap="square" lIns="91440" tIns="45720" rIns="91440" bIns="45720" rtlCol="0">
            <a:spAutoFit/>
          </a:bodyPr>
          <a:lstStyle/>
          <a:p>
            <a:pPr marL="282575" indent="-282575">
              <a:buFont typeface="+mj-lt"/>
              <a:buAutoNum type="arabicPeriod"/>
            </a:pPr>
            <a:endParaRPr lang="en-US" sz="1600" dirty="0"/>
          </a:p>
          <a:p>
            <a:pPr marL="282575" indent="-282575">
              <a:buFont typeface="+mj-lt"/>
              <a:buAutoNum type="arabicPeriod"/>
            </a:pPr>
            <a:r>
              <a:rPr lang="en-US" sz="1600" dirty="0" smtClean="0"/>
              <a:t>You are trying to understand whether interface A causes fewer errors than interface B.  To </a:t>
            </a:r>
            <a:r>
              <a:rPr lang="en-US" sz="1600" dirty="0"/>
              <a:t>maximize </a:t>
            </a:r>
            <a:r>
              <a:rPr lang="en-US" sz="1600" dirty="0" smtClean="0"/>
              <a:t>the precision of your answer, </a:t>
            </a:r>
            <a:r>
              <a:rPr lang="en-US" sz="1600" dirty="0"/>
              <a:t>a good research method to use is: </a:t>
            </a:r>
            <a:r>
              <a:rPr lang="en-US" sz="1600" b="1" dirty="0"/>
              <a:t>(choose </a:t>
            </a:r>
            <a:r>
              <a:rPr lang="en-US" sz="1600" b="1" dirty="0" smtClean="0"/>
              <a:t>one good answer)</a:t>
            </a:r>
            <a:r>
              <a:rPr lang="en-US" sz="1600" dirty="0"/>
              <a:t/>
            </a:r>
            <a:br>
              <a:rPr lang="en-US" sz="1600" dirty="0"/>
            </a:br>
            <a:r>
              <a:rPr lang="en-US" sz="1600" dirty="0"/>
              <a:t>	A. formative evaluation</a:t>
            </a:r>
            <a:br>
              <a:rPr lang="en-US" sz="1600" dirty="0"/>
            </a:br>
            <a:r>
              <a:rPr lang="en-US" sz="1600" dirty="0"/>
              <a:t>	B. field study</a:t>
            </a:r>
            <a:br>
              <a:rPr lang="en-US" sz="1600" dirty="0"/>
            </a:br>
            <a:r>
              <a:rPr lang="en-US" sz="1600" dirty="0"/>
              <a:t>	C. survey</a:t>
            </a:r>
            <a:br>
              <a:rPr lang="en-US" sz="1600" dirty="0"/>
            </a:br>
            <a:r>
              <a:rPr lang="en-US" sz="1600" dirty="0"/>
              <a:t>	D. lab study</a:t>
            </a:r>
            <a:br>
              <a:rPr lang="en-US" sz="1600" dirty="0"/>
            </a:br>
            <a:endParaRPr lang="en-US" sz="1600" dirty="0"/>
          </a:p>
          <a:p>
            <a:pPr marL="282575" indent="-282575">
              <a:buFont typeface="+mj-lt"/>
              <a:buAutoNum type="arabicPeriod"/>
            </a:pPr>
            <a:r>
              <a:rPr lang="en-US" sz="1600" dirty="0"/>
              <a:t>When deciding between between-subjects and within-subjects designs for an experiment, the </a:t>
            </a:r>
            <a:r>
              <a:rPr lang="en-US" sz="1600" dirty="0" smtClean="0"/>
              <a:t>important </a:t>
            </a:r>
            <a:r>
              <a:rPr lang="en-US" sz="1600" dirty="0"/>
              <a:t>issues to consider are: </a:t>
            </a:r>
            <a:r>
              <a:rPr lang="en-US" sz="1600" b="1" dirty="0"/>
              <a:t>(choose all </a:t>
            </a:r>
            <a:r>
              <a:rPr lang="en-US" sz="1600" b="1" dirty="0" smtClean="0"/>
              <a:t>good answers</a:t>
            </a:r>
            <a:r>
              <a:rPr lang="en-US" sz="1600" b="1" dirty="0"/>
              <a:t>)</a:t>
            </a:r>
            <a:r>
              <a:rPr lang="en-US" sz="1600" dirty="0"/>
              <a:t/>
            </a:r>
            <a:br>
              <a:rPr lang="en-US" sz="1600" dirty="0"/>
            </a:br>
            <a:r>
              <a:rPr lang="en-US" sz="1600" dirty="0"/>
              <a:t>	A. </a:t>
            </a:r>
            <a:r>
              <a:rPr lang="en-US" sz="1600" dirty="0" smtClean="0"/>
              <a:t>population validity</a:t>
            </a:r>
            <a:r>
              <a:rPr lang="en-US" sz="1600" dirty="0"/>
              <a:t/>
            </a:r>
            <a:br>
              <a:rPr lang="en-US" sz="1600" dirty="0"/>
            </a:br>
            <a:r>
              <a:rPr lang="en-US" sz="1600" dirty="0"/>
              <a:t>	B. </a:t>
            </a:r>
            <a:r>
              <a:rPr lang="en-US" sz="1600" dirty="0" smtClean="0"/>
              <a:t>learning effects</a:t>
            </a:r>
            <a:r>
              <a:rPr lang="en-US" sz="1600" dirty="0"/>
              <a:t/>
            </a:r>
            <a:br>
              <a:rPr lang="en-US" sz="1600" dirty="0"/>
            </a:br>
            <a:r>
              <a:rPr lang="en-US" sz="1600" dirty="0"/>
              <a:t>	C. individual differences</a:t>
            </a:r>
            <a:br>
              <a:rPr lang="en-US" sz="1600" dirty="0"/>
            </a:br>
            <a:r>
              <a:rPr lang="en-US" sz="1600" dirty="0"/>
              <a:t>	D. </a:t>
            </a:r>
            <a:r>
              <a:rPr lang="en-US" sz="1600" dirty="0" smtClean="0"/>
              <a:t>fatigue</a:t>
            </a:r>
            <a:endParaRPr lang="en-US" sz="1600" dirty="0"/>
          </a:p>
          <a:p>
            <a:pPr marL="282575" indent="-282575">
              <a:buFont typeface="+mj-lt"/>
              <a:buAutoNum type="arabicPeriod"/>
            </a:pPr>
            <a:endParaRPr lang="en-US" sz="1600" dirty="0" smtClean="0"/>
          </a:p>
          <a:p>
            <a:pPr marL="282575" indent="-282575">
              <a:buFont typeface="+mj-lt"/>
              <a:buAutoNum type="arabicPeriod"/>
            </a:pPr>
            <a:r>
              <a:rPr lang="en-US" sz="1600" dirty="0" smtClean="0"/>
              <a:t>Louis </a:t>
            </a:r>
            <a:r>
              <a:rPr lang="en-US" sz="1600" dirty="0" err="1" smtClean="0"/>
              <a:t>Reasoner</a:t>
            </a:r>
            <a:r>
              <a:rPr lang="en-US" sz="1600" dirty="0" smtClean="0"/>
              <a:t> is conducting a user study to compare two input devices A and B. Louis’s team purposely did not tell him which device they designed. This decision: (</a:t>
            </a:r>
            <a:r>
              <a:rPr lang="en-US" sz="1600" b="1" dirty="0" smtClean="0"/>
              <a:t>choose one best answer</a:t>
            </a:r>
            <a:r>
              <a:rPr lang="en-US" sz="1600" dirty="0" smtClean="0"/>
              <a:t>)</a:t>
            </a:r>
            <a:br>
              <a:rPr lang="en-US" sz="1600" dirty="0" smtClean="0"/>
            </a:br>
            <a:r>
              <a:rPr lang="en-US" sz="1600" dirty="0" smtClean="0"/>
              <a:t>	A. improves reliability</a:t>
            </a:r>
            <a:br>
              <a:rPr lang="en-US" sz="1600" dirty="0" smtClean="0"/>
            </a:br>
            <a:r>
              <a:rPr lang="en-US" sz="1600" dirty="0" smtClean="0"/>
              <a:t>	B. threatens external validity</a:t>
            </a:r>
            <a:br>
              <a:rPr lang="en-US" sz="1600" dirty="0" smtClean="0"/>
            </a:br>
            <a:r>
              <a:rPr lang="en-US" sz="1600" dirty="0" smtClean="0"/>
              <a:t>	C. threatens internal validity</a:t>
            </a:r>
            <a:br>
              <a:rPr lang="en-US" sz="1600" dirty="0" smtClean="0"/>
            </a:br>
            <a:r>
              <a:rPr lang="en-US" sz="1600" dirty="0" smtClean="0"/>
              <a:t>	D. reduces experimenter bias</a:t>
            </a:r>
          </a:p>
        </p:txBody>
      </p:sp>
      <p:sp>
        <p:nvSpPr>
          <p:cNvPr id="31" name="TextBox 30"/>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3:</a:t>
            </a:r>
            <a:r>
              <a:rPr lang="en-US" sz="2400" dirty="0">
                <a:solidFill>
                  <a:prstClr val="black"/>
                </a:solidFill>
                <a:latin typeface="Calibri"/>
                <a:cs typeface="+mn-cs"/>
              </a:rPr>
              <a:t>0</a:t>
            </a:r>
            <a:r>
              <a:rPr lang="en-US" sz="2400" dirty="0" smtClean="0">
                <a:solidFill>
                  <a:prstClr val="black"/>
                </a:solidFill>
                <a:latin typeface="Calibri"/>
                <a:cs typeface="+mn-cs"/>
              </a:rPr>
              <a:t>0</a:t>
            </a:r>
            <a:endParaRPr lang="en-US" sz="2400" dirty="0">
              <a:solidFill>
                <a:prstClr val="black"/>
              </a:solidFill>
              <a:latin typeface="Calibri"/>
              <a:cs typeface="+mn-cs"/>
            </a:endParaRPr>
          </a:p>
        </p:txBody>
      </p:sp>
      <p:sp>
        <p:nvSpPr>
          <p:cNvPr id="32" name="TextBox 31"/>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2</a:t>
            </a:r>
            <a:r>
              <a:rPr lang="en-US" sz="2400" dirty="0" smtClean="0">
                <a:solidFill>
                  <a:prstClr val="black"/>
                </a:solidFill>
                <a:latin typeface="Calibri"/>
                <a:cs typeface="+mn-cs"/>
              </a:rPr>
              <a:t>:30</a:t>
            </a:r>
            <a:endParaRPr lang="en-US" sz="2400" dirty="0">
              <a:solidFill>
                <a:prstClr val="black"/>
              </a:solidFill>
              <a:latin typeface="Calibri"/>
              <a:cs typeface="+mn-cs"/>
            </a:endParaRPr>
          </a:p>
        </p:txBody>
      </p:sp>
      <p:sp>
        <p:nvSpPr>
          <p:cNvPr id="33" name="TextBox 32"/>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2:00</a:t>
            </a:r>
            <a:endParaRPr lang="en-US" sz="2400" dirty="0">
              <a:solidFill>
                <a:prstClr val="black"/>
              </a:solidFill>
              <a:latin typeface="Calibri"/>
              <a:cs typeface="+mn-cs"/>
            </a:endParaRPr>
          </a:p>
        </p:txBody>
      </p:sp>
      <p:sp>
        <p:nvSpPr>
          <p:cNvPr id="34" name="TextBox 33"/>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1:45</a:t>
            </a:r>
            <a:endParaRPr lang="en-US" sz="2400" dirty="0">
              <a:solidFill>
                <a:prstClr val="black"/>
              </a:solidFill>
              <a:latin typeface="Calibri"/>
              <a:cs typeface="+mn-cs"/>
            </a:endParaRPr>
          </a:p>
        </p:txBody>
      </p:sp>
      <p:sp>
        <p:nvSpPr>
          <p:cNvPr id="35" name="TextBox 34"/>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1:30</a:t>
            </a:r>
            <a:endParaRPr lang="en-US" sz="2400" dirty="0">
              <a:solidFill>
                <a:prstClr val="black"/>
              </a:solidFill>
              <a:latin typeface="Calibri"/>
              <a:cs typeface="+mn-cs"/>
            </a:endParaRPr>
          </a:p>
        </p:txBody>
      </p:sp>
      <p:sp>
        <p:nvSpPr>
          <p:cNvPr id="36" name="TextBox 35"/>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1:15</a:t>
            </a:r>
            <a:endParaRPr lang="en-US" sz="2400" dirty="0">
              <a:solidFill>
                <a:prstClr val="black"/>
              </a:solidFill>
              <a:latin typeface="Calibri"/>
              <a:cs typeface="+mn-cs"/>
            </a:endParaRPr>
          </a:p>
        </p:txBody>
      </p:sp>
      <p:sp>
        <p:nvSpPr>
          <p:cNvPr id="37" name="TextBox 36"/>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1:00</a:t>
            </a:r>
            <a:endParaRPr lang="en-US" sz="2400" dirty="0">
              <a:solidFill>
                <a:prstClr val="black"/>
              </a:solidFill>
              <a:latin typeface="Calibri"/>
              <a:cs typeface="+mn-cs"/>
            </a:endParaRPr>
          </a:p>
        </p:txBody>
      </p:sp>
      <p:sp>
        <p:nvSpPr>
          <p:cNvPr id="38" name="TextBox 37"/>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0:45</a:t>
            </a:r>
            <a:endParaRPr lang="en-US" sz="2400" dirty="0">
              <a:solidFill>
                <a:prstClr val="black"/>
              </a:solidFill>
              <a:latin typeface="Calibri"/>
              <a:cs typeface="+mn-cs"/>
            </a:endParaRPr>
          </a:p>
        </p:txBody>
      </p:sp>
      <p:sp>
        <p:nvSpPr>
          <p:cNvPr id="39" name="TextBox 38"/>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30</a:t>
            </a:r>
            <a:endParaRPr lang="en-US" sz="2400" dirty="0">
              <a:solidFill>
                <a:prstClr val="black"/>
              </a:solidFill>
              <a:latin typeface="Calibri"/>
              <a:cs typeface="+mn-cs"/>
            </a:endParaRPr>
          </a:p>
        </p:txBody>
      </p:sp>
      <p:sp>
        <p:nvSpPr>
          <p:cNvPr id="40" name="TextBox 39"/>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20</a:t>
            </a:r>
            <a:endParaRPr lang="en-US" sz="2400" dirty="0">
              <a:solidFill>
                <a:prstClr val="black"/>
              </a:solidFill>
              <a:latin typeface="Calibri"/>
              <a:cs typeface="+mn-cs"/>
            </a:endParaRPr>
          </a:p>
        </p:txBody>
      </p:sp>
      <p:sp>
        <p:nvSpPr>
          <p:cNvPr id="41" name="TextBox 40"/>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19</a:t>
            </a:r>
            <a:endParaRPr lang="en-US" sz="2400" dirty="0">
              <a:solidFill>
                <a:prstClr val="black"/>
              </a:solidFill>
              <a:latin typeface="Calibri"/>
              <a:cs typeface="+mn-cs"/>
            </a:endParaRPr>
          </a:p>
        </p:txBody>
      </p:sp>
      <p:sp>
        <p:nvSpPr>
          <p:cNvPr id="42" name="TextBox 41"/>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18</a:t>
            </a:r>
            <a:endParaRPr lang="en-US" sz="2400" dirty="0">
              <a:solidFill>
                <a:prstClr val="black"/>
              </a:solidFill>
              <a:latin typeface="Calibri"/>
              <a:cs typeface="+mn-cs"/>
            </a:endParaRPr>
          </a:p>
        </p:txBody>
      </p:sp>
      <p:sp>
        <p:nvSpPr>
          <p:cNvPr id="43" name="TextBox 42"/>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17</a:t>
            </a:r>
            <a:endParaRPr lang="en-US" sz="2400" dirty="0">
              <a:solidFill>
                <a:prstClr val="black"/>
              </a:solidFill>
              <a:latin typeface="Calibri"/>
              <a:cs typeface="+mn-cs"/>
            </a:endParaRPr>
          </a:p>
        </p:txBody>
      </p:sp>
      <p:sp>
        <p:nvSpPr>
          <p:cNvPr id="44" name="TextBox 43"/>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16</a:t>
            </a:r>
            <a:endParaRPr lang="en-US" sz="2400" dirty="0">
              <a:solidFill>
                <a:prstClr val="black"/>
              </a:solidFill>
              <a:latin typeface="Calibri"/>
              <a:cs typeface="+mn-cs"/>
            </a:endParaRPr>
          </a:p>
        </p:txBody>
      </p:sp>
      <p:sp>
        <p:nvSpPr>
          <p:cNvPr id="45" name="TextBox 44"/>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15</a:t>
            </a:r>
            <a:endParaRPr lang="en-US" sz="2400" dirty="0">
              <a:solidFill>
                <a:prstClr val="black"/>
              </a:solidFill>
              <a:latin typeface="Calibri"/>
              <a:cs typeface="+mn-cs"/>
            </a:endParaRPr>
          </a:p>
        </p:txBody>
      </p:sp>
      <p:sp>
        <p:nvSpPr>
          <p:cNvPr id="46" name="TextBox 45"/>
          <p:cNvSpPr txBox="1"/>
          <p:nvPr/>
        </p:nvSpPr>
        <p:spPr>
          <a:xfrm>
            <a:off x="8294464" y="76200"/>
            <a:ext cx="736099"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14</a:t>
            </a:r>
            <a:endParaRPr lang="en-US" sz="2400" dirty="0">
              <a:solidFill>
                <a:prstClr val="black"/>
              </a:solidFill>
              <a:latin typeface="Calibri"/>
              <a:cs typeface="+mn-cs"/>
            </a:endParaRPr>
          </a:p>
        </p:txBody>
      </p:sp>
      <p:sp>
        <p:nvSpPr>
          <p:cNvPr id="47" name="TextBox 46"/>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13</a:t>
            </a:r>
            <a:endParaRPr lang="en-US" sz="2400" dirty="0">
              <a:solidFill>
                <a:prstClr val="black"/>
              </a:solidFill>
              <a:latin typeface="Calibri"/>
              <a:cs typeface="+mn-cs"/>
            </a:endParaRPr>
          </a:p>
        </p:txBody>
      </p:sp>
      <p:sp>
        <p:nvSpPr>
          <p:cNvPr id="48" name="TextBox 47"/>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12</a:t>
            </a:r>
            <a:endParaRPr lang="en-US" sz="2400" dirty="0">
              <a:solidFill>
                <a:prstClr val="black"/>
              </a:solidFill>
              <a:latin typeface="Calibri"/>
              <a:cs typeface="+mn-cs"/>
            </a:endParaRPr>
          </a:p>
        </p:txBody>
      </p:sp>
      <p:sp>
        <p:nvSpPr>
          <p:cNvPr id="49" name="TextBox 48"/>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11</a:t>
            </a:r>
            <a:endParaRPr lang="en-US" sz="2400" dirty="0">
              <a:solidFill>
                <a:prstClr val="black"/>
              </a:solidFill>
              <a:latin typeface="Calibri"/>
              <a:cs typeface="+mn-cs"/>
            </a:endParaRPr>
          </a:p>
        </p:txBody>
      </p:sp>
      <p:sp>
        <p:nvSpPr>
          <p:cNvPr id="50" name="TextBox 49"/>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10</a:t>
            </a:r>
            <a:endParaRPr lang="en-US" sz="2400" dirty="0">
              <a:solidFill>
                <a:prstClr val="black"/>
              </a:solidFill>
              <a:latin typeface="Calibri"/>
              <a:cs typeface="+mn-cs"/>
            </a:endParaRPr>
          </a:p>
        </p:txBody>
      </p:sp>
      <p:sp>
        <p:nvSpPr>
          <p:cNvPr id="51" name="TextBox 50"/>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a:t>
            </a:r>
            <a:r>
              <a:rPr lang="en-US" sz="2400" dirty="0" smtClean="0">
                <a:solidFill>
                  <a:prstClr val="black"/>
                </a:solidFill>
                <a:latin typeface="Calibri"/>
              </a:rPr>
              <a:t>:0</a:t>
            </a:r>
            <a:r>
              <a:rPr lang="en-US" sz="2400" dirty="0" smtClean="0">
                <a:solidFill>
                  <a:prstClr val="black"/>
                </a:solidFill>
                <a:latin typeface="Calibri"/>
                <a:cs typeface="+mn-cs"/>
              </a:rPr>
              <a:t>9</a:t>
            </a:r>
            <a:endParaRPr lang="en-US" sz="2400" dirty="0">
              <a:solidFill>
                <a:prstClr val="black"/>
              </a:solidFill>
              <a:latin typeface="Calibri"/>
              <a:cs typeface="+mn-cs"/>
            </a:endParaRPr>
          </a:p>
        </p:txBody>
      </p:sp>
      <p:sp>
        <p:nvSpPr>
          <p:cNvPr id="52" name="TextBox 51"/>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8</a:t>
            </a:r>
            <a:endParaRPr lang="en-US" sz="2400" dirty="0">
              <a:solidFill>
                <a:prstClr val="black"/>
              </a:solidFill>
              <a:latin typeface="Calibri"/>
              <a:cs typeface="+mn-cs"/>
            </a:endParaRPr>
          </a:p>
        </p:txBody>
      </p:sp>
      <p:sp>
        <p:nvSpPr>
          <p:cNvPr id="53" name="TextBox 52"/>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7</a:t>
            </a:r>
            <a:endParaRPr lang="en-US" sz="2400" dirty="0">
              <a:solidFill>
                <a:prstClr val="black"/>
              </a:solidFill>
              <a:latin typeface="Calibri"/>
              <a:cs typeface="+mn-cs"/>
            </a:endParaRPr>
          </a:p>
        </p:txBody>
      </p:sp>
      <p:sp>
        <p:nvSpPr>
          <p:cNvPr id="54" name="TextBox 53"/>
          <p:cNvSpPr txBox="1"/>
          <p:nvPr/>
        </p:nvSpPr>
        <p:spPr>
          <a:xfrm>
            <a:off x="8188968" y="80665"/>
            <a:ext cx="841595" cy="457200"/>
          </a:xfrm>
          <a:prstGeom prst="rect">
            <a:avLst/>
          </a:prstGeom>
          <a:solidFill>
            <a:schemeClr val="bg1"/>
          </a:solidFill>
        </p:spPr>
        <p:txBody>
          <a:bodyPr wrap="square" rtlCol="0">
            <a:noAutofit/>
          </a:bodyPr>
          <a:lstStyle/>
          <a:p>
            <a:pPr algn="r" defTabSz="457200" fontAlgn="auto">
              <a:spcBef>
                <a:spcPts val="0"/>
              </a:spcBef>
              <a:spcAft>
                <a:spcPts val="0"/>
              </a:spcAft>
            </a:pPr>
            <a:r>
              <a:rPr lang="en-US" sz="2400" dirty="0" smtClean="0">
                <a:solidFill>
                  <a:prstClr val="black"/>
                </a:solidFill>
                <a:latin typeface="Calibri"/>
              </a:rPr>
              <a:t>0</a:t>
            </a:r>
            <a:r>
              <a:rPr lang="en-US" sz="2400" dirty="0">
                <a:solidFill>
                  <a:prstClr val="black"/>
                </a:solidFill>
                <a:latin typeface="Calibri"/>
              </a:rPr>
              <a:t>:0</a:t>
            </a:r>
            <a:r>
              <a:rPr lang="en-US" sz="2400" dirty="0" smtClean="0">
                <a:solidFill>
                  <a:prstClr val="black"/>
                </a:solidFill>
                <a:latin typeface="Calibri"/>
                <a:cs typeface="+mn-cs"/>
              </a:rPr>
              <a:t>6</a:t>
            </a:r>
            <a:endParaRPr lang="en-US" sz="2400" dirty="0">
              <a:solidFill>
                <a:prstClr val="black"/>
              </a:solidFill>
              <a:latin typeface="Calibri"/>
              <a:cs typeface="+mn-cs"/>
            </a:endParaRPr>
          </a:p>
        </p:txBody>
      </p:sp>
      <p:sp>
        <p:nvSpPr>
          <p:cNvPr id="55" name="TextBox 54"/>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5</a:t>
            </a:r>
            <a:endParaRPr lang="en-US" sz="2400" dirty="0">
              <a:solidFill>
                <a:prstClr val="black"/>
              </a:solidFill>
              <a:latin typeface="Calibri"/>
              <a:cs typeface="+mn-cs"/>
            </a:endParaRPr>
          </a:p>
        </p:txBody>
      </p:sp>
      <p:sp>
        <p:nvSpPr>
          <p:cNvPr id="56" name="TextBox 55"/>
          <p:cNvSpPr txBox="1"/>
          <p:nvPr/>
        </p:nvSpPr>
        <p:spPr>
          <a:xfrm>
            <a:off x="8153400" y="76200"/>
            <a:ext cx="877163"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4</a:t>
            </a:r>
            <a:endParaRPr lang="en-US" sz="2400" dirty="0">
              <a:solidFill>
                <a:prstClr val="black"/>
              </a:solidFill>
              <a:latin typeface="Calibri"/>
              <a:cs typeface="+mn-cs"/>
            </a:endParaRPr>
          </a:p>
        </p:txBody>
      </p:sp>
      <p:sp>
        <p:nvSpPr>
          <p:cNvPr id="57" name="TextBox 56"/>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3</a:t>
            </a:r>
            <a:endParaRPr lang="en-US" sz="2400" dirty="0">
              <a:solidFill>
                <a:prstClr val="black"/>
              </a:solidFill>
              <a:latin typeface="Calibri"/>
              <a:cs typeface="+mn-cs"/>
            </a:endParaRPr>
          </a:p>
        </p:txBody>
      </p:sp>
      <p:sp>
        <p:nvSpPr>
          <p:cNvPr id="58" name="TextBox 57"/>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2</a:t>
            </a:r>
            <a:endParaRPr lang="en-US" sz="2400" dirty="0">
              <a:solidFill>
                <a:prstClr val="black"/>
              </a:solidFill>
              <a:latin typeface="Calibri"/>
              <a:cs typeface="+mn-cs"/>
            </a:endParaRPr>
          </a:p>
        </p:txBody>
      </p:sp>
      <p:sp>
        <p:nvSpPr>
          <p:cNvPr id="59" name="TextBox 58"/>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1</a:t>
            </a:r>
            <a:endParaRPr lang="en-US" sz="2400" dirty="0">
              <a:solidFill>
                <a:prstClr val="black"/>
              </a:solidFill>
              <a:latin typeface="Calibri"/>
              <a:cs typeface="+mn-cs"/>
            </a:endParaRPr>
          </a:p>
        </p:txBody>
      </p:sp>
      <p:sp>
        <p:nvSpPr>
          <p:cNvPr id="60" name="TextBox 59"/>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0</a:t>
            </a:r>
            <a:endParaRPr lang="en-US" sz="2400" dirty="0">
              <a:solidFill>
                <a:prstClr val="black"/>
              </a:solidFill>
              <a:latin typeface="Calibri"/>
              <a:cs typeface="+mn-cs"/>
            </a:endParaRPr>
          </a:p>
        </p:txBody>
      </p:sp>
      <p:sp>
        <p:nvSpPr>
          <p:cNvPr id="66" name="Oval 65"/>
          <p:cNvSpPr/>
          <p:nvPr/>
        </p:nvSpPr>
        <p:spPr bwMode="auto">
          <a:xfrm>
            <a:off x="1373995" y="1447796"/>
            <a:ext cx="286124" cy="14436"/>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1" name="Oval 60"/>
          <p:cNvSpPr/>
          <p:nvPr/>
        </p:nvSpPr>
        <p:spPr bwMode="auto">
          <a:xfrm>
            <a:off x="1387278" y="1688920"/>
            <a:ext cx="286124" cy="14436"/>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2" name="Oval 61"/>
          <p:cNvSpPr/>
          <p:nvPr/>
        </p:nvSpPr>
        <p:spPr bwMode="auto">
          <a:xfrm>
            <a:off x="1387278" y="1917331"/>
            <a:ext cx="286124" cy="19215"/>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3" name="Oval 62"/>
          <p:cNvSpPr/>
          <p:nvPr/>
        </p:nvSpPr>
        <p:spPr bwMode="auto">
          <a:xfrm>
            <a:off x="1390276" y="208834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4" name="Oval 63"/>
          <p:cNvSpPr/>
          <p:nvPr/>
        </p:nvSpPr>
        <p:spPr bwMode="auto">
          <a:xfrm>
            <a:off x="1371600" y="3151522"/>
            <a:ext cx="286124" cy="21137"/>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5" name="Oval 64"/>
          <p:cNvSpPr/>
          <p:nvPr/>
        </p:nvSpPr>
        <p:spPr bwMode="auto">
          <a:xfrm>
            <a:off x="1387278" y="330534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7" name="Oval 66"/>
          <p:cNvSpPr/>
          <p:nvPr/>
        </p:nvSpPr>
        <p:spPr bwMode="auto">
          <a:xfrm>
            <a:off x="1387278" y="353614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8" name="Oval 67"/>
          <p:cNvSpPr/>
          <p:nvPr/>
        </p:nvSpPr>
        <p:spPr bwMode="auto">
          <a:xfrm>
            <a:off x="1387278" y="378042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9" name="Oval 68"/>
          <p:cNvSpPr/>
          <p:nvPr/>
        </p:nvSpPr>
        <p:spPr bwMode="auto">
          <a:xfrm>
            <a:off x="1371600" y="5106190"/>
            <a:ext cx="286124" cy="1588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0" name="Oval 69"/>
          <p:cNvSpPr/>
          <p:nvPr/>
        </p:nvSpPr>
        <p:spPr bwMode="auto">
          <a:xfrm>
            <a:off x="1371600" y="5343422"/>
            <a:ext cx="286124" cy="25576"/>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1" name="Oval 70"/>
          <p:cNvSpPr/>
          <p:nvPr/>
        </p:nvSpPr>
        <p:spPr bwMode="auto">
          <a:xfrm>
            <a:off x="1387278" y="5715000"/>
            <a:ext cx="286124" cy="2290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2" name="Oval 71"/>
          <p:cNvSpPr/>
          <p:nvPr/>
        </p:nvSpPr>
        <p:spPr bwMode="auto">
          <a:xfrm>
            <a:off x="1387278" y="5562600"/>
            <a:ext cx="286124" cy="23251"/>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739619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00"/>
                                  </p:stCondLst>
                                  <p:childTnLst>
                                    <p:set>
                                      <p:cBhvr>
                                        <p:cTn id="9" dur="1" fill="hold">
                                          <p:stCondLst>
                                            <p:cond delay="0"/>
                                          </p:stCondLst>
                                        </p:cTn>
                                        <p:tgtEl>
                                          <p:spTgt spid="32"/>
                                        </p:tgtEl>
                                        <p:attrNameLst>
                                          <p:attrName>style.visibility</p:attrName>
                                        </p:attrNameLst>
                                      </p:cBhvr>
                                      <p:to>
                                        <p:strVal val="visible"/>
                                      </p:to>
                                    </p:set>
                                  </p:childTnLst>
                                </p:cTn>
                              </p:par>
                            </p:childTnLst>
                          </p:cTn>
                        </p:par>
                        <p:par>
                          <p:cTn id="10" fill="hold">
                            <p:stCondLst>
                              <p:cond delay="30000"/>
                            </p:stCondLst>
                            <p:childTnLst>
                              <p:par>
                                <p:cTn id="11" presetID="1" presetClass="entr" presetSubtype="0" fill="hold" grpId="0" nodeType="afterEffect">
                                  <p:stCondLst>
                                    <p:cond delay="30000"/>
                                  </p:stCondLst>
                                  <p:childTnLst>
                                    <p:set>
                                      <p:cBhvr>
                                        <p:cTn id="12" dur="1" fill="hold">
                                          <p:stCondLst>
                                            <p:cond delay="0"/>
                                          </p:stCondLst>
                                        </p:cTn>
                                        <p:tgtEl>
                                          <p:spTgt spid="33"/>
                                        </p:tgtEl>
                                        <p:attrNameLst>
                                          <p:attrName>style.visibility</p:attrName>
                                        </p:attrNameLst>
                                      </p:cBhvr>
                                      <p:to>
                                        <p:strVal val="visible"/>
                                      </p:to>
                                    </p:set>
                                  </p:childTnLst>
                                </p:cTn>
                              </p:par>
                            </p:childTnLst>
                          </p:cTn>
                        </p:par>
                        <p:par>
                          <p:cTn id="13" fill="hold">
                            <p:stCondLst>
                              <p:cond delay="60000"/>
                            </p:stCondLst>
                            <p:childTnLst>
                              <p:par>
                                <p:cTn id="14" presetID="1" presetClass="entr" presetSubtype="0" fill="hold" grpId="0" nodeType="afterEffect">
                                  <p:stCondLst>
                                    <p:cond delay="1500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75000"/>
                            </p:stCondLst>
                            <p:childTnLst>
                              <p:par>
                                <p:cTn id="17" presetID="1" presetClass="entr" presetSubtype="0" fill="hold" grpId="0" nodeType="afterEffect">
                                  <p:stCondLst>
                                    <p:cond delay="1500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90000"/>
                            </p:stCondLst>
                            <p:childTnLst>
                              <p:par>
                                <p:cTn id="20" presetID="1" presetClass="entr" presetSubtype="0" fill="hold" grpId="0" nodeType="afterEffect">
                                  <p:stCondLst>
                                    <p:cond delay="15000"/>
                                  </p:stCondLst>
                                  <p:childTnLst>
                                    <p:set>
                                      <p:cBhvr>
                                        <p:cTn id="21" dur="1" fill="hold">
                                          <p:stCondLst>
                                            <p:cond delay="0"/>
                                          </p:stCondLst>
                                        </p:cTn>
                                        <p:tgtEl>
                                          <p:spTgt spid="36"/>
                                        </p:tgtEl>
                                        <p:attrNameLst>
                                          <p:attrName>style.visibility</p:attrName>
                                        </p:attrNameLst>
                                      </p:cBhvr>
                                      <p:to>
                                        <p:strVal val="visible"/>
                                      </p:to>
                                    </p:set>
                                  </p:childTnLst>
                                </p:cTn>
                              </p:par>
                            </p:childTnLst>
                          </p:cTn>
                        </p:par>
                        <p:par>
                          <p:cTn id="22" fill="hold">
                            <p:stCondLst>
                              <p:cond delay="105000"/>
                            </p:stCondLst>
                            <p:childTnLst>
                              <p:par>
                                <p:cTn id="23" presetID="1" presetClass="entr" presetSubtype="0" fill="hold" grpId="0" nodeType="afterEffect">
                                  <p:stCondLst>
                                    <p:cond delay="15000"/>
                                  </p:stCondLst>
                                  <p:childTnLst>
                                    <p:set>
                                      <p:cBhvr>
                                        <p:cTn id="24" dur="1" fill="hold">
                                          <p:stCondLst>
                                            <p:cond delay="0"/>
                                          </p:stCondLst>
                                        </p:cTn>
                                        <p:tgtEl>
                                          <p:spTgt spid="37"/>
                                        </p:tgtEl>
                                        <p:attrNameLst>
                                          <p:attrName>style.visibility</p:attrName>
                                        </p:attrNameLst>
                                      </p:cBhvr>
                                      <p:to>
                                        <p:strVal val="visible"/>
                                      </p:to>
                                    </p:set>
                                  </p:childTnLst>
                                </p:cTn>
                              </p:par>
                            </p:childTnLst>
                          </p:cTn>
                        </p:par>
                        <p:par>
                          <p:cTn id="25" fill="hold">
                            <p:stCondLst>
                              <p:cond delay="120000"/>
                            </p:stCondLst>
                            <p:childTnLst>
                              <p:par>
                                <p:cTn id="26" presetID="1" presetClass="entr" presetSubtype="0" fill="hold" grpId="0" nodeType="afterEffect">
                                  <p:stCondLst>
                                    <p:cond delay="15000"/>
                                  </p:stCondLst>
                                  <p:childTnLst>
                                    <p:set>
                                      <p:cBhvr>
                                        <p:cTn id="27" dur="1" fill="hold">
                                          <p:stCondLst>
                                            <p:cond delay="0"/>
                                          </p:stCondLst>
                                        </p:cTn>
                                        <p:tgtEl>
                                          <p:spTgt spid="38"/>
                                        </p:tgtEl>
                                        <p:attrNameLst>
                                          <p:attrName>style.visibility</p:attrName>
                                        </p:attrNameLst>
                                      </p:cBhvr>
                                      <p:to>
                                        <p:strVal val="visible"/>
                                      </p:to>
                                    </p:set>
                                  </p:childTnLst>
                                </p:cTn>
                              </p:par>
                            </p:childTnLst>
                          </p:cTn>
                        </p:par>
                        <p:par>
                          <p:cTn id="28" fill="hold">
                            <p:stCondLst>
                              <p:cond delay="135000"/>
                            </p:stCondLst>
                            <p:childTnLst>
                              <p:par>
                                <p:cTn id="29" presetID="1" presetClass="entr" presetSubtype="0" fill="hold" grpId="0" nodeType="afterEffect">
                                  <p:stCondLst>
                                    <p:cond delay="15000"/>
                                  </p:stCondLst>
                                  <p:childTnLst>
                                    <p:set>
                                      <p:cBhvr>
                                        <p:cTn id="30" dur="1" fill="hold">
                                          <p:stCondLst>
                                            <p:cond delay="0"/>
                                          </p:stCondLst>
                                        </p:cTn>
                                        <p:tgtEl>
                                          <p:spTgt spid="39"/>
                                        </p:tgtEl>
                                        <p:attrNameLst>
                                          <p:attrName>style.visibility</p:attrName>
                                        </p:attrNameLst>
                                      </p:cBhvr>
                                      <p:to>
                                        <p:strVal val="visible"/>
                                      </p:to>
                                    </p:set>
                                  </p:childTnLst>
                                </p:cTn>
                              </p:par>
                            </p:childTnLst>
                          </p:cTn>
                        </p:par>
                        <p:par>
                          <p:cTn id="31" fill="hold">
                            <p:stCondLst>
                              <p:cond delay="150000"/>
                            </p:stCondLst>
                            <p:childTnLst>
                              <p:par>
                                <p:cTn id="32" presetID="1" presetClass="entr" presetSubtype="0" fill="hold" grpId="0" nodeType="afterEffect">
                                  <p:stCondLst>
                                    <p:cond delay="10000"/>
                                  </p:stCondLst>
                                  <p:childTnLst>
                                    <p:set>
                                      <p:cBhvr>
                                        <p:cTn id="33" dur="1" fill="hold">
                                          <p:stCondLst>
                                            <p:cond delay="0"/>
                                          </p:stCondLst>
                                        </p:cTn>
                                        <p:tgtEl>
                                          <p:spTgt spid="40"/>
                                        </p:tgtEl>
                                        <p:attrNameLst>
                                          <p:attrName>style.visibility</p:attrName>
                                        </p:attrNameLst>
                                      </p:cBhvr>
                                      <p:to>
                                        <p:strVal val="visible"/>
                                      </p:to>
                                    </p:set>
                                  </p:childTnLst>
                                </p:cTn>
                              </p:par>
                            </p:childTnLst>
                          </p:cTn>
                        </p:par>
                        <p:par>
                          <p:cTn id="34" fill="hold">
                            <p:stCondLst>
                              <p:cond delay="160000"/>
                            </p:stCondLst>
                            <p:childTnLst>
                              <p:par>
                                <p:cTn id="35" presetID="1" presetClass="entr" presetSubtype="0" fill="hold" grpId="0" nodeType="afterEffect">
                                  <p:stCondLst>
                                    <p:cond delay="100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161000"/>
                            </p:stCondLst>
                            <p:childTnLst>
                              <p:par>
                                <p:cTn id="38" presetID="1" presetClass="entr" presetSubtype="0" fill="hold" grpId="0" nodeType="afterEffect">
                                  <p:stCondLst>
                                    <p:cond delay="1000"/>
                                  </p:stCondLst>
                                  <p:childTnLst>
                                    <p:set>
                                      <p:cBhvr>
                                        <p:cTn id="39" dur="1" fill="hold">
                                          <p:stCondLst>
                                            <p:cond delay="0"/>
                                          </p:stCondLst>
                                        </p:cTn>
                                        <p:tgtEl>
                                          <p:spTgt spid="42"/>
                                        </p:tgtEl>
                                        <p:attrNameLst>
                                          <p:attrName>style.visibility</p:attrName>
                                        </p:attrNameLst>
                                      </p:cBhvr>
                                      <p:to>
                                        <p:strVal val="visible"/>
                                      </p:to>
                                    </p:set>
                                  </p:childTnLst>
                                </p:cTn>
                              </p:par>
                            </p:childTnLst>
                          </p:cTn>
                        </p:par>
                        <p:par>
                          <p:cTn id="40" fill="hold">
                            <p:stCondLst>
                              <p:cond delay="162000"/>
                            </p:stCondLst>
                            <p:childTnLst>
                              <p:par>
                                <p:cTn id="41" presetID="1" presetClass="entr" presetSubtype="0" fill="hold" grpId="0" nodeType="afterEffect">
                                  <p:stCondLst>
                                    <p:cond delay="1000"/>
                                  </p:stCondLst>
                                  <p:childTnLst>
                                    <p:set>
                                      <p:cBhvr>
                                        <p:cTn id="42" dur="1" fill="hold">
                                          <p:stCondLst>
                                            <p:cond delay="0"/>
                                          </p:stCondLst>
                                        </p:cTn>
                                        <p:tgtEl>
                                          <p:spTgt spid="43"/>
                                        </p:tgtEl>
                                        <p:attrNameLst>
                                          <p:attrName>style.visibility</p:attrName>
                                        </p:attrNameLst>
                                      </p:cBhvr>
                                      <p:to>
                                        <p:strVal val="visible"/>
                                      </p:to>
                                    </p:set>
                                  </p:childTnLst>
                                </p:cTn>
                              </p:par>
                            </p:childTnLst>
                          </p:cTn>
                        </p:par>
                        <p:par>
                          <p:cTn id="43" fill="hold">
                            <p:stCondLst>
                              <p:cond delay="163000"/>
                            </p:stCondLst>
                            <p:childTnLst>
                              <p:par>
                                <p:cTn id="44" presetID="1" presetClass="entr" presetSubtype="0" fill="hold" grpId="0" nodeType="afterEffect">
                                  <p:stCondLst>
                                    <p:cond delay="1000"/>
                                  </p:stCondLst>
                                  <p:childTnLst>
                                    <p:set>
                                      <p:cBhvr>
                                        <p:cTn id="45" dur="1" fill="hold">
                                          <p:stCondLst>
                                            <p:cond delay="0"/>
                                          </p:stCondLst>
                                        </p:cTn>
                                        <p:tgtEl>
                                          <p:spTgt spid="44"/>
                                        </p:tgtEl>
                                        <p:attrNameLst>
                                          <p:attrName>style.visibility</p:attrName>
                                        </p:attrNameLst>
                                      </p:cBhvr>
                                      <p:to>
                                        <p:strVal val="visible"/>
                                      </p:to>
                                    </p:set>
                                  </p:childTnLst>
                                </p:cTn>
                              </p:par>
                            </p:childTnLst>
                          </p:cTn>
                        </p:par>
                        <p:par>
                          <p:cTn id="46" fill="hold">
                            <p:stCondLst>
                              <p:cond delay="164000"/>
                            </p:stCondLst>
                            <p:childTnLst>
                              <p:par>
                                <p:cTn id="47" presetID="1" presetClass="entr" presetSubtype="0" fill="hold" grpId="0" nodeType="afterEffect">
                                  <p:stCondLst>
                                    <p:cond delay="1000"/>
                                  </p:stCondLst>
                                  <p:childTnLst>
                                    <p:set>
                                      <p:cBhvr>
                                        <p:cTn id="48" dur="1" fill="hold">
                                          <p:stCondLst>
                                            <p:cond delay="0"/>
                                          </p:stCondLst>
                                        </p:cTn>
                                        <p:tgtEl>
                                          <p:spTgt spid="45"/>
                                        </p:tgtEl>
                                        <p:attrNameLst>
                                          <p:attrName>style.visibility</p:attrName>
                                        </p:attrNameLst>
                                      </p:cBhvr>
                                      <p:to>
                                        <p:strVal val="visible"/>
                                      </p:to>
                                    </p:set>
                                  </p:childTnLst>
                                </p:cTn>
                              </p:par>
                            </p:childTnLst>
                          </p:cTn>
                        </p:par>
                        <p:par>
                          <p:cTn id="49" fill="hold">
                            <p:stCondLst>
                              <p:cond delay="165000"/>
                            </p:stCondLst>
                            <p:childTnLst>
                              <p:par>
                                <p:cTn id="50" presetID="1" presetClass="entr" presetSubtype="0" fill="hold" grpId="0" nodeType="afterEffect">
                                  <p:stCondLst>
                                    <p:cond delay="1000"/>
                                  </p:stCondLst>
                                  <p:childTnLst>
                                    <p:set>
                                      <p:cBhvr>
                                        <p:cTn id="51" dur="1" fill="hold">
                                          <p:stCondLst>
                                            <p:cond delay="0"/>
                                          </p:stCondLst>
                                        </p:cTn>
                                        <p:tgtEl>
                                          <p:spTgt spid="46"/>
                                        </p:tgtEl>
                                        <p:attrNameLst>
                                          <p:attrName>style.visibility</p:attrName>
                                        </p:attrNameLst>
                                      </p:cBhvr>
                                      <p:to>
                                        <p:strVal val="visible"/>
                                      </p:to>
                                    </p:set>
                                  </p:childTnLst>
                                </p:cTn>
                              </p:par>
                            </p:childTnLst>
                          </p:cTn>
                        </p:par>
                        <p:par>
                          <p:cTn id="52" fill="hold">
                            <p:stCondLst>
                              <p:cond delay="166000"/>
                            </p:stCondLst>
                            <p:childTnLst>
                              <p:par>
                                <p:cTn id="53" presetID="1" presetClass="entr" presetSubtype="0" fill="hold" grpId="0" nodeType="afterEffect">
                                  <p:stCondLst>
                                    <p:cond delay="100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167000"/>
                            </p:stCondLst>
                            <p:childTnLst>
                              <p:par>
                                <p:cTn id="56" presetID="1" presetClass="entr" presetSubtype="0" fill="hold" grpId="0" nodeType="afterEffect">
                                  <p:stCondLst>
                                    <p:cond delay="1000"/>
                                  </p:stCondLst>
                                  <p:childTnLst>
                                    <p:set>
                                      <p:cBhvr>
                                        <p:cTn id="57" dur="1" fill="hold">
                                          <p:stCondLst>
                                            <p:cond delay="0"/>
                                          </p:stCondLst>
                                        </p:cTn>
                                        <p:tgtEl>
                                          <p:spTgt spid="48"/>
                                        </p:tgtEl>
                                        <p:attrNameLst>
                                          <p:attrName>style.visibility</p:attrName>
                                        </p:attrNameLst>
                                      </p:cBhvr>
                                      <p:to>
                                        <p:strVal val="visible"/>
                                      </p:to>
                                    </p:set>
                                  </p:childTnLst>
                                </p:cTn>
                              </p:par>
                            </p:childTnLst>
                          </p:cTn>
                        </p:par>
                        <p:par>
                          <p:cTn id="58" fill="hold">
                            <p:stCondLst>
                              <p:cond delay="168000"/>
                            </p:stCondLst>
                            <p:childTnLst>
                              <p:par>
                                <p:cTn id="59" presetID="1" presetClass="entr" presetSubtype="0" fill="hold" grpId="0" nodeType="afterEffect">
                                  <p:stCondLst>
                                    <p:cond delay="1000"/>
                                  </p:stCondLst>
                                  <p:childTnLst>
                                    <p:set>
                                      <p:cBhvr>
                                        <p:cTn id="60" dur="1" fill="hold">
                                          <p:stCondLst>
                                            <p:cond delay="0"/>
                                          </p:stCondLst>
                                        </p:cTn>
                                        <p:tgtEl>
                                          <p:spTgt spid="49"/>
                                        </p:tgtEl>
                                        <p:attrNameLst>
                                          <p:attrName>style.visibility</p:attrName>
                                        </p:attrNameLst>
                                      </p:cBhvr>
                                      <p:to>
                                        <p:strVal val="visible"/>
                                      </p:to>
                                    </p:set>
                                  </p:childTnLst>
                                </p:cTn>
                              </p:par>
                            </p:childTnLst>
                          </p:cTn>
                        </p:par>
                        <p:par>
                          <p:cTn id="61" fill="hold">
                            <p:stCondLst>
                              <p:cond delay="169000"/>
                            </p:stCondLst>
                            <p:childTnLst>
                              <p:par>
                                <p:cTn id="62" presetID="1" presetClass="entr" presetSubtype="0" fill="hold" grpId="0" nodeType="afterEffect">
                                  <p:stCondLst>
                                    <p:cond delay="1000"/>
                                  </p:stCondLst>
                                  <p:childTnLst>
                                    <p:set>
                                      <p:cBhvr>
                                        <p:cTn id="63" dur="1" fill="hold">
                                          <p:stCondLst>
                                            <p:cond delay="0"/>
                                          </p:stCondLst>
                                        </p:cTn>
                                        <p:tgtEl>
                                          <p:spTgt spid="50"/>
                                        </p:tgtEl>
                                        <p:attrNameLst>
                                          <p:attrName>style.visibility</p:attrName>
                                        </p:attrNameLst>
                                      </p:cBhvr>
                                      <p:to>
                                        <p:strVal val="visible"/>
                                      </p:to>
                                    </p:set>
                                  </p:childTnLst>
                                </p:cTn>
                              </p:par>
                            </p:childTnLst>
                          </p:cTn>
                        </p:par>
                        <p:par>
                          <p:cTn id="64" fill="hold">
                            <p:stCondLst>
                              <p:cond delay="170000"/>
                            </p:stCondLst>
                            <p:childTnLst>
                              <p:par>
                                <p:cTn id="65" presetID="1" presetClass="entr" presetSubtype="0" fill="hold" grpId="0" nodeType="afterEffect">
                                  <p:stCondLst>
                                    <p:cond delay="1000"/>
                                  </p:stCondLst>
                                  <p:childTnLst>
                                    <p:set>
                                      <p:cBhvr>
                                        <p:cTn id="66" dur="1" fill="hold">
                                          <p:stCondLst>
                                            <p:cond delay="0"/>
                                          </p:stCondLst>
                                        </p:cTn>
                                        <p:tgtEl>
                                          <p:spTgt spid="51"/>
                                        </p:tgtEl>
                                        <p:attrNameLst>
                                          <p:attrName>style.visibility</p:attrName>
                                        </p:attrNameLst>
                                      </p:cBhvr>
                                      <p:to>
                                        <p:strVal val="visible"/>
                                      </p:to>
                                    </p:set>
                                  </p:childTnLst>
                                </p:cTn>
                              </p:par>
                            </p:childTnLst>
                          </p:cTn>
                        </p:par>
                        <p:par>
                          <p:cTn id="67" fill="hold">
                            <p:stCondLst>
                              <p:cond delay="171000"/>
                            </p:stCondLst>
                            <p:childTnLst>
                              <p:par>
                                <p:cTn id="68" presetID="1" presetClass="entr" presetSubtype="0" fill="hold" grpId="0" nodeType="afterEffect">
                                  <p:stCondLst>
                                    <p:cond delay="1000"/>
                                  </p:stCondLst>
                                  <p:childTnLst>
                                    <p:set>
                                      <p:cBhvr>
                                        <p:cTn id="69" dur="1" fill="hold">
                                          <p:stCondLst>
                                            <p:cond delay="0"/>
                                          </p:stCondLst>
                                        </p:cTn>
                                        <p:tgtEl>
                                          <p:spTgt spid="52"/>
                                        </p:tgtEl>
                                        <p:attrNameLst>
                                          <p:attrName>style.visibility</p:attrName>
                                        </p:attrNameLst>
                                      </p:cBhvr>
                                      <p:to>
                                        <p:strVal val="visible"/>
                                      </p:to>
                                    </p:set>
                                  </p:childTnLst>
                                </p:cTn>
                              </p:par>
                            </p:childTnLst>
                          </p:cTn>
                        </p:par>
                        <p:par>
                          <p:cTn id="70" fill="hold">
                            <p:stCondLst>
                              <p:cond delay="172000"/>
                            </p:stCondLst>
                            <p:childTnLst>
                              <p:par>
                                <p:cTn id="71" presetID="1" presetClass="entr" presetSubtype="0" fill="hold" grpId="0" nodeType="afterEffect">
                                  <p:stCondLst>
                                    <p:cond delay="1000"/>
                                  </p:stCondLst>
                                  <p:childTnLst>
                                    <p:set>
                                      <p:cBhvr>
                                        <p:cTn id="72" dur="1" fill="hold">
                                          <p:stCondLst>
                                            <p:cond delay="0"/>
                                          </p:stCondLst>
                                        </p:cTn>
                                        <p:tgtEl>
                                          <p:spTgt spid="53"/>
                                        </p:tgtEl>
                                        <p:attrNameLst>
                                          <p:attrName>style.visibility</p:attrName>
                                        </p:attrNameLst>
                                      </p:cBhvr>
                                      <p:to>
                                        <p:strVal val="visible"/>
                                      </p:to>
                                    </p:set>
                                  </p:childTnLst>
                                </p:cTn>
                              </p:par>
                            </p:childTnLst>
                          </p:cTn>
                        </p:par>
                        <p:par>
                          <p:cTn id="73" fill="hold">
                            <p:stCondLst>
                              <p:cond delay="173000"/>
                            </p:stCondLst>
                            <p:childTnLst>
                              <p:par>
                                <p:cTn id="74" presetID="1" presetClass="entr" presetSubtype="0" fill="hold" grpId="0" nodeType="afterEffect">
                                  <p:stCondLst>
                                    <p:cond delay="1000"/>
                                  </p:stCondLst>
                                  <p:childTnLst>
                                    <p:set>
                                      <p:cBhvr>
                                        <p:cTn id="75" dur="1" fill="hold">
                                          <p:stCondLst>
                                            <p:cond delay="0"/>
                                          </p:stCondLst>
                                        </p:cTn>
                                        <p:tgtEl>
                                          <p:spTgt spid="54"/>
                                        </p:tgtEl>
                                        <p:attrNameLst>
                                          <p:attrName>style.visibility</p:attrName>
                                        </p:attrNameLst>
                                      </p:cBhvr>
                                      <p:to>
                                        <p:strVal val="visible"/>
                                      </p:to>
                                    </p:set>
                                  </p:childTnLst>
                                </p:cTn>
                              </p:par>
                            </p:childTnLst>
                          </p:cTn>
                        </p:par>
                        <p:par>
                          <p:cTn id="76" fill="hold">
                            <p:stCondLst>
                              <p:cond delay="174000"/>
                            </p:stCondLst>
                            <p:childTnLst>
                              <p:par>
                                <p:cTn id="77" presetID="1" presetClass="entr" presetSubtype="0" fill="hold" grpId="0" nodeType="afterEffect">
                                  <p:stCondLst>
                                    <p:cond delay="1000"/>
                                  </p:stCondLst>
                                  <p:childTnLst>
                                    <p:set>
                                      <p:cBhvr>
                                        <p:cTn id="78" dur="1" fill="hold">
                                          <p:stCondLst>
                                            <p:cond delay="0"/>
                                          </p:stCondLst>
                                        </p:cTn>
                                        <p:tgtEl>
                                          <p:spTgt spid="55"/>
                                        </p:tgtEl>
                                        <p:attrNameLst>
                                          <p:attrName>style.visibility</p:attrName>
                                        </p:attrNameLst>
                                      </p:cBhvr>
                                      <p:to>
                                        <p:strVal val="visible"/>
                                      </p:to>
                                    </p:set>
                                  </p:childTnLst>
                                </p:cTn>
                              </p:par>
                            </p:childTnLst>
                          </p:cTn>
                        </p:par>
                        <p:par>
                          <p:cTn id="79" fill="hold">
                            <p:stCondLst>
                              <p:cond delay="175000"/>
                            </p:stCondLst>
                            <p:childTnLst>
                              <p:par>
                                <p:cTn id="80" presetID="1" presetClass="entr" presetSubtype="0" fill="hold" grpId="0" nodeType="afterEffect">
                                  <p:stCondLst>
                                    <p:cond delay="1000"/>
                                  </p:stCondLst>
                                  <p:childTnLst>
                                    <p:set>
                                      <p:cBhvr>
                                        <p:cTn id="81" dur="1" fill="hold">
                                          <p:stCondLst>
                                            <p:cond delay="0"/>
                                          </p:stCondLst>
                                        </p:cTn>
                                        <p:tgtEl>
                                          <p:spTgt spid="56"/>
                                        </p:tgtEl>
                                        <p:attrNameLst>
                                          <p:attrName>style.visibility</p:attrName>
                                        </p:attrNameLst>
                                      </p:cBhvr>
                                      <p:to>
                                        <p:strVal val="visible"/>
                                      </p:to>
                                    </p:set>
                                  </p:childTnLst>
                                </p:cTn>
                              </p:par>
                            </p:childTnLst>
                          </p:cTn>
                        </p:par>
                        <p:par>
                          <p:cTn id="82" fill="hold">
                            <p:stCondLst>
                              <p:cond delay="176000"/>
                            </p:stCondLst>
                            <p:childTnLst>
                              <p:par>
                                <p:cTn id="83" presetID="1" presetClass="entr" presetSubtype="0" fill="hold" grpId="0" nodeType="afterEffect">
                                  <p:stCondLst>
                                    <p:cond delay="1000"/>
                                  </p:stCondLst>
                                  <p:childTnLst>
                                    <p:set>
                                      <p:cBhvr>
                                        <p:cTn id="84" dur="1" fill="hold">
                                          <p:stCondLst>
                                            <p:cond delay="0"/>
                                          </p:stCondLst>
                                        </p:cTn>
                                        <p:tgtEl>
                                          <p:spTgt spid="57"/>
                                        </p:tgtEl>
                                        <p:attrNameLst>
                                          <p:attrName>style.visibility</p:attrName>
                                        </p:attrNameLst>
                                      </p:cBhvr>
                                      <p:to>
                                        <p:strVal val="visible"/>
                                      </p:to>
                                    </p:set>
                                  </p:childTnLst>
                                </p:cTn>
                              </p:par>
                            </p:childTnLst>
                          </p:cTn>
                        </p:par>
                        <p:par>
                          <p:cTn id="85" fill="hold">
                            <p:stCondLst>
                              <p:cond delay="177000"/>
                            </p:stCondLst>
                            <p:childTnLst>
                              <p:par>
                                <p:cTn id="86" presetID="1" presetClass="entr" presetSubtype="0" fill="hold" grpId="0" nodeType="afterEffect">
                                  <p:stCondLst>
                                    <p:cond delay="1000"/>
                                  </p:stCondLst>
                                  <p:childTnLst>
                                    <p:set>
                                      <p:cBhvr>
                                        <p:cTn id="87" dur="1" fill="hold">
                                          <p:stCondLst>
                                            <p:cond delay="0"/>
                                          </p:stCondLst>
                                        </p:cTn>
                                        <p:tgtEl>
                                          <p:spTgt spid="58"/>
                                        </p:tgtEl>
                                        <p:attrNameLst>
                                          <p:attrName>style.visibility</p:attrName>
                                        </p:attrNameLst>
                                      </p:cBhvr>
                                      <p:to>
                                        <p:strVal val="visible"/>
                                      </p:to>
                                    </p:set>
                                  </p:childTnLst>
                                </p:cTn>
                              </p:par>
                            </p:childTnLst>
                          </p:cTn>
                        </p:par>
                        <p:par>
                          <p:cTn id="88" fill="hold">
                            <p:stCondLst>
                              <p:cond delay="178000"/>
                            </p:stCondLst>
                            <p:childTnLst>
                              <p:par>
                                <p:cTn id="89" presetID="1" presetClass="entr" presetSubtype="0" fill="hold" grpId="0" nodeType="afterEffect">
                                  <p:stCondLst>
                                    <p:cond delay="1000"/>
                                  </p:stCondLst>
                                  <p:childTnLst>
                                    <p:set>
                                      <p:cBhvr>
                                        <p:cTn id="90" dur="1" fill="hold">
                                          <p:stCondLst>
                                            <p:cond delay="0"/>
                                          </p:stCondLst>
                                        </p:cTn>
                                        <p:tgtEl>
                                          <p:spTgt spid="59"/>
                                        </p:tgtEl>
                                        <p:attrNameLst>
                                          <p:attrName>style.visibility</p:attrName>
                                        </p:attrNameLst>
                                      </p:cBhvr>
                                      <p:to>
                                        <p:strVal val="visible"/>
                                      </p:to>
                                    </p:set>
                                  </p:childTnLst>
                                </p:cTn>
                              </p:par>
                            </p:childTnLst>
                          </p:cTn>
                        </p:par>
                        <p:par>
                          <p:cTn id="91" fill="hold">
                            <p:stCondLst>
                              <p:cond delay="179000"/>
                            </p:stCondLst>
                            <p:childTnLst>
                              <p:par>
                                <p:cTn id="92" presetID="1" presetClass="entr" presetSubtype="0" fill="hold" grpId="0" nodeType="afterEffect">
                                  <p:stCondLst>
                                    <p:cond delay="1000"/>
                                  </p:stCondLst>
                                  <p:childTnLst>
                                    <p:set>
                                      <p:cBhvr>
                                        <p:cTn id="93" dur="1" fill="hold">
                                          <p:stCondLst>
                                            <p:cond delay="0"/>
                                          </p:stCondLst>
                                        </p:cTn>
                                        <p:tgtEl>
                                          <p:spTgt spid="6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64"/>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67"/>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72"/>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6" grpId="0" animBg="1"/>
      <p:bldP spid="61" grpId="0" animBg="1"/>
      <p:bldP spid="62" grpId="0" animBg="1"/>
      <p:bldP spid="63" grpId="0" animBg="1"/>
      <p:bldP spid="64" grpId="0" animBg="1"/>
      <p:bldP spid="65" grpId="0" animBg="1"/>
      <p:bldP spid="67" grpId="0" animBg="1"/>
      <p:bldP spid="68" grpId="0" animBg="1"/>
      <p:bldP spid="69" grpId="0" animBg="1"/>
      <p:bldP spid="70" grpId="0" animBg="1"/>
      <p:bldP spid="71" grpId="0" animBg="1"/>
      <p:bldP spid="7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UI Hall of Fame or Shame?</a:t>
            </a:r>
          </a:p>
        </p:txBody>
      </p:sp>
      <p:sp>
        <p:nvSpPr>
          <p:cNvPr id="4099" name="Text Placeholder 8"/>
          <p:cNvSpPr>
            <a:spLocks noGrp="1"/>
          </p:cNvSpPr>
          <p:nvPr>
            <p:ph type="body" idx="1"/>
          </p:nvPr>
        </p:nvSpPr>
        <p:spPr/>
        <p:txBody>
          <a:bodyPr/>
          <a:lstStyle/>
          <a:p>
            <a:endParaRPr lang="en-US"/>
          </a:p>
        </p:txBody>
      </p:sp>
      <p:pic>
        <p:nvPicPr>
          <p:cNvPr id="4103" name="Picture 6"/>
          <p:cNvPicPr>
            <a:picLocks noChangeAspect="1" noChangeArrowheads="1"/>
          </p:cNvPicPr>
          <p:nvPr/>
        </p:nvPicPr>
        <p:blipFill>
          <a:blip r:embed="rId3"/>
          <a:srcRect l="5008" t="5212" r="58687" b="42671"/>
          <a:stretch>
            <a:fillRect/>
          </a:stretch>
        </p:blipFill>
        <p:spPr bwMode="auto">
          <a:xfrm>
            <a:off x="914400" y="1371600"/>
            <a:ext cx="2667000" cy="3678621"/>
          </a:xfrm>
          <a:prstGeom prst="rect">
            <a:avLst/>
          </a:prstGeom>
          <a:noFill/>
          <a:ln w="9525">
            <a:noFill/>
            <a:miter lim="800000"/>
            <a:headEnd/>
            <a:tailEnd/>
          </a:ln>
        </p:spPr>
      </p:pic>
      <p:pic>
        <p:nvPicPr>
          <p:cNvPr id="4104" name="Picture 7"/>
          <p:cNvPicPr>
            <a:picLocks noChangeAspect="1" noChangeArrowheads="1"/>
          </p:cNvPicPr>
          <p:nvPr/>
        </p:nvPicPr>
        <p:blipFill>
          <a:blip r:embed="rId4"/>
          <a:srcRect l="5008" t="5212" r="57434" b="20522"/>
          <a:stretch>
            <a:fillRect/>
          </a:stretch>
        </p:blipFill>
        <p:spPr bwMode="auto">
          <a:xfrm>
            <a:off x="4953000" y="1371600"/>
            <a:ext cx="2743200" cy="5212080"/>
          </a:xfrm>
          <a:prstGeom prst="rect">
            <a:avLst/>
          </a:prstGeom>
          <a:noFill/>
          <a:ln w="9525">
            <a:noFill/>
            <a:miter lim="800000"/>
            <a:headEnd/>
            <a:tailEnd/>
          </a:ln>
        </p:spPr>
      </p:pic>
    </p:spTree>
    <p:extLst>
      <p:ext uri="{BB962C8B-B14F-4D97-AF65-F5344CB8AC3E}">
        <p14:creationId xmlns:p14="http://schemas.microsoft.com/office/powerpoint/2010/main" val="27057238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r>
              <a:rPr lang="en-US" dirty="0"/>
              <a:t>UI Hall of Fame or Shame?</a:t>
            </a:r>
          </a:p>
        </p:txBody>
      </p:sp>
      <p:sp>
        <p:nvSpPr>
          <p:cNvPr id="5123" name="Text Placeholder 7"/>
          <p:cNvSpPr>
            <a:spLocks noGrp="1"/>
          </p:cNvSpPr>
          <p:nvPr>
            <p:ph type="body" idx="1"/>
          </p:nvPr>
        </p:nvSpPr>
        <p:spPr/>
        <p:txBody>
          <a:bodyPr/>
          <a:lstStyle/>
          <a:p>
            <a:endParaRPr lang="en-US"/>
          </a:p>
        </p:txBody>
      </p:sp>
      <p:pic>
        <p:nvPicPr>
          <p:cNvPr id="5127" name="Picture 4"/>
          <p:cNvPicPr>
            <a:picLocks noChangeAspect="1" noChangeArrowheads="1"/>
          </p:cNvPicPr>
          <p:nvPr/>
        </p:nvPicPr>
        <p:blipFill>
          <a:blip r:embed="rId3"/>
          <a:srcRect l="66170" t="5814" r="4042" b="53488"/>
          <a:stretch>
            <a:fillRect/>
          </a:stretch>
        </p:blipFill>
        <p:spPr bwMode="auto">
          <a:xfrm>
            <a:off x="2362200" y="1600200"/>
            <a:ext cx="4267200" cy="4267200"/>
          </a:xfrm>
          <a:prstGeom prst="rect">
            <a:avLst/>
          </a:prstGeom>
          <a:noFill/>
          <a:ln w="25400">
            <a:noFill/>
            <a:miter lim="800000"/>
            <a:headEnd/>
            <a:tailEnd type="none" w="lg" len="lg"/>
          </a:ln>
        </p:spPr>
      </p:pic>
    </p:spTree>
    <p:extLst>
      <p:ext uri="{BB962C8B-B14F-4D97-AF65-F5344CB8AC3E}">
        <p14:creationId xmlns:p14="http://schemas.microsoft.com/office/powerpoint/2010/main" val="41387009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r>
              <a:rPr lang="en-US"/>
              <a:t>UI Hall of Fame or Shame?</a:t>
            </a:r>
          </a:p>
        </p:txBody>
      </p:sp>
      <p:sp>
        <p:nvSpPr>
          <p:cNvPr id="5123" name="Text Placeholder 7"/>
          <p:cNvSpPr>
            <a:spLocks noGrp="1"/>
          </p:cNvSpPr>
          <p:nvPr>
            <p:ph type="body" idx="1"/>
          </p:nvPr>
        </p:nvSpPr>
        <p:spPr>
          <a:xfrm>
            <a:off x="990600" y="5791200"/>
            <a:ext cx="7772400" cy="609600"/>
          </a:xfrm>
        </p:spPr>
        <p:txBody>
          <a:bodyPr/>
          <a:lstStyle/>
          <a:p>
            <a:pPr marL="0" indent="0" algn="r">
              <a:buNone/>
            </a:pPr>
            <a:r>
              <a:rPr lang="en-US" sz="2400" dirty="0" smtClean="0"/>
              <a:t>Patina [</a:t>
            </a:r>
            <a:r>
              <a:rPr lang="en-US" sz="2400" dirty="0" err="1" smtClean="0"/>
              <a:t>Metejka</a:t>
            </a:r>
            <a:r>
              <a:rPr lang="en-US" sz="2400" dirty="0" smtClean="0"/>
              <a:t> et al., CHI 2013]</a:t>
            </a:r>
            <a:endParaRPr lang="en-US" sz="2400" dirty="0"/>
          </a:p>
        </p:txBody>
      </p:sp>
      <p:pic>
        <p:nvPicPr>
          <p:cNvPr id="2" name="Picture 1" descr="Screen Shot 2015-03-04 at 5.28.01 AM.png"/>
          <p:cNvPicPr>
            <a:picLocks noChangeAspect="1"/>
          </p:cNvPicPr>
          <p:nvPr/>
        </p:nvPicPr>
        <p:blipFill rotWithShape="1">
          <a:blip r:embed="rId3">
            <a:extLst>
              <a:ext uri="{28A0092B-C50C-407E-A947-70E740481C1C}">
                <a14:useLocalDpi xmlns:a14="http://schemas.microsoft.com/office/drawing/2010/main" val="0"/>
              </a:ext>
            </a:extLst>
          </a:blip>
          <a:srcRect r="44611"/>
          <a:stretch/>
        </p:blipFill>
        <p:spPr>
          <a:xfrm>
            <a:off x="327780" y="838200"/>
            <a:ext cx="8359020" cy="2438400"/>
          </a:xfrm>
          <a:prstGeom prst="rect">
            <a:avLst/>
          </a:prstGeom>
        </p:spPr>
      </p:pic>
      <p:pic>
        <p:nvPicPr>
          <p:cNvPr id="4" name="Picture 3" descr="Screen Shot 2015-03-04 at 5.52.44 AM.png"/>
          <p:cNvPicPr>
            <a:picLocks noChangeAspect="1"/>
          </p:cNvPicPr>
          <p:nvPr/>
        </p:nvPicPr>
        <p:blipFill rotWithShape="1">
          <a:blip r:embed="rId4">
            <a:extLst>
              <a:ext uri="{28A0092B-C50C-407E-A947-70E740481C1C}">
                <a14:useLocalDpi xmlns:a14="http://schemas.microsoft.com/office/drawing/2010/main" val="0"/>
              </a:ext>
            </a:extLst>
          </a:blip>
          <a:srcRect r="39775"/>
          <a:stretch/>
        </p:blipFill>
        <p:spPr>
          <a:xfrm>
            <a:off x="0" y="3352800"/>
            <a:ext cx="8686800" cy="2498273"/>
          </a:xfrm>
          <a:prstGeom prst="rect">
            <a:avLst/>
          </a:prstGeom>
        </p:spPr>
      </p:pic>
    </p:spTree>
    <p:extLst>
      <p:ext uri="{BB962C8B-B14F-4D97-AF65-F5344CB8AC3E}">
        <p14:creationId xmlns:p14="http://schemas.microsoft.com/office/powerpoint/2010/main" val="27194176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57200" y="1447800"/>
            <a:ext cx="8229600" cy="4191000"/>
          </a:xfrm>
        </p:spPr>
        <p:txBody>
          <a:bodyPr>
            <a:noAutofit/>
          </a:bodyPr>
          <a:lstStyle/>
          <a:p>
            <a:pPr algn="l">
              <a:buFont typeface="Arial"/>
              <a:buChar char="•"/>
            </a:pPr>
            <a:r>
              <a:rPr lang="en-US" sz="3200" dirty="0">
                <a:solidFill>
                  <a:schemeClr val="tx1"/>
                </a:solidFill>
              </a:rPr>
              <a:t> closed book, closed </a:t>
            </a:r>
            <a:r>
              <a:rPr lang="en-US" sz="3200" dirty="0" smtClean="0">
                <a:solidFill>
                  <a:schemeClr val="tx1"/>
                </a:solidFill>
              </a:rPr>
              <a:t>notes</a:t>
            </a:r>
          </a:p>
          <a:p>
            <a:pPr algn="l">
              <a:buFont typeface="Arial"/>
              <a:buChar char="•"/>
            </a:pPr>
            <a:r>
              <a:rPr lang="en-US" sz="3200" dirty="0"/>
              <a:t> 3 minutes (timer in upper right)</a:t>
            </a:r>
          </a:p>
          <a:p>
            <a:pPr algn="l">
              <a:buFont typeface="Arial"/>
              <a:buChar char="•"/>
            </a:pPr>
            <a:r>
              <a:rPr lang="en-US" sz="3200" dirty="0" smtClean="0">
                <a:solidFill>
                  <a:schemeClr val="tx1"/>
                </a:solidFill>
              </a:rPr>
              <a:t> if you can’t use the online form, use paper</a:t>
            </a:r>
          </a:p>
          <a:p>
            <a:pPr algn="l">
              <a:buFont typeface="Arial"/>
              <a:buChar char="•"/>
            </a:pPr>
            <a:r>
              <a:rPr lang="en-US" sz="3200" dirty="0"/>
              <a:t> </a:t>
            </a:r>
            <a:r>
              <a:rPr lang="en-US" sz="3200" dirty="0" smtClean="0"/>
              <a:t>close your laptop when you’re done</a:t>
            </a:r>
            <a:endParaRPr lang="en-US" sz="3200" dirty="0">
              <a:solidFill>
                <a:schemeClr val="tx1"/>
              </a:solidFill>
            </a:endParaRPr>
          </a:p>
        </p:txBody>
      </p:sp>
      <p:sp>
        <p:nvSpPr>
          <p:cNvPr id="9" name="Title 1"/>
          <p:cNvSpPr txBox="1">
            <a:spLocks/>
          </p:cNvSpPr>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a:lstStyle>
          <a:p>
            <a:r>
              <a:rPr lang="en-US" dirty="0" err="1" smtClean="0">
                <a:solidFill>
                  <a:srgbClr val="00CC99"/>
                </a:solidFill>
                <a:latin typeface="Arial Black"/>
                <a:sym typeface="Gill Sans" charset="0"/>
              </a:rPr>
              <a:t>Nanoquiz</a:t>
            </a:r>
            <a:endParaRPr lang="en-US" dirty="0">
              <a:solidFill>
                <a:srgbClr val="00CC99"/>
              </a:solidFill>
              <a:latin typeface="Arial Black"/>
              <a:sym typeface="Gill Sans" charset="0"/>
            </a:endParaRPr>
          </a:p>
        </p:txBody>
      </p:sp>
    </p:spTree>
    <p:extLst>
      <p:ext uri="{BB962C8B-B14F-4D97-AF65-F5344CB8AC3E}">
        <p14:creationId xmlns:p14="http://schemas.microsoft.com/office/powerpoint/2010/main" val="15253739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p:cNvSpPr>
          <p:nvPr/>
        </p:nvSpPr>
        <p:spPr bwMode="auto">
          <a:xfrm>
            <a:off x="457200" y="304800"/>
            <a:ext cx="82423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endParaRPr lang="en-US" sz="1800" dirty="0">
              <a:solidFill>
                <a:srgbClr val="000000"/>
              </a:solidFill>
              <a:ea typeface="ＭＳ Ｐゴシック" charset="0"/>
              <a:sym typeface="Arial" charset="0"/>
            </a:endParaRPr>
          </a:p>
        </p:txBody>
      </p:sp>
      <p:sp>
        <p:nvSpPr>
          <p:cNvPr id="14340" name="Rectangle 4"/>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3:00</a:t>
            </a:r>
          </a:p>
        </p:txBody>
      </p:sp>
      <p:sp>
        <p:nvSpPr>
          <p:cNvPr id="14341" name="Rectangle 5"/>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2:30</a:t>
            </a:r>
          </a:p>
        </p:txBody>
      </p:sp>
      <p:sp>
        <p:nvSpPr>
          <p:cNvPr id="14342" name="Rectangle 6"/>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2:00</a:t>
            </a:r>
          </a:p>
        </p:txBody>
      </p:sp>
      <p:sp>
        <p:nvSpPr>
          <p:cNvPr id="14343" name="Rectangle 7"/>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1:45</a:t>
            </a:r>
          </a:p>
        </p:txBody>
      </p:sp>
      <p:sp>
        <p:nvSpPr>
          <p:cNvPr id="14344" name="Rectangle 8"/>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1:30</a:t>
            </a:r>
          </a:p>
        </p:txBody>
      </p:sp>
      <p:sp>
        <p:nvSpPr>
          <p:cNvPr id="14345" name="Rectangle 9"/>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1:15</a:t>
            </a:r>
          </a:p>
        </p:txBody>
      </p:sp>
      <p:sp>
        <p:nvSpPr>
          <p:cNvPr id="14346" name="Rectangle 10"/>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1:00</a:t>
            </a:r>
          </a:p>
        </p:txBody>
      </p:sp>
      <p:sp>
        <p:nvSpPr>
          <p:cNvPr id="14347" name="Rectangle 11"/>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0:45</a:t>
            </a:r>
          </a:p>
        </p:txBody>
      </p:sp>
      <p:sp>
        <p:nvSpPr>
          <p:cNvPr id="14348" name="Rectangle 12"/>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0:30</a:t>
            </a:r>
          </a:p>
        </p:txBody>
      </p:sp>
      <p:sp>
        <p:nvSpPr>
          <p:cNvPr id="14349" name="Rectangle 13"/>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0:20</a:t>
            </a:r>
          </a:p>
        </p:txBody>
      </p:sp>
      <p:sp>
        <p:nvSpPr>
          <p:cNvPr id="14350" name="Rectangle 14"/>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0:19</a:t>
            </a:r>
          </a:p>
        </p:txBody>
      </p:sp>
      <p:sp>
        <p:nvSpPr>
          <p:cNvPr id="14351" name="Rectangle 15"/>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0:18</a:t>
            </a:r>
          </a:p>
        </p:txBody>
      </p:sp>
      <p:sp>
        <p:nvSpPr>
          <p:cNvPr id="14352" name="Rectangle 16"/>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0:17</a:t>
            </a:r>
          </a:p>
        </p:txBody>
      </p:sp>
      <p:sp>
        <p:nvSpPr>
          <p:cNvPr id="14353" name="Rectangle 17"/>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0:16</a:t>
            </a:r>
          </a:p>
        </p:txBody>
      </p:sp>
      <p:sp>
        <p:nvSpPr>
          <p:cNvPr id="14354" name="Rectangle 18"/>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0:15</a:t>
            </a:r>
          </a:p>
        </p:txBody>
      </p:sp>
      <p:sp>
        <p:nvSpPr>
          <p:cNvPr id="14355" name="Rectangle 19"/>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0:14</a:t>
            </a:r>
          </a:p>
        </p:txBody>
      </p:sp>
      <p:sp>
        <p:nvSpPr>
          <p:cNvPr id="14356" name="Rectangle 20"/>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0:13</a:t>
            </a:r>
          </a:p>
        </p:txBody>
      </p:sp>
      <p:sp>
        <p:nvSpPr>
          <p:cNvPr id="14357" name="Rectangle 21"/>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0:12</a:t>
            </a:r>
          </a:p>
        </p:txBody>
      </p:sp>
      <p:sp>
        <p:nvSpPr>
          <p:cNvPr id="14358" name="Rectangle 22"/>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0:11</a:t>
            </a:r>
          </a:p>
        </p:txBody>
      </p:sp>
      <p:sp>
        <p:nvSpPr>
          <p:cNvPr id="14359" name="Rectangle 23"/>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0:10</a:t>
            </a:r>
          </a:p>
        </p:txBody>
      </p:sp>
      <p:sp>
        <p:nvSpPr>
          <p:cNvPr id="14360" name="Rectangle 24"/>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0:09</a:t>
            </a:r>
          </a:p>
        </p:txBody>
      </p:sp>
      <p:sp>
        <p:nvSpPr>
          <p:cNvPr id="14361" name="Rectangle 25"/>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0:08</a:t>
            </a:r>
          </a:p>
        </p:txBody>
      </p:sp>
      <p:sp>
        <p:nvSpPr>
          <p:cNvPr id="14362" name="Rectangle 26"/>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0:07</a:t>
            </a:r>
          </a:p>
        </p:txBody>
      </p:sp>
      <p:sp>
        <p:nvSpPr>
          <p:cNvPr id="14363" name="Rectangle 27"/>
          <p:cNvSpPr>
            <a:spLocks/>
          </p:cNvSpPr>
          <p:nvPr/>
        </p:nvSpPr>
        <p:spPr bwMode="auto">
          <a:xfrm>
            <a:off x="8188325" y="79375"/>
            <a:ext cx="85407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r"/>
            <a:r>
              <a:rPr lang="en-US" sz="2400">
                <a:solidFill>
                  <a:srgbClr val="000000"/>
                </a:solidFill>
                <a:latin typeface="Calibri" charset="0"/>
                <a:ea typeface="ＭＳ Ｐゴシック" charset="0"/>
                <a:cs typeface="Calibri" charset="0"/>
                <a:sym typeface="Calibri" charset="0"/>
              </a:rPr>
              <a:t>0:06</a:t>
            </a:r>
          </a:p>
        </p:txBody>
      </p:sp>
      <p:sp>
        <p:nvSpPr>
          <p:cNvPr id="14364" name="Rectangle 28"/>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0:05</a:t>
            </a:r>
          </a:p>
        </p:txBody>
      </p:sp>
      <p:sp>
        <p:nvSpPr>
          <p:cNvPr id="14365" name="Rectangle 29"/>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0:04</a:t>
            </a:r>
          </a:p>
        </p:txBody>
      </p:sp>
      <p:sp>
        <p:nvSpPr>
          <p:cNvPr id="14366" name="Rectangle 30"/>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0:03</a:t>
            </a:r>
          </a:p>
        </p:txBody>
      </p:sp>
      <p:sp>
        <p:nvSpPr>
          <p:cNvPr id="14367" name="Rectangle 31"/>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0:02</a:t>
            </a:r>
          </a:p>
        </p:txBody>
      </p:sp>
      <p:sp>
        <p:nvSpPr>
          <p:cNvPr id="14368" name="Rectangle 32"/>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0:01</a:t>
            </a:r>
          </a:p>
        </p:txBody>
      </p:sp>
      <p:sp>
        <p:nvSpPr>
          <p:cNvPr id="14369" name="Rectangle 33"/>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400">
                <a:solidFill>
                  <a:srgbClr val="000000"/>
                </a:solidFill>
                <a:latin typeface="Calibri" charset="0"/>
                <a:ea typeface="ＭＳ Ｐゴシック" charset="0"/>
                <a:cs typeface="Calibri" charset="0"/>
                <a:sym typeface="Calibri" charset="0"/>
              </a:rPr>
              <a:t>  0:00</a:t>
            </a:r>
          </a:p>
        </p:txBody>
      </p:sp>
      <p:sp>
        <p:nvSpPr>
          <p:cNvPr id="2" name="Rectangle 1"/>
          <p:cNvSpPr/>
          <p:nvPr/>
        </p:nvSpPr>
        <p:spPr>
          <a:xfrm>
            <a:off x="152400" y="76200"/>
            <a:ext cx="8991600" cy="6709529"/>
          </a:xfrm>
          <a:prstGeom prst="rect">
            <a:avLst/>
          </a:prstGeom>
        </p:spPr>
        <p:txBody>
          <a:bodyPr wrap="square">
            <a:spAutoFit/>
          </a:bodyPr>
          <a:lstStyle/>
          <a:p>
            <a:r>
              <a:rPr lang="en-US" sz="2200" b="1" dirty="0" smtClean="0">
                <a:solidFill>
                  <a:srgbClr val="000000"/>
                </a:solidFill>
                <a:latin typeface="Arial"/>
                <a:ea typeface="ヒラギノ角ゴ ProN W3" charset="0"/>
                <a:cs typeface="Arial"/>
                <a:sym typeface="Gill Sans" charset="0"/>
              </a:rPr>
              <a:t>1. Which of the following are correct comparisons between </a:t>
            </a:r>
            <a:br>
              <a:rPr lang="en-US" sz="2200" b="1" dirty="0" smtClean="0">
                <a:solidFill>
                  <a:srgbClr val="000000"/>
                </a:solidFill>
                <a:latin typeface="Arial"/>
                <a:ea typeface="ヒラギノ角ゴ ProN W3" charset="0"/>
                <a:cs typeface="Arial"/>
                <a:sym typeface="Gill Sans" charset="0"/>
              </a:rPr>
            </a:br>
            <a:r>
              <a:rPr lang="en-US" sz="2200" b="1" dirty="0" smtClean="0">
                <a:solidFill>
                  <a:srgbClr val="000000"/>
                </a:solidFill>
                <a:latin typeface="Arial"/>
                <a:ea typeface="ヒラギノ角ゴ ProN W3" charset="0"/>
                <a:cs typeface="Arial"/>
                <a:sym typeface="Gill Sans" charset="0"/>
              </a:rPr>
              <a:t>Lab experiment, Field study, and Survey? </a:t>
            </a:r>
            <a:r>
              <a:rPr lang="en-US" dirty="0" smtClean="0">
                <a:solidFill>
                  <a:srgbClr val="000000"/>
                </a:solidFill>
                <a:latin typeface="Arial"/>
                <a:ea typeface="ヒラギノ角ゴ ProN W3" charset="0"/>
                <a:cs typeface="Arial"/>
                <a:sym typeface="Gill Sans" charset="0"/>
              </a:rPr>
              <a:t>(choose </a:t>
            </a:r>
            <a:r>
              <a:rPr lang="en-US" b="1" dirty="0" smtClean="0">
                <a:solidFill>
                  <a:srgbClr val="000000"/>
                </a:solidFill>
                <a:latin typeface="Arial"/>
                <a:ea typeface="ヒラギノ角ゴ ProN W3" charset="0"/>
                <a:cs typeface="Arial"/>
                <a:sym typeface="Gill Sans" charset="0"/>
              </a:rPr>
              <a:t>all</a:t>
            </a:r>
            <a:r>
              <a:rPr lang="en-US" dirty="0" smtClean="0">
                <a:solidFill>
                  <a:srgbClr val="000000"/>
                </a:solidFill>
                <a:latin typeface="Arial"/>
                <a:ea typeface="ヒラギノ角ゴ ProN W3" charset="0"/>
                <a:cs typeface="Arial"/>
                <a:sym typeface="Gill Sans" charset="0"/>
              </a:rPr>
              <a:t> good answers)</a:t>
            </a:r>
          </a:p>
          <a:p>
            <a:pPr marL="914400" indent="-457200">
              <a:buAutoNum type="alphaLcPeriod"/>
            </a:pPr>
            <a:r>
              <a:rPr lang="en-US" dirty="0" smtClean="0">
                <a:solidFill>
                  <a:srgbClr val="000000"/>
                </a:solidFill>
                <a:latin typeface="Arial"/>
                <a:ea typeface="ヒラギノ角ゴ ProN W3" charset="0"/>
                <a:cs typeface="Arial"/>
                <a:sym typeface="Gill Sans" charset="0"/>
              </a:rPr>
              <a:t>Lab experiments have the highest realism.</a:t>
            </a:r>
          </a:p>
          <a:p>
            <a:pPr marL="914400" indent="-457200">
              <a:buAutoNum type="alphaLcPeriod"/>
            </a:pPr>
            <a:r>
              <a:rPr lang="en-US" dirty="0" smtClean="0">
                <a:solidFill>
                  <a:srgbClr val="000000"/>
                </a:solidFill>
                <a:latin typeface="Arial"/>
                <a:ea typeface="ヒラギノ角ゴ ProN W3" charset="0"/>
                <a:cs typeface="Arial"/>
                <a:sym typeface="Gill Sans" charset="0"/>
              </a:rPr>
              <a:t>Surveys are most generalizable.</a:t>
            </a:r>
          </a:p>
          <a:p>
            <a:pPr marL="914400" indent="-457200">
              <a:buAutoNum type="alphaLcPeriod"/>
            </a:pPr>
            <a:r>
              <a:rPr lang="en-US" dirty="0" smtClean="0">
                <a:solidFill>
                  <a:srgbClr val="000000"/>
                </a:solidFill>
                <a:latin typeface="Arial"/>
                <a:ea typeface="ヒラギノ角ゴ ProN W3" charset="0"/>
                <a:cs typeface="Arial"/>
                <a:sym typeface="Gill Sans" charset="0"/>
              </a:rPr>
              <a:t>Lab experiments have the highest precision.</a:t>
            </a:r>
          </a:p>
          <a:p>
            <a:pPr marL="914400" indent="-457200">
              <a:buAutoNum type="alphaLcPeriod"/>
            </a:pPr>
            <a:r>
              <a:rPr lang="en-US" dirty="0" smtClean="0">
                <a:solidFill>
                  <a:srgbClr val="000000"/>
                </a:solidFill>
                <a:latin typeface="Arial"/>
                <a:ea typeface="ヒラギノ角ゴ ProN W3" charset="0"/>
                <a:cs typeface="Arial"/>
                <a:sym typeface="Gill Sans" charset="0"/>
              </a:rPr>
              <a:t>Field studies are least obtrusive.</a:t>
            </a:r>
          </a:p>
          <a:p>
            <a:endParaRPr lang="en-US" dirty="0" smtClean="0">
              <a:solidFill>
                <a:srgbClr val="000000"/>
              </a:solidFill>
              <a:latin typeface="Arial"/>
              <a:ea typeface="ヒラギノ角ゴ ProN W3" charset="0"/>
              <a:cs typeface="Arial"/>
              <a:sym typeface="Gill Sans" charset="0"/>
            </a:endParaRPr>
          </a:p>
          <a:p>
            <a:r>
              <a:rPr lang="en-US" sz="2200" b="1" dirty="0" smtClean="0">
                <a:solidFill>
                  <a:srgbClr val="000000"/>
                </a:solidFill>
                <a:latin typeface="Arial"/>
                <a:ea typeface="ヒラギノ角ゴ ProN W3" charset="0"/>
                <a:cs typeface="Arial"/>
                <a:sym typeface="Gill Sans" charset="0"/>
              </a:rPr>
              <a:t>2. Collecting repeated measurements is a way to improve… </a:t>
            </a:r>
            <a:br>
              <a:rPr lang="en-US" sz="2200" b="1" dirty="0" smtClean="0">
                <a:solidFill>
                  <a:srgbClr val="000000"/>
                </a:solidFill>
                <a:latin typeface="Arial"/>
                <a:ea typeface="ヒラギノ角ゴ ProN W3" charset="0"/>
                <a:cs typeface="Arial"/>
                <a:sym typeface="Gill Sans" charset="0"/>
              </a:rPr>
            </a:br>
            <a:r>
              <a:rPr lang="en-US" dirty="0" smtClean="0">
                <a:solidFill>
                  <a:srgbClr val="000000"/>
                </a:solidFill>
                <a:latin typeface="Arial"/>
                <a:ea typeface="ヒラギノ角ゴ ProN W3" charset="0"/>
                <a:cs typeface="Arial"/>
                <a:sym typeface="Gill Sans" charset="0"/>
              </a:rPr>
              <a:t>(choose </a:t>
            </a:r>
            <a:r>
              <a:rPr lang="en-US" b="1" dirty="0" smtClean="0">
                <a:solidFill>
                  <a:srgbClr val="000000"/>
                </a:solidFill>
                <a:latin typeface="Arial"/>
                <a:ea typeface="ヒラギノ角ゴ ProN W3" charset="0"/>
                <a:cs typeface="Arial"/>
                <a:sym typeface="Gill Sans" charset="0"/>
              </a:rPr>
              <a:t>one</a:t>
            </a:r>
            <a:r>
              <a:rPr lang="en-US" dirty="0" smtClean="0">
                <a:solidFill>
                  <a:srgbClr val="000000"/>
                </a:solidFill>
                <a:latin typeface="Arial"/>
                <a:ea typeface="ヒラギノ角ゴ ProN W3" charset="0"/>
                <a:cs typeface="Arial"/>
                <a:sym typeface="Gill Sans" charset="0"/>
              </a:rPr>
              <a:t> best answer)</a:t>
            </a:r>
          </a:p>
          <a:p>
            <a:pPr marL="914400" indent="-457200">
              <a:buAutoNum type="alphaLcPeriod"/>
            </a:pPr>
            <a:r>
              <a:rPr lang="en-US" dirty="0" smtClean="0">
                <a:solidFill>
                  <a:srgbClr val="000000"/>
                </a:solidFill>
                <a:latin typeface="Arial"/>
                <a:ea typeface="ヒラギノ角ゴ ProN W3" charset="0"/>
                <a:cs typeface="Arial"/>
                <a:sym typeface="Gill Sans" charset="0"/>
              </a:rPr>
              <a:t>internal validity</a:t>
            </a:r>
          </a:p>
          <a:p>
            <a:pPr marL="914400" indent="-457200">
              <a:buAutoNum type="alphaLcPeriod"/>
            </a:pPr>
            <a:r>
              <a:rPr lang="en-US" dirty="0" smtClean="0">
                <a:solidFill>
                  <a:srgbClr val="000000"/>
                </a:solidFill>
                <a:latin typeface="Arial"/>
                <a:ea typeface="ヒラギノ角ゴ ProN W3" charset="0"/>
                <a:cs typeface="Arial"/>
                <a:sym typeface="Gill Sans" charset="0"/>
              </a:rPr>
              <a:t>external validity</a:t>
            </a:r>
          </a:p>
          <a:p>
            <a:pPr marL="914400" indent="-457200">
              <a:buAutoNum type="alphaLcPeriod"/>
            </a:pPr>
            <a:r>
              <a:rPr lang="en-US" dirty="0" smtClean="0">
                <a:solidFill>
                  <a:srgbClr val="000000"/>
                </a:solidFill>
                <a:latin typeface="Arial"/>
                <a:ea typeface="ヒラギノ角ゴ ProN W3" charset="0"/>
                <a:cs typeface="Arial"/>
                <a:sym typeface="Gill Sans" charset="0"/>
              </a:rPr>
              <a:t>reliability</a:t>
            </a:r>
          </a:p>
          <a:p>
            <a:endParaRPr lang="en-US" dirty="0" smtClean="0">
              <a:solidFill>
                <a:srgbClr val="000000"/>
              </a:solidFill>
              <a:latin typeface="Arial"/>
              <a:ea typeface="ヒラギノ角ゴ ProN W3" charset="0"/>
              <a:cs typeface="Arial"/>
              <a:sym typeface="Gill Sans" charset="0"/>
            </a:endParaRPr>
          </a:p>
          <a:p>
            <a:r>
              <a:rPr lang="en-US" sz="2200" b="1" dirty="0" smtClean="0">
                <a:solidFill>
                  <a:srgbClr val="000000"/>
                </a:solidFill>
                <a:latin typeface="Arial"/>
                <a:ea typeface="ヒラギノ角ゴ ProN W3" charset="0"/>
                <a:cs typeface="Arial"/>
                <a:sym typeface="Gill Sans" charset="0"/>
              </a:rPr>
              <a:t>3. Which of the following are correct about experiment design techniques? </a:t>
            </a:r>
            <a:r>
              <a:rPr lang="en-US" dirty="0" smtClean="0">
                <a:solidFill>
                  <a:srgbClr val="000000"/>
                </a:solidFill>
                <a:latin typeface="Arial"/>
                <a:ea typeface="ヒラギノ角ゴ ProN W3" charset="0"/>
                <a:cs typeface="Arial"/>
                <a:sym typeface="Gill Sans" charset="0"/>
              </a:rPr>
              <a:t>(choose </a:t>
            </a:r>
            <a:r>
              <a:rPr lang="en-US" b="1" dirty="0" smtClean="0">
                <a:solidFill>
                  <a:srgbClr val="000000"/>
                </a:solidFill>
                <a:latin typeface="Arial"/>
                <a:ea typeface="ヒラギノ角ゴ ProN W3" charset="0"/>
                <a:cs typeface="Arial"/>
                <a:sym typeface="Gill Sans" charset="0"/>
              </a:rPr>
              <a:t>all</a:t>
            </a:r>
            <a:r>
              <a:rPr lang="en-US" dirty="0" smtClean="0">
                <a:solidFill>
                  <a:srgbClr val="000000"/>
                </a:solidFill>
                <a:latin typeface="Arial"/>
                <a:ea typeface="ヒラギノ角ゴ ProN W3" charset="0"/>
                <a:cs typeface="Arial"/>
                <a:sym typeface="Gill Sans" charset="0"/>
              </a:rPr>
              <a:t> good answers)</a:t>
            </a:r>
          </a:p>
          <a:p>
            <a:pPr marL="914400" indent="-457200">
              <a:buFontTx/>
              <a:buAutoNum type="alphaLcPeriod"/>
            </a:pPr>
            <a:r>
              <a:rPr lang="en-US" dirty="0">
                <a:solidFill>
                  <a:srgbClr val="000000"/>
                </a:solidFill>
                <a:latin typeface="Arial"/>
                <a:ea typeface="ヒラギノ角ゴ ProN W3" charset="0"/>
                <a:cs typeface="Arial"/>
                <a:sym typeface="Gill Sans" charset="0"/>
              </a:rPr>
              <a:t>A between-subjects design typically requires more users than a within-subjects design.</a:t>
            </a:r>
          </a:p>
          <a:p>
            <a:pPr marL="914400" indent="-457200">
              <a:buFontTx/>
              <a:buAutoNum type="alphaLcPeriod"/>
            </a:pPr>
            <a:r>
              <a:rPr lang="en-US" dirty="0" smtClean="0">
                <a:solidFill>
                  <a:srgbClr val="000000"/>
                </a:solidFill>
                <a:latin typeface="Arial"/>
                <a:ea typeface="ヒラギノ角ゴ ProN W3" charset="0"/>
                <a:cs typeface="Arial"/>
                <a:sym typeface="Gill Sans" charset="0"/>
              </a:rPr>
              <a:t>Between</a:t>
            </a:r>
            <a:r>
              <a:rPr lang="en-US" dirty="0">
                <a:solidFill>
                  <a:srgbClr val="000000"/>
                </a:solidFill>
                <a:latin typeface="Arial"/>
                <a:ea typeface="ヒラギノ角ゴ ProN W3" charset="0"/>
                <a:cs typeface="Arial"/>
                <a:sym typeface="Gill Sans" charset="0"/>
              </a:rPr>
              <a:t>-subjects: each user is tested under </a:t>
            </a:r>
            <a:r>
              <a:rPr lang="en-US" dirty="0" smtClean="0">
                <a:solidFill>
                  <a:srgbClr val="000000"/>
                </a:solidFill>
                <a:latin typeface="Arial"/>
                <a:ea typeface="ヒラギノ角ゴ ProN W3" charset="0"/>
                <a:cs typeface="Arial"/>
                <a:sym typeface="Gill Sans" charset="0"/>
              </a:rPr>
              <a:t>each condition</a:t>
            </a:r>
            <a:r>
              <a:rPr lang="en-US" dirty="0">
                <a:solidFill>
                  <a:srgbClr val="000000"/>
                </a:solidFill>
                <a:latin typeface="Arial"/>
                <a:ea typeface="ヒラギノ角ゴ ProN W3" charset="0"/>
                <a:cs typeface="Arial"/>
                <a:sym typeface="Gill Sans" charset="0"/>
              </a:rPr>
              <a:t>.</a:t>
            </a:r>
          </a:p>
          <a:p>
            <a:pPr marL="914400" indent="-457200">
              <a:buAutoNum type="alphaLcPeriod"/>
            </a:pPr>
            <a:r>
              <a:rPr lang="en-US" dirty="0" smtClean="0">
                <a:solidFill>
                  <a:srgbClr val="000000"/>
                </a:solidFill>
                <a:latin typeface="Arial"/>
                <a:ea typeface="ヒラギノ角ゴ ProN W3" charset="0"/>
                <a:cs typeface="Arial"/>
                <a:sym typeface="Gill Sans" charset="0"/>
              </a:rPr>
              <a:t>It’s possible to mix within-subjects and between-subjects designs </a:t>
            </a:r>
            <a:br>
              <a:rPr lang="en-US" dirty="0" smtClean="0">
                <a:solidFill>
                  <a:srgbClr val="000000"/>
                </a:solidFill>
                <a:latin typeface="Arial"/>
                <a:ea typeface="ヒラギノ角ゴ ProN W3" charset="0"/>
                <a:cs typeface="Arial"/>
                <a:sym typeface="Gill Sans" charset="0"/>
              </a:rPr>
            </a:br>
            <a:r>
              <a:rPr lang="en-US" dirty="0" smtClean="0">
                <a:solidFill>
                  <a:srgbClr val="000000"/>
                </a:solidFill>
                <a:latin typeface="Arial"/>
                <a:ea typeface="ヒラギノ角ゴ ProN W3" charset="0"/>
                <a:cs typeface="Arial"/>
                <a:sym typeface="Gill Sans" charset="0"/>
              </a:rPr>
              <a:t>in an experiment.</a:t>
            </a:r>
          </a:p>
          <a:p>
            <a:pPr marL="914400" indent="-457200">
              <a:buAutoNum type="alphaLcPeriod"/>
            </a:pPr>
            <a:r>
              <a:rPr lang="en-US" dirty="0" smtClean="0">
                <a:solidFill>
                  <a:srgbClr val="000000"/>
                </a:solidFill>
                <a:latin typeface="Arial"/>
                <a:ea typeface="ヒラギノ角ゴ ProN W3" charset="0"/>
                <a:cs typeface="Arial"/>
                <a:sym typeface="Gill Sans" charset="0"/>
              </a:rPr>
              <a:t>Counterbalancing randomizes the order of tasks and conditions.</a:t>
            </a:r>
          </a:p>
        </p:txBody>
      </p:sp>
    </p:spTree>
    <p:extLst>
      <p:ext uri="{BB962C8B-B14F-4D97-AF65-F5344CB8AC3E}">
        <p14:creationId xmlns:p14="http://schemas.microsoft.com/office/powerpoint/2010/main" val="13501035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4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30000"/>
                                  </p:stCondLst>
                                  <p:childTnLst>
                                    <p:set>
                                      <p:cBhvr>
                                        <p:cTn id="9" dur="1" fill="hold">
                                          <p:stCondLst>
                                            <p:cond delay="499"/>
                                          </p:stCondLst>
                                        </p:cTn>
                                        <p:tgtEl>
                                          <p:spTgt spid="14341"/>
                                        </p:tgtEl>
                                        <p:attrNameLst>
                                          <p:attrName>style.visibility</p:attrName>
                                        </p:attrNameLst>
                                      </p:cBhvr>
                                      <p:to>
                                        <p:strVal val="visible"/>
                                      </p:to>
                                    </p:set>
                                  </p:childTnLst>
                                </p:cTn>
                              </p:par>
                            </p:childTnLst>
                          </p:cTn>
                        </p:par>
                        <p:par>
                          <p:cTn id="10" fill="hold" nodeType="afterGroup">
                            <p:stCondLst>
                              <p:cond delay="31000"/>
                            </p:stCondLst>
                            <p:childTnLst>
                              <p:par>
                                <p:cTn id="11" presetID="1" presetClass="entr" presetSubtype="0" fill="hold" grpId="0" nodeType="afterEffect">
                                  <p:stCondLst>
                                    <p:cond delay="30000"/>
                                  </p:stCondLst>
                                  <p:childTnLst>
                                    <p:set>
                                      <p:cBhvr>
                                        <p:cTn id="12" dur="1" fill="hold">
                                          <p:stCondLst>
                                            <p:cond delay="499"/>
                                          </p:stCondLst>
                                        </p:cTn>
                                        <p:tgtEl>
                                          <p:spTgt spid="14342"/>
                                        </p:tgtEl>
                                        <p:attrNameLst>
                                          <p:attrName>style.visibility</p:attrName>
                                        </p:attrNameLst>
                                      </p:cBhvr>
                                      <p:to>
                                        <p:strVal val="visible"/>
                                      </p:to>
                                    </p:set>
                                  </p:childTnLst>
                                </p:cTn>
                              </p:par>
                            </p:childTnLst>
                          </p:cTn>
                        </p:par>
                        <p:par>
                          <p:cTn id="13" fill="hold" nodeType="afterGroup">
                            <p:stCondLst>
                              <p:cond delay="61500"/>
                            </p:stCondLst>
                            <p:childTnLst>
                              <p:par>
                                <p:cTn id="14" presetID="1" presetClass="entr" presetSubtype="0" fill="hold" grpId="0" nodeType="afterEffect">
                                  <p:stCondLst>
                                    <p:cond delay="15000"/>
                                  </p:stCondLst>
                                  <p:childTnLst>
                                    <p:set>
                                      <p:cBhvr>
                                        <p:cTn id="15" dur="1" fill="hold">
                                          <p:stCondLst>
                                            <p:cond delay="499"/>
                                          </p:stCondLst>
                                        </p:cTn>
                                        <p:tgtEl>
                                          <p:spTgt spid="14343"/>
                                        </p:tgtEl>
                                        <p:attrNameLst>
                                          <p:attrName>style.visibility</p:attrName>
                                        </p:attrNameLst>
                                      </p:cBhvr>
                                      <p:to>
                                        <p:strVal val="visible"/>
                                      </p:to>
                                    </p:set>
                                  </p:childTnLst>
                                </p:cTn>
                              </p:par>
                            </p:childTnLst>
                          </p:cTn>
                        </p:par>
                        <p:par>
                          <p:cTn id="16" fill="hold" nodeType="afterGroup">
                            <p:stCondLst>
                              <p:cond delay="77000"/>
                            </p:stCondLst>
                            <p:childTnLst>
                              <p:par>
                                <p:cTn id="17" presetID="1" presetClass="entr" presetSubtype="0" fill="hold" grpId="0" nodeType="afterEffect">
                                  <p:stCondLst>
                                    <p:cond delay="15000"/>
                                  </p:stCondLst>
                                  <p:childTnLst>
                                    <p:set>
                                      <p:cBhvr>
                                        <p:cTn id="18" dur="1" fill="hold">
                                          <p:stCondLst>
                                            <p:cond delay="499"/>
                                          </p:stCondLst>
                                        </p:cTn>
                                        <p:tgtEl>
                                          <p:spTgt spid="14344"/>
                                        </p:tgtEl>
                                        <p:attrNameLst>
                                          <p:attrName>style.visibility</p:attrName>
                                        </p:attrNameLst>
                                      </p:cBhvr>
                                      <p:to>
                                        <p:strVal val="visible"/>
                                      </p:to>
                                    </p:set>
                                  </p:childTnLst>
                                </p:cTn>
                              </p:par>
                            </p:childTnLst>
                          </p:cTn>
                        </p:par>
                        <p:par>
                          <p:cTn id="19" fill="hold" nodeType="afterGroup">
                            <p:stCondLst>
                              <p:cond delay="92500"/>
                            </p:stCondLst>
                            <p:childTnLst>
                              <p:par>
                                <p:cTn id="20" presetID="1" presetClass="entr" presetSubtype="0" fill="hold" grpId="0" nodeType="afterEffect">
                                  <p:stCondLst>
                                    <p:cond delay="15000"/>
                                  </p:stCondLst>
                                  <p:childTnLst>
                                    <p:set>
                                      <p:cBhvr>
                                        <p:cTn id="21" dur="1" fill="hold">
                                          <p:stCondLst>
                                            <p:cond delay="499"/>
                                          </p:stCondLst>
                                        </p:cTn>
                                        <p:tgtEl>
                                          <p:spTgt spid="14345"/>
                                        </p:tgtEl>
                                        <p:attrNameLst>
                                          <p:attrName>style.visibility</p:attrName>
                                        </p:attrNameLst>
                                      </p:cBhvr>
                                      <p:to>
                                        <p:strVal val="visible"/>
                                      </p:to>
                                    </p:set>
                                  </p:childTnLst>
                                </p:cTn>
                              </p:par>
                            </p:childTnLst>
                          </p:cTn>
                        </p:par>
                        <p:par>
                          <p:cTn id="22" fill="hold" nodeType="afterGroup">
                            <p:stCondLst>
                              <p:cond delay="108000"/>
                            </p:stCondLst>
                            <p:childTnLst>
                              <p:par>
                                <p:cTn id="23" presetID="1" presetClass="entr" presetSubtype="0" fill="hold" grpId="0" nodeType="afterEffect">
                                  <p:stCondLst>
                                    <p:cond delay="15000"/>
                                  </p:stCondLst>
                                  <p:childTnLst>
                                    <p:set>
                                      <p:cBhvr>
                                        <p:cTn id="24" dur="1" fill="hold">
                                          <p:stCondLst>
                                            <p:cond delay="499"/>
                                          </p:stCondLst>
                                        </p:cTn>
                                        <p:tgtEl>
                                          <p:spTgt spid="14346"/>
                                        </p:tgtEl>
                                        <p:attrNameLst>
                                          <p:attrName>style.visibility</p:attrName>
                                        </p:attrNameLst>
                                      </p:cBhvr>
                                      <p:to>
                                        <p:strVal val="visible"/>
                                      </p:to>
                                    </p:set>
                                  </p:childTnLst>
                                </p:cTn>
                              </p:par>
                            </p:childTnLst>
                          </p:cTn>
                        </p:par>
                        <p:par>
                          <p:cTn id="25" fill="hold" nodeType="afterGroup">
                            <p:stCondLst>
                              <p:cond delay="123500"/>
                            </p:stCondLst>
                            <p:childTnLst>
                              <p:par>
                                <p:cTn id="26" presetID="1" presetClass="entr" presetSubtype="0" fill="hold" grpId="0" nodeType="afterEffect">
                                  <p:stCondLst>
                                    <p:cond delay="15000"/>
                                  </p:stCondLst>
                                  <p:childTnLst>
                                    <p:set>
                                      <p:cBhvr>
                                        <p:cTn id="27" dur="1" fill="hold">
                                          <p:stCondLst>
                                            <p:cond delay="499"/>
                                          </p:stCondLst>
                                        </p:cTn>
                                        <p:tgtEl>
                                          <p:spTgt spid="14347"/>
                                        </p:tgtEl>
                                        <p:attrNameLst>
                                          <p:attrName>style.visibility</p:attrName>
                                        </p:attrNameLst>
                                      </p:cBhvr>
                                      <p:to>
                                        <p:strVal val="visible"/>
                                      </p:to>
                                    </p:set>
                                  </p:childTnLst>
                                </p:cTn>
                              </p:par>
                            </p:childTnLst>
                          </p:cTn>
                        </p:par>
                        <p:par>
                          <p:cTn id="28" fill="hold" nodeType="afterGroup">
                            <p:stCondLst>
                              <p:cond delay="139000"/>
                            </p:stCondLst>
                            <p:childTnLst>
                              <p:par>
                                <p:cTn id="29" presetID="1" presetClass="entr" presetSubtype="0" fill="hold" grpId="0" nodeType="afterEffect">
                                  <p:stCondLst>
                                    <p:cond delay="15000"/>
                                  </p:stCondLst>
                                  <p:childTnLst>
                                    <p:set>
                                      <p:cBhvr>
                                        <p:cTn id="30" dur="1" fill="hold">
                                          <p:stCondLst>
                                            <p:cond delay="499"/>
                                          </p:stCondLst>
                                        </p:cTn>
                                        <p:tgtEl>
                                          <p:spTgt spid="14348"/>
                                        </p:tgtEl>
                                        <p:attrNameLst>
                                          <p:attrName>style.visibility</p:attrName>
                                        </p:attrNameLst>
                                      </p:cBhvr>
                                      <p:to>
                                        <p:strVal val="visible"/>
                                      </p:to>
                                    </p:set>
                                  </p:childTnLst>
                                </p:cTn>
                              </p:par>
                            </p:childTnLst>
                          </p:cTn>
                        </p:par>
                        <p:par>
                          <p:cTn id="31" fill="hold" nodeType="afterGroup">
                            <p:stCondLst>
                              <p:cond delay="154500"/>
                            </p:stCondLst>
                            <p:childTnLst>
                              <p:par>
                                <p:cTn id="32" presetID="1" presetClass="entr" presetSubtype="0" fill="hold" grpId="0" nodeType="afterEffect">
                                  <p:stCondLst>
                                    <p:cond delay="10000"/>
                                  </p:stCondLst>
                                  <p:childTnLst>
                                    <p:set>
                                      <p:cBhvr>
                                        <p:cTn id="33" dur="1" fill="hold">
                                          <p:stCondLst>
                                            <p:cond delay="499"/>
                                          </p:stCondLst>
                                        </p:cTn>
                                        <p:tgtEl>
                                          <p:spTgt spid="14349"/>
                                        </p:tgtEl>
                                        <p:attrNameLst>
                                          <p:attrName>style.visibility</p:attrName>
                                        </p:attrNameLst>
                                      </p:cBhvr>
                                      <p:to>
                                        <p:strVal val="visible"/>
                                      </p:to>
                                    </p:set>
                                  </p:childTnLst>
                                </p:cTn>
                              </p:par>
                            </p:childTnLst>
                          </p:cTn>
                        </p:par>
                        <p:par>
                          <p:cTn id="34" fill="hold" nodeType="afterGroup">
                            <p:stCondLst>
                              <p:cond delay="165000"/>
                            </p:stCondLst>
                            <p:childTnLst>
                              <p:par>
                                <p:cTn id="35" presetID="1" presetClass="entr" presetSubtype="0" fill="hold" grpId="0" nodeType="afterEffect">
                                  <p:stCondLst>
                                    <p:cond delay="1000"/>
                                  </p:stCondLst>
                                  <p:childTnLst>
                                    <p:set>
                                      <p:cBhvr>
                                        <p:cTn id="36" dur="1" fill="hold">
                                          <p:stCondLst>
                                            <p:cond delay="499"/>
                                          </p:stCondLst>
                                        </p:cTn>
                                        <p:tgtEl>
                                          <p:spTgt spid="14350"/>
                                        </p:tgtEl>
                                        <p:attrNameLst>
                                          <p:attrName>style.visibility</p:attrName>
                                        </p:attrNameLst>
                                      </p:cBhvr>
                                      <p:to>
                                        <p:strVal val="visible"/>
                                      </p:to>
                                    </p:set>
                                  </p:childTnLst>
                                </p:cTn>
                              </p:par>
                            </p:childTnLst>
                          </p:cTn>
                        </p:par>
                        <p:par>
                          <p:cTn id="37" fill="hold" nodeType="afterGroup">
                            <p:stCondLst>
                              <p:cond delay="166500"/>
                            </p:stCondLst>
                            <p:childTnLst>
                              <p:par>
                                <p:cTn id="38" presetID="1" presetClass="entr" presetSubtype="0" fill="hold" grpId="0" nodeType="afterEffect">
                                  <p:stCondLst>
                                    <p:cond delay="1000"/>
                                  </p:stCondLst>
                                  <p:childTnLst>
                                    <p:set>
                                      <p:cBhvr>
                                        <p:cTn id="39" dur="1" fill="hold">
                                          <p:stCondLst>
                                            <p:cond delay="499"/>
                                          </p:stCondLst>
                                        </p:cTn>
                                        <p:tgtEl>
                                          <p:spTgt spid="14351"/>
                                        </p:tgtEl>
                                        <p:attrNameLst>
                                          <p:attrName>style.visibility</p:attrName>
                                        </p:attrNameLst>
                                      </p:cBhvr>
                                      <p:to>
                                        <p:strVal val="visible"/>
                                      </p:to>
                                    </p:set>
                                  </p:childTnLst>
                                </p:cTn>
                              </p:par>
                            </p:childTnLst>
                          </p:cTn>
                        </p:par>
                        <p:par>
                          <p:cTn id="40" fill="hold" nodeType="afterGroup">
                            <p:stCondLst>
                              <p:cond delay="168000"/>
                            </p:stCondLst>
                            <p:childTnLst>
                              <p:par>
                                <p:cTn id="41" presetID="1" presetClass="entr" presetSubtype="0" fill="hold" grpId="0" nodeType="afterEffect">
                                  <p:stCondLst>
                                    <p:cond delay="1000"/>
                                  </p:stCondLst>
                                  <p:childTnLst>
                                    <p:set>
                                      <p:cBhvr>
                                        <p:cTn id="42" dur="1" fill="hold">
                                          <p:stCondLst>
                                            <p:cond delay="499"/>
                                          </p:stCondLst>
                                        </p:cTn>
                                        <p:tgtEl>
                                          <p:spTgt spid="14352"/>
                                        </p:tgtEl>
                                        <p:attrNameLst>
                                          <p:attrName>style.visibility</p:attrName>
                                        </p:attrNameLst>
                                      </p:cBhvr>
                                      <p:to>
                                        <p:strVal val="visible"/>
                                      </p:to>
                                    </p:set>
                                  </p:childTnLst>
                                </p:cTn>
                              </p:par>
                            </p:childTnLst>
                          </p:cTn>
                        </p:par>
                        <p:par>
                          <p:cTn id="43" fill="hold" nodeType="afterGroup">
                            <p:stCondLst>
                              <p:cond delay="169500"/>
                            </p:stCondLst>
                            <p:childTnLst>
                              <p:par>
                                <p:cTn id="44" presetID="1" presetClass="entr" presetSubtype="0" fill="hold" grpId="0" nodeType="afterEffect">
                                  <p:stCondLst>
                                    <p:cond delay="1000"/>
                                  </p:stCondLst>
                                  <p:childTnLst>
                                    <p:set>
                                      <p:cBhvr>
                                        <p:cTn id="45" dur="1" fill="hold">
                                          <p:stCondLst>
                                            <p:cond delay="499"/>
                                          </p:stCondLst>
                                        </p:cTn>
                                        <p:tgtEl>
                                          <p:spTgt spid="14353"/>
                                        </p:tgtEl>
                                        <p:attrNameLst>
                                          <p:attrName>style.visibility</p:attrName>
                                        </p:attrNameLst>
                                      </p:cBhvr>
                                      <p:to>
                                        <p:strVal val="visible"/>
                                      </p:to>
                                    </p:set>
                                  </p:childTnLst>
                                </p:cTn>
                              </p:par>
                            </p:childTnLst>
                          </p:cTn>
                        </p:par>
                        <p:par>
                          <p:cTn id="46" fill="hold" nodeType="afterGroup">
                            <p:stCondLst>
                              <p:cond delay="171000"/>
                            </p:stCondLst>
                            <p:childTnLst>
                              <p:par>
                                <p:cTn id="47" presetID="1" presetClass="entr" presetSubtype="0" fill="hold" grpId="0" nodeType="afterEffect">
                                  <p:stCondLst>
                                    <p:cond delay="1000"/>
                                  </p:stCondLst>
                                  <p:childTnLst>
                                    <p:set>
                                      <p:cBhvr>
                                        <p:cTn id="48" dur="1" fill="hold">
                                          <p:stCondLst>
                                            <p:cond delay="499"/>
                                          </p:stCondLst>
                                        </p:cTn>
                                        <p:tgtEl>
                                          <p:spTgt spid="14354"/>
                                        </p:tgtEl>
                                        <p:attrNameLst>
                                          <p:attrName>style.visibility</p:attrName>
                                        </p:attrNameLst>
                                      </p:cBhvr>
                                      <p:to>
                                        <p:strVal val="visible"/>
                                      </p:to>
                                    </p:set>
                                  </p:childTnLst>
                                </p:cTn>
                              </p:par>
                            </p:childTnLst>
                          </p:cTn>
                        </p:par>
                        <p:par>
                          <p:cTn id="49" fill="hold" nodeType="afterGroup">
                            <p:stCondLst>
                              <p:cond delay="172500"/>
                            </p:stCondLst>
                            <p:childTnLst>
                              <p:par>
                                <p:cTn id="50" presetID="1" presetClass="entr" presetSubtype="0" fill="hold" grpId="0" nodeType="afterEffect">
                                  <p:stCondLst>
                                    <p:cond delay="1000"/>
                                  </p:stCondLst>
                                  <p:childTnLst>
                                    <p:set>
                                      <p:cBhvr>
                                        <p:cTn id="51" dur="1" fill="hold">
                                          <p:stCondLst>
                                            <p:cond delay="499"/>
                                          </p:stCondLst>
                                        </p:cTn>
                                        <p:tgtEl>
                                          <p:spTgt spid="14355"/>
                                        </p:tgtEl>
                                        <p:attrNameLst>
                                          <p:attrName>style.visibility</p:attrName>
                                        </p:attrNameLst>
                                      </p:cBhvr>
                                      <p:to>
                                        <p:strVal val="visible"/>
                                      </p:to>
                                    </p:set>
                                  </p:childTnLst>
                                </p:cTn>
                              </p:par>
                            </p:childTnLst>
                          </p:cTn>
                        </p:par>
                        <p:par>
                          <p:cTn id="52" fill="hold" nodeType="afterGroup">
                            <p:stCondLst>
                              <p:cond delay="174000"/>
                            </p:stCondLst>
                            <p:childTnLst>
                              <p:par>
                                <p:cTn id="53" presetID="1" presetClass="entr" presetSubtype="0" fill="hold" grpId="0" nodeType="afterEffect">
                                  <p:stCondLst>
                                    <p:cond delay="1000"/>
                                  </p:stCondLst>
                                  <p:childTnLst>
                                    <p:set>
                                      <p:cBhvr>
                                        <p:cTn id="54" dur="1" fill="hold">
                                          <p:stCondLst>
                                            <p:cond delay="499"/>
                                          </p:stCondLst>
                                        </p:cTn>
                                        <p:tgtEl>
                                          <p:spTgt spid="14356"/>
                                        </p:tgtEl>
                                        <p:attrNameLst>
                                          <p:attrName>style.visibility</p:attrName>
                                        </p:attrNameLst>
                                      </p:cBhvr>
                                      <p:to>
                                        <p:strVal val="visible"/>
                                      </p:to>
                                    </p:set>
                                  </p:childTnLst>
                                </p:cTn>
                              </p:par>
                            </p:childTnLst>
                          </p:cTn>
                        </p:par>
                        <p:par>
                          <p:cTn id="55" fill="hold" nodeType="afterGroup">
                            <p:stCondLst>
                              <p:cond delay="175500"/>
                            </p:stCondLst>
                            <p:childTnLst>
                              <p:par>
                                <p:cTn id="56" presetID="1" presetClass="entr" presetSubtype="0" fill="hold" grpId="0" nodeType="afterEffect">
                                  <p:stCondLst>
                                    <p:cond delay="1000"/>
                                  </p:stCondLst>
                                  <p:childTnLst>
                                    <p:set>
                                      <p:cBhvr>
                                        <p:cTn id="57" dur="1" fill="hold">
                                          <p:stCondLst>
                                            <p:cond delay="499"/>
                                          </p:stCondLst>
                                        </p:cTn>
                                        <p:tgtEl>
                                          <p:spTgt spid="14357"/>
                                        </p:tgtEl>
                                        <p:attrNameLst>
                                          <p:attrName>style.visibility</p:attrName>
                                        </p:attrNameLst>
                                      </p:cBhvr>
                                      <p:to>
                                        <p:strVal val="visible"/>
                                      </p:to>
                                    </p:set>
                                  </p:childTnLst>
                                </p:cTn>
                              </p:par>
                            </p:childTnLst>
                          </p:cTn>
                        </p:par>
                        <p:par>
                          <p:cTn id="58" fill="hold" nodeType="afterGroup">
                            <p:stCondLst>
                              <p:cond delay="177000"/>
                            </p:stCondLst>
                            <p:childTnLst>
                              <p:par>
                                <p:cTn id="59" presetID="1" presetClass="entr" presetSubtype="0" fill="hold" grpId="0" nodeType="afterEffect">
                                  <p:stCondLst>
                                    <p:cond delay="1000"/>
                                  </p:stCondLst>
                                  <p:childTnLst>
                                    <p:set>
                                      <p:cBhvr>
                                        <p:cTn id="60" dur="1" fill="hold">
                                          <p:stCondLst>
                                            <p:cond delay="499"/>
                                          </p:stCondLst>
                                        </p:cTn>
                                        <p:tgtEl>
                                          <p:spTgt spid="14358"/>
                                        </p:tgtEl>
                                        <p:attrNameLst>
                                          <p:attrName>style.visibility</p:attrName>
                                        </p:attrNameLst>
                                      </p:cBhvr>
                                      <p:to>
                                        <p:strVal val="visible"/>
                                      </p:to>
                                    </p:set>
                                  </p:childTnLst>
                                </p:cTn>
                              </p:par>
                            </p:childTnLst>
                          </p:cTn>
                        </p:par>
                        <p:par>
                          <p:cTn id="61" fill="hold" nodeType="afterGroup">
                            <p:stCondLst>
                              <p:cond delay="178500"/>
                            </p:stCondLst>
                            <p:childTnLst>
                              <p:par>
                                <p:cTn id="62" presetID="1" presetClass="entr" presetSubtype="0" fill="hold" grpId="0" nodeType="afterEffect">
                                  <p:stCondLst>
                                    <p:cond delay="1000"/>
                                  </p:stCondLst>
                                  <p:childTnLst>
                                    <p:set>
                                      <p:cBhvr>
                                        <p:cTn id="63" dur="1" fill="hold">
                                          <p:stCondLst>
                                            <p:cond delay="499"/>
                                          </p:stCondLst>
                                        </p:cTn>
                                        <p:tgtEl>
                                          <p:spTgt spid="14359"/>
                                        </p:tgtEl>
                                        <p:attrNameLst>
                                          <p:attrName>style.visibility</p:attrName>
                                        </p:attrNameLst>
                                      </p:cBhvr>
                                      <p:to>
                                        <p:strVal val="visible"/>
                                      </p:to>
                                    </p:set>
                                  </p:childTnLst>
                                </p:cTn>
                              </p:par>
                            </p:childTnLst>
                          </p:cTn>
                        </p:par>
                        <p:par>
                          <p:cTn id="64" fill="hold" nodeType="afterGroup">
                            <p:stCondLst>
                              <p:cond delay="180000"/>
                            </p:stCondLst>
                            <p:childTnLst>
                              <p:par>
                                <p:cTn id="65" presetID="1" presetClass="entr" presetSubtype="0" fill="hold" grpId="0" nodeType="afterEffect">
                                  <p:stCondLst>
                                    <p:cond delay="1000"/>
                                  </p:stCondLst>
                                  <p:childTnLst>
                                    <p:set>
                                      <p:cBhvr>
                                        <p:cTn id="66" dur="1" fill="hold">
                                          <p:stCondLst>
                                            <p:cond delay="499"/>
                                          </p:stCondLst>
                                        </p:cTn>
                                        <p:tgtEl>
                                          <p:spTgt spid="14360"/>
                                        </p:tgtEl>
                                        <p:attrNameLst>
                                          <p:attrName>style.visibility</p:attrName>
                                        </p:attrNameLst>
                                      </p:cBhvr>
                                      <p:to>
                                        <p:strVal val="visible"/>
                                      </p:to>
                                    </p:set>
                                  </p:childTnLst>
                                </p:cTn>
                              </p:par>
                            </p:childTnLst>
                          </p:cTn>
                        </p:par>
                        <p:par>
                          <p:cTn id="67" fill="hold" nodeType="afterGroup">
                            <p:stCondLst>
                              <p:cond delay="181500"/>
                            </p:stCondLst>
                            <p:childTnLst>
                              <p:par>
                                <p:cTn id="68" presetID="1" presetClass="entr" presetSubtype="0" fill="hold" grpId="0" nodeType="afterEffect">
                                  <p:stCondLst>
                                    <p:cond delay="1000"/>
                                  </p:stCondLst>
                                  <p:childTnLst>
                                    <p:set>
                                      <p:cBhvr>
                                        <p:cTn id="69" dur="1" fill="hold">
                                          <p:stCondLst>
                                            <p:cond delay="499"/>
                                          </p:stCondLst>
                                        </p:cTn>
                                        <p:tgtEl>
                                          <p:spTgt spid="14361"/>
                                        </p:tgtEl>
                                        <p:attrNameLst>
                                          <p:attrName>style.visibility</p:attrName>
                                        </p:attrNameLst>
                                      </p:cBhvr>
                                      <p:to>
                                        <p:strVal val="visible"/>
                                      </p:to>
                                    </p:set>
                                  </p:childTnLst>
                                </p:cTn>
                              </p:par>
                            </p:childTnLst>
                          </p:cTn>
                        </p:par>
                        <p:par>
                          <p:cTn id="70" fill="hold" nodeType="afterGroup">
                            <p:stCondLst>
                              <p:cond delay="183000"/>
                            </p:stCondLst>
                            <p:childTnLst>
                              <p:par>
                                <p:cTn id="71" presetID="1" presetClass="entr" presetSubtype="0" fill="hold" grpId="0" nodeType="afterEffect">
                                  <p:stCondLst>
                                    <p:cond delay="1000"/>
                                  </p:stCondLst>
                                  <p:childTnLst>
                                    <p:set>
                                      <p:cBhvr>
                                        <p:cTn id="72" dur="1" fill="hold">
                                          <p:stCondLst>
                                            <p:cond delay="499"/>
                                          </p:stCondLst>
                                        </p:cTn>
                                        <p:tgtEl>
                                          <p:spTgt spid="14362"/>
                                        </p:tgtEl>
                                        <p:attrNameLst>
                                          <p:attrName>style.visibility</p:attrName>
                                        </p:attrNameLst>
                                      </p:cBhvr>
                                      <p:to>
                                        <p:strVal val="visible"/>
                                      </p:to>
                                    </p:set>
                                  </p:childTnLst>
                                </p:cTn>
                              </p:par>
                            </p:childTnLst>
                          </p:cTn>
                        </p:par>
                        <p:par>
                          <p:cTn id="73" fill="hold" nodeType="afterGroup">
                            <p:stCondLst>
                              <p:cond delay="184500"/>
                            </p:stCondLst>
                            <p:childTnLst>
                              <p:par>
                                <p:cTn id="74" presetID="1" presetClass="entr" presetSubtype="0" fill="hold" grpId="0" nodeType="afterEffect">
                                  <p:stCondLst>
                                    <p:cond delay="1000"/>
                                  </p:stCondLst>
                                  <p:childTnLst>
                                    <p:set>
                                      <p:cBhvr>
                                        <p:cTn id="75" dur="1" fill="hold">
                                          <p:stCondLst>
                                            <p:cond delay="499"/>
                                          </p:stCondLst>
                                        </p:cTn>
                                        <p:tgtEl>
                                          <p:spTgt spid="14363"/>
                                        </p:tgtEl>
                                        <p:attrNameLst>
                                          <p:attrName>style.visibility</p:attrName>
                                        </p:attrNameLst>
                                      </p:cBhvr>
                                      <p:to>
                                        <p:strVal val="visible"/>
                                      </p:to>
                                    </p:set>
                                  </p:childTnLst>
                                </p:cTn>
                              </p:par>
                            </p:childTnLst>
                          </p:cTn>
                        </p:par>
                        <p:par>
                          <p:cTn id="76" fill="hold" nodeType="afterGroup">
                            <p:stCondLst>
                              <p:cond delay="186000"/>
                            </p:stCondLst>
                            <p:childTnLst>
                              <p:par>
                                <p:cTn id="77" presetID="1" presetClass="entr" presetSubtype="0" fill="hold" grpId="0" nodeType="afterEffect">
                                  <p:stCondLst>
                                    <p:cond delay="1000"/>
                                  </p:stCondLst>
                                  <p:childTnLst>
                                    <p:set>
                                      <p:cBhvr>
                                        <p:cTn id="78" dur="1" fill="hold">
                                          <p:stCondLst>
                                            <p:cond delay="499"/>
                                          </p:stCondLst>
                                        </p:cTn>
                                        <p:tgtEl>
                                          <p:spTgt spid="14364"/>
                                        </p:tgtEl>
                                        <p:attrNameLst>
                                          <p:attrName>style.visibility</p:attrName>
                                        </p:attrNameLst>
                                      </p:cBhvr>
                                      <p:to>
                                        <p:strVal val="visible"/>
                                      </p:to>
                                    </p:set>
                                  </p:childTnLst>
                                </p:cTn>
                              </p:par>
                            </p:childTnLst>
                          </p:cTn>
                        </p:par>
                        <p:par>
                          <p:cTn id="79" fill="hold" nodeType="afterGroup">
                            <p:stCondLst>
                              <p:cond delay="187500"/>
                            </p:stCondLst>
                            <p:childTnLst>
                              <p:par>
                                <p:cTn id="80" presetID="1" presetClass="entr" presetSubtype="0" fill="hold" grpId="0" nodeType="afterEffect">
                                  <p:stCondLst>
                                    <p:cond delay="1000"/>
                                  </p:stCondLst>
                                  <p:childTnLst>
                                    <p:set>
                                      <p:cBhvr>
                                        <p:cTn id="81" dur="1" fill="hold">
                                          <p:stCondLst>
                                            <p:cond delay="499"/>
                                          </p:stCondLst>
                                        </p:cTn>
                                        <p:tgtEl>
                                          <p:spTgt spid="14365"/>
                                        </p:tgtEl>
                                        <p:attrNameLst>
                                          <p:attrName>style.visibility</p:attrName>
                                        </p:attrNameLst>
                                      </p:cBhvr>
                                      <p:to>
                                        <p:strVal val="visible"/>
                                      </p:to>
                                    </p:set>
                                  </p:childTnLst>
                                </p:cTn>
                              </p:par>
                            </p:childTnLst>
                          </p:cTn>
                        </p:par>
                        <p:par>
                          <p:cTn id="82" fill="hold" nodeType="afterGroup">
                            <p:stCondLst>
                              <p:cond delay="189000"/>
                            </p:stCondLst>
                            <p:childTnLst>
                              <p:par>
                                <p:cTn id="83" presetID="1" presetClass="entr" presetSubtype="0" fill="hold" grpId="0" nodeType="afterEffect">
                                  <p:stCondLst>
                                    <p:cond delay="1000"/>
                                  </p:stCondLst>
                                  <p:childTnLst>
                                    <p:set>
                                      <p:cBhvr>
                                        <p:cTn id="84" dur="1" fill="hold">
                                          <p:stCondLst>
                                            <p:cond delay="499"/>
                                          </p:stCondLst>
                                        </p:cTn>
                                        <p:tgtEl>
                                          <p:spTgt spid="14366"/>
                                        </p:tgtEl>
                                        <p:attrNameLst>
                                          <p:attrName>style.visibility</p:attrName>
                                        </p:attrNameLst>
                                      </p:cBhvr>
                                      <p:to>
                                        <p:strVal val="visible"/>
                                      </p:to>
                                    </p:set>
                                  </p:childTnLst>
                                </p:cTn>
                              </p:par>
                            </p:childTnLst>
                          </p:cTn>
                        </p:par>
                        <p:par>
                          <p:cTn id="85" fill="hold" nodeType="afterGroup">
                            <p:stCondLst>
                              <p:cond delay="190500"/>
                            </p:stCondLst>
                            <p:childTnLst>
                              <p:par>
                                <p:cTn id="86" presetID="1" presetClass="entr" presetSubtype="0" fill="hold" grpId="0" nodeType="afterEffect">
                                  <p:stCondLst>
                                    <p:cond delay="1000"/>
                                  </p:stCondLst>
                                  <p:childTnLst>
                                    <p:set>
                                      <p:cBhvr>
                                        <p:cTn id="87" dur="1" fill="hold">
                                          <p:stCondLst>
                                            <p:cond delay="499"/>
                                          </p:stCondLst>
                                        </p:cTn>
                                        <p:tgtEl>
                                          <p:spTgt spid="14367"/>
                                        </p:tgtEl>
                                        <p:attrNameLst>
                                          <p:attrName>style.visibility</p:attrName>
                                        </p:attrNameLst>
                                      </p:cBhvr>
                                      <p:to>
                                        <p:strVal val="visible"/>
                                      </p:to>
                                    </p:set>
                                  </p:childTnLst>
                                </p:cTn>
                              </p:par>
                            </p:childTnLst>
                          </p:cTn>
                        </p:par>
                        <p:par>
                          <p:cTn id="88" fill="hold" nodeType="afterGroup">
                            <p:stCondLst>
                              <p:cond delay="192000"/>
                            </p:stCondLst>
                            <p:childTnLst>
                              <p:par>
                                <p:cTn id="89" presetID="1" presetClass="entr" presetSubtype="0" fill="hold" grpId="0" nodeType="afterEffect">
                                  <p:stCondLst>
                                    <p:cond delay="1000"/>
                                  </p:stCondLst>
                                  <p:childTnLst>
                                    <p:set>
                                      <p:cBhvr>
                                        <p:cTn id="90" dur="1" fill="hold">
                                          <p:stCondLst>
                                            <p:cond delay="499"/>
                                          </p:stCondLst>
                                        </p:cTn>
                                        <p:tgtEl>
                                          <p:spTgt spid="14368"/>
                                        </p:tgtEl>
                                        <p:attrNameLst>
                                          <p:attrName>style.visibility</p:attrName>
                                        </p:attrNameLst>
                                      </p:cBhvr>
                                      <p:to>
                                        <p:strVal val="visible"/>
                                      </p:to>
                                    </p:set>
                                  </p:childTnLst>
                                </p:cTn>
                              </p:par>
                            </p:childTnLst>
                          </p:cTn>
                        </p:par>
                        <p:par>
                          <p:cTn id="91" fill="hold" nodeType="afterGroup">
                            <p:stCondLst>
                              <p:cond delay="193500"/>
                            </p:stCondLst>
                            <p:childTnLst>
                              <p:par>
                                <p:cTn id="92" presetID="1" presetClass="entr" presetSubtype="0" fill="hold" grpId="0" nodeType="afterEffect">
                                  <p:stCondLst>
                                    <p:cond delay="1000"/>
                                  </p:stCondLst>
                                  <p:childTnLst>
                                    <p:set>
                                      <p:cBhvr>
                                        <p:cTn id="93" dur="1" fill="hold">
                                          <p:stCondLst>
                                            <p:cond delay="499"/>
                                          </p:stCondLst>
                                        </p:cTn>
                                        <p:tgtEl>
                                          <p:spTgt spid="14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autoUpdateAnimBg="0"/>
      <p:bldP spid="14341" grpId="0" animBg="1" autoUpdateAnimBg="0"/>
      <p:bldP spid="14342" grpId="0" animBg="1" autoUpdateAnimBg="0"/>
      <p:bldP spid="14343" grpId="0" animBg="1" autoUpdateAnimBg="0"/>
      <p:bldP spid="14344" grpId="0" animBg="1" autoUpdateAnimBg="0"/>
      <p:bldP spid="14345" grpId="0" animBg="1" autoUpdateAnimBg="0"/>
      <p:bldP spid="14346" grpId="0" animBg="1" autoUpdateAnimBg="0"/>
      <p:bldP spid="14347" grpId="0" animBg="1" autoUpdateAnimBg="0"/>
      <p:bldP spid="14348" grpId="0" animBg="1" autoUpdateAnimBg="0"/>
      <p:bldP spid="14349" grpId="0" animBg="1" autoUpdateAnimBg="0"/>
      <p:bldP spid="14350" grpId="0" animBg="1" autoUpdateAnimBg="0"/>
      <p:bldP spid="14351" grpId="0" animBg="1" autoUpdateAnimBg="0"/>
      <p:bldP spid="14352" grpId="0" animBg="1" autoUpdateAnimBg="0"/>
      <p:bldP spid="14353" grpId="0" animBg="1" autoUpdateAnimBg="0"/>
      <p:bldP spid="14354" grpId="0" animBg="1" autoUpdateAnimBg="0"/>
      <p:bldP spid="14355" grpId="0" animBg="1" autoUpdateAnimBg="0"/>
      <p:bldP spid="14356" grpId="0" animBg="1" autoUpdateAnimBg="0"/>
      <p:bldP spid="14357" grpId="0" animBg="1" autoUpdateAnimBg="0"/>
      <p:bldP spid="14358" grpId="0" animBg="1" autoUpdateAnimBg="0"/>
      <p:bldP spid="14359" grpId="0" animBg="1" autoUpdateAnimBg="0"/>
      <p:bldP spid="14360" grpId="0" animBg="1" autoUpdateAnimBg="0"/>
      <p:bldP spid="14361" grpId="0" animBg="1" autoUpdateAnimBg="0"/>
      <p:bldP spid="14362" grpId="0" animBg="1" autoUpdateAnimBg="0"/>
      <p:bldP spid="14363" grpId="0" animBg="1" autoUpdateAnimBg="0"/>
      <p:bldP spid="14364" grpId="0" animBg="1" autoUpdateAnimBg="0"/>
      <p:bldP spid="14365" grpId="0" animBg="1" autoUpdateAnimBg="0"/>
      <p:bldP spid="14366" grpId="0" animBg="1" autoUpdateAnimBg="0"/>
      <p:bldP spid="14367" grpId="0" animBg="1" autoUpdateAnimBg="0"/>
      <p:bldP spid="14368" grpId="0" animBg="1" autoUpdateAnimBg="0"/>
      <p:bldP spid="1436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2"/>
          <p:cNvSpPr txBox="1">
            <a:spLocks/>
          </p:cNvSpPr>
          <p:nvPr/>
        </p:nvSpPr>
        <p:spPr>
          <a:xfrm>
            <a:off x="457200" y="304800"/>
            <a:ext cx="8229600" cy="6001644"/>
          </a:xfrm>
          <a:prstGeom prst="rect">
            <a:avLst/>
          </a:prstGeom>
        </p:spPr>
        <p:txBody>
          <a:bodyPr vert="horz" wrap="square" lIns="91440" tIns="45720" rIns="91440" bIns="45720" rtlCol="0">
            <a:spAutoFit/>
          </a:bodyPr>
          <a:lstStyle/>
          <a:p>
            <a:pPr marL="282575" indent="-282575">
              <a:buFont typeface="+mj-lt"/>
              <a:buAutoNum type="arabicPeriod"/>
            </a:pPr>
            <a:endParaRPr lang="en-US" sz="1600" dirty="0"/>
          </a:p>
          <a:p>
            <a:pPr marL="282575" indent="-282575">
              <a:buFont typeface="+mj-lt"/>
              <a:buAutoNum type="arabicPeriod"/>
            </a:pPr>
            <a:r>
              <a:rPr lang="en-US" sz="1600" dirty="0" smtClean="0"/>
              <a:t>You are trying to understand whether interface A causes fewer errors than interface B.  To </a:t>
            </a:r>
            <a:r>
              <a:rPr lang="en-US" sz="1600" dirty="0"/>
              <a:t>maximize </a:t>
            </a:r>
            <a:r>
              <a:rPr lang="en-US" sz="1600" dirty="0" smtClean="0"/>
              <a:t>the precision of your answer, </a:t>
            </a:r>
            <a:r>
              <a:rPr lang="en-US" sz="1600" dirty="0"/>
              <a:t>a good research method to use is: </a:t>
            </a:r>
            <a:r>
              <a:rPr lang="en-US" sz="1600" b="1" dirty="0"/>
              <a:t>(choose </a:t>
            </a:r>
            <a:r>
              <a:rPr lang="en-US" sz="1600" b="1" dirty="0" smtClean="0"/>
              <a:t>one good answer)</a:t>
            </a:r>
            <a:r>
              <a:rPr lang="en-US" sz="1600" dirty="0"/>
              <a:t/>
            </a:r>
            <a:br>
              <a:rPr lang="en-US" sz="1600" dirty="0"/>
            </a:br>
            <a:r>
              <a:rPr lang="en-US" sz="1600" dirty="0"/>
              <a:t>	A. formative evaluation</a:t>
            </a:r>
            <a:br>
              <a:rPr lang="en-US" sz="1600" dirty="0"/>
            </a:br>
            <a:r>
              <a:rPr lang="en-US" sz="1600" dirty="0"/>
              <a:t>	B. field study</a:t>
            </a:r>
            <a:br>
              <a:rPr lang="en-US" sz="1600" dirty="0"/>
            </a:br>
            <a:r>
              <a:rPr lang="en-US" sz="1600" dirty="0"/>
              <a:t>	C. survey</a:t>
            </a:r>
            <a:br>
              <a:rPr lang="en-US" sz="1600" dirty="0"/>
            </a:br>
            <a:r>
              <a:rPr lang="en-US" sz="1600" dirty="0"/>
              <a:t>	D. lab study</a:t>
            </a:r>
            <a:br>
              <a:rPr lang="en-US" sz="1600" dirty="0"/>
            </a:br>
            <a:endParaRPr lang="en-US" sz="1600" dirty="0"/>
          </a:p>
          <a:p>
            <a:pPr marL="282575" indent="-282575">
              <a:buFont typeface="+mj-lt"/>
              <a:buAutoNum type="arabicPeriod"/>
            </a:pPr>
            <a:r>
              <a:rPr lang="en-US" sz="1600" dirty="0"/>
              <a:t>When deciding between between-subjects and within-subjects designs for an experiment, the </a:t>
            </a:r>
            <a:r>
              <a:rPr lang="en-US" sz="1600" dirty="0" smtClean="0"/>
              <a:t>important </a:t>
            </a:r>
            <a:r>
              <a:rPr lang="en-US" sz="1600" dirty="0"/>
              <a:t>issues to consider are: </a:t>
            </a:r>
            <a:r>
              <a:rPr lang="en-US" sz="1600" b="1" dirty="0"/>
              <a:t>(choose all </a:t>
            </a:r>
            <a:r>
              <a:rPr lang="en-US" sz="1600" b="1" dirty="0" smtClean="0"/>
              <a:t>good answers</a:t>
            </a:r>
            <a:r>
              <a:rPr lang="en-US" sz="1600" b="1" dirty="0"/>
              <a:t>)</a:t>
            </a:r>
            <a:r>
              <a:rPr lang="en-US" sz="1600" dirty="0"/>
              <a:t/>
            </a:r>
            <a:br>
              <a:rPr lang="en-US" sz="1600" dirty="0"/>
            </a:br>
            <a:r>
              <a:rPr lang="en-US" sz="1600" dirty="0"/>
              <a:t>	A. </a:t>
            </a:r>
            <a:r>
              <a:rPr lang="en-US" sz="1600" dirty="0" smtClean="0"/>
              <a:t>population validity</a:t>
            </a:r>
            <a:r>
              <a:rPr lang="en-US" sz="1600" dirty="0"/>
              <a:t/>
            </a:r>
            <a:br>
              <a:rPr lang="en-US" sz="1600" dirty="0"/>
            </a:br>
            <a:r>
              <a:rPr lang="en-US" sz="1600" dirty="0"/>
              <a:t>	B. </a:t>
            </a:r>
            <a:r>
              <a:rPr lang="en-US" sz="1600" dirty="0" smtClean="0"/>
              <a:t>learning effects</a:t>
            </a:r>
            <a:r>
              <a:rPr lang="en-US" sz="1600" dirty="0"/>
              <a:t/>
            </a:r>
            <a:br>
              <a:rPr lang="en-US" sz="1600" dirty="0"/>
            </a:br>
            <a:r>
              <a:rPr lang="en-US" sz="1600" dirty="0"/>
              <a:t>	C. individual differences</a:t>
            </a:r>
            <a:br>
              <a:rPr lang="en-US" sz="1600" dirty="0"/>
            </a:br>
            <a:r>
              <a:rPr lang="en-US" sz="1600" dirty="0"/>
              <a:t>	D. </a:t>
            </a:r>
            <a:r>
              <a:rPr lang="en-US" sz="1600" dirty="0" smtClean="0"/>
              <a:t>fatigue</a:t>
            </a:r>
            <a:endParaRPr lang="en-US" sz="1600" dirty="0"/>
          </a:p>
          <a:p>
            <a:pPr marL="282575" indent="-282575">
              <a:buFont typeface="+mj-lt"/>
              <a:buAutoNum type="arabicPeriod"/>
            </a:pPr>
            <a:endParaRPr lang="en-US" sz="1600" dirty="0"/>
          </a:p>
          <a:p>
            <a:pPr marL="282575" indent="-282575">
              <a:buFont typeface="+mj-lt"/>
              <a:buAutoNum type="arabicPeriod"/>
            </a:pPr>
            <a:r>
              <a:rPr lang="en-US" sz="1600" dirty="0"/>
              <a:t>Louis </a:t>
            </a:r>
            <a:r>
              <a:rPr lang="en-US" sz="1600" dirty="0" err="1"/>
              <a:t>Reasoner</a:t>
            </a:r>
            <a:r>
              <a:rPr lang="en-US" sz="1600" dirty="0"/>
              <a:t> is</a:t>
            </a:r>
            <a:r>
              <a:rPr lang="en-US" sz="1600" dirty="0" smtClean="0"/>
              <a:t> conducting a user </a:t>
            </a:r>
            <a:r>
              <a:rPr lang="en-US" sz="1600" dirty="0"/>
              <a:t>study to compare two input </a:t>
            </a:r>
            <a:r>
              <a:rPr lang="en-US" sz="1600" dirty="0" smtClean="0"/>
              <a:t>devices A and B. Louis’s team purposely did not tell him which device they designed. This decision: </a:t>
            </a:r>
            <a:r>
              <a:rPr lang="en-US" sz="1600" dirty="0"/>
              <a:t>(</a:t>
            </a:r>
            <a:r>
              <a:rPr lang="en-US" sz="1600" b="1" dirty="0"/>
              <a:t>choose</a:t>
            </a:r>
            <a:r>
              <a:rPr lang="en-US" sz="1600" b="1" dirty="0" smtClean="0"/>
              <a:t> one best answer</a:t>
            </a:r>
            <a:r>
              <a:rPr lang="en-US" sz="1600" dirty="0" smtClean="0"/>
              <a:t>)</a:t>
            </a:r>
            <a:r>
              <a:rPr lang="en-US" sz="1600" dirty="0"/>
              <a:t/>
            </a:r>
            <a:br>
              <a:rPr lang="en-US" sz="1600" dirty="0"/>
            </a:br>
            <a:r>
              <a:rPr lang="en-US" sz="1600" dirty="0"/>
              <a:t>	A.</a:t>
            </a:r>
            <a:r>
              <a:rPr lang="en-US" sz="1600" dirty="0" smtClean="0"/>
              <a:t> improves reliability</a:t>
            </a:r>
            <a:r>
              <a:rPr lang="en-US" sz="1600" dirty="0"/>
              <a:t/>
            </a:r>
            <a:br>
              <a:rPr lang="en-US" sz="1600" dirty="0"/>
            </a:br>
            <a:r>
              <a:rPr lang="en-US" sz="1600" dirty="0"/>
              <a:t>	B.</a:t>
            </a:r>
            <a:r>
              <a:rPr lang="en-US" sz="1600" dirty="0" smtClean="0"/>
              <a:t> threatens external </a:t>
            </a:r>
            <a:r>
              <a:rPr lang="en-US" sz="1600" dirty="0"/>
              <a:t>validity</a:t>
            </a:r>
            <a:br>
              <a:rPr lang="en-US" sz="1600" dirty="0"/>
            </a:br>
            <a:r>
              <a:rPr lang="en-US" sz="1600" dirty="0"/>
              <a:t>	C.</a:t>
            </a:r>
            <a:r>
              <a:rPr lang="en-US" sz="1600" dirty="0" smtClean="0"/>
              <a:t> threatens internal </a:t>
            </a:r>
            <a:r>
              <a:rPr lang="en-US" sz="1600" dirty="0"/>
              <a:t>validity</a:t>
            </a:r>
            <a:br>
              <a:rPr lang="en-US" sz="1600" dirty="0"/>
            </a:br>
            <a:r>
              <a:rPr lang="en-US" sz="1600" dirty="0"/>
              <a:t>	D.</a:t>
            </a:r>
            <a:r>
              <a:rPr lang="en-US" sz="1600" dirty="0" smtClean="0"/>
              <a:t> reduces experimenter </a:t>
            </a:r>
            <a:r>
              <a:rPr lang="en-US" sz="1600" dirty="0"/>
              <a:t>bias</a:t>
            </a:r>
          </a:p>
          <a:p>
            <a:pPr marL="282575" indent="-282575">
              <a:buFont typeface="+mj-lt"/>
              <a:buAutoNum type="arabicPeriod"/>
            </a:pPr>
            <a:endParaRPr lang="en-US" sz="1600" dirty="0"/>
          </a:p>
        </p:txBody>
      </p:sp>
      <p:sp>
        <p:nvSpPr>
          <p:cNvPr id="31" name="TextBox 30"/>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3:</a:t>
            </a:r>
            <a:r>
              <a:rPr lang="en-US" sz="2400" dirty="0">
                <a:solidFill>
                  <a:prstClr val="black"/>
                </a:solidFill>
                <a:latin typeface="Calibri"/>
                <a:cs typeface="+mn-cs"/>
              </a:rPr>
              <a:t>0</a:t>
            </a:r>
            <a:r>
              <a:rPr lang="en-US" sz="2400" dirty="0" smtClean="0">
                <a:solidFill>
                  <a:prstClr val="black"/>
                </a:solidFill>
                <a:latin typeface="Calibri"/>
                <a:cs typeface="+mn-cs"/>
              </a:rPr>
              <a:t>0</a:t>
            </a:r>
            <a:endParaRPr lang="en-US" sz="2400" dirty="0">
              <a:solidFill>
                <a:prstClr val="black"/>
              </a:solidFill>
              <a:latin typeface="Calibri"/>
              <a:cs typeface="+mn-cs"/>
            </a:endParaRPr>
          </a:p>
        </p:txBody>
      </p:sp>
      <p:sp>
        <p:nvSpPr>
          <p:cNvPr id="32" name="TextBox 31"/>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2</a:t>
            </a:r>
            <a:r>
              <a:rPr lang="en-US" sz="2400" dirty="0" smtClean="0">
                <a:solidFill>
                  <a:prstClr val="black"/>
                </a:solidFill>
                <a:latin typeface="Calibri"/>
                <a:cs typeface="+mn-cs"/>
              </a:rPr>
              <a:t>:30</a:t>
            </a:r>
            <a:endParaRPr lang="en-US" sz="2400" dirty="0">
              <a:solidFill>
                <a:prstClr val="black"/>
              </a:solidFill>
              <a:latin typeface="Calibri"/>
              <a:cs typeface="+mn-cs"/>
            </a:endParaRPr>
          </a:p>
        </p:txBody>
      </p:sp>
      <p:sp>
        <p:nvSpPr>
          <p:cNvPr id="33" name="TextBox 32"/>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2:00</a:t>
            </a:r>
            <a:endParaRPr lang="en-US" sz="2400" dirty="0">
              <a:solidFill>
                <a:prstClr val="black"/>
              </a:solidFill>
              <a:latin typeface="Calibri"/>
              <a:cs typeface="+mn-cs"/>
            </a:endParaRPr>
          </a:p>
        </p:txBody>
      </p:sp>
      <p:sp>
        <p:nvSpPr>
          <p:cNvPr id="34" name="TextBox 33"/>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1:45</a:t>
            </a:r>
            <a:endParaRPr lang="en-US" sz="2400" dirty="0">
              <a:solidFill>
                <a:prstClr val="black"/>
              </a:solidFill>
              <a:latin typeface="Calibri"/>
              <a:cs typeface="+mn-cs"/>
            </a:endParaRPr>
          </a:p>
        </p:txBody>
      </p:sp>
      <p:sp>
        <p:nvSpPr>
          <p:cNvPr id="35" name="TextBox 34"/>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1:30</a:t>
            </a:r>
            <a:endParaRPr lang="en-US" sz="2400" dirty="0">
              <a:solidFill>
                <a:prstClr val="black"/>
              </a:solidFill>
              <a:latin typeface="Calibri"/>
              <a:cs typeface="+mn-cs"/>
            </a:endParaRPr>
          </a:p>
        </p:txBody>
      </p:sp>
      <p:sp>
        <p:nvSpPr>
          <p:cNvPr id="36" name="TextBox 35"/>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1:15</a:t>
            </a:r>
            <a:endParaRPr lang="en-US" sz="2400" dirty="0">
              <a:solidFill>
                <a:prstClr val="black"/>
              </a:solidFill>
              <a:latin typeface="Calibri"/>
              <a:cs typeface="+mn-cs"/>
            </a:endParaRPr>
          </a:p>
        </p:txBody>
      </p:sp>
      <p:sp>
        <p:nvSpPr>
          <p:cNvPr id="37" name="TextBox 36"/>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1:00</a:t>
            </a:r>
            <a:endParaRPr lang="en-US" sz="2400" dirty="0">
              <a:solidFill>
                <a:prstClr val="black"/>
              </a:solidFill>
              <a:latin typeface="Calibri"/>
              <a:cs typeface="+mn-cs"/>
            </a:endParaRPr>
          </a:p>
        </p:txBody>
      </p:sp>
      <p:sp>
        <p:nvSpPr>
          <p:cNvPr id="38" name="TextBox 37"/>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0:45</a:t>
            </a:r>
            <a:endParaRPr lang="en-US" sz="2400" dirty="0">
              <a:solidFill>
                <a:prstClr val="black"/>
              </a:solidFill>
              <a:latin typeface="Calibri"/>
              <a:cs typeface="+mn-cs"/>
            </a:endParaRPr>
          </a:p>
        </p:txBody>
      </p:sp>
      <p:sp>
        <p:nvSpPr>
          <p:cNvPr id="39" name="TextBox 38"/>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30</a:t>
            </a:r>
            <a:endParaRPr lang="en-US" sz="2400" dirty="0">
              <a:solidFill>
                <a:prstClr val="black"/>
              </a:solidFill>
              <a:latin typeface="Calibri"/>
              <a:cs typeface="+mn-cs"/>
            </a:endParaRPr>
          </a:p>
        </p:txBody>
      </p:sp>
      <p:sp>
        <p:nvSpPr>
          <p:cNvPr id="40" name="TextBox 39"/>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20</a:t>
            </a:r>
            <a:endParaRPr lang="en-US" sz="2400" dirty="0">
              <a:solidFill>
                <a:prstClr val="black"/>
              </a:solidFill>
              <a:latin typeface="Calibri"/>
              <a:cs typeface="+mn-cs"/>
            </a:endParaRPr>
          </a:p>
        </p:txBody>
      </p:sp>
      <p:sp>
        <p:nvSpPr>
          <p:cNvPr id="41" name="TextBox 40"/>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19</a:t>
            </a:r>
            <a:endParaRPr lang="en-US" sz="2400" dirty="0">
              <a:solidFill>
                <a:prstClr val="black"/>
              </a:solidFill>
              <a:latin typeface="Calibri"/>
              <a:cs typeface="+mn-cs"/>
            </a:endParaRPr>
          </a:p>
        </p:txBody>
      </p:sp>
      <p:sp>
        <p:nvSpPr>
          <p:cNvPr id="42" name="TextBox 41"/>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18</a:t>
            </a:r>
            <a:endParaRPr lang="en-US" sz="2400" dirty="0">
              <a:solidFill>
                <a:prstClr val="black"/>
              </a:solidFill>
              <a:latin typeface="Calibri"/>
              <a:cs typeface="+mn-cs"/>
            </a:endParaRPr>
          </a:p>
        </p:txBody>
      </p:sp>
      <p:sp>
        <p:nvSpPr>
          <p:cNvPr id="43" name="TextBox 42"/>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17</a:t>
            </a:r>
            <a:endParaRPr lang="en-US" sz="2400" dirty="0">
              <a:solidFill>
                <a:prstClr val="black"/>
              </a:solidFill>
              <a:latin typeface="Calibri"/>
              <a:cs typeface="+mn-cs"/>
            </a:endParaRPr>
          </a:p>
        </p:txBody>
      </p:sp>
      <p:sp>
        <p:nvSpPr>
          <p:cNvPr id="44" name="TextBox 43"/>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16</a:t>
            </a:r>
            <a:endParaRPr lang="en-US" sz="2400" dirty="0">
              <a:solidFill>
                <a:prstClr val="black"/>
              </a:solidFill>
              <a:latin typeface="Calibri"/>
              <a:cs typeface="+mn-cs"/>
            </a:endParaRPr>
          </a:p>
        </p:txBody>
      </p:sp>
      <p:sp>
        <p:nvSpPr>
          <p:cNvPr id="45" name="TextBox 44"/>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15</a:t>
            </a:r>
            <a:endParaRPr lang="en-US" sz="2400" dirty="0">
              <a:solidFill>
                <a:prstClr val="black"/>
              </a:solidFill>
              <a:latin typeface="Calibri"/>
              <a:cs typeface="+mn-cs"/>
            </a:endParaRPr>
          </a:p>
        </p:txBody>
      </p:sp>
      <p:sp>
        <p:nvSpPr>
          <p:cNvPr id="46" name="TextBox 45"/>
          <p:cNvSpPr txBox="1"/>
          <p:nvPr/>
        </p:nvSpPr>
        <p:spPr>
          <a:xfrm>
            <a:off x="8294464" y="76200"/>
            <a:ext cx="736099"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14</a:t>
            </a:r>
            <a:endParaRPr lang="en-US" sz="2400" dirty="0">
              <a:solidFill>
                <a:prstClr val="black"/>
              </a:solidFill>
              <a:latin typeface="Calibri"/>
              <a:cs typeface="+mn-cs"/>
            </a:endParaRPr>
          </a:p>
        </p:txBody>
      </p:sp>
      <p:sp>
        <p:nvSpPr>
          <p:cNvPr id="47" name="TextBox 46"/>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13</a:t>
            </a:r>
            <a:endParaRPr lang="en-US" sz="2400" dirty="0">
              <a:solidFill>
                <a:prstClr val="black"/>
              </a:solidFill>
              <a:latin typeface="Calibri"/>
              <a:cs typeface="+mn-cs"/>
            </a:endParaRPr>
          </a:p>
        </p:txBody>
      </p:sp>
      <p:sp>
        <p:nvSpPr>
          <p:cNvPr id="48" name="TextBox 47"/>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12</a:t>
            </a:r>
            <a:endParaRPr lang="en-US" sz="2400" dirty="0">
              <a:solidFill>
                <a:prstClr val="black"/>
              </a:solidFill>
              <a:latin typeface="Calibri"/>
              <a:cs typeface="+mn-cs"/>
            </a:endParaRPr>
          </a:p>
        </p:txBody>
      </p:sp>
      <p:sp>
        <p:nvSpPr>
          <p:cNvPr id="49" name="TextBox 48"/>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11</a:t>
            </a:r>
            <a:endParaRPr lang="en-US" sz="2400" dirty="0">
              <a:solidFill>
                <a:prstClr val="black"/>
              </a:solidFill>
              <a:latin typeface="Calibri"/>
              <a:cs typeface="+mn-cs"/>
            </a:endParaRPr>
          </a:p>
        </p:txBody>
      </p:sp>
      <p:sp>
        <p:nvSpPr>
          <p:cNvPr id="50" name="TextBox 49"/>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10</a:t>
            </a:r>
            <a:endParaRPr lang="en-US" sz="2400" dirty="0">
              <a:solidFill>
                <a:prstClr val="black"/>
              </a:solidFill>
              <a:latin typeface="Calibri"/>
              <a:cs typeface="+mn-cs"/>
            </a:endParaRPr>
          </a:p>
        </p:txBody>
      </p:sp>
      <p:sp>
        <p:nvSpPr>
          <p:cNvPr id="51" name="TextBox 50"/>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a:t>
            </a:r>
            <a:r>
              <a:rPr lang="en-US" sz="2400" dirty="0" smtClean="0">
                <a:solidFill>
                  <a:prstClr val="black"/>
                </a:solidFill>
                <a:latin typeface="Calibri"/>
              </a:rPr>
              <a:t>:0</a:t>
            </a:r>
            <a:r>
              <a:rPr lang="en-US" sz="2400" dirty="0" smtClean="0">
                <a:solidFill>
                  <a:prstClr val="black"/>
                </a:solidFill>
                <a:latin typeface="Calibri"/>
                <a:cs typeface="+mn-cs"/>
              </a:rPr>
              <a:t>9</a:t>
            </a:r>
            <a:endParaRPr lang="en-US" sz="2400" dirty="0">
              <a:solidFill>
                <a:prstClr val="black"/>
              </a:solidFill>
              <a:latin typeface="Calibri"/>
              <a:cs typeface="+mn-cs"/>
            </a:endParaRPr>
          </a:p>
        </p:txBody>
      </p:sp>
      <p:sp>
        <p:nvSpPr>
          <p:cNvPr id="52" name="TextBox 51"/>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8</a:t>
            </a:r>
            <a:endParaRPr lang="en-US" sz="2400" dirty="0">
              <a:solidFill>
                <a:prstClr val="black"/>
              </a:solidFill>
              <a:latin typeface="Calibri"/>
              <a:cs typeface="+mn-cs"/>
            </a:endParaRPr>
          </a:p>
        </p:txBody>
      </p:sp>
      <p:sp>
        <p:nvSpPr>
          <p:cNvPr id="53" name="TextBox 52"/>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7</a:t>
            </a:r>
            <a:endParaRPr lang="en-US" sz="2400" dirty="0">
              <a:solidFill>
                <a:prstClr val="black"/>
              </a:solidFill>
              <a:latin typeface="Calibri"/>
              <a:cs typeface="+mn-cs"/>
            </a:endParaRPr>
          </a:p>
        </p:txBody>
      </p:sp>
      <p:sp>
        <p:nvSpPr>
          <p:cNvPr id="54" name="TextBox 53"/>
          <p:cNvSpPr txBox="1"/>
          <p:nvPr/>
        </p:nvSpPr>
        <p:spPr>
          <a:xfrm>
            <a:off x="8188968" y="80665"/>
            <a:ext cx="841595" cy="457200"/>
          </a:xfrm>
          <a:prstGeom prst="rect">
            <a:avLst/>
          </a:prstGeom>
          <a:solidFill>
            <a:schemeClr val="bg1"/>
          </a:solidFill>
        </p:spPr>
        <p:txBody>
          <a:bodyPr wrap="square" rtlCol="0">
            <a:noAutofit/>
          </a:bodyPr>
          <a:lstStyle/>
          <a:p>
            <a:pPr algn="r" defTabSz="457200" fontAlgn="auto">
              <a:spcBef>
                <a:spcPts val="0"/>
              </a:spcBef>
              <a:spcAft>
                <a:spcPts val="0"/>
              </a:spcAft>
            </a:pPr>
            <a:r>
              <a:rPr lang="en-US" sz="2400" dirty="0" smtClean="0">
                <a:solidFill>
                  <a:prstClr val="black"/>
                </a:solidFill>
                <a:latin typeface="Calibri"/>
              </a:rPr>
              <a:t>0</a:t>
            </a:r>
            <a:r>
              <a:rPr lang="en-US" sz="2400" dirty="0">
                <a:solidFill>
                  <a:prstClr val="black"/>
                </a:solidFill>
                <a:latin typeface="Calibri"/>
              </a:rPr>
              <a:t>:0</a:t>
            </a:r>
            <a:r>
              <a:rPr lang="en-US" sz="2400" dirty="0" smtClean="0">
                <a:solidFill>
                  <a:prstClr val="black"/>
                </a:solidFill>
                <a:latin typeface="Calibri"/>
                <a:cs typeface="+mn-cs"/>
              </a:rPr>
              <a:t>6</a:t>
            </a:r>
            <a:endParaRPr lang="en-US" sz="2400" dirty="0">
              <a:solidFill>
                <a:prstClr val="black"/>
              </a:solidFill>
              <a:latin typeface="Calibri"/>
              <a:cs typeface="+mn-cs"/>
            </a:endParaRPr>
          </a:p>
        </p:txBody>
      </p:sp>
      <p:sp>
        <p:nvSpPr>
          <p:cNvPr id="55" name="TextBox 54"/>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5</a:t>
            </a:r>
            <a:endParaRPr lang="en-US" sz="2400" dirty="0">
              <a:solidFill>
                <a:prstClr val="black"/>
              </a:solidFill>
              <a:latin typeface="Calibri"/>
              <a:cs typeface="+mn-cs"/>
            </a:endParaRPr>
          </a:p>
        </p:txBody>
      </p:sp>
      <p:sp>
        <p:nvSpPr>
          <p:cNvPr id="56" name="TextBox 55"/>
          <p:cNvSpPr txBox="1"/>
          <p:nvPr/>
        </p:nvSpPr>
        <p:spPr>
          <a:xfrm>
            <a:off x="8153400" y="76200"/>
            <a:ext cx="877163"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4</a:t>
            </a:r>
            <a:endParaRPr lang="en-US" sz="2400" dirty="0">
              <a:solidFill>
                <a:prstClr val="black"/>
              </a:solidFill>
              <a:latin typeface="Calibri"/>
              <a:cs typeface="+mn-cs"/>
            </a:endParaRPr>
          </a:p>
        </p:txBody>
      </p:sp>
      <p:sp>
        <p:nvSpPr>
          <p:cNvPr id="57" name="TextBox 56"/>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3</a:t>
            </a:r>
            <a:endParaRPr lang="en-US" sz="2400" dirty="0">
              <a:solidFill>
                <a:prstClr val="black"/>
              </a:solidFill>
              <a:latin typeface="Calibri"/>
              <a:cs typeface="+mn-cs"/>
            </a:endParaRPr>
          </a:p>
        </p:txBody>
      </p:sp>
      <p:sp>
        <p:nvSpPr>
          <p:cNvPr id="58" name="TextBox 57"/>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2</a:t>
            </a:r>
            <a:endParaRPr lang="en-US" sz="2400" dirty="0">
              <a:solidFill>
                <a:prstClr val="black"/>
              </a:solidFill>
              <a:latin typeface="Calibri"/>
              <a:cs typeface="+mn-cs"/>
            </a:endParaRPr>
          </a:p>
        </p:txBody>
      </p:sp>
      <p:sp>
        <p:nvSpPr>
          <p:cNvPr id="59" name="TextBox 58"/>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1</a:t>
            </a:r>
            <a:endParaRPr lang="en-US" sz="2400" dirty="0">
              <a:solidFill>
                <a:prstClr val="black"/>
              </a:solidFill>
              <a:latin typeface="Calibri"/>
              <a:cs typeface="+mn-cs"/>
            </a:endParaRPr>
          </a:p>
        </p:txBody>
      </p:sp>
      <p:sp>
        <p:nvSpPr>
          <p:cNvPr id="60" name="TextBox 59"/>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0</a:t>
            </a:r>
            <a:endParaRPr lang="en-US" sz="2400" dirty="0">
              <a:solidFill>
                <a:prstClr val="black"/>
              </a:solidFill>
              <a:latin typeface="Calibri"/>
              <a:cs typeface="+mn-cs"/>
            </a:endParaRPr>
          </a:p>
        </p:txBody>
      </p:sp>
    </p:spTree>
    <p:extLst>
      <p:ext uri="{BB962C8B-B14F-4D97-AF65-F5344CB8AC3E}">
        <p14:creationId xmlns:p14="http://schemas.microsoft.com/office/powerpoint/2010/main" val="804080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00"/>
                                  </p:stCondLst>
                                  <p:childTnLst>
                                    <p:set>
                                      <p:cBhvr>
                                        <p:cTn id="9" dur="1" fill="hold">
                                          <p:stCondLst>
                                            <p:cond delay="0"/>
                                          </p:stCondLst>
                                        </p:cTn>
                                        <p:tgtEl>
                                          <p:spTgt spid="32"/>
                                        </p:tgtEl>
                                        <p:attrNameLst>
                                          <p:attrName>style.visibility</p:attrName>
                                        </p:attrNameLst>
                                      </p:cBhvr>
                                      <p:to>
                                        <p:strVal val="visible"/>
                                      </p:to>
                                    </p:set>
                                  </p:childTnLst>
                                </p:cTn>
                              </p:par>
                            </p:childTnLst>
                          </p:cTn>
                        </p:par>
                        <p:par>
                          <p:cTn id="10" fill="hold">
                            <p:stCondLst>
                              <p:cond delay="30000"/>
                            </p:stCondLst>
                            <p:childTnLst>
                              <p:par>
                                <p:cTn id="11" presetID="1" presetClass="entr" presetSubtype="0" fill="hold" grpId="0" nodeType="afterEffect">
                                  <p:stCondLst>
                                    <p:cond delay="30000"/>
                                  </p:stCondLst>
                                  <p:childTnLst>
                                    <p:set>
                                      <p:cBhvr>
                                        <p:cTn id="12" dur="1" fill="hold">
                                          <p:stCondLst>
                                            <p:cond delay="0"/>
                                          </p:stCondLst>
                                        </p:cTn>
                                        <p:tgtEl>
                                          <p:spTgt spid="33"/>
                                        </p:tgtEl>
                                        <p:attrNameLst>
                                          <p:attrName>style.visibility</p:attrName>
                                        </p:attrNameLst>
                                      </p:cBhvr>
                                      <p:to>
                                        <p:strVal val="visible"/>
                                      </p:to>
                                    </p:set>
                                  </p:childTnLst>
                                </p:cTn>
                              </p:par>
                            </p:childTnLst>
                          </p:cTn>
                        </p:par>
                        <p:par>
                          <p:cTn id="13" fill="hold">
                            <p:stCondLst>
                              <p:cond delay="60000"/>
                            </p:stCondLst>
                            <p:childTnLst>
                              <p:par>
                                <p:cTn id="14" presetID="1" presetClass="entr" presetSubtype="0" fill="hold" grpId="0" nodeType="afterEffect">
                                  <p:stCondLst>
                                    <p:cond delay="1500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75000"/>
                            </p:stCondLst>
                            <p:childTnLst>
                              <p:par>
                                <p:cTn id="17" presetID="1" presetClass="entr" presetSubtype="0" fill="hold" grpId="0" nodeType="afterEffect">
                                  <p:stCondLst>
                                    <p:cond delay="1500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90000"/>
                            </p:stCondLst>
                            <p:childTnLst>
                              <p:par>
                                <p:cTn id="20" presetID="1" presetClass="entr" presetSubtype="0" fill="hold" grpId="0" nodeType="afterEffect">
                                  <p:stCondLst>
                                    <p:cond delay="15000"/>
                                  </p:stCondLst>
                                  <p:childTnLst>
                                    <p:set>
                                      <p:cBhvr>
                                        <p:cTn id="21" dur="1" fill="hold">
                                          <p:stCondLst>
                                            <p:cond delay="0"/>
                                          </p:stCondLst>
                                        </p:cTn>
                                        <p:tgtEl>
                                          <p:spTgt spid="36"/>
                                        </p:tgtEl>
                                        <p:attrNameLst>
                                          <p:attrName>style.visibility</p:attrName>
                                        </p:attrNameLst>
                                      </p:cBhvr>
                                      <p:to>
                                        <p:strVal val="visible"/>
                                      </p:to>
                                    </p:set>
                                  </p:childTnLst>
                                </p:cTn>
                              </p:par>
                            </p:childTnLst>
                          </p:cTn>
                        </p:par>
                        <p:par>
                          <p:cTn id="22" fill="hold">
                            <p:stCondLst>
                              <p:cond delay="105000"/>
                            </p:stCondLst>
                            <p:childTnLst>
                              <p:par>
                                <p:cTn id="23" presetID="1" presetClass="entr" presetSubtype="0" fill="hold" grpId="0" nodeType="afterEffect">
                                  <p:stCondLst>
                                    <p:cond delay="15000"/>
                                  </p:stCondLst>
                                  <p:childTnLst>
                                    <p:set>
                                      <p:cBhvr>
                                        <p:cTn id="24" dur="1" fill="hold">
                                          <p:stCondLst>
                                            <p:cond delay="0"/>
                                          </p:stCondLst>
                                        </p:cTn>
                                        <p:tgtEl>
                                          <p:spTgt spid="37"/>
                                        </p:tgtEl>
                                        <p:attrNameLst>
                                          <p:attrName>style.visibility</p:attrName>
                                        </p:attrNameLst>
                                      </p:cBhvr>
                                      <p:to>
                                        <p:strVal val="visible"/>
                                      </p:to>
                                    </p:set>
                                  </p:childTnLst>
                                </p:cTn>
                              </p:par>
                            </p:childTnLst>
                          </p:cTn>
                        </p:par>
                        <p:par>
                          <p:cTn id="25" fill="hold">
                            <p:stCondLst>
                              <p:cond delay="120000"/>
                            </p:stCondLst>
                            <p:childTnLst>
                              <p:par>
                                <p:cTn id="26" presetID="1" presetClass="entr" presetSubtype="0" fill="hold" grpId="0" nodeType="afterEffect">
                                  <p:stCondLst>
                                    <p:cond delay="15000"/>
                                  </p:stCondLst>
                                  <p:childTnLst>
                                    <p:set>
                                      <p:cBhvr>
                                        <p:cTn id="27" dur="1" fill="hold">
                                          <p:stCondLst>
                                            <p:cond delay="0"/>
                                          </p:stCondLst>
                                        </p:cTn>
                                        <p:tgtEl>
                                          <p:spTgt spid="38"/>
                                        </p:tgtEl>
                                        <p:attrNameLst>
                                          <p:attrName>style.visibility</p:attrName>
                                        </p:attrNameLst>
                                      </p:cBhvr>
                                      <p:to>
                                        <p:strVal val="visible"/>
                                      </p:to>
                                    </p:set>
                                  </p:childTnLst>
                                </p:cTn>
                              </p:par>
                            </p:childTnLst>
                          </p:cTn>
                        </p:par>
                        <p:par>
                          <p:cTn id="28" fill="hold">
                            <p:stCondLst>
                              <p:cond delay="135000"/>
                            </p:stCondLst>
                            <p:childTnLst>
                              <p:par>
                                <p:cTn id="29" presetID="1" presetClass="entr" presetSubtype="0" fill="hold" grpId="0" nodeType="afterEffect">
                                  <p:stCondLst>
                                    <p:cond delay="15000"/>
                                  </p:stCondLst>
                                  <p:childTnLst>
                                    <p:set>
                                      <p:cBhvr>
                                        <p:cTn id="30" dur="1" fill="hold">
                                          <p:stCondLst>
                                            <p:cond delay="0"/>
                                          </p:stCondLst>
                                        </p:cTn>
                                        <p:tgtEl>
                                          <p:spTgt spid="39"/>
                                        </p:tgtEl>
                                        <p:attrNameLst>
                                          <p:attrName>style.visibility</p:attrName>
                                        </p:attrNameLst>
                                      </p:cBhvr>
                                      <p:to>
                                        <p:strVal val="visible"/>
                                      </p:to>
                                    </p:set>
                                  </p:childTnLst>
                                </p:cTn>
                              </p:par>
                            </p:childTnLst>
                          </p:cTn>
                        </p:par>
                        <p:par>
                          <p:cTn id="31" fill="hold">
                            <p:stCondLst>
                              <p:cond delay="150000"/>
                            </p:stCondLst>
                            <p:childTnLst>
                              <p:par>
                                <p:cTn id="32" presetID="1" presetClass="entr" presetSubtype="0" fill="hold" grpId="0" nodeType="afterEffect">
                                  <p:stCondLst>
                                    <p:cond delay="10000"/>
                                  </p:stCondLst>
                                  <p:childTnLst>
                                    <p:set>
                                      <p:cBhvr>
                                        <p:cTn id="33" dur="1" fill="hold">
                                          <p:stCondLst>
                                            <p:cond delay="0"/>
                                          </p:stCondLst>
                                        </p:cTn>
                                        <p:tgtEl>
                                          <p:spTgt spid="40"/>
                                        </p:tgtEl>
                                        <p:attrNameLst>
                                          <p:attrName>style.visibility</p:attrName>
                                        </p:attrNameLst>
                                      </p:cBhvr>
                                      <p:to>
                                        <p:strVal val="visible"/>
                                      </p:to>
                                    </p:set>
                                  </p:childTnLst>
                                </p:cTn>
                              </p:par>
                            </p:childTnLst>
                          </p:cTn>
                        </p:par>
                        <p:par>
                          <p:cTn id="34" fill="hold">
                            <p:stCondLst>
                              <p:cond delay="160000"/>
                            </p:stCondLst>
                            <p:childTnLst>
                              <p:par>
                                <p:cTn id="35" presetID="1" presetClass="entr" presetSubtype="0" fill="hold" grpId="0" nodeType="afterEffect">
                                  <p:stCondLst>
                                    <p:cond delay="100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161000"/>
                            </p:stCondLst>
                            <p:childTnLst>
                              <p:par>
                                <p:cTn id="38" presetID="1" presetClass="entr" presetSubtype="0" fill="hold" grpId="0" nodeType="afterEffect">
                                  <p:stCondLst>
                                    <p:cond delay="1000"/>
                                  </p:stCondLst>
                                  <p:childTnLst>
                                    <p:set>
                                      <p:cBhvr>
                                        <p:cTn id="39" dur="1" fill="hold">
                                          <p:stCondLst>
                                            <p:cond delay="0"/>
                                          </p:stCondLst>
                                        </p:cTn>
                                        <p:tgtEl>
                                          <p:spTgt spid="42"/>
                                        </p:tgtEl>
                                        <p:attrNameLst>
                                          <p:attrName>style.visibility</p:attrName>
                                        </p:attrNameLst>
                                      </p:cBhvr>
                                      <p:to>
                                        <p:strVal val="visible"/>
                                      </p:to>
                                    </p:set>
                                  </p:childTnLst>
                                </p:cTn>
                              </p:par>
                            </p:childTnLst>
                          </p:cTn>
                        </p:par>
                        <p:par>
                          <p:cTn id="40" fill="hold">
                            <p:stCondLst>
                              <p:cond delay="162000"/>
                            </p:stCondLst>
                            <p:childTnLst>
                              <p:par>
                                <p:cTn id="41" presetID="1" presetClass="entr" presetSubtype="0" fill="hold" grpId="0" nodeType="afterEffect">
                                  <p:stCondLst>
                                    <p:cond delay="1000"/>
                                  </p:stCondLst>
                                  <p:childTnLst>
                                    <p:set>
                                      <p:cBhvr>
                                        <p:cTn id="42" dur="1" fill="hold">
                                          <p:stCondLst>
                                            <p:cond delay="0"/>
                                          </p:stCondLst>
                                        </p:cTn>
                                        <p:tgtEl>
                                          <p:spTgt spid="43"/>
                                        </p:tgtEl>
                                        <p:attrNameLst>
                                          <p:attrName>style.visibility</p:attrName>
                                        </p:attrNameLst>
                                      </p:cBhvr>
                                      <p:to>
                                        <p:strVal val="visible"/>
                                      </p:to>
                                    </p:set>
                                  </p:childTnLst>
                                </p:cTn>
                              </p:par>
                            </p:childTnLst>
                          </p:cTn>
                        </p:par>
                        <p:par>
                          <p:cTn id="43" fill="hold">
                            <p:stCondLst>
                              <p:cond delay="163000"/>
                            </p:stCondLst>
                            <p:childTnLst>
                              <p:par>
                                <p:cTn id="44" presetID="1" presetClass="entr" presetSubtype="0" fill="hold" grpId="0" nodeType="afterEffect">
                                  <p:stCondLst>
                                    <p:cond delay="1000"/>
                                  </p:stCondLst>
                                  <p:childTnLst>
                                    <p:set>
                                      <p:cBhvr>
                                        <p:cTn id="45" dur="1" fill="hold">
                                          <p:stCondLst>
                                            <p:cond delay="0"/>
                                          </p:stCondLst>
                                        </p:cTn>
                                        <p:tgtEl>
                                          <p:spTgt spid="44"/>
                                        </p:tgtEl>
                                        <p:attrNameLst>
                                          <p:attrName>style.visibility</p:attrName>
                                        </p:attrNameLst>
                                      </p:cBhvr>
                                      <p:to>
                                        <p:strVal val="visible"/>
                                      </p:to>
                                    </p:set>
                                  </p:childTnLst>
                                </p:cTn>
                              </p:par>
                            </p:childTnLst>
                          </p:cTn>
                        </p:par>
                        <p:par>
                          <p:cTn id="46" fill="hold">
                            <p:stCondLst>
                              <p:cond delay="164000"/>
                            </p:stCondLst>
                            <p:childTnLst>
                              <p:par>
                                <p:cTn id="47" presetID="1" presetClass="entr" presetSubtype="0" fill="hold" grpId="0" nodeType="afterEffect">
                                  <p:stCondLst>
                                    <p:cond delay="1000"/>
                                  </p:stCondLst>
                                  <p:childTnLst>
                                    <p:set>
                                      <p:cBhvr>
                                        <p:cTn id="48" dur="1" fill="hold">
                                          <p:stCondLst>
                                            <p:cond delay="0"/>
                                          </p:stCondLst>
                                        </p:cTn>
                                        <p:tgtEl>
                                          <p:spTgt spid="45"/>
                                        </p:tgtEl>
                                        <p:attrNameLst>
                                          <p:attrName>style.visibility</p:attrName>
                                        </p:attrNameLst>
                                      </p:cBhvr>
                                      <p:to>
                                        <p:strVal val="visible"/>
                                      </p:to>
                                    </p:set>
                                  </p:childTnLst>
                                </p:cTn>
                              </p:par>
                            </p:childTnLst>
                          </p:cTn>
                        </p:par>
                        <p:par>
                          <p:cTn id="49" fill="hold">
                            <p:stCondLst>
                              <p:cond delay="165000"/>
                            </p:stCondLst>
                            <p:childTnLst>
                              <p:par>
                                <p:cTn id="50" presetID="1" presetClass="entr" presetSubtype="0" fill="hold" grpId="0" nodeType="afterEffect">
                                  <p:stCondLst>
                                    <p:cond delay="1000"/>
                                  </p:stCondLst>
                                  <p:childTnLst>
                                    <p:set>
                                      <p:cBhvr>
                                        <p:cTn id="51" dur="1" fill="hold">
                                          <p:stCondLst>
                                            <p:cond delay="0"/>
                                          </p:stCondLst>
                                        </p:cTn>
                                        <p:tgtEl>
                                          <p:spTgt spid="46"/>
                                        </p:tgtEl>
                                        <p:attrNameLst>
                                          <p:attrName>style.visibility</p:attrName>
                                        </p:attrNameLst>
                                      </p:cBhvr>
                                      <p:to>
                                        <p:strVal val="visible"/>
                                      </p:to>
                                    </p:set>
                                  </p:childTnLst>
                                </p:cTn>
                              </p:par>
                            </p:childTnLst>
                          </p:cTn>
                        </p:par>
                        <p:par>
                          <p:cTn id="52" fill="hold">
                            <p:stCondLst>
                              <p:cond delay="166000"/>
                            </p:stCondLst>
                            <p:childTnLst>
                              <p:par>
                                <p:cTn id="53" presetID="1" presetClass="entr" presetSubtype="0" fill="hold" grpId="0" nodeType="afterEffect">
                                  <p:stCondLst>
                                    <p:cond delay="100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167000"/>
                            </p:stCondLst>
                            <p:childTnLst>
                              <p:par>
                                <p:cTn id="56" presetID="1" presetClass="entr" presetSubtype="0" fill="hold" grpId="0" nodeType="afterEffect">
                                  <p:stCondLst>
                                    <p:cond delay="1000"/>
                                  </p:stCondLst>
                                  <p:childTnLst>
                                    <p:set>
                                      <p:cBhvr>
                                        <p:cTn id="57" dur="1" fill="hold">
                                          <p:stCondLst>
                                            <p:cond delay="0"/>
                                          </p:stCondLst>
                                        </p:cTn>
                                        <p:tgtEl>
                                          <p:spTgt spid="48"/>
                                        </p:tgtEl>
                                        <p:attrNameLst>
                                          <p:attrName>style.visibility</p:attrName>
                                        </p:attrNameLst>
                                      </p:cBhvr>
                                      <p:to>
                                        <p:strVal val="visible"/>
                                      </p:to>
                                    </p:set>
                                  </p:childTnLst>
                                </p:cTn>
                              </p:par>
                            </p:childTnLst>
                          </p:cTn>
                        </p:par>
                        <p:par>
                          <p:cTn id="58" fill="hold">
                            <p:stCondLst>
                              <p:cond delay="168000"/>
                            </p:stCondLst>
                            <p:childTnLst>
                              <p:par>
                                <p:cTn id="59" presetID="1" presetClass="entr" presetSubtype="0" fill="hold" grpId="0" nodeType="afterEffect">
                                  <p:stCondLst>
                                    <p:cond delay="1000"/>
                                  </p:stCondLst>
                                  <p:childTnLst>
                                    <p:set>
                                      <p:cBhvr>
                                        <p:cTn id="60" dur="1" fill="hold">
                                          <p:stCondLst>
                                            <p:cond delay="0"/>
                                          </p:stCondLst>
                                        </p:cTn>
                                        <p:tgtEl>
                                          <p:spTgt spid="49"/>
                                        </p:tgtEl>
                                        <p:attrNameLst>
                                          <p:attrName>style.visibility</p:attrName>
                                        </p:attrNameLst>
                                      </p:cBhvr>
                                      <p:to>
                                        <p:strVal val="visible"/>
                                      </p:to>
                                    </p:set>
                                  </p:childTnLst>
                                </p:cTn>
                              </p:par>
                            </p:childTnLst>
                          </p:cTn>
                        </p:par>
                        <p:par>
                          <p:cTn id="61" fill="hold">
                            <p:stCondLst>
                              <p:cond delay="169000"/>
                            </p:stCondLst>
                            <p:childTnLst>
                              <p:par>
                                <p:cTn id="62" presetID="1" presetClass="entr" presetSubtype="0" fill="hold" grpId="0" nodeType="afterEffect">
                                  <p:stCondLst>
                                    <p:cond delay="1000"/>
                                  </p:stCondLst>
                                  <p:childTnLst>
                                    <p:set>
                                      <p:cBhvr>
                                        <p:cTn id="63" dur="1" fill="hold">
                                          <p:stCondLst>
                                            <p:cond delay="0"/>
                                          </p:stCondLst>
                                        </p:cTn>
                                        <p:tgtEl>
                                          <p:spTgt spid="50"/>
                                        </p:tgtEl>
                                        <p:attrNameLst>
                                          <p:attrName>style.visibility</p:attrName>
                                        </p:attrNameLst>
                                      </p:cBhvr>
                                      <p:to>
                                        <p:strVal val="visible"/>
                                      </p:to>
                                    </p:set>
                                  </p:childTnLst>
                                </p:cTn>
                              </p:par>
                            </p:childTnLst>
                          </p:cTn>
                        </p:par>
                        <p:par>
                          <p:cTn id="64" fill="hold">
                            <p:stCondLst>
                              <p:cond delay="170000"/>
                            </p:stCondLst>
                            <p:childTnLst>
                              <p:par>
                                <p:cTn id="65" presetID="1" presetClass="entr" presetSubtype="0" fill="hold" grpId="0" nodeType="afterEffect">
                                  <p:stCondLst>
                                    <p:cond delay="1000"/>
                                  </p:stCondLst>
                                  <p:childTnLst>
                                    <p:set>
                                      <p:cBhvr>
                                        <p:cTn id="66" dur="1" fill="hold">
                                          <p:stCondLst>
                                            <p:cond delay="0"/>
                                          </p:stCondLst>
                                        </p:cTn>
                                        <p:tgtEl>
                                          <p:spTgt spid="51"/>
                                        </p:tgtEl>
                                        <p:attrNameLst>
                                          <p:attrName>style.visibility</p:attrName>
                                        </p:attrNameLst>
                                      </p:cBhvr>
                                      <p:to>
                                        <p:strVal val="visible"/>
                                      </p:to>
                                    </p:set>
                                  </p:childTnLst>
                                </p:cTn>
                              </p:par>
                            </p:childTnLst>
                          </p:cTn>
                        </p:par>
                        <p:par>
                          <p:cTn id="67" fill="hold">
                            <p:stCondLst>
                              <p:cond delay="171000"/>
                            </p:stCondLst>
                            <p:childTnLst>
                              <p:par>
                                <p:cTn id="68" presetID="1" presetClass="entr" presetSubtype="0" fill="hold" grpId="0" nodeType="afterEffect">
                                  <p:stCondLst>
                                    <p:cond delay="1000"/>
                                  </p:stCondLst>
                                  <p:childTnLst>
                                    <p:set>
                                      <p:cBhvr>
                                        <p:cTn id="69" dur="1" fill="hold">
                                          <p:stCondLst>
                                            <p:cond delay="0"/>
                                          </p:stCondLst>
                                        </p:cTn>
                                        <p:tgtEl>
                                          <p:spTgt spid="52"/>
                                        </p:tgtEl>
                                        <p:attrNameLst>
                                          <p:attrName>style.visibility</p:attrName>
                                        </p:attrNameLst>
                                      </p:cBhvr>
                                      <p:to>
                                        <p:strVal val="visible"/>
                                      </p:to>
                                    </p:set>
                                  </p:childTnLst>
                                </p:cTn>
                              </p:par>
                            </p:childTnLst>
                          </p:cTn>
                        </p:par>
                        <p:par>
                          <p:cTn id="70" fill="hold">
                            <p:stCondLst>
                              <p:cond delay="172000"/>
                            </p:stCondLst>
                            <p:childTnLst>
                              <p:par>
                                <p:cTn id="71" presetID="1" presetClass="entr" presetSubtype="0" fill="hold" grpId="0" nodeType="afterEffect">
                                  <p:stCondLst>
                                    <p:cond delay="1000"/>
                                  </p:stCondLst>
                                  <p:childTnLst>
                                    <p:set>
                                      <p:cBhvr>
                                        <p:cTn id="72" dur="1" fill="hold">
                                          <p:stCondLst>
                                            <p:cond delay="0"/>
                                          </p:stCondLst>
                                        </p:cTn>
                                        <p:tgtEl>
                                          <p:spTgt spid="53"/>
                                        </p:tgtEl>
                                        <p:attrNameLst>
                                          <p:attrName>style.visibility</p:attrName>
                                        </p:attrNameLst>
                                      </p:cBhvr>
                                      <p:to>
                                        <p:strVal val="visible"/>
                                      </p:to>
                                    </p:set>
                                  </p:childTnLst>
                                </p:cTn>
                              </p:par>
                            </p:childTnLst>
                          </p:cTn>
                        </p:par>
                        <p:par>
                          <p:cTn id="73" fill="hold">
                            <p:stCondLst>
                              <p:cond delay="173000"/>
                            </p:stCondLst>
                            <p:childTnLst>
                              <p:par>
                                <p:cTn id="74" presetID="1" presetClass="entr" presetSubtype="0" fill="hold" grpId="0" nodeType="afterEffect">
                                  <p:stCondLst>
                                    <p:cond delay="1000"/>
                                  </p:stCondLst>
                                  <p:childTnLst>
                                    <p:set>
                                      <p:cBhvr>
                                        <p:cTn id="75" dur="1" fill="hold">
                                          <p:stCondLst>
                                            <p:cond delay="0"/>
                                          </p:stCondLst>
                                        </p:cTn>
                                        <p:tgtEl>
                                          <p:spTgt spid="54"/>
                                        </p:tgtEl>
                                        <p:attrNameLst>
                                          <p:attrName>style.visibility</p:attrName>
                                        </p:attrNameLst>
                                      </p:cBhvr>
                                      <p:to>
                                        <p:strVal val="visible"/>
                                      </p:to>
                                    </p:set>
                                  </p:childTnLst>
                                </p:cTn>
                              </p:par>
                            </p:childTnLst>
                          </p:cTn>
                        </p:par>
                        <p:par>
                          <p:cTn id="76" fill="hold">
                            <p:stCondLst>
                              <p:cond delay="174000"/>
                            </p:stCondLst>
                            <p:childTnLst>
                              <p:par>
                                <p:cTn id="77" presetID="1" presetClass="entr" presetSubtype="0" fill="hold" grpId="0" nodeType="afterEffect">
                                  <p:stCondLst>
                                    <p:cond delay="1000"/>
                                  </p:stCondLst>
                                  <p:childTnLst>
                                    <p:set>
                                      <p:cBhvr>
                                        <p:cTn id="78" dur="1" fill="hold">
                                          <p:stCondLst>
                                            <p:cond delay="0"/>
                                          </p:stCondLst>
                                        </p:cTn>
                                        <p:tgtEl>
                                          <p:spTgt spid="55"/>
                                        </p:tgtEl>
                                        <p:attrNameLst>
                                          <p:attrName>style.visibility</p:attrName>
                                        </p:attrNameLst>
                                      </p:cBhvr>
                                      <p:to>
                                        <p:strVal val="visible"/>
                                      </p:to>
                                    </p:set>
                                  </p:childTnLst>
                                </p:cTn>
                              </p:par>
                            </p:childTnLst>
                          </p:cTn>
                        </p:par>
                        <p:par>
                          <p:cTn id="79" fill="hold">
                            <p:stCondLst>
                              <p:cond delay="175000"/>
                            </p:stCondLst>
                            <p:childTnLst>
                              <p:par>
                                <p:cTn id="80" presetID="1" presetClass="entr" presetSubtype="0" fill="hold" grpId="0" nodeType="afterEffect">
                                  <p:stCondLst>
                                    <p:cond delay="1000"/>
                                  </p:stCondLst>
                                  <p:childTnLst>
                                    <p:set>
                                      <p:cBhvr>
                                        <p:cTn id="81" dur="1" fill="hold">
                                          <p:stCondLst>
                                            <p:cond delay="0"/>
                                          </p:stCondLst>
                                        </p:cTn>
                                        <p:tgtEl>
                                          <p:spTgt spid="56"/>
                                        </p:tgtEl>
                                        <p:attrNameLst>
                                          <p:attrName>style.visibility</p:attrName>
                                        </p:attrNameLst>
                                      </p:cBhvr>
                                      <p:to>
                                        <p:strVal val="visible"/>
                                      </p:to>
                                    </p:set>
                                  </p:childTnLst>
                                </p:cTn>
                              </p:par>
                            </p:childTnLst>
                          </p:cTn>
                        </p:par>
                        <p:par>
                          <p:cTn id="82" fill="hold">
                            <p:stCondLst>
                              <p:cond delay="176000"/>
                            </p:stCondLst>
                            <p:childTnLst>
                              <p:par>
                                <p:cTn id="83" presetID="1" presetClass="entr" presetSubtype="0" fill="hold" grpId="0" nodeType="afterEffect">
                                  <p:stCondLst>
                                    <p:cond delay="1000"/>
                                  </p:stCondLst>
                                  <p:childTnLst>
                                    <p:set>
                                      <p:cBhvr>
                                        <p:cTn id="84" dur="1" fill="hold">
                                          <p:stCondLst>
                                            <p:cond delay="0"/>
                                          </p:stCondLst>
                                        </p:cTn>
                                        <p:tgtEl>
                                          <p:spTgt spid="57"/>
                                        </p:tgtEl>
                                        <p:attrNameLst>
                                          <p:attrName>style.visibility</p:attrName>
                                        </p:attrNameLst>
                                      </p:cBhvr>
                                      <p:to>
                                        <p:strVal val="visible"/>
                                      </p:to>
                                    </p:set>
                                  </p:childTnLst>
                                </p:cTn>
                              </p:par>
                            </p:childTnLst>
                          </p:cTn>
                        </p:par>
                        <p:par>
                          <p:cTn id="85" fill="hold">
                            <p:stCondLst>
                              <p:cond delay="177000"/>
                            </p:stCondLst>
                            <p:childTnLst>
                              <p:par>
                                <p:cTn id="86" presetID="1" presetClass="entr" presetSubtype="0" fill="hold" grpId="0" nodeType="afterEffect">
                                  <p:stCondLst>
                                    <p:cond delay="1000"/>
                                  </p:stCondLst>
                                  <p:childTnLst>
                                    <p:set>
                                      <p:cBhvr>
                                        <p:cTn id="87" dur="1" fill="hold">
                                          <p:stCondLst>
                                            <p:cond delay="0"/>
                                          </p:stCondLst>
                                        </p:cTn>
                                        <p:tgtEl>
                                          <p:spTgt spid="58"/>
                                        </p:tgtEl>
                                        <p:attrNameLst>
                                          <p:attrName>style.visibility</p:attrName>
                                        </p:attrNameLst>
                                      </p:cBhvr>
                                      <p:to>
                                        <p:strVal val="visible"/>
                                      </p:to>
                                    </p:set>
                                  </p:childTnLst>
                                </p:cTn>
                              </p:par>
                            </p:childTnLst>
                          </p:cTn>
                        </p:par>
                        <p:par>
                          <p:cTn id="88" fill="hold">
                            <p:stCondLst>
                              <p:cond delay="178000"/>
                            </p:stCondLst>
                            <p:childTnLst>
                              <p:par>
                                <p:cTn id="89" presetID="1" presetClass="entr" presetSubtype="0" fill="hold" grpId="0" nodeType="afterEffect">
                                  <p:stCondLst>
                                    <p:cond delay="1000"/>
                                  </p:stCondLst>
                                  <p:childTnLst>
                                    <p:set>
                                      <p:cBhvr>
                                        <p:cTn id="90" dur="1" fill="hold">
                                          <p:stCondLst>
                                            <p:cond delay="0"/>
                                          </p:stCondLst>
                                        </p:cTn>
                                        <p:tgtEl>
                                          <p:spTgt spid="59"/>
                                        </p:tgtEl>
                                        <p:attrNameLst>
                                          <p:attrName>style.visibility</p:attrName>
                                        </p:attrNameLst>
                                      </p:cBhvr>
                                      <p:to>
                                        <p:strVal val="visible"/>
                                      </p:to>
                                    </p:set>
                                  </p:childTnLst>
                                </p:cTn>
                              </p:par>
                            </p:childTnLst>
                          </p:cTn>
                        </p:par>
                        <p:par>
                          <p:cTn id="91" fill="hold">
                            <p:stCondLst>
                              <p:cond delay="179000"/>
                            </p:stCondLst>
                            <p:childTnLst>
                              <p:par>
                                <p:cTn id="92" presetID="1" presetClass="entr" presetSubtype="0" fill="hold" grpId="0" nodeType="afterEffect">
                                  <p:stCondLst>
                                    <p:cond delay="1000"/>
                                  </p:stCondLst>
                                  <p:childTnLst>
                                    <p:set>
                                      <p:cBhvr>
                                        <p:cTn id="93"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Today’s Topics</a:t>
            </a:r>
          </a:p>
        </p:txBody>
      </p:sp>
      <p:sp>
        <p:nvSpPr>
          <p:cNvPr id="21507" name="Rectangle 3"/>
          <p:cNvSpPr>
            <a:spLocks noGrp="1" noChangeArrowheads="1"/>
          </p:cNvSpPr>
          <p:nvPr>
            <p:ph type="body" idx="1"/>
          </p:nvPr>
        </p:nvSpPr>
        <p:spPr/>
        <p:txBody>
          <a:bodyPr/>
          <a:lstStyle/>
          <a:p>
            <a:r>
              <a:rPr lang="en-US" dirty="0" smtClean="0">
                <a:ea typeface="Arial" charset="0"/>
              </a:rPr>
              <a:t>Controlled experiments</a:t>
            </a:r>
          </a:p>
          <a:p>
            <a:r>
              <a:rPr lang="en-US" dirty="0" smtClean="0">
                <a:ea typeface="Arial" charset="0"/>
              </a:rPr>
              <a:t>Threats to validity and reliability</a:t>
            </a:r>
            <a:endParaRPr lang="en-US" dirty="0">
              <a:ea typeface="Arial" charset="0"/>
            </a:endParaRPr>
          </a:p>
          <a:p>
            <a:r>
              <a:rPr lang="en-US" dirty="0" smtClean="0">
                <a:ea typeface="Arial" charset="0"/>
              </a:rPr>
              <a:t>Experiment design techniques</a:t>
            </a:r>
            <a:endParaRPr lang="en-US" dirty="0">
              <a:ea typeface="Arial" charset="0"/>
            </a:endParaRPr>
          </a:p>
          <a:p>
            <a:endParaRPr lang="en-US" dirty="0">
              <a:ea typeface="Arial" charset="0"/>
            </a:endParaRPr>
          </a:p>
          <a:p>
            <a:endParaRPr lang="en-US" dirty="0">
              <a:ea typeface="Arial" charset="0"/>
            </a:endParaRPr>
          </a:p>
        </p:txBody>
      </p:sp>
    </p:spTree>
    <p:extLst>
      <p:ext uri="{BB962C8B-B14F-4D97-AF65-F5344CB8AC3E}">
        <p14:creationId xmlns:p14="http://schemas.microsoft.com/office/powerpoint/2010/main" val="2500515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Learning Objectives</a:t>
            </a:r>
            <a:endParaRPr lang="en-US" dirty="0"/>
          </a:p>
        </p:txBody>
      </p:sp>
      <p:sp>
        <p:nvSpPr>
          <p:cNvPr id="21507" name="Rectangle 3"/>
          <p:cNvSpPr>
            <a:spLocks noGrp="1" noChangeArrowheads="1"/>
          </p:cNvSpPr>
          <p:nvPr>
            <p:ph type="body" idx="1"/>
          </p:nvPr>
        </p:nvSpPr>
        <p:spPr/>
        <p:txBody>
          <a:bodyPr/>
          <a:lstStyle/>
          <a:p>
            <a:r>
              <a:rPr lang="en-US" dirty="0" smtClean="0">
                <a:ea typeface="Arial" charset="0"/>
              </a:rPr>
              <a:t>Identify major design components of a </a:t>
            </a:r>
            <a:r>
              <a:rPr lang="en-US" b="1" dirty="0" smtClean="0">
                <a:ea typeface="Arial" charset="0"/>
              </a:rPr>
              <a:t>controlled experiment</a:t>
            </a:r>
            <a:r>
              <a:rPr lang="en-US" dirty="0" smtClean="0">
                <a:ea typeface="Arial" charset="0"/>
              </a:rPr>
              <a:t>.</a:t>
            </a:r>
          </a:p>
          <a:p>
            <a:endParaRPr lang="en-US" dirty="0" smtClean="0">
              <a:ea typeface="Arial" charset="0"/>
            </a:endParaRPr>
          </a:p>
          <a:p>
            <a:r>
              <a:rPr lang="en-US" dirty="0" smtClean="0">
                <a:ea typeface="Arial" charset="0"/>
              </a:rPr>
              <a:t>Discuss ways to fight threats </a:t>
            </a:r>
            <a:r>
              <a:rPr lang="en-US" dirty="0" smtClean="0">
                <a:ea typeface="Arial" charset="0"/>
              </a:rPr>
              <a:t>to </a:t>
            </a:r>
            <a:r>
              <a:rPr lang="en-US" dirty="0" smtClean="0">
                <a:ea typeface="Arial" charset="0"/>
              </a:rPr>
              <a:t/>
            </a:r>
            <a:br>
              <a:rPr lang="en-US" dirty="0" smtClean="0">
                <a:ea typeface="Arial" charset="0"/>
              </a:rPr>
            </a:br>
            <a:r>
              <a:rPr lang="en-US" b="1" dirty="0" smtClean="0">
                <a:ea typeface="Arial" charset="0"/>
              </a:rPr>
              <a:t>validity </a:t>
            </a:r>
            <a:r>
              <a:rPr lang="en-US" b="1" dirty="0" smtClean="0">
                <a:ea typeface="Arial" charset="0"/>
              </a:rPr>
              <a:t>and </a:t>
            </a:r>
            <a:r>
              <a:rPr lang="en-US" b="1" dirty="0" smtClean="0">
                <a:ea typeface="Arial" charset="0"/>
              </a:rPr>
              <a:t>reliability</a:t>
            </a:r>
            <a:r>
              <a:rPr lang="en-US" dirty="0" smtClean="0">
                <a:ea typeface="Arial" charset="0"/>
              </a:rPr>
              <a:t>.</a:t>
            </a:r>
            <a:endParaRPr lang="en-US" dirty="0">
              <a:ea typeface="Arial" charset="0"/>
            </a:endParaRPr>
          </a:p>
          <a:p>
            <a:endParaRPr lang="en-US" dirty="0" smtClean="0">
              <a:ea typeface="Arial" charset="0"/>
            </a:endParaRPr>
          </a:p>
          <a:p>
            <a:r>
              <a:rPr lang="en-US" dirty="0" smtClean="0">
                <a:ea typeface="Arial" charset="0"/>
              </a:rPr>
              <a:t>Justify &amp; critique the choice of </a:t>
            </a:r>
            <a:br>
              <a:rPr lang="en-US" dirty="0" smtClean="0">
                <a:ea typeface="Arial" charset="0"/>
              </a:rPr>
            </a:br>
            <a:r>
              <a:rPr lang="en-US" b="1" dirty="0" smtClean="0">
                <a:ea typeface="Arial" charset="0"/>
              </a:rPr>
              <a:t>experiment </a:t>
            </a:r>
            <a:r>
              <a:rPr lang="en-US" b="1" dirty="0" smtClean="0">
                <a:ea typeface="Arial" charset="0"/>
              </a:rPr>
              <a:t>design </a:t>
            </a:r>
            <a:r>
              <a:rPr lang="en-US" b="1" dirty="0" smtClean="0">
                <a:ea typeface="Arial" charset="0"/>
              </a:rPr>
              <a:t>techniques</a:t>
            </a:r>
            <a:r>
              <a:rPr lang="en-US" dirty="0" smtClean="0">
                <a:ea typeface="Arial" charset="0"/>
              </a:rPr>
              <a:t>.</a:t>
            </a:r>
            <a:endParaRPr lang="en-US" dirty="0">
              <a:ea typeface="Arial" charset="0"/>
            </a:endParaRPr>
          </a:p>
          <a:p>
            <a:endParaRPr lang="en-US" dirty="0">
              <a:ea typeface="Arial" charset="0"/>
            </a:endParaRPr>
          </a:p>
          <a:p>
            <a:endParaRPr lang="en-US" dirty="0">
              <a:ea typeface="Arial" charset="0"/>
            </a:endParaRPr>
          </a:p>
        </p:txBody>
      </p:sp>
    </p:spTree>
    <p:extLst>
      <p:ext uri="{BB962C8B-B14F-4D97-AF65-F5344CB8AC3E}">
        <p14:creationId xmlns:p14="http://schemas.microsoft.com/office/powerpoint/2010/main" val="505570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 Blank">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Blank">
      <a:majorFont>
        <a:latin typeface="Arial Black"/>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Black"/>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12545</TotalTime>
  <Words>1947</Words>
  <Application>Microsoft Macintosh PowerPoint</Application>
  <PresentationFormat>Letter Paper (8.5x11 in)</PresentationFormat>
  <Paragraphs>288</Paragraphs>
  <Slides>18</Slides>
  <Notes>16</Notes>
  <HiddenSlides>4</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mit-6893</vt:lpstr>
      <vt:lpstr>1_mit-6893</vt:lpstr>
      <vt:lpstr>1_Default - Blank</vt:lpstr>
      <vt:lpstr>Default - Title and Content</vt:lpstr>
      <vt:lpstr>11: Experiment Design</vt:lpstr>
      <vt:lpstr>UI Hall of Fame or Shame?</vt:lpstr>
      <vt:lpstr>UI Hall of Fame or Shame?</vt:lpstr>
      <vt:lpstr>UI Hall of Fame or Shame?</vt:lpstr>
      <vt:lpstr>PowerPoint Presentation</vt:lpstr>
      <vt:lpstr>PowerPoint Presentation</vt:lpstr>
      <vt:lpstr>PowerPoint Presentation</vt:lpstr>
      <vt:lpstr>Today’s Topics</vt:lpstr>
      <vt:lpstr>Learning Objectives</vt:lpstr>
      <vt:lpstr>Iterative Design</vt:lpstr>
      <vt:lpstr>6.831: Reproduce a Controlled Experiment</vt:lpstr>
      <vt:lpstr>Controlled experiment</vt:lpstr>
      <vt:lpstr>Is your area of the classroom representative?</vt:lpstr>
      <vt:lpstr>Activity: With your neighbor, think about…</vt:lpstr>
      <vt:lpstr>Activity: Experiment Design</vt:lpstr>
      <vt:lpstr>Discussion: Experiment Design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Juho Kim</cp:lastModifiedBy>
  <cp:revision>1082</cp:revision>
  <cp:lastPrinted>2012-03-14T16:10:04Z</cp:lastPrinted>
  <dcterms:created xsi:type="dcterms:W3CDTF">2014-03-17T14:16:39Z</dcterms:created>
  <dcterms:modified xsi:type="dcterms:W3CDTF">2015-03-07T14:02:04Z</dcterms:modified>
</cp:coreProperties>
</file>