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  <p:sldMasterId id="214748371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83" r:id="rId5"/>
    <p:sldId id="275" r:id="rId6"/>
    <p:sldId id="276" r:id="rId7"/>
    <p:sldId id="285" r:id="rId8"/>
    <p:sldId id="290" r:id="rId9"/>
    <p:sldId id="287" r:id="rId10"/>
    <p:sldId id="291" r:id="rId11"/>
    <p:sldId id="292" r:id="rId12"/>
    <p:sldId id="289" r:id="rId13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4" autoAdjust="0"/>
    <p:restoredTop sz="79457" autoAdjust="0"/>
  </p:normalViewPr>
  <p:slideViewPr>
    <p:cSldViewPr>
      <p:cViewPr varScale="1">
        <p:scale>
          <a:sx n="49" d="100"/>
          <a:sy n="49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8073646-1C4A-4721-B3F5-586AE1318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3363" y="720725"/>
            <a:ext cx="4119562" cy="3089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962400"/>
            <a:ext cx="58515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61C154A-8278-49E9-8F8D-CE2B7335D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182563" indent="-90488" algn="l" rtl="0" eaLnBrk="0" fontAlgn="base" hangingPunct="0">
      <a:spcBef>
        <a:spcPct val="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B43BE-E250-FB43-8426-6042FDB83E79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3913" y="720725"/>
            <a:ext cx="3203575" cy="240347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Arial" charset="0"/>
              </a:rPr>
              <a:t>Today’s Hall of Fame or Shame example is a feature of Microsoft Office 2007 that gives a preview of what a style command will do to the document while you’re </a:t>
            </a:r>
            <a:r>
              <a:rPr lang="en-US" dirty="0" err="1">
                <a:latin typeface="Times New Roman" charset="0"/>
                <a:ea typeface="Arial" charset="0"/>
              </a:rPr>
              <a:t>mousing</a:t>
            </a:r>
            <a:r>
              <a:rPr lang="en-US" dirty="0">
                <a:latin typeface="Times New Roman" charset="0"/>
                <a:ea typeface="Arial" charset="0"/>
              </a:rPr>
              <a:t> over it.  Here, the mouse is hovering over the 54-point choice on the font-size drop-down, and PowerPoint is showing what the selection would look like with that new style.</a:t>
            </a:r>
          </a:p>
          <a:p>
            <a:r>
              <a:rPr lang="en-US" dirty="0">
                <a:latin typeface="Times New Roman" charset="0"/>
                <a:ea typeface="Arial" charset="0"/>
              </a:rPr>
              <a:t>Let’s discuss the pros and cons of this approach from a usability point of view.</a:t>
            </a:r>
          </a:p>
          <a:p>
            <a:endParaRPr lang="en-US" dirty="0">
              <a:latin typeface="Times New Roman" charset="0"/>
              <a:ea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61C154A-8278-49E9-8F8D-CE2B7335DD4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590EF-23B5-417B-9ED3-4F4E552A643E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3363" y="720725"/>
            <a:ext cx="4119562" cy="30892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7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7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65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1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7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0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0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54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5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5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15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2A490-481C-0D4F-B23C-0CA3E008D75E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01803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6150B-3BFD-3C4F-8822-3FC9E93B865A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99335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6EF0B-3168-3846-B0EE-D8833F23823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4019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91B1D-2B26-454E-9234-9523F8D764E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691398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4AEB9-B6B7-7F43-9E5A-D9C19BE57A7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8246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57F641-4126-A045-B840-0AD2A423BAB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07592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4B0C5-EF03-6649-A297-6E61797B5217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5739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A3528-B54A-F842-B808-2F9AC7BBD663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36293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4F109-82CD-2A45-BCF9-0E875B947CE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84884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D51F01-C93A-664F-92F6-2984293AA3F5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700888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4B0AA-BCD8-8A4D-8FBC-F342BC9E50A9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6814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37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>
                <a:solidFill>
                  <a:srgbClr val="000000"/>
                </a:solidFill>
                <a:ea typeface="ヒラギノ角ゴ ProN W3" charset="0"/>
                <a:sym typeface="Gill Sans" charset="0"/>
              </a:rPr>
              <a:pPr/>
              <a:t>‹#›</a:t>
            </a:fld>
            <a:endParaRPr lang="en-US">
              <a:solidFill>
                <a:srgbClr val="000000"/>
              </a:solidFill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442075"/>
            <a:ext cx="287337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7CF3FC1-6D64-2747-BF7E-1EDE942F802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xmlns:p14="http://schemas.microsoft.com/office/powerpoint/2010/main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+mj-lt"/>
          <a:ea typeface="+mj-ea"/>
          <a:cs typeface="+mj-cs"/>
          <a:sym typeface="Arial Black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2822575"/>
          </a:xfrm>
        </p:spPr>
        <p:txBody>
          <a:bodyPr/>
          <a:lstStyle/>
          <a:p>
            <a:pPr algn="ctr"/>
            <a:r>
              <a:rPr lang="en-US" sz="4400" dirty="0" smtClean="0"/>
              <a:t>13: Experiment Analysis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078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sz="1800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/>
              <a:t>In </a:t>
            </a:r>
            <a:r>
              <a:rPr lang="en-US" sz="1800" b="1" dirty="0"/>
              <a:t>hypothesis testing, the null hypothesis:</a:t>
            </a:r>
            <a:r>
              <a:rPr lang="en-US" sz="1800" dirty="0"/>
              <a:t> (choose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the hypothesis you want to prove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the hypothesis that a skeptic might assume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a hypothesis that has approximately zero (“null”) probability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provides the probability distribution from which a p value is </a:t>
            </a:r>
            <a:r>
              <a:rPr lang="en-US" sz="1800" dirty="0" smtClean="0"/>
              <a:t>calculated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800100" lvl="1" indent="-342900">
              <a:buFont typeface="+mj-lt"/>
              <a:buAutoNum type="alphaUcPeriod"/>
            </a:pPr>
            <a:endParaRPr lang="en-US" sz="1800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Start R on your laptop and copy and paste the first three lines of its output: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R version ...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Copyright (C) ...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Platform: ...</a:t>
            </a:r>
          </a:p>
          <a:p>
            <a:pPr lvl="1"/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For which of the following hypotheses would a t test be a reasonable statistical test? </a:t>
            </a:r>
            <a:r>
              <a:rPr lang="en-US" sz="1800" dirty="0"/>
              <a:t>(choose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Number of hours slept each night depends on your major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MIT students are better-looking than Harvard students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German words take longer to type than English words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3000"/>
                    </a14:imgEffect>
                  </a14:imgLayer>
                </a14:imgProps>
              </a:ext>
            </a:extLst>
          </a:blip>
          <a:srcRect l="3282" t="21974" r="7608" b="47406"/>
          <a:stretch/>
        </p:blipFill>
        <p:spPr>
          <a:xfrm>
            <a:off x="2590800" y="2667000"/>
            <a:ext cx="3124200" cy="84557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 bwMode="auto">
          <a:xfrm>
            <a:off x="609600" y="1123785"/>
            <a:ext cx="286124" cy="19215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8276" y="1295400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8686" y="1637746"/>
            <a:ext cx="286124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8276" y="1839211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42016" y="4410423"/>
            <a:ext cx="286124" cy="10846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52426" y="4557365"/>
            <a:ext cx="286124" cy="254191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42016" y="4863066"/>
            <a:ext cx="286124" cy="2290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86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UI Hall of Fame or Shame?</a:t>
            </a:r>
          </a:p>
        </p:txBody>
      </p:sp>
      <p:sp>
        <p:nvSpPr>
          <p:cNvPr id="19459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Arial" charset="0"/>
            </a:endParaRPr>
          </a:p>
        </p:txBody>
      </p:sp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266113" cy="411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351644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closed book, closed </a:t>
            </a:r>
            <a:r>
              <a:rPr lang="en-US" sz="3200" dirty="0" smtClean="0">
                <a:solidFill>
                  <a:schemeClr val="tx1"/>
                </a:solidFill>
              </a:rPr>
              <a:t>notes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3 minutes (timer in upper right)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you can’t use the online form, use paper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close your laptop when you’re done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err="1" smtClean="0">
                <a:solidFill>
                  <a:srgbClr val="00CC99"/>
                </a:solidFill>
                <a:latin typeface="Arial Black"/>
                <a:sym typeface="Gill Sans" charset="0"/>
              </a:rPr>
              <a:t>Nanoquiz</a:t>
            </a:r>
            <a:endParaRPr lang="en-US" dirty="0">
              <a:solidFill>
                <a:srgbClr val="00CC99"/>
              </a:solidFill>
              <a:latin typeface="Arial Black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3:00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2:30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2:00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1:45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1:30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1:15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1:00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0:45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0:30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0:20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0:19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0:18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0:17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0:16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0:15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0:14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0:13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0:12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0:11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0:10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0:09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0:08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0:07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8188325" y="79375"/>
            <a:ext cx="854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0:06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0:05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0:04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0:03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0:02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0:01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sz="1800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b="1" dirty="0" smtClean="0"/>
              <a:t>In </a:t>
            </a:r>
            <a:r>
              <a:rPr lang="en-US" sz="1800" b="1" dirty="0"/>
              <a:t>hypothesis testing, the null hypothesis:</a:t>
            </a:r>
            <a:r>
              <a:rPr lang="en-US" sz="1800" dirty="0"/>
              <a:t> (choose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the hypothesis you want to prove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the hypothesis that a skeptic might assume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 a hypothesis that has approximately zero (“null”) probability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provides the probability distribution from which a p value is </a:t>
            </a:r>
            <a:r>
              <a:rPr lang="en-US" sz="1800" dirty="0" smtClean="0"/>
              <a:t>calculated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800100" lvl="1" indent="-342900">
              <a:buFont typeface="+mj-lt"/>
              <a:buAutoNum type="alphaUcPeriod"/>
            </a:pPr>
            <a:endParaRPr lang="en-US" sz="1800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Start R on your laptop and copy and paste the first three lines of its output: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R version ...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Copyright (C) ...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Platform: ...</a:t>
            </a:r>
          </a:p>
          <a:p>
            <a:pPr lvl="1"/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For which of the following hypotheses would a t test be a reasonable statistical test? </a:t>
            </a:r>
            <a:r>
              <a:rPr lang="en-US" sz="1800" dirty="0"/>
              <a:t>(choose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Number of hours slept each night depends on your major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MIT students are better-looking than Harvard students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German words take longer to type than English words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3000"/>
                    </a14:imgEffect>
                  </a14:imgLayer>
                </a14:imgProps>
              </a:ext>
            </a:extLst>
          </a:blip>
          <a:srcRect l="3282" t="21974" r="7608" b="47406"/>
          <a:stretch/>
        </p:blipFill>
        <p:spPr>
          <a:xfrm>
            <a:off x="2590800" y="2667000"/>
            <a:ext cx="3124200" cy="8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9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8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90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9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 autoUpdateAnimBg="0"/>
      <p:bldP spid="14352" grpId="0" animBg="1" autoUpdateAnimBg="0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nimBg="1" autoUpdateAnimBg="0"/>
      <p:bldP spid="14360" grpId="0" animBg="1" autoUpdateAnimBg="0"/>
      <p:bldP spid="14361" grpId="0" animBg="1" autoUpdateAnimBg="0"/>
      <p:bldP spid="14362" grpId="0" animBg="1" autoUpdateAnimBg="0"/>
      <p:bldP spid="14363" grpId="0" animBg="1" autoUpdateAnimBg="0"/>
      <p:bldP spid="14364" grpId="0" animBg="1" autoUpdateAnimBg="0"/>
      <p:bldP spid="14365" grpId="0" animBg="1" autoUpdateAnimBg="0"/>
      <p:bldP spid="14366" grpId="0" animBg="1" autoUpdateAnimBg="0"/>
      <p:bldP spid="14367" grpId="0" animBg="1" autoUpdateAnimBg="0"/>
      <p:bldP spid="14368" grpId="0" animBg="1" autoUpdateAnimBg="0"/>
      <p:bldP spid="1436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Topics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Hands-on practice with statistical tests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93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dataset #1 into R</a:t>
            </a:r>
          </a:p>
          <a:p>
            <a:r>
              <a:rPr lang="en-US" dirty="0" smtClean="0"/>
              <a:t>Look at the summary statistics (mean, median, </a:t>
            </a:r>
            <a:r>
              <a:rPr lang="en-US" dirty="0" err="1" smtClean="0"/>
              <a:t>stdev</a:t>
            </a:r>
            <a:r>
              <a:rPr lang="en-US" dirty="0" smtClean="0"/>
              <a:t>) for each condition</a:t>
            </a:r>
          </a:p>
          <a:p>
            <a:pPr lvl="1"/>
            <a:r>
              <a:rPr lang="en-US" dirty="0" smtClean="0"/>
              <a:t>which condition looks faster?</a:t>
            </a:r>
          </a:p>
          <a:p>
            <a:r>
              <a:rPr lang="en-US" dirty="0" smtClean="0"/>
              <a:t>Graph it with standard error bars</a:t>
            </a:r>
          </a:p>
          <a:p>
            <a:pPr lvl="1"/>
            <a:r>
              <a:rPr lang="en-US" dirty="0" smtClean="0"/>
              <a:t>does it look significantly faster?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null hypothesis H_0?</a:t>
            </a:r>
            <a:endParaRPr lang="en-US" dirty="0" smtClean="0"/>
          </a:p>
          <a:p>
            <a:r>
              <a:rPr lang="en-US" dirty="0" smtClean="0"/>
              <a:t>What is the alternative </a:t>
            </a:r>
            <a:r>
              <a:rPr lang="en-US" dirty="0" smtClean="0"/>
              <a:t>hypothesis H_1?</a:t>
            </a:r>
            <a:endParaRPr lang="en-US" dirty="0" smtClean="0"/>
          </a:p>
          <a:p>
            <a:r>
              <a:rPr lang="en-US" dirty="0" smtClean="0"/>
              <a:t>What is a test statistic?</a:t>
            </a:r>
          </a:p>
          <a:p>
            <a:r>
              <a:rPr lang="en-US" dirty="0" smtClean="0"/>
              <a:t>What is the meaning of the p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61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t test on dataset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55090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#2</a:t>
            </a:r>
          </a:p>
          <a:p>
            <a:r>
              <a:rPr lang="en-US" dirty="0" smtClean="0"/>
              <a:t>Look at summary statistics and graph it</a:t>
            </a:r>
          </a:p>
          <a:p>
            <a:r>
              <a:rPr lang="en-US" dirty="0" smtClean="0"/>
              <a:t>Do an ANOVA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9807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Arial Black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mit-6893</Template>
  <TotalTime>12738</TotalTime>
  <Words>624</Words>
  <Application>Microsoft Macintosh PowerPoint</Application>
  <PresentationFormat>Letter Paper (8.5x11 in)</PresentationFormat>
  <Paragraphs>100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mit-6893</vt:lpstr>
      <vt:lpstr>1_mit-6893</vt:lpstr>
      <vt:lpstr>1_Default - Blank</vt:lpstr>
      <vt:lpstr>13: Experiment Analysis</vt:lpstr>
      <vt:lpstr>UI Hall of Fame or Shame?</vt:lpstr>
      <vt:lpstr>PowerPoint Presentation</vt:lpstr>
      <vt:lpstr>PowerPoint Presentation</vt:lpstr>
      <vt:lpstr>Today’s Topics</vt:lpstr>
      <vt:lpstr>Look at the Data</vt:lpstr>
      <vt:lpstr>Hypothesis Testing</vt:lpstr>
      <vt:lpstr>Do a T test</vt:lpstr>
      <vt:lpstr>Three Conditions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</cp:lastModifiedBy>
  <cp:revision>1103</cp:revision>
  <cp:lastPrinted>2012-03-14T16:10:04Z</cp:lastPrinted>
  <dcterms:created xsi:type="dcterms:W3CDTF">2014-03-17T14:16:39Z</dcterms:created>
  <dcterms:modified xsi:type="dcterms:W3CDTF">2015-03-11T15:38:32Z</dcterms:modified>
</cp:coreProperties>
</file>