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97"/>
  </p:notesMasterIdLst>
  <p:handoutMasterIdLst>
    <p:handoutMasterId r:id="rId98"/>
  </p:handoutMasterIdLst>
  <p:sldIdLst>
    <p:sldId id="256" r:id="rId8"/>
    <p:sldId id="1290" r:id="rId9"/>
    <p:sldId id="1285" r:id="rId10"/>
    <p:sldId id="1286" r:id="rId11"/>
    <p:sldId id="1341" r:id="rId12"/>
    <p:sldId id="1767" r:id="rId13"/>
    <p:sldId id="1770" r:id="rId14"/>
    <p:sldId id="1772" r:id="rId15"/>
    <p:sldId id="1343" r:id="rId16"/>
    <p:sldId id="1771" r:id="rId17"/>
    <p:sldId id="1545" r:id="rId18"/>
    <p:sldId id="1769" r:id="rId19"/>
    <p:sldId id="1546" r:id="rId20"/>
    <p:sldId id="1458" r:id="rId21"/>
    <p:sldId id="1467" r:id="rId22"/>
    <p:sldId id="1773" r:id="rId23"/>
    <p:sldId id="1547" r:id="rId24"/>
    <p:sldId id="1334" r:id="rId25"/>
    <p:sldId id="1335" r:id="rId26"/>
    <p:sldId id="1377" r:id="rId27"/>
    <p:sldId id="1378" r:id="rId28"/>
    <p:sldId id="1774" r:id="rId29"/>
    <p:sldId id="1549" r:id="rId30"/>
    <p:sldId id="1453" r:id="rId31"/>
    <p:sldId id="1496" r:id="rId32"/>
    <p:sldId id="1775" r:id="rId33"/>
    <p:sldId id="1776" r:id="rId34"/>
    <p:sldId id="1540" r:id="rId35"/>
    <p:sldId id="1542" r:id="rId36"/>
    <p:sldId id="1543" r:id="rId37"/>
    <p:sldId id="1777" r:id="rId38"/>
    <p:sldId id="1344" r:id="rId39"/>
    <p:sldId id="1562" r:id="rId40"/>
    <p:sldId id="1778" r:id="rId41"/>
    <p:sldId id="1551" r:id="rId42"/>
    <p:sldId id="1779" r:id="rId43"/>
    <p:sldId id="1780" r:id="rId44"/>
    <p:sldId id="1552" r:id="rId45"/>
    <p:sldId id="1565" r:id="rId46"/>
    <p:sldId id="1566" r:id="rId47"/>
    <p:sldId id="1567" r:id="rId48"/>
    <p:sldId id="1568" r:id="rId49"/>
    <p:sldId id="1569" r:id="rId50"/>
    <p:sldId id="1570" r:id="rId51"/>
    <p:sldId id="1782" r:id="rId52"/>
    <p:sldId id="1553" r:id="rId53"/>
    <p:sldId id="1571" r:id="rId54"/>
    <p:sldId id="1573" r:id="rId55"/>
    <p:sldId id="1783" r:id="rId56"/>
    <p:sldId id="1555" r:id="rId57"/>
    <p:sldId id="1556" r:id="rId58"/>
    <p:sldId id="1376" r:id="rId59"/>
    <p:sldId id="1784" r:id="rId60"/>
    <p:sldId id="1557" r:id="rId61"/>
    <p:sldId id="1445" r:id="rId62"/>
    <p:sldId id="1451" r:id="rId63"/>
    <p:sldId id="1452" r:id="rId64"/>
    <p:sldId id="1280" r:id="rId65"/>
    <p:sldId id="1785" r:id="rId66"/>
    <p:sldId id="1558" r:id="rId67"/>
    <p:sldId id="1788" r:id="rId68"/>
    <p:sldId id="1683" r:id="rId69"/>
    <p:sldId id="1789" r:id="rId70"/>
    <p:sldId id="1790" r:id="rId71"/>
    <p:sldId id="1298" r:id="rId72"/>
    <p:sldId id="1685" r:id="rId73"/>
    <p:sldId id="1686" r:id="rId74"/>
    <p:sldId id="1762" r:id="rId75"/>
    <p:sldId id="1763" r:id="rId76"/>
    <p:sldId id="1764" r:id="rId77"/>
    <p:sldId id="1697" r:id="rId78"/>
    <p:sldId id="1761" r:id="rId79"/>
    <p:sldId id="1698" r:id="rId80"/>
    <p:sldId id="1699" r:id="rId81"/>
    <p:sldId id="1700" r:id="rId82"/>
    <p:sldId id="1701" r:id="rId83"/>
    <p:sldId id="1702" r:id="rId84"/>
    <p:sldId id="1791" r:id="rId85"/>
    <p:sldId id="1559" r:id="rId86"/>
    <p:sldId id="1345" r:id="rId87"/>
    <p:sldId id="1792" r:id="rId88"/>
    <p:sldId id="1560" r:id="rId89"/>
    <p:sldId id="1753" r:id="rId90"/>
    <p:sldId id="1755" r:id="rId91"/>
    <p:sldId id="1794" r:id="rId92"/>
    <p:sldId id="1754" r:id="rId93"/>
    <p:sldId id="1795" r:id="rId94"/>
    <p:sldId id="1756" r:id="rId95"/>
    <p:sldId id="1793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n" initials="m" lastIdx="1" clrIdx="0">
    <p:extLst>
      <p:ext uri="{19B8F6BF-5375-455C-9EA6-DF929625EA0E}">
        <p15:presenceInfo xmlns:p15="http://schemas.microsoft.com/office/powerpoint/2012/main" userId="m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1E27"/>
    <a:srgbClr val="FFFFFF"/>
    <a:srgbClr val="77933C"/>
    <a:srgbClr val="B60004"/>
    <a:srgbClr val="0070C0"/>
    <a:srgbClr val="7F7F7F"/>
    <a:srgbClr val="C00000"/>
    <a:srgbClr val="00B050"/>
    <a:srgbClr val="C0504E"/>
    <a:srgbClr val="E66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40" autoAdjust="0"/>
  </p:normalViewPr>
  <p:slideViewPr>
    <p:cSldViewPr snapToGrid="0">
      <p:cViewPr varScale="1">
        <p:scale>
          <a:sx n="70" d="100"/>
          <a:sy n="70" d="100"/>
        </p:scale>
        <p:origin x="60" y="352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10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2024-03-01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2024-03-01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ibd2sdi --dump-file=D:/account.txt  account.ibd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8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37"/>
            <a:ext cx="8771021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9"/>
            <a:ext cx="10698800" cy="517191"/>
          </a:xfrm>
          <a:prstGeom prst="rect">
            <a:avLst/>
          </a:prstGeom>
        </p:spPr>
        <p:txBody>
          <a:bodyPr lIns="91420" tIns="45718" rIns="91420" bIns="45718" anchor="ctr" anchorCtr="0"/>
          <a:lstStyle>
            <a:lvl1pPr marL="0" indent="0">
              <a:buNone/>
              <a:def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 lIns="91420" tIns="45718" rIns="91420" bIns="45718"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077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59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3.sv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9.sv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CCA4-CCAE-4E90-A986-D7211611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357847"/>
            <a:ext cx="10541000" cy="1158875"/>
          </a:xfrm>
        </p:spPr>
        <p:txBody>
          <a:bodyPr/>
          <a:lstStyle/>
          <a:p>
            <a:r>
              <a:rPr kumimoji="1" lang="en-US" altLang="zh-CN" sz="7200" dirty="0"/>
              <a:t>MySQL</a:t>
            </a:r>
            <a:r>
              <a:rPr kumimoji="1" lang="zh-CN" altLang="en-US" sz="7200" dirty="0"/>
              <a:t>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2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DB4E-C897-2BF7-E05A-5A404151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SQL</a:t>
            </a:r>
            <a:r>
              <a:rPr lang="zh-CN" altLang="en-US" sz="2000" dirty="0"/>
              <a:t>语句执行很慢</a:t>
            </a:r>
            <a:r>
              <a:rPr lang="en-US" altLang="zh-CN" sz="2000" dirty="0"/>
              <a:t>, </a:t>
            </a:r>
            <a:r>
              <a:rPr lang="zh-CN" altLang="en-US" sz="2000" dirty="0"/>
              <a:t>如何分析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8FFB7-60D0-5CD7-B485-05F62DC686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3325306"/>
            <a:ext cx="10698800" cy="24267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possible_key</a:t>
            </a:r>
            <a:r>
              <a:rPr lang="en-US" altLang="zh-CN" dirty="0"/>
              <a:t>  </a:t>
            </a:r>
            <a:r>
              <a:rPr lang="zh-CN" altLang="en-US" dirty="0"/>
              <a:t>当前</a:t>
            </a:r>
            <a:r>
              <a:rPr lang="en-US" altLang="zh-CN" dirty="0" err="1"/>
              <a:t>sql</a:t>
            </a:r>
            <a:r>
              <a:rPr lang="zh-CN" altLang="en-US" dirty="0"/>
              <a:t>可能会使用到的索引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key </a:t>
            </a:r>
            <a:r>
              <a:rPr lang="zh-CN" altLang="en-US" dirty="0"/>
              <a:t>当前</a:t>
            </a:r>
            <a:r>
              <a:rPr lang="en-US" altLang="zh-CN" dirty="0" err="1"/>
              <a:t>sql</a:t>
            </a:r>
            <a:r>
              <a:rPr lang="zh-CN" altLang="en-US" dirty="0"/>
              <a:t>实际命中的索引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key_len</a:t>
            </a:r>
            <a:r>
              <a:rPr lang="en-US" altLang="zh-CN" dirty="0"/>
              <a:t> </a:t>
            </a:r>
            <a:r>
              <a:rPr lang="zh-CN" altLang="en-US" dirty="0"/>
              <a:t>索引占用的大小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Extra </a:t>
            </a:r>
            <a:r>
              <a:rPr lang="zh-CN" altLang="en-US" dirty="0"/>
              <a:t>额外的优化建议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966399-5B43-B45C-73B4-2CE9F29E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0" y="1682734"/>
            <a:ext cx="10350736" cy="12697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325246A-A9AB-2ECA-E6D5-DD28C54F802B}"/>
              </a:ext>
            </a:extLst>
          </p:cNvPr>
          <p:cNvSpPr txBox="1">
            <a:spLocks/>
          </p:cNvSpPr>
          <p:nvPr/>
        </p:nvSpPr>
        <p:spPr>
          <a:xfrm>
            <a:off x="4347639" y="3956902"/>
            <a:ext cx="3872534" cy="49255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通过它们两个查看是否可能会命中索引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F6F2B5AF-7AA8-CCF2-3093-0E6ABF43E7E4}"/>
              </a:ext>
            </a:extLst>
          </p:cNvPr>
          <p:cNvSpPr/>
          <p:nvPr/>
        </p:nvSpPr>
        <p:spPr>
          <a:xfrm>
            <a:off x="3855563" y="3864989"/>
            <a:ext cx="377072" cy="622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AFCE708-B8D6-1B00-5023-AD36B2D14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529224"/>
              </p:ext>
            </p:extLst>
          </p:nvPr>
        </p:nvGraphicFramePr>
        <p:xfrm>
          <a:off x="1136454" y="5121983"/>
          <a:ext cx="9949468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14170">
                  <a:extLst>
                    <a:ext uri="{9D8B030D-6E8A-4147-A177-3AD203B41FA5}">
                      <a16:colId xmlns:a16="http://schemas.microsoft.com/office/drawing/2014/main" val="686258843"/>
                    </a:ext>
                  </a:extLst>
                </a:gridCol>
                <a:gridCol w="6935298">
                  <a:extLst>
                    <a:ext uri="{9D8B030D-6E8A-4147-A177-3AD203B41FA5}">
                      <a16:colId xmlns:a16="http://schemas.microsoft.com/office/drawing/2014/main" val="30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Extra</a:t>
                      </a:r>
                      <a:endParaRPr lang="zh-CN" altLang="en-US" sz="16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含义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39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Using where; Using Index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查找使用了索引，需要的数据都在索引列中能找到，不需要回表查询数据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1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917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index condition</a:t>
                      </a:r>
                    </a:p>
                  </a:txBody>
                  <a:tcPr marL="63500" marR="63500" marT="31750" marB="317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查找使用了索引，但是需要回表查询数据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39911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5586984" y="5780664"/>
            <a:ext cx="2221992" cy="539496"/>
          </a:xfrm>
          <a:prstGeom prst="rect">
            <a:avLst/>
          </a:prstGeom>
          <a:noFill/>
          <a:ln w="76200">
            <a:solidFill>
              <a:srgbClr val="DE1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71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DB4E-C897-2BF7-E05A-5A404151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SQL</a:t>
            </a:r>
            <a:r>
              <a:rPr lang="zh-CN" altLang="en-US" sz="2000" dirty="0"/>
              <a:t>语句执行很慢</a:t>
            </a:r>
            <a:r>
              <a:rPr lang="en-US" altLang="zh-CN" sz="2000" dirty="0"/>
              <a:t>, </a:t>
            </a:r>
            <a:r>
              <a:rPr lang="zh-CN" altLang="en-US" sz="2000" dirty="0"/>
              <a:t>如何分析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8FFB7-60D0-5CD7-B485-05F62DC686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600" y="3325306"/>
            <a:ext cx="10939432" cy="31943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type </a:t>
            </a:r>
            <a:r>
              <a:rPr lang="zh-CN" altLang="en-US" dirty="0"/>
              <a:t>这条</a:t>
            </a:r>
            <a:r>
              <a:rPr lang="en-US" altLang="zh-CN" dirty="0" err="1"/>
              <a:t>sql</a:t>
            </a:r>
            <a:r>
              <a:rPr lang="zh-CN" altLang="en-US" dirty="0"/>
              <a:t>的连接的类型，性能由好到差为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system</a:t>
            </a:r>
            <a:r>
              <a:rPr lang="zh-CN" altLang="en-US" dirty="0"/>
              <a:t>、</a:t>
            </a:r>
            <a:r>
              <a:rPr lang="en-US" altLang="zh-CN" dirty="0"/>
              <a:t>const</a:t>
            </a:r>
            <a:r>
              <a:rPr lang="zh-CN" altLang="en-US" dirty="0"/>
              <a:t>、</a:t>
            </a:r>
            <a:r>
              <a:rPr lang="en-US" altLang="zh-CN" dirty="0" err="1"/>
              <a:t>eq_ref</a:t>
            </a:r>
            <a:r>
              <a:rPr lang="zh-CN" altLang="en-US" dirty="0"/>
              <a:t>、</a:t>
            </a:r>
            <a:r>
              <a:rPr lang="en-US" altLang="zh-CN" dirty="0"/>
              <a:t>ref</a:t>
            </a:r>
            <a:r>
              <a:rPr lang="zh-CN" altLang="en-US" dirty="0"/>
              <a:t>、</a:t>
            </a:r>
            <a:r>
              <a:rPr lang="en-US" altLang="zh-CN" dirty="0"/>
              <a:t>range</a:t>
            </a:r>
            <a:r>
              <a:rPr lang="zh-CN" altLang="en-US" dirty="0"/>
              <a:t>、 </a:t>
            </a:r>
            <a:r>
              <a:rPr lang="en-US" altLang="zh-CN" dirty="0"/>
              <a:t>index</a:t>
            </a:r>
            <a:r>
              <a:rPr lang="zh-CN" altLang="en-US" dirty="0"/>
              <a:t>、</a:t>
            </a:r>
            <a:r>
              <a:rPr lang="en-US" altLang="zh-CN" dirty="0"/>
              <a:t>all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system</a:t>
            </a:r>
            <a:r>
              <a:rPr lang="zh-CN" altLang="en-US" sz="1400" dirty="0"/>
              <a:t>：查询系统中的表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const</a:t>
            </a:r>
            <a:r>
              <a:rPr lang="zh-CN" altLang="en-US" sz="1400" dirty="0"/>
              <a:t>：根据主键查询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 err="1"/>
              <a:t>eq_ref</a:t>
            </a:r>
            <a:r>
              <a:rPr lang="zh-CN" altLang="en-US" sz="1400" dirty="0"/>
              <a:t>：主键索引查询或唯一索引查询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ref</a:t>
            </a:r>
            <a:r>
              <a:rPr lang="zh-CN" altLang="en-US" sz="1400" dirty="0"/>
              <a:t>：索引</a:t>
            </a:r>
            <a:r>
              <a:rPr lang="zh-CN" altLang="en-US" sz="1400" dirty="0" smtClean="0"/>
              <a:t>查询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range</a:t>
            </a:r>
            <a:r>
              <a:rPr lang="zh-CN" altLang="en-US" sz="1400" dirty="0"/>
              <a:t>：范围查询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index</a:t>
            </a:r>
            <a:r>
              <a:rPr lang="zh-CN" altLang="en-US" sz="1400" dirty="0"/>
              <a:t>：索引树扫描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all</a:t>
            </a:r>
            <a:r>
              <a:rPr lang="zh-CN" altLang="en-US" sz="1400" dirty="0"/>
              <a:t>：全盘扫描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966399-5B43-B45C-73B4-2CE9F29E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0" y="1682734"/>
            <a:ext cx="10350736" cy="12697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4788A5-BA7E-925E-A2F0-2957CBF852A5}"/>
              </a:ext>
            </a:extLst>
          </p:cNvPr>
          <p:cNvSpPr/>
          <p:nvPr/>
        </p:nvSpPr>
        <p:spPr bwMode="auto">
          <a:xfrm>
            <a:off x="678731" y="5580669"/>
            <a:ext cx="3063711" cy="763571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212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8F5419E7-8286-5BEF-3994-02303987FF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4111" y="1537358"/>
            <a:ext cx="867323" cy="116706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56BE3F1-CEB0-9B91-8933-F46E598D8776}"/>
              </a:ext>
            </a:extLst>
          </p:cNvPr>
          <p:cNvGrpSpPr/>
          <p:nvPr/>
        </p:nvGrpSpPr>
        <p:grpSpPr>
          <a:xfrm>
            <a:off x="1540072" y="1146520"/>
            <a:ext cx="5201664" cy="859390"/>
            <a:chOff x="1415952" y="1021955"/>
            <a:chExt cx="7907155" cy="85939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40AE0D-82B4-DAA9-8F1F-EF29FD1FF7D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占位符 6">
              <a:extLst>
                <a:ext uri="{FF2B5EF4-FFF2-40B4-BE49-F238E27FC236}">
                  <a16:creationId xmlns:a16="http://schemas.microsoft.com/office/drawing/2014/main" id="{77ACE76D-4066-91CD-5395-4EE4B83918E0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那这个</a:t>
              </a:r>
              <a:r>
                <a:rPr lang="en-US" altLang="zh-CN" sz="1400" dirty="0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语句执行很慢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如何分析呢？</a:t>
              </a:r>
            </a:p>
          </p:txBody>
        </p:sp>
      </p:grp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A6C46A39-EDDA-8F1A-A706-431DCB3DC6F4}"/>
              </a:ext>
            </a:extLst>
          </p:cNvPr>
          <p:cNvSpPr txBox="1">
            <a:spLocks/>
          </p:cNvSpPr>
          <p:nvPr/>
        </p:nvSpPr>
        <p:spPr>
          <a:xfrm>
            <a:off x="2214706" y="1991396"/>
            <a:ext cx="8475289" cy="19584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可以采用</a:t>
            </a:r>
            <a:r>
              <a:rPr lang="en-US" altLang="zh-CN" sz="1400" dirty="0">
                <a:solidFill>
                  <a:schemeClr val="tx1"/>
                </a:solidFill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</a:rPr>
              <a:t>自带的分析工具 </a:t>
            </a:r>
            <a:r>
              <a:rPr lang="en-US" altLang="zh-CN" sz="1400" dirty="0">
                <a:solidFill>
                  <a:schemeClr val="tx1"/>
                </a:solidFill>
              </a:rPr>
              <a:t>EXPLAIN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</a:rPr>
              <a:t>key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 err="1">
                <a:solidFill>
                  <a:schemeClr val="tx1"/>
                </a:solidFill>
              </a:rPr>
              <a:t>key_len</a:t>
            </a:r>
            <a:r>
              <a:rPr lang="zh-CN" altLang="en-US" sz="1400" dirty="0">
                <a:solidFill>
                  <a:schemeClr val="tx1"/>
                </a:solidFill>
              </a:rPr>
              <a:t>检查是否命中了索引（索引本身存在是否有失效的情况）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</a:rPr>
              <a:t>type</a:t>
            </a:r>
            <a:r>
              <a:rPr lang="zh-CN" altLang="en-US" sz="1400" dirty="0">
                <a:solidFill>
                  <a:schemeClr val="tx1"/>
                </a:solidFill>
              </a:rPr>
              <a:t>字段查看</a:t>
            </a:r>
            <a:r>
              <a:rPr lang="en-US" altLang="zh-CN" sz="1400" dirty="0" err="1">
                <a:solidFill>
                  <a:schemeClr val="tx1"/>
                </a:solidFill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</a:rPr>
              <a:t>是否有进一步的优化空间，是否存在全索引扫描或全盘扫描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</a:rPr>
              <a:t>extra</a:t>
            </a:r>
            <a:r>
              <a:rPr lang="zh-CN" altLang="en-US" sz="1400" dirty="0">
                <a:solidFill>
                  <a:schemeClr val="tx1"/>
                </a:solidFill>
              </a:rPr>
              <a:t>建议判断，是否出现了回表的情况，如果出现了，可以尝试添加索引或修改返回字段来修复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25C4DAA-4D3F-B924-6115-80FF03C3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13" y="4100014"/>
            <a:ext cx="8654101" cy="20416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251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支持的存储引擎有哪些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chemeClr val="tx1"/>
                  </a:solidFill>
                </a:rPr>
                <a:t>有什么区别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ED6DC281-AAEC-E4F3-67CF-E5D14FAD8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362247"/>
              </p:ext>
            </p:extLst>
          </p:nvPr>
        </p:nvGraphicFramePr>
        <p:xfrm>
          <a:off x="2240437" y="2974734"/>
          <a:ext cx="7352908" cy="196491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38227">
                  <a:extLst>
                    <a:ext uri="{9D8B030D-6E8A-4147-A177-3AD203B41FA5}">
                      <a16:colId xmlns:a16="http://schemas.microsoft.com/office/drawing/2014/main" val="3634612288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406812487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2655722633"/>
                    </a:ext>
                  </a:extLst>
                </a:gridCol>
                <a:gridCol w="1838227">
                  <a:extLst>
                    <a:ext uri="{9D8B030D-6E8A-4147-A177-3AD203B41FA5}">
                      <a16:colId xmlns:a16="http://schemas.microsoft.com/office/drawing/2014/main" val="2291530637"/>
                    </a:ext>
                  </a:extLst>
                </a:gridCol>
              </a:tblGrid>
              <a:tr h="492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特性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MyISAM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 err="1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InnoDB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ea typeface="阿里巴巴普惠体" panose="00020600040101010101" pitchFamily="18" charset="-122"/>
                        </a:rPr>
                        <a:t>MEMORY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209945"/>
                  </a:ext>
                </a:extLst>
              </a:tr>
              <a:tr h="490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事务安全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不支持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支持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不支持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019009"/>
                  </a:ext>
                </a:extLst>
              </a:tr>
              <a:tr h="490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锁机制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表锁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表锁</a:t>
                      </a:r>
                      <a:r>
                        <a:rPr lang="en-US" altLang="zh-CN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/</a:t>
                      </a:r>
                      <a:r>
                        <a:rPr lang="zh-CN" altLang="en-US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行锁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表锁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35963"/>
                  </a:ext>
                </a:extLst>
              </a:tr>
              <a:tr h="4909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外键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不支持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支持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不支持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34490"/>
                  </a:ext>
                </a:extLst>
              </a:tr>
            </a:tbl>
          </a:graphicData>
        </a:graphic>
      </p:graphicFrame>
      <p:sp>
        <p:nvSpPr>
          <p:cNvPr id="4" name="文本占位符 6">
            <a:extLst>
              <a:ext uri="{FF2B5EF4-FFF2-40B4-BE49-F238E27FC236}">
                <a16:creationId xmlns:a16="http://schemas.microsoft.com/office/drawing/2014/main" id="{BE40DBD1-0B12-828F-29CE-E496775F5B05}"/>
              </a:ext>
            </a:extLst>
          </p:cNvPr>
          <p:cNvSpPr txBox="1">
            <a:spLocks/>
          </p:cNvSpPr>
          <p:nvPr/>
        </p:nvSpPr>
        <p:spPr>
          <a:xfrm>
            <a:off x="2173134" y="5176441"/>
            <a:ext cx="4512041" cy="7812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</a:rPr>
              <a:t>体系结构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InnoDB</a:t>
            </a:r>
            <a:r>
              <a:rPr lang="zh-CN" altLang="en-US" sz="1400" dirty="0">
                <a:solidFill>
                  <a:schemeClr val="tx1"/>
                </a:solidFill>
              </a:rPr>
              <a:t>存储的特点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5E160140-417F-3EC8-A9EA-2B1317472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1853" y="1982297"/>
            <a:ext cx="8850947" cy="749525"/>
          </a:xfrm>
        </p:spPr>
        <p:txBody>
          <a:bodyPr/>
          <a:lstStyle/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存储引擎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就是存储数据、建立索引、更新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查询数据等技术的实现方式 。存储引擎是基于表的，而不是基于库的，所以存储引擎也可被称为表类型。</a:t>
            </a:r>
          </a:p>
        </p:txBody>
      </p:sp>
    </p:spTree>
    <p:extLst>
      <p:ext uri="{BB962C8B-B14F-4D97-AF65-F5344CB8AC3E}">
        <p14:creationId xmlns:p14="http://schemas.microsoft.com/office/powerpoint/2010/main" val="14090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体系结构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8" y="1519422"/>
            <a:ext cx="8341743" cy="5029297"/>
          </a:xfrm>
          <a:prstGeom prst="rect">
            <a:avLst/>
          </a:prstGeom>
        </p:spPr>
      </p:pic>
      <p:sp>
        <p:nvSpPr>
          <p:cNvPr id="9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9687465" y="2687496"/>
            <a:ext cx="2119029" cy="3861223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连接层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引擎层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存储层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422710" y="5113176"/>
            <a:ext cx="4478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69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存储引擎特点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4606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/>
              <a:t>InnoDB</a:t>
            </a:r>
            <a:endParaRPr lang="zh-CN" altLang="en-US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710879" y="2189616"/>
            <a:ext cx="10849749" cy="432315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介绍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324000">
              <a:lnSpc>
                <a:spcPct val="200000"/>
              </a:lnSpc>
              <a:spcBef>
                <a:spcPts val="0"/>
              </a:spcBef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InnoDB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是一种兼顾高可靠性和高性能的通用存储引擎，在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5.5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之后，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InnoDB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是默认的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 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存储引擎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特点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DML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操作遵循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ACID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模型，支持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，提高并发访问性能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         </a:t>
            </a:r>
            <a:r>
              <a:rPr lang="en-US" altLang="zh-CN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FOREIGN KEY</a:t>
            </a:r>
            <a:r>
              <a:rPr lang="zh-CN" altLang="en-US" sz="1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约束，保证数据的完整性和正确性</a:t>
            </a:r>
            <a:endParaRPr lang="en-US" altLang="zh-CN" sz="14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文件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xxx.ibd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xxx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代表的是表名，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innoDB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引擎的每张表都会对应这样一个表空间文件，存储该表的表结构（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sdi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）、数据和索引。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defTabSz="3240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xxx.frm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存储表结构（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MySQL8.0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时，合并在表名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ibd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中）</a:t>
            </a:r>
          </a:p>
        </p:txBody>
      </p:sp>
      <p:sp>
        <p:nvSpPr>
          <p:cNvPr id="2" name="矩形 1"/>
          <p:cNvSpPr/>
          <p:nvPr/>
        </p:nvSpPr>
        <p:spPr>
          <a:xfrm>
            <a:off x="3488469" y="374818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事务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9915" y="416921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行级锁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9738" y="459110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外键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C70ADD8-52AB-F1EA-84E3-25DB60A6F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281" y="4328278"/>
            <a:ext cx="1704975" cy="1104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204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491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支持的存储引擎有哪些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chemeClr val="tx1"/>
                  </a:solidFill>
                </a:rPr>
                <a:t>有什么区别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BE40DBD1-0B12-828F-29CE-E496775F5B05}"/>
              </a:ext>
            </a:extLst>
          </p:cNvPr>
          <p:cNvSpPr txBox="1">
            <a:spLocks/>
          </p:cNvSpPr>
          <p:nvPr/>
        </p:nvSpPr>
        <p:spPr>
          <a:xfrm>
            <a:off x="2191988" y="4290322"/>
            <a:ext cx="4512041" cy="7812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</a:rPr>
              <a:t>体系结构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InnoDB</a:t>
            </a:r>
            <a:r>
              <a:rPr lang="zh-CN" altLang="en-US" sz="1400" dirty="0">
                <a:solidFill>
                  <a:schemeClr val="tx1"/>
                </a:solidFill>
              </a:rPr>
              <a:t>存储的特点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5E160140-417F-3EC8-A9EA-2B1317472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0133" y="1916310"/>
            <a:ext cx="8850947" cy="1637595"/>
          </a:xfrm>
        </p:spPr>
        <p:txBody>
          <a:bodyPr/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中提供了很多的存储引擎，比较常见有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InnoDB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MyISAM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InnoDB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存储引擎是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mysql5.5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之后是默认的引擎，它支持事务、外键、表级锁和行级锁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MyISAM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是早期的引擎，它不支持事务、只有表级锁、也没有外键，用的不多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主要把数据存储在内存，支持表级锁，没有外键和事务，用的也不多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形 2" descr="穿高领毛衣戴眼镜的男人">
            <a:extLst>
              <a:ext uri="{FF2B5EF4-FFF2-40B4-BE49-F238E27FC236}">
                <a16:creationId xmlns:a16="http://schemas.microsoft.com/office/drawing/2014/main" id="{70F705BA-F77D-B2C3-B895-B374B6B167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6403" y="4006735"/>
            <a:ext cx="867323" cy="116706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1C8BD014-9044-F97C-9E26-4603C694B9CD}"/>
              </a:ext>
            </a:extLst>
          </p:cNvPr>
          <p:cNvGrpSpPr/>
          <p:nvPr/>
        </p:nvGrpSpPr>
        <p:grpSpPr>
          <a:xfrm>
            <a:off x="1502363" y="3615897"/>
            <a:ext cx="6529273" cy="859390"/>
            <a:chOff x="1415952" y="1021955"/>
            <a:chExt cx="7907155" cy="85939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E5D9142-B63F-C9BE-22CC-907255F1DF63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占位符 6">
              <a:extLst>
                <a:ext uri="{FF2B5EF4-FFF2-40B4-BE49-F238E27FC236}">
                  <a16:creationId xmlns:a16="http://schemas.microsoft.com/office/drawing/2014/main" id="{61DFFE2D-E0B5-B30C-E70B-2A33C2D011E2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存储引擎在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的体系结构哪一层，主要特点是什么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9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索引在项目中的使用方式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00311" y="2011642"/>
            <a:ext cx="6971969" cy="2098445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一是验证你的项目场景的真实性，二是为了作为深入发问的切入点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缓存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分布式锁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消息队列、延迟队列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zh-CN" sz="1400" dirty="0">
                  <a:solidFill>
                    <a:schemeClr val="tx1"/>
                  </a:solidFill>
                </a:rPr>
                <a:t>… …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1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8279FE-B635-5521-7D45-DA397F37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45" y="2824491"/>
            <a:ext cx="2976750" cy="3009734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2B80ECC5-AEBF-39DC-715E-A71839E098E9}"/>
              </a:ext>
            </a:extLst>
          </p:cNvPr>
          <p:cNvSpPr/>
          <p:nvPr/>
        </p:nvSpPr>
        <p:spPr>
          <a:xfrm>
            <a:off x="8589754" y="3103554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9170742-06F3-8B59-227F-2B7DD199C409}"/>
              </a:ext>
            </a:extLst>
          </p:cNvPr>
          <p:cNvSpPr/>
          <p:nvPr/>
        </p:nvSpPr>
        <p:spPr>
          <a:xfrm>
            <a:off x="9310280" y="3702683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553FA8B-AAA7-D0A2-B1DD-DCF008B7963F}"/>
              </a:ext>
            </a:extLst>
          </p:cNvPr>
          <p:cNvSpPr/>
          <p:nvPr/>
        </p:nvSpPr>
        <p:spPr>
          <a:xfrm>
            <a:off x="7930068" y="3702683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9941A33-C44A-C3F6-D2A7-1470298C00D7}"/>
              </a:ext>
            </a:extLst>
          </p:cNvPr>
          <p:cNvSpPr/>
          <p:nvPr/>
        </p:nvSpPr>
        <p:spPr>
          <a:xfrm>
            <a:off x="7476713" y="4301811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19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06DE003-7794-5F1A-CEF8-FC5E254E779D}"/>
              </a:ext>
            </a:extLst>
          </p:cNvPr>
          <p:cNvSpPr/>
          <p:nvPr/>
        </p:nvSpPr>
        <p:spPr>
          <a:xfrm>
            <a:off x="8319882" y="4301811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A4450D3-1211-F7F1-2849-5342520DEBF5}"/>
              </a:ext>
            </a:extLst>
          </p:cNvPr>
          <p:cNvSpPr/>
          <p:nvPr/>
        </p:nvSpPr>
        <p:spPr>
          <a:xfrm>
            <a:off x="7209516" y="4862344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17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B6A67B0-3635-5519-A8FB-25E15DC80BF6}"/>
              </a:ext>
            </a:extLst>
          </p:cNvPr>
          <p:cNvSpPr/>
          <p:nvPr/>
        </p:nvSpPr>
        <p:spPr>
          <a:xfrm>
            <a:off x="8933779" y="4301810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45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B806BBF-A6F5-63CF-7B6F-5140438611F2}"/>
              </a:ext>
            </a:extLst>
          </p:cNvPr>
          <p:cNvSpPr/>
          <p:nvPr/>
        </p:nvSpPr>
        <p:spPr>
          <a:xfrm>
            <a:off x="9713276" y="4301810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1658CBE-4960-FC26-7C78-2D4709E7CDD0}"/>
              </a:ext>
            </a:extLst>
          </p:cNvPr>
          <p:cNvSpPr/>
          <p:nvPr/>
        </p:nvSpPr>
        <p:spPr>
          <a:xfrm>
            <a:off x="7756949" y="4862343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20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2306A61-C2CF-8942-7805-691B67127156}"/>
              </a:ext>
            </a:extLst>
          </p:cNvPr>
          <p:cNvSpPr/>
          <p:nvPr/>
        </p:nvSpPr>
        <p:spPr>
          <a:xfrm>
            <a:off x="8141243" y="4852434"/>
            <a:ext cx="331200" cy="32381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23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1FAEB28-6A80-E269-A2B1-954C61B1EAEB}"/>
              </a:ext>
            </a:extLst>
          </p:cNvPr>
          <p:cNvCxnSpPr>
            <a:stCxn id="13" idx="3"/>
            <a:endCxn id="15" idx="7"/>
          </p:cNvCxnSpPr>
          <p:nvPr/>
        </p:nvCxnSpPr>
        <p:spPr>
          <a:xfrm flipH="1">
            <a:off x="8212765" y="3379949"/>
            <a:ext cx="425492" cy="3701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C3D11B9-9BE4-589C-E5D1-14FD808FFA68}"/>
              </a:ext>
            </a:extLst>
          </p:cNvPr>
          <p:cNvCxnSpPr>
            <a:stCxn id="13" idx="5"/>
            <a:endCxn id="14" idx="1"/>
          </p:cNvCxnSpPr>
          <p:nvPr/>
        </p:nvCxnSpPr>
        <p:spPr>
          <a:xfrm>
            <a:off x="8872451" y="3379949"/>
            <a:ext cx="486332" cy="37015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05C856-1592-5E47-1C2D-E25714C95A54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7642313" y="3979078"/>
            <a:ext cx="336258" cy="3227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625C0F-DF7D-9637-1946-3AA55C4BABC0}"/>
              </a:ext>
            </a:extLst>
          </p:cNvPr>
          <p:cNvCxnSpPr>
            <a:stCxn id="15" idx="5"/>
            <a:endCxn id="17" idx="0"/>
          </p:cNvCxnSpPr>
          <p:nvPr/>
        </p:nvCxnSpPr>
        <p:spPr>
          <a:xfrm>
            <a:off x="8212765" y="3979078"/>
            <a:ext cx="272717" cy="32273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1991D0-40AA-0E2B-6599-31E9F9845A9B}"/>
              </a:ext>
            </a:extLst>
          </p:cNvPr>
          <p:cNvCxnSpPr>
            <a:stCxn id="14" idx="3"/>
            <a:endCxn id="19" idx="0"/>
          </p:cNvCxnSpPr>
          <p:nvPr/>
        </p:nvCxnSpPr>
        <p:spPr>
          <a:xfrm flipH="1">
            <a:off x="9099379" y="3979078"/>
            <a:ext cx="259404" cy="3227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BDF11A-3071-5814-BC59-B60F59831AA7}"/>
              </a:ext>
            </a:extLst>
          </p:cNvPr>
          <p:cNvCxnSpPr>
            <a:stCxn id="14" idx="5"/>
            <a:endCxn id="20" idx="0"/>
          </p:cNvCxnSpPr>
          <p:nvPr/>
        </p:nvCxnSpPr>
        <p:spPr>
          <a:xfrm>
            <a:off x="9592977" y="3979078"/>
            <a:ext cx="285899" cy="3227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DFF88EA-5C60-092F-A1F3-9E083D9C6070}"/>
              </a:ext>
            </a:extLst>
          </p:cNvPr>
          <p:cNvCxnSpPr>
            <a:stCxn id="16" idx="3"/>
            <a:endCxn id="18" idx="0"/>
          </p:cNvCxnSpPr>
          <p:nvPr/>
        </p:nvCxnSpPr>
        <p:spPr>
          <a:xfrm flipH="1">
            <a:off x="7375116" y="4578206"/>
            <a:ext cx="150100" cy="2841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A1A6B2A-5C93-AF5D-CA52-3C597E3C8A77}"/>
              </a:ext>
            </a:extLst>
          </p:cNvPr>
          <p:cNvCxnSpPr>
            <a:stCxn id="16" idx="5"/>
            <a:endCxn id="21" idx="0"/>
          </p:cNvCxnSpPr>
          <p:nvPr/>
        </p:nvCxnSpPr>
        <p:spPr>
          <a:xfrm>
            <a:off x="7759410" y="4578206"/>
            <a:ext cx="163139" cy="28413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30BEAC6-A6AF-7A48-2A85-BE00D3F8665E}"/>
              </a:ext>
            </a:extLst>
          </p:cNvPr>
          <p:cNvCxnSpPr>
            <a:stCxn id="17" idx="3"/>
            <a:endCxn id="22" idx="0"/>
          </p:cNvCxnSpPr>
          <p:nvPr/>
        </p:nvCxnSpPr>
        <p:spPr>
          <a:xfrm flipH="1">
            <a:off x="8306843" y="4578206"/>
            <a:ext cx="61542" cy="27422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7BAF27A-F93B-1B42-3D17-F8072A651B00}"/>
              </a:ext>
            </a:extLst>
          </p:cNvPr>
          <p:cNvCxnSpPr/>
          <p:nvPr/>
        </p:nvCxnSpPr>
        <p:spPr>
          <a:xfrm flipH="1">
            <a:off x="6027440" y="4120610"/>
            <a:ext cx="633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4" descr="穿高领毛衣戴眼镜的男人">
            <a:extLst>
              <a:ext uri="{FF2B5EF4-FFF2-40B4-BE49-F238E27FC236}">
                <a16:creationId xmlns:a16="http://schemas.microsoft.com/office/drawing/2014/main" id="{E360B9D5-A844-990F-B12E-6E3F35B554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A9E7F24-9695-70E3-1D4B-6F05B0F7E988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6BA0CD7-6A91-FDDF-F91A-5784EE5BB267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7499C5A1-86F0-A438-1BEC-AFDB0E2DA458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了解过索引吗？（什么是索引）</a:t>
              </a:r>
            </a:p>
          </p:txBody>
        </p:sp>
      </p:grpSp>
      <p:sp>
        <p:nvSpPr>
          <p:cNvPr id="32" name="文本占位符 6">
            <a:extLst>
              <a:ext uri="{FF2B5EF4-FFF2-40B4-BE49-F238E27FC236}">
                <a16:creationId xmlns:a16="http://schemas.microsoft.com/office/drawing/2014/main" id="{0E31D5F7-1606-45F2-5100-502BD48F0173}"/>
              </a:ext>
            </a:extLst>
          </p:cNvPr>
          <p:cNvSpPr txBox="1">
            <a:spLocks/>
          </p:cNvSpPr>
          <p:nvPr/>
        </p:nvSpPr>
        <p:spPr>
          <a:xfrm>
            <a:off x="2058763" y="1765974"/>
            <a:ext cx="9441938" cy="95837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索引（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）是帮助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zh-CN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高效获取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数据的数据结构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有序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。在数据之外，数据库系统还维护着满足特定查找算法的数据结构（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树），这些数据结构以某种方式引用（指向）数据， 这样就可以在这些数据结构上实现高级查找算法，这种数据结构就是索引。</a:t>
            </a: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5" name="图形 34" descr="穿高领毛衣戴眼镜的男人">
            <a:extLst>
              <a:ext uri="{FF2B5EF4-FFF2-40B4-BE49-F238E27FC236}">
                <a16:creationId xmlns:a16="http://schemas.microsoft.com/office/drawing/2014/main" id="{496D08A8-A6D9-9BFC-1E61-5B3181E75C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88379" y="4977696"/>
            <a:ext cx="867323" cy="116706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A945EBD3-4D7B-05B2-07B0-8E49FC18DEB5}"/>
              </a:ext>
            </a:extLst>
          </p:cNvPr>
          <p:cNvGrpSpPr/>
          <p:nvPr/>
        </p:nvGrpSpPr>
        <p:grpSpPr>
          <a:xfrm flipV="1">
            <a:off x="1640265" y="5712642"/>
            <a:ext cx="4685122" cy="879855"/>
            <a:chOff x="1415952" y="1021955"/>
            <a:chExt cx="7907155" cy="859390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1156FE2A-E31F-1849-DEA5-8950DE0F199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占位符 6">
              <a:extLst>
                <a:ext uri="{FF2B5EF4-FFF2-40B4-BE49-F238E27FC236}">
                  <a16:creationId xmlns:a16="http://schemas.microsoft.com/office/drawing/2014/main" id="{13C5E91E-1167-97B0-0343-21D6D5B0D07A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索引的底层数据结构了解过嘛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CEA3A6E5-64E1-77F0-1B27-8F9E1FB24825}"/>
              </a:ext>
            </a:extLst>
          </p:cNvPr>
          <p:cNvSpPr txBox="1">
            <a:spLocks/>
          </p:cNvSpPr>
          <p:nvPr/>
        </p:nvSpPr>
        <p:spPr>
          <a:xfrm>
            <a:off x="5947169" y="6082515"/>
            <a:ext cx="1038093" cy="440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A29942C-EF35-4C88-AAFF-B9DB1DF3F65D}"/>
              </a:ext>
            </a:extLst>
          </p:cNvPr>
          <p:cNvSpPr/>
          <p:nvPr/>
        </p:nvSpPr>
        <p:spPr bwMode="auto">
          <a:xfrm>
            <a:off x="6344240" y="6061436"/>
            <a:ext cx="1291471" cy="5279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B+</a:t>
            </a:r>
            <a:r>
              <a:rPr lang="zh-CN" altLang="en-US" dirty="0">
                <a:solidFill>
                  <a:schemeClr val="bg1"/>
                </a:solidFill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树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AB27C57-8667-F43E-11DF-674D5581A26C}"/>
              </a:ext>
            </a:extLst>
          </p:cNvPr>
          <p:cNvSpPr/>
          <p:nvPr/>
        </p:nvSpPr>
        <p:spPr bwMode="auto">
          <a:xfrm>
            <a:off x="7887697" y="5699759"/>
            <a:ext cx="1291471" cy="2921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二叉树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13078D-9F55-8CF3-450F-E4021475F8C6}"/>
              </a:ext>
            </a:extLst>
          </p:cNvPr>
          <p:cNvSpPr/>
          <p:nvPr/>
        </p:nvSpPr>
        <p:spPr bwMode="auto">
          <a:xfrm>
            <a:off x="7887697" y="6073165"/>
            <a:ext cx="1291471" cy="2921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红黑树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0872467-C924-E35D-CDF1-14EC7BF79E7A}"/>
              </a:ext>
            </a:extLst>
          </p:cNvPr>
          <p:cNvSpPr/>
          <p:nvPr/>
        </p:nvSpPr>
        <p:spPr bwMode="auto">
          <a:xfrm>
            <a:off x="7887697" y="6446571"/>
            <a:ext cx="1291471" cy="29212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B</a:t>
            </a:r>
            <a:r>
              <a:rPr lang="zh-CN" altLang="en-US" sz="1400" dirty="0">
                <a:solidFill>
                  <a:schemeClr val="bg1"/>
                </a:solidFill>
                <a:latin typeface="Courier New" panose="02070309020205020404" pitchFamily="49" charset="0"/>
                <a:ea typeface="阿里巴巴普惠体" panose="00020600040101010101" pitchFamily="18" charset="-122"/>
                <a:cs typeface="Courier New" panose="02070309020205020404" pitchFamily="49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37407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0.00117 0.0365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3657 L 0.00143 0.0766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7662 L 0.00078 0.1171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11713 L 0.00078 0.230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23055 L 0.00078 0.35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8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471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5" presetClass="emph" presetSubtype="0" grpId="1" nodeType="clickEffect">
                                  <p:stCondLst>
                                    <p:cond delay="1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471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4717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repeatCount="3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19" grpId="2" animBg="1"/>
      <p:bldP spid="19" grpId="3" animBg="1"/>
      <p:bldP spid="20" grpId="0" animBg="1"/>
      <p:bldP spid="21" grpId="0" animBg="1"/>
      <p:bldP spid="22" grpId="0" animBg="1"/>
      <p:bldP spid="32" grpId="0"/>
      <p:bldP spid="41" grpId="0" animBg="1"/>
      <p:bldP spid="4" grpId="0" animBg="1"/>
      <p:bldP spid="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966F6-20F1-8968-E81D-82FD6CD7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C8935-522C-CB37-F910-C28E801473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8949" y="1407237"/>
            <a:ext cx="10698800" cy="517191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默认使用的索引底层数据结构是</a:t>
            </a:r>
            <a:r>
              <a:rPr lang="en-US" altLang="zh-CN" dirty="0"/>
              <a:t>B+</a:t>
            </a:r>
            <a:r>
              <a:rPr lang="zh-CN" altLang="en-US" dirty="0"/>
              <a:t>树。再聊</a:t>
            </a:r>
            <a:r>
              <a:rPr lang="en-US" altLang="zh-CN" dirty="0"/>
              <a:t>B+</a:t>
            </a:r>
            <a:r>
              <a:rPr lang="zh-CN" altLang="en-US" dirty="0"/>
              <a:t>树之前，我们先聊聊二叉树和</a:t>
            </a:r>
            <a:r>
              <a:rPr lang="en-US" altLang="zh-CN" dirty="0"/>
              <a:t>B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二叉树：不稳定</a:t>
            </a:r>
            <a:endParaRPr lang="en-US" altLang="zh-CN" dirty="0" smtClean="0"/>
          </a:p>
          <a:p>
            <a:r>
              <a:rPr lang="zh-CN" altLang="en-US" dirty="0"/>
              <a:t>红黑</a:t>
            </a:r>
            <a:r>
              <a:rPr lang="zh-CN" altLang="en-US" dirty="0" smtClean="0"/>
              <a:t>树：数量大的话会变得很高，效率也不高</a:t>
            </a:r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C71F6CD0-BAF3-9F34-CFB7-444641554447}"/>
              </a:ext>
            </a:extLst>
          </p:cNvPr>
          <p:cNvSpPr txBox="1">
            <a:spLocks/>
          </p:cNvSpPr>
          <p:nvPr/>
        </p:nvSpPr>
        <p:spPr>
          <a:xfrm>
            <a:off x="1746137" y="2574492"/>
            <a:ext cx="1780456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二叉搜索树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FF51A7B-EF8F-6000-6893-4B1648496D62}"/>
              </a:ext>
            </a:extLst>
          </p:cNvPr>
          <p:cNvSpPr/>
          <p:nvPr/>
        </p:nvSpPr>
        <p:spPr>
          <a:xfrm>
            <a:off x="1989055" y="3175777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6F3BD19-C0C5-882E-33E9-2C7033AC625E}"/>
              </a:ext>
            </a:extLst>
          </p:cNvPr>
          <p:cNvSpPr/>
          <p:nvPr/>
        </p:nvSpPr>
        <p:spPr>
          <a:xfrm>
            <a:off x="1293828" y="3939139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E3BF9A0-CDA0-05F0-66B1-43ABA33FF774}"/>
              </a:ext>
            </a:extLst>
          </p:cNvPr>
          <p:cNvSpPr/>
          <p:nvPr/>
        </p:nvSpPr>
        <p:spPr>
          <a:xfrm>
            <a:off x="2727494" y="3921324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48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57DECBB-3B1D-B35E-A067-6B3F598C0480}"/>
              </a:ext>
            </a:extLst>
          </p:cNvPr>
          <p:cNvSpPr/>
          <p:nvPr/>
        </p:nvSpPr>
        <p:spPr>
          <a:xfrm>
            <a:off x="887688" y="4817403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19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256FE91-00DE-32FE-4916-E311E5ECFD9A}"/>
              </a:ext>
            </a:extLst>
          </p:cNvPr>
          <p:cNvSpPr/>
          <p:nvPr/>
        </p:nvSpPr>
        <p:spPr>
          <a:xfrm>
            <a:off x="1710964" y="4817403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DB7D642-8595-5BC1-852F-84D58B55E5F8}"/>
              </a:ext>
            </a:extLst>
          </p:cNvPr>
          <p:cNvSpPr/>
          <p:nvPr/>
        </p:nvSpPr>
        <p:spPr>
          <a:xfrm>
            <a:off x="2351213" y="4817403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0D96F2-56AE-991D-F0CF-56F6897197B1}"/>
              </a:ext>
            </a:extLst>
          </p:cNvPr>
          <p:cNvSpPr/>
          <p:nvPr/>
        </p:nvSpPr>
        <p:spPr>
          <a:xfrm>
            <a:off x="3147778" y="4817403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53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FB0037E-3D3B-656B-B215-6D241D57629E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571919" y="3731959"/>
            <a:ext cx="695227" cy="20718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9939A22-7979-22BD-B086-3C1965A26123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267146" y="3731959"/>
            <a:ext cx="738439" cy="1893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9F199B5-BEE7-E810-8CD9-5C910CB916A6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1165779" y="4495321"/>
            <a:ext cx="406140" cy="3220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E89CA48-690A-55E7-C531-58FE93A05912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1571919" y="4495321"/>
            <a:ext cx="417136" cy="3220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3DF600A-8292-CE6A-7723-F6538F78812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H="1">
            <a:off x="2629304" y="4477506"/>
            <a:ext cx="376281" cy="33989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AFC6128-AD02-57FF-F75D-479EDBA6F467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3005585" y="4477506"/>
            <a:ext cx="420284" cy="33989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D991021-A810-C406-4374-F566770BFF93}"/>
              </a:ext>
            </a:extLst>
          </p:cNvPr>
          <p:cNvSpPr/>
          <p:nvPr/>
        </p:nvSpPr>
        <p:spPr>
          <a:xfrm>
            <a:off x="5629371" y="3175777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0BCE1FF-57C1-C6FB-D317-BC51C4814E7A}"/>
              </a:ext>
            </a:extLst>
          </p:cNvPr>
          <p:cNvSpPr/>
          <p:nvPr/>
        </p:nvSpPr>
        <p:spPr>
          <a:xfrm>
            <a:off x="5305716" y="3861080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6C8E020-09A3-CA4D-C0FF-71DD3A4F74C6}"/>
              </a:ext>
            </a:extLst>
          </p:cNvPr>
          <p:cNvSpPr/>
          <p:nvPr/>
        </p:nvSpPr>
        <p:spPr>
          <a:xfrm>
            <a:off x="4981003" y="4539312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2DD61BB-D8B7-DEF4-26B8-0F27834DC146}"/>
              </a:ext>
            </a:extLst>
          </p:cNvPr>
          <p:cNvSpPr/>
          <p:nvPr/>
        </p:nvSpPr>
        <p:spPr>
          <a:xfrm>
            <a:off x="4702912" y="5233796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107E92C-4900-4283-EE46-1CC975A1E569}"/>
              </a:ext>
            </a:extLst>
          </p:cNvPr>
          <p:cNvSpPr/>
          <p:nvPr/>
        </p:nvSpPr>
        <p:spPr>
          <a:xfrm>
            <a:off x="4424821" y="5928280"/>
            <a:ext cx="556182" cy="5561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B24E3C-0E0C-F66B-6D68-1FB5C4F40AAC}"/>
              </a:ext>
            </a:extLst>
          </p:cNvPr>
          <p:cNvCxnSpPr>
            <a:stCxn id="46" idx="4"/>
            <a:endCxn id="47" idx="0"/>
          </p:cNvCxnSpPr>
          <p:nvPr/>
        </p:nvCxnSpPr>
        <p:spPr>
          <a:xfrm flipH="1">
            <a:off x="5583807" y="3731959"/>
            <a:ext cx="323655" cy="1291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8118AA7-5EB7-646F-073B-5594C16C1295}"/>
              </a:ext>
            </a:extLst>
          </p:cNvPr>
          <p:cNvCxnSpPr>
            <a:stCxn id="47" idx="4"/>
            <a:endCxn id="48" idx="0"/>
          </p:cNvCxnSpPr>
          <p:nvPr/>
        </p:nvCxnSpPr>
        <p:spPr>
          <a:xfrm flipH="1">
            <a:off x="5259094" y="4417262"/>
            <a:ext cx="324713" cy="12205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A7000DF-4130-B01D-8DFF-E00922188638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 flipH="1">
            <a:off x="4981003" y="5095494"/>
            <a:ext cx="278091" cy="1383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71D8369-8D5B-A185-3391-DA86C3188603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 flipH="1">
            <a:off x="4702912" y="5789978"/>
            <a:ext cx="278091" cy="13830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B3C7D3A9-8589-3424-DD22-57968A843BC3}"/>
              </a:ext>
            </a:extLst>
          </p:cNvPr>
          <p:cNvSpPr/>
          <p:nvPr/>
        </p:nvSpPr>
        <p:spPr>
          <a:xfrm>
            <a:off x="8991596" y="3111918"/>
            <a:ext cx="556182" cy="556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23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2F0BE0D-9905-9214-0156-957734D83257}"/>
              </a:ext>
            </a:extLst>
          </p:cNvPr>
          <p:cNvSpPr/>
          <p:nvPr/>
        </p:nvSpPr>
        <p:spPr>
          <a:xfrm>
            <a:off x="8229596" y="3939139"/>
            <a:ext cx="556182" cy="5561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20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7FB33D9-3680-778A-98DD-473B6C062AD3}"/>
              </a:ext>
            </a:extLst>
          </p:cNvPr>
          <p:cNvSpPr/>
          <p:nvPr/>
        </p:nvSpPr>
        <p:spPr>
          <a:xfrm>
            <a:off x="9832153" y="3932855"/>
            <a:ext cx="556182" cy="5561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34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05B7B3EA-A72C-27EC-947A-D941C25A0FC1}"/>
              </a:ext>
            </a:extLst>
          </p:cNvPr>
          <p:cNvSpPr/>
          <p:nvPr/>
        </p:nvSpPr>
        <p:spPr>
          <a:xfrm>
            <a:off x="7736035" y="4902614"/>
            <a:ext cx="556182" cy="556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19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844E69E-CC1A-9CFF-9E5B-9C56A9BCF1FC}"/>
              </a:ext>
            </a:extLst>
          </p:cNvPr>
          <p:cNvSpPr/>
          <p:nvPr/>
        </p:nvSpPr>
        <p:spPr>
          <a:xfrm>
            <a:off x="8713505" y="4886554"/>
            <a:ext cx="556182" cy="556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22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1BFF5B5-77EE-42C9-85E6-4D008EE5A72C}"/>
              </a:ext>
            </a:extLst>
          </p:cNvPr>
          <p:cNvSpPr/>
          <p:nvPr/>
        </p:nvSpPr>
        <p:spPr>
          <a:xfrm>
            <a:off x="9434653" y="4886554"/>
            <a:ext cx="556182" cy="556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33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1A3CB8F-BB3A-F9D6-53F5-779093F0888E}"/>
              </a:ext>
            </a:extLst>
          </p:cNvPr>
          <p:cNvSpPr/>
          <p:nvPr/>
        </p:nvSpPr>
        <p:spPr>
          <a:xfrm>
            <a:off x="10365825" y="4902614"/>
            <a:ext cx="556182" cy="55618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36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F5D8DFC2-4AFD-81E0-23DB-726B5D24A918}"/>
              </a:ext>
            </a:extLst>
          </p:cNvPr>
          <p:cNvSpPr/>
          <p:nvPr/>
        </p:nvSpPr>
        <p:spPr>
          <a:xfrm>
            <a:off x="7290613" y="5779371"/>
            <a:ext cx="556182" cy="55618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</a:rPr>
              <a:t>17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0CDA71E-86D4-998A-F058-C32A90C07EBC}"/>
              </a:ext>
            </a:extLst>
          </p:cNvPr>
          <p:cNvCxnSpPr>
            <a:stCxn id="72" idx="4"/>
            <a:endCxn id="73" idx="0"/>
          </p:cNvCxnSpPr>
          <p:nvPr/>
        </p:nvCxnSpPr>
        <p:spPr>
          <a:xfrm flipH="1">
            <a:off x="8507687" y="3668100"/>
            <a:ext cx="762000" cy="27103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4B9DF1A-CF53-0B3D-5592-BFA5BB8C8EDF}"/>
              </a:ext>
            </a:extLst>
          </p:cNvPr>
          <p:cNvCxnSpPr>
            <a:stCxn id="72" idx="4"/>
            <a:endCxn id="74" idx="0"/>
          </p:cNvCxnSpPr>
          <p:nvPr/>
        </p:nvCxnSpPr>
        <p:spPr>
          <a:xfrm>
            <a:off x="9269687" y="3668100"/>
            <a:ext cx="840557" cy="26475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916A97C-D6D3-7325-860B-7176FBDD77CC}"/>
              </a:ext>
            </a:extLst>
          </p:cNvPr>
          <p:cNvCxnSpPr>
            <a:stCxn id="73" idx="4"/>
            <a:endCxn id="75" idx="0"/>
          </p:cNvCxnSpPr>
          <p:nvPr/>
        </p:nvCxnSpPr>
        <p:spPr>
          <a:xfrm flipH="1">
            <a:off x="8014126" y="4495321"/>
            <a:ext cx="493561" cy="40729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851D70D-6651-88DB-437F-93AF6D3BFB45}"/>
              </a:ext>
            </a:extLst>
          </p:cNvPr>
          <p:cNvCxnSpPr>
            <a:stCxn id="73" idx="4"/>
            <a:endCxn id="76" idx="0"/>
          </p:cNvCxnSpPr>
          <p:nvPr/>
        </p:nvCxnSpPr>
        <p:spPr>
          <a:xfrm>
            <a:off x="8507687" y="4495321"/>
            <a:ext cx="483909" cy="39123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1327912-3707-7644-964D-C4CC7475ACA0}"/>
              </a:ext>
            </a:extLst>
          </p:cNvPr>
          <p:cNvCxnSpPr>
            <a:stCxn id="75" idx="4"/>
            <a:endCxn id="79" idx="0"/>
          </p:cNvCxnSpPr>
          <p:nvPr/>
        </p:nvCxnSpPr>
        <p:spPr>
          <a:xfrm flipH="1">
            <a:off x="7568704" y="5458796"/>
            <a:ext cx="445422" cy="32057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E8CBBC1-B95B-E685-E287-E3F635B0250A}"/>
              </a:ext>
            </a:extLst>
          </p:cNvPr>
          <p:cNvCxnSpPr>
            <a:stCxn id="74" idx="4"/>
            <a:endCxn id="77" idx="0"/>
          </p:cNvCxnSpPr>
          <p:nvPr/>
        </p:nvCxnSpPr>
        <p:spPr>
          <a:xfrm flipH="1">
            <a:off x="9712744" y="4489037"/>
            <a:ext cx="397500" cy="39751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64895AB-7745-B439-59BE-9A2A773C098D}"/>
              </a:ext>
            </a:extLst>
          </p:cNvPr>
          <p:cNvCxnSpPr>
            <a:stCxn id="74" idx="4"/>
            <a:endCxn id="78" idx="0"/>
          </p:cNvCxnSpPr>
          <p:nvPr/>
        </p:nvCxnSpPr>
        <p:spPr>
          <a:xfrm>
            <a:off x="10110244" y="4489037"/>
            <a:ext cx="533672" cy="41357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占位符 2">
            <a:extLst>
              <a:ext uri="{FF2B5EF4-FFF2-40B4-BE49-F238E27FC236}">
                <a16:creationId xmlns:a16="http://schemas.microsoft.com/office/drawing/2014/main" id="{AAA1A2C1-0477-43D3-66A6-BCAD4BDC0321}"/>
              </a:ext>
            </a:extLst>
          </p:cNvPr>
          <p:cNvSpPr txBox="1">
            <a:spLocks/>
          </p:cNvSpPr>
          <p:nvPr/>
        </p:nvSpPr>
        <p:spPr>
          <a:xfrm>
            <a:off x="5259094" y="2583026"/>
            <a:ext cx="1538595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最坏的二叉树</a:t>
            </a:r>
          </a:p>
        </p:txBody>
      </p:sp>
      <p:sp>
        <p:nvSpPr>
          <p:cNvPr id="99" name="文本占位符 2">
            <a:extLst>
              <a:ext uri="{FF2B5EF4-FFF2-40B4-BE49-F238E27FC236}">
                <a16:creationId xmlns:a16="http://schemas.microsoft.com/office/drawing/2014/main" id="{295B22C3-44C3-F80A-4A9D-23A1FF4C10B8}"/>
              </a:ext>
            </a:extLst>
          </p:cNvPr>
          <p:cNvSpPr txBox="1">
            <a:spLocks/>
          </p:cNvSpPr>
          <p:nvPr/>
        </p:nvSpPr>
        <p:spPr>
          <a:xfrm>
            <a:off x="8916181" y="2588443"/>
            <a:ext cx="1212354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红黑树</a:t>
            </a:r>
          </a:p>
        </p:txBody>
      </p:sp>
    </p:spTree>
    <p:extLst>
      <p:ext uri="{BB962C8B-B14F-4D97-AF65-F5344CB8AC3E}">
        <p14:creationId xmlns:p14="http://schemas.microsoft.com/office/powerpoint/2010/main" val="1351800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8" grpId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1C1750-12E9-67EB-3D8A-572098B17EE9}"/>
              </a:ext>
            </a:extLst>
          </p:cNvPr>
          <p:cNvSpPr/>
          <p:nvPr/>
        </p:nvSpPr>
        <p:spPr bwMode="auto">
          <a:xfrm>
            <a:off x="1216059" y="2453922"/>
            <a:ext cx="1791092" cy="40716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优化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B0F416F-BEBA-97B3-938B-E052E0B6A0CB}"/>
              </a:ext>
            </a:extLst>
          </p:cNvPr>
          <p:cNvSpPr/>
          <p:nvPr/>
        </p:nvSpPr>
        <p:spPr bwMode="auto">
          <a:xfrm>
            <a:off x="1216059" y="5441738"/>
            <a:ext cx="1791092" cy="4071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其他面试题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621C86-6FAE-EF9A-A50F-D72C8EA27C14}"/>
              </a:ext>
            </a:extLst>
          </p:cNvPr>
          <p:cNvSpPr/>
          <p:nvPr/>
        </p:nvSpPr>
        <p:spPr bwMode="auto">
          <a:xfrm>
            <a:off x="3550550" y="1358669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定位慢查询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52D7B4-485F-1211-2C2C-25613A07EC7C}"/>
              </a:ext>
            </a:extLst>
          </p:cNvPr>
          <p:cNvSpPr/>
          <p:nvPr/>
        </p:nvSpPr>
        <p:spPr bwMode="auto">
          <a:xfrm>
            <a:off x="3550550" y="2090500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执行计划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403045-C850-AB2F-5B8B-6B408559BC7C}"/>
              </a:ext>
            </a:extLst>
          </p:cNvPr>
          <p:cNvSpPr/>
          <p:nvPr/>
        </p:nvSpPr>
        <p:spPr bwMode="auto">
          <a:xfrm>
            <a:off x="3550550" y="2822331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索引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FF10F04-16CF-65BF-899C-B604F0D734B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007151" y="1562251"/>
            <a:ext cx="543399" cy="10952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9A52511-8108-B3F1-9719-1D1D12D225D3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3007151" y="2294082"/>
            <a:ext cx="543399" cy="3634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23DA0FA6-BADD-4BE3-3603-4C6BA65324F9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007151" y="2657504"/>
            <a:ext cx="543399" cy="368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281E891-C221-8556-0609-743F1739F7E8}"/>
              </a:ext>
            </a:extLst>
          </p:cNvPr>
          <p:cNvSpPr/>
          <p:nvPr/>
        </p:nvSpPr>
        <p:spPr bwMode="auto">
          <a:xfrm>
            <a:off x="6522455" y="154158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存储引擎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528B26A-A18A-9F1A-C8D0-17AC5273BF25}"/>
              </a:ext>
            </a:extLst>
          </p:cNvPr>
          <p:cNvSpPr/>
          <p:nvPr/>
        </p:nvSpPr>
        <p:spPr bwMode="auto">
          <a:xfrm>
            <a:off x="3550550" y="4822250"/>
            <a:ext cx="1791092" cy="4071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事务相关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ECDE395-BB6A-B546-2D65-7E16F0BA5D40}"/>
              </a:ext>
            </a:extLst>
          </p:cNvPr>
          <p:cNvSpPr/>
          <p:nvPr/>
        </p:nvSpPr>
        <p:spPr bwMode="auto">
          <a:xfrm>
            <a:off x="3550550" y="5451677"/>
            <a:ext cx="1791092" cy="391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主从同步原理</a:t>
            </a: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DECED208-C64D-7E84-8924-DC11CCD1D089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3007151" y="5025832"/>
            <a:ext cx="543399" cy="6194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9A443816-B41C-7F50-A076-3FCA9BB97FB4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3007151" y="5645320"/>
            <a:ext cx="543399" cy="19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F7FD9614-E9C3-988F-3BF9-4F632A8E855C}"/>
              </a:ext>
            </a:extLst>
          </p:cNvPr>
          <p:cNvSpPr/>
          <p:nvPr/>
        </p:nvSpPr>
        <p:spPr bwMode="auto">
          <a:xfrm>
            <a:off x="6522455" y="2181932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索引底层数据结构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C25BF53-24A5-5FBD-668D-B8189C768592}"/>
              </a:ext>
            </a:extLst>
          </p:cNvPr>
          <p:cNvSpPr/>
          <p:nvPr/>
        </p:nvSpPr>
        <p:spPr bwMode="auto">
          <a:xfrm>
            <a:off x="6522455" y="2822283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聚簇和非聚簇索引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D209CBE-E99D-411A-A41B-5C06B14E15DE}"/>
              </a:ext>
            </a:extLst>
          </p:cNvPr>
          <p:cNvSpPr/>
          <p:nvPr/>
        </p:nvSpPr>
        <p:spPr bwMode="auto">
          <a:xfrm>
            <a:off x="6522455" y="3462633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索引创建原则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E3755EF-368D-1642-0508-1371358EAE7C}"/>
              </a:ext>
            </a:extLst>
          </p:cNvPr>
          <p:cNvSpPr/>
          <p:nvPr/>
        </p:nvSpPr>
        <p:spPr bwMode="auto">
          <a:xfrm>
            <a:off x="6522455" y="4102984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索引失效场景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DE34579-8208-9741-DB84-7BE3286FF5D6}"/>
              </a:ext>
            </a:extLst>
          </p:cNvPr>
          <p:cNvSpPr/>
          <p:nvPr/>
        </p:nvSpPr>
        <p:spPr bwMode="auto">
          <a:xfrm>
            <a:off x="3550550" y="3554162"/>
            <a:ext cx="1791092" cy="4071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优化经验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05AEB40-FCCD-5553-D65F-6DE0D932BE57}"/>
              </a:ext>
            </a:extLst>
          </p:cNvPr>
          <p:cNvSpPr/>
          <p:nvPr/>
        </p:nvSpPr>
        <p:spPr bwMode="auto">
          <a:xfrm>
            <a:off x="5711750" y="4822250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事务特性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8EDDE4D-EA04-211D-5C67-0FB2D2126C53}"/>
              </a:ext>
            </a:extLst>
          </p:cNvPr>
          <p:cNvSpPr/>
          <p:nvPr/>
        </p:nvSpPr>
        <p:spPr bwMode="auto">
          <a:xfrm>
            <a:off x="7719660" y="4822250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隔离级别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DA6C76D-851D-517B-820C-498CE320FF02}"/>
              </a:ext>
            </a:extLst>
          </p:cNvPr>
          <p:cNvSpPr/>
          <p:nvPr/>
        </p:nvSpPr>
        <p:spPr bwMode="auto">
          <a:xfrm>
            <a:off x="9736996" y="4822250"/>
            <a:ext cx="1791092" cy="4071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MVCC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A457C137-BFE7-145E-429C-EF4587B42BBC}"/>
              </a:ext>
            </a:extLst>
          </p:cNvPr>
          <p:cNvCxnSpPr>
            <a:stCxn id="4" idx="3"/>
            <a:endCxn id="54" idx="1"/>
          </p:cNvCxnSpPr>
          <p:nvPr/>
        </p:nvCxnSpPr>
        <p:spPr>
          <a:xfrm>
            <a:off x="3007151" y="2657504"/>
            <a:ext cx="543399" cy="11002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5B046751-3C4C-020B-E8BB-2E96C29825F1}"/>
              </a:ext>
            </a:extLst>
          </p:cNvPr>
          <p:cNvCxnSpPr>
            <a:stCxn id="9" idx="3"/>
            <a:endCxn id="45" idx="1"/>
          </p:cNvCxnSpPr>
          <p:nvPr/>
        </p:nvCxnSpPr>
        <p:spPr>
          <a:xfrm flipV="1">
            <a:off x="5341642" y="3025865"/>
            <a:ext cx="1180813" cy="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90E6CA1B-C5B9-D02C-9F25-4FC43E993958}"/>
              </a:ext>
            </a:extLst>
          </p:cNvPr>
          <p:cNvCxnSpPr>
            <a:stCxn id="9" idx="3"/>
            <a:endCxn id="42" idx="1"/>
          </p:cNvCxnSpPr>
          <p:nvPr/>
        </p:nvCxnSpPr>
        <p:spPr>
          <a:xfrm flipV="1">
            <a:off x="5341642" y="2385514"/>
            <a:ext cx="1180813" cy="6403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58F9ADFF-C0BE-A982-CAE1-16BF57E4A889}"/>
              </a:ext>
            </a:extLst>
          </p:cNvPr>
          <p:cNvCxnSpPr>
            <a:stCxn id="9" idx="3"/>
            <a:endCxn id="47" idx="1"/>
          </p:cNvCxnSpPr>
          <p:nvPr/>
        </p:nvCxnSpPr>
        <p:spPr>
          <a:xfrm>
            <a:off x="5341642" y="3025913"/>
            <a:ext cx="1180813" cy="6403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FF2392D2-E8FE-4B91-6790-8FDD74BE3530}"/>
              </a:ext>
            </a:extLst>
          </p:cNvPr>
          <p:cNvCxnSpPr>
            <a:stCxn id="9" idx="3"/>
            <a:endCxn id="27" idx="1"/>
          </p:cNvCxnSpPr>
          <p:nvPr/>
        </p:nvCxnSpPr>
        <p:spPr>
          <a:xfrm flipV="1">
            <a:off x="5341642" y="1745164"/>
            <a:ext cx="1180813" cy="12807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EB998188-9EB5-FA67-2CD1-8BCF23F3C9E4}"/>
              </a:ext>
            </a:extLst>
          </p:cNvPr>
          <p:cNvCxnSpPr>
            <a:stCxn id="9" idx="3"/>
            <a:endCxn id="49" idx="1"/>
          </p:cNvCxnSpPr>
          <p:nvPr/>
        </p:nvCxnSpPr>
        <p:spPr>
          <a:xfrm>
            <a:off x="5341642" y="3025913"/>
            <a:ext cx="1180813" cy="1280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8582B601-7150-70CC-268E-BB4ECCE596B9}"/>
              </a:ext>
            </a:extLst>
          </p:cNvPr>
          <p:cNvSpPr/>
          <p:nvPr/>
        </p:nvSpPr>
        <p:spPr bwMode="auto">
          <a:xfrm>
            <a:off x="3550550" y="6064419"/>
            <a:ext cx="1791092" cy="39127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分库分表</a:t>
            </a: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D7ED2059-A737-2AFE-7EFA-7BFCDE21221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987712" y="5645319"/>
            <a:ext cx="562838" cy="614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BE35C510-5A42-0CBC-D696-8DA0EBE0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562" y="5702481"/>
            <a:ext cx="1866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0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27" grpId="0" animBg="1"/>
      <p:bldP spid="37" grpId="0" animBg="1"/>
      <p:bldP spid="40" grpId="0" animBg="1"/>
      <p:bldP spid="42" grpId="0" animBg="1"/>
      <p:bldP spid="45" grpId="0" animBg="1"/>
      <p:bldP spid="47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184E-46B7-401A-E683-5263A31C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A2B10-75A7-D379-79D0-DEF5E6F378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505670"/>
            <a:ext cx="10698800" cy="1081289"/>
          </a:xfrm>
        </p:spPr>
        <p:txBody>
          <a:bodyPr/>
          <a:lstStyle/>
          <a:p>
            <a:r>
              <a:rPr lang="en-US" altLang="zh-CN" dirty="0"/>
              <a:t>B-Tree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树是一种多叉路衡查找树，相对于二叉树，</a:t>
            </a:r>
            <a:r>
              <a:rPr lang="en-US" altLang="zh-CN" dirty="0"/>
              <a:t>B</a:t>
            </a:r>
            <a:r>
              <a:rPr lang="zh-CN" altLang="en-US" dirty="0"/>
              <a:t>树每个节点可以有多个分支，即多叉。</a:t>
            </a:r>
          </a:p>
          <a:p>
            <a:r>
              <a:rPr lang="zh-CN" altLang="en-US" dirty="0"/>
              <a:t>以一颗最大度数（</a:t>
            </a:r>
            <a:r>
              <a:rPr lang="en-US" altLang="zh-CN" dirty="0"/>
              <a:t>max-degree</a:t>
            </a:r>
            <a:r>
              <a:rPr lang="zh-CN" altLang="en-US" dirty="0"/>
              <a:t>）为</a:t>
            </a:r>
            <a:r>
              <a:rPr lang="en-US" altLang="zh-CN" dirty="0"/>
              <a:t>5(5</a:t>
            </a:r>
            <a:r>
              <a:rPr lang="zh-CN" altLang="en-US" dirty="0"/>
              <a:t>阶</a:t>
            </a:r>
            <a:r>
              <a:rPr lang="en-US" altLang="zh-CN" dirty="0"/>
              <a:t>)</a:t>
            </a:r>
            <a:r>
              <a:rPr lang="zh-CN" altLang="en-US" dirty="0"/>
              <a:t>的</a:t>
            </a:r>
            <a:r>
              <a:rPr lang="en-US" altLang="zh-CN" dirty="0"/>
              <a:t>b-tree</a:t>
            </a:r>
            <a:r>
              <a:rPr lang="zh-CN" altLang="en-US" dirty="0"/>
              <a:t>为例，那这个</a:t>
            </a:r>
            <a:r>
              <a:rPr lang="en-US" altLang="zh-CN" dirty="0"/>
              <a:t>B</a:t>
            </a:r>
            <a:r>
              <a:rPr lang="zh-CN" altLang="en-US" dirty="0"/>
              <a:t>树每个节点最多存储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key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253062A-3E93-7C80-C9C4-AB8700563B46}"/>
              </a:ext>
            </a:extLst>
          </p:cNvPr>
          <p:cNvGrpSpPr/>
          <p:nvPr/>
        </p:nvGrpSpPr>
        <p:grpSpPr>
          <a:xfrm>
            <a:off x="5021759" y="2773363"/>
            <a:ext cx="1945063" cy="501190"/>
            <a:chOff x="4698078" y="2705493"/>
            <a:chExt cx="1945063" cy="5011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4E6F19F-1FD8-8FE8-37CC-B9EE91EE2EB2}"/>
                </a:ext>
              </a:extLst>
            </p:cNvPr>
            <p:cNvSpPr/>
            <p:nvPr/>
          </p:nvSpPr>
          <p:spPr>
            <a:xfrm>
              <a:off x="4698078" y="2705493"/>
              <a:ext cx="1945063" cy="320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9E5F3B-2552-D5D1-36D4-A5DB95BA93C4}"/>
                </a:ext>
              </a:extLst>
            </p:cNvPr>
            <p:cNvSpPr/>
            <p:nvPr/>
          </p:nvSpPr>
          <p:spPr>
            <a:xfrm>
              <a:off x="4824952" y="2705493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1F44F5-84B0-B352-DF90-DEC6C4AA3436}"/>
                </a:ext>
              </a:extLst>
            </p:cNvPr>
            <p:cNvSpPr/>
            <p:nvPr/>
          </p:nvSpPr>
          <p:spPr>
            <a:xfrm>
              <a:off x="4827703" y="3026004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58C6D6F-15F2-2976-E6B9-39BB9B02FB3F}"/>
                </a:ext>
              </a:extLst>
            </p:cNvPr>
            <p:cNvSpPr/>
            <p:nvPr/>
          </p:nvSpPr>
          <p:spPr>
            <a:xfrm>
              <a:off x="5301000" y="2705493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30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17B4CAA-CB67-AD2B-B8DA-EF3BE3AE3836}"/>
                </a:ext>
              </a:extLst>
            </p:cNvPr>
            <p:cNvSpPr/>
            <p:nvPr/>
          </p:nvSpPr>
          <p:spPr>
            <a:xfrm>
              <a:off x="5760560" y="2705493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62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D44F7C-E658-FC4B-DE6F-5A6FA299C2C5}"/>
                </a:ext>
              </a:extLst>
            </p:cNvPr>
            <p:cNvSpPr/>
            <p:nvPr/>
          </p:nvSpPr>
          <p:spPr>
            <a:xfrm>
              <a:off x="6220901" y="2705493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89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ECAA06F-E8B4-E736-5843-974FECA7CDEF}"/>
                </a:ext>
              </a:extLst>
            </p:cNvPr>
            <p:cNvSpPr/>
            <p:nvPr/>
          </p:nvSpPr>
          <p:spPr>
            <a:xfrm>
              <a:off x="5301000" y="3026004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4771107-AC86-3C67-C67A-56B9323C10E3}"/>
                </a:ext>
              </a:extLst>
            </p:cNvPr>
            <p:cNvSpPr/>
            <p:nvPr/>
          </p:nvSpPr>
          <p:spPr>
            <a:xfrm>
              <a:off x="5763311" y="3026004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484F06-58F8-698A-AC83-6BC263AB5768}"/>
                </a:ext>
              </a:extLst>
            </p:cNvPr>
            <p:cNvSpPr/>
            <p:nvPr/>
          </p:nvSpPr>
          <p:spPr>
            <a:xfrm>
              <a:off x="6217371" y="3027574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53C001A-9009-1358-8A64-A6CCC9BF98BD}"/>
              </a:ext>
            </a:extLst>
          </p:cNvPr>
          <p:cNvGrpSpPr/>
          <p:nvPr/>
        </p:nvGrpSpPr>
        <p:grpSpPr>
          <a:xfrm>
            <a:off x="1485730" y="4048814"/>
            <a:ext cx="1606882" cy="499620"/>
            <a:chOff x="2474924" y="3831997"/>
            <a:chExt cx="1606882" cy="49962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BCC248-CA48-059F-BAAC-AAEEBD390C5B}"/>
                </a:ext>
              </a:extLst>
            </p:cNvPr>
            <p:cNvSpPr/>
            <p:nvPr/>
          </p:nvSpPr>
          <p:spPr>
            <a:xfrm>
              <a:off x="2474924" y="3831997"/>
              <a:ext cx="1606882" cy="320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3427121-D057-8BD0-4879-1615433AABDE}"/>
                </a:ext>
              </a:extLst>
            </p:cNvPr>
            <p:cNvSpPr/>
            <p:nvPr/>
          </p:nvSpPr>
          <p:spPr>
            <a:xfrm>
              <a:off x="2648932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2CCD31F-7649-2203-EA85-F1BB3CB497B7}"/>
                </a:ext>
              </a:extLst>
            </p:cNvPr>
            <p:cNvSpPr/>
            <p:nvPr/>
          </p:nvSpPr>
          <p:spPr>
            <a:xfrm>
              <a:off x="2651683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D57A1DB-EB70-62C2-5635-B3A4E06AC851}"/>
                </a:ext>
              </a:extLst>
            </p:cNvPr>
            <p:cNvSpPr/>
            <p:nvPr/>
          </p:nvSpPr>
          <p:spPr>
            <a:xfrm>
              <a:off x="312498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0111245-37E5-9705-9335-02E9B0EC5EB9}"/>
                </a:ext>
              </a:extLst>
            </p:cNvPr>
            <p:cNvSpPr/>
            <p:nvPr/>
          </p:nvSpPr>
          <p:spPr>
            <a:xfrm>
              <a:off x="358454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6DB6DCF-54DB-5F3D-E772-2B3046F8EC02}"/>
                </a:ext>
              </a:extLst>
            </p:cNvPr>
            <p:cNvSpPr/>
            <p:nvPr/>
          </p:nvSpPr>
          <p:spPr>
            <a:xfrm>
              <a:off x="3124980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BD45487-0C96-A7C4-7913-F200B229D077}"/>
                </a:ext>
              </a:extLst>
            </p:cNvPr>
            <p:cNvSpPr/>
            <p:nvPr/>
          </p:nvSpPr>
          <p:spPr>
            <a:xfrm>
              <a:off x="3584540" y="4152508"/>
              <a:ext cx="315799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66027EB-C3C9-9FE3-94F9-D36566E6CC2C}"/>
              </a:ext>
            </a:extLst>
          </p:cNvPr>
          <p:cNvGrpSpPr/>
          <p:nvPr/>
        </p:nvGrpSpPr>
        <p:grpSpPr>
          <a:xfrm>
            <a:off x="5159599" y="4048814"/>
            <a:ext cx="1606882" cy="499620"/>
            <a:chOff x="2474924" y="3831997"/>
            <a:chExt cx="1606882" cy="4996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ACF3EDC-422F-436B-03BD-FF2842200545}"/>
                </a:ext>
              </a:extLst>
            </p:cNvPr>
            <p:cNvSpPr/>
            <p:nvPr/>
          </p:nvSpPr>
          <p:spPr>
            <a:xfrm>
              <a:off x="2474924" y="3831997"/>
              <a:ext cx="1606882" cy="320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CCAF22F-65BB-5CC8-CA41-B950FD9FA376}"/>
                </a:ext>
              </a:extLst>
            </p:cNvPr>
            <p:cNvSpPr/>
            <p:nvPr/>
          </p:nvSpPr>
          <p:spPr>
            <a:xfrm>
              <a:off x="2648932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34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02E9CA-3BAB-B628-3F09-22F1E3FFA159}"/>
                </a:ext>
              </a:extLst>
            </p:cNvPr>
            <p:cNvSpPr/>
            <p:nvPr/>
          </p:nvSpPr>
          <p:spPr>
            <a:xfrm>
              <a:off x="2651683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6AAB0AE-F0CB-E6E9-97EB-943B461F3275}"/>
                </a:ext>
              </a:extLst>
            </p:cNvPr>
            <p:cNvSpPr/>
            <p:nvPr/>
          </p:nvSpPr>
          <p:spPr>
            <a:xfrm>
              <a:off x="312498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56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768BBF2-A16B-C3B5-5132-929C385AFDF9}"/>
                </a:ext>
              </a:extLst>
            </p:cNvPr>
            <p:cNvSpPr/>
            <p:nvPr/>
          </p:nvSpPr>
          <p:spPr>
            <a:xfrm>
              <a:off x="358454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58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5547B1A-6832-B4E5-6BD8-0DEB9ADD451C}"/>
                </a:ext>
              </a:extLst>
            </p:cNvPr>
            <p:cNvSpPr/>
            <p:nvPr/>
          </p:nvSpPr>
          <p:spPr>
            <a:xfrm>
              <a:off x="3124980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C20D1D2-C307-F4A9-BEF2-088EAEA1F287}"/>
                </a:ext>
              </a:extLst>
            </p:cNvPr>
            <p:cNvSpPr/>
            <p:nvPr/>
          </p:nvSpPr>
          <p:spPr>
            <a:xfrm>
              <a:off x="3584540" y="4152508"/>
              <a:ext cx="315799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0EA0DF1-4A79-2561-BC0B-85AB43623D9D}"/>
              </a:ext>
            </a:extLst>
          </p:cNvPr>
          <p:cNvGrpSpPr/>
          <p:nvPr/>
        </p:nvGrpSpPr>
        <p:grpSpPr>
          <a:xfrm>
            <a:off x="3360460" y="4048814"/>
            <a:ext cx="1606882" cy="499620"/>
            <a:chOff x="2474924" y="3831997"/>
            <a:chExt cx="1606882" cy="49962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2B9A953-2C96-A2FD-D84C-97F9FECEBB0F}"/>
                </a:ext>
              </a:extLst>
            </p:cNvPr>
            <p:cNvSpPr/>
            <p:nvPr/>
          </p:nvSpPr>
          <p:spPr>
            <a:xfrm>
              <a:off x="2474924" y="3831997"/>
              <a:ext cx="1606882" cy="320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3C79BB7-1A16-EE8F-ECC9-D614CEF02184}"/>
                </a:ext>
              </a:extLst>
            </p:cNvPr>
            <p:cNvSpPr/>
            <p:nvPr/>
          </p:nvSpPr>
          <p:spPr>
            <a:xfrm>
              <a:off x="2648932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07E8-E9A8-E775-0521-4678F5A82413}"/>
                </a:ext>
              </a:extLst>
            </p:cNvPr>
            <p:cNvSpPr/>
            <p:nvPr/>
          </p:nvSpPr>
          <p:spPr>
            <a:xfrm>
              <a:off x="2651683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09F55D0-05B4-9A88-A3F6-F67FD44AFF30}"/>
                </a:ext>
              </a:extLst>
            </p:cNvPr>
            <p:cNvSpPr/>
            <p:nvPr/>
          </p:nvSpPr>
          <p:spPr>
            <a:xfrm>
              <a:off x="312498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25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2E170E3-39BA-DB60-2D11-5C0D7908797E}"/>
                </a:ext>
              </a:extLst>
            </p:cNvPr>
            <p:cNvSpPr/>
            <p:nvPr/>
          </p:nvSpPr>
          <p:spPr>
            <a:xfrm>
              <a:off x="358454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ECADF26-4202-6AA0-FE17-43EC3ACE76A6}"/>
                </a:ext>
              </a:extLst>
            </p:cNvPr>
            <p:cNvSpPr/>
            <p:nvPr/>
          </p:nvSpPr>
          <p:spPr>
            <a:xfrm>
              <a:off x="3124980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3BE42A6-99BF-3682-93D4-779FBD780331}"/>
                </a:ext>
              </a:extLst>
            </p:cNvPr>
            <p:cNvSpPr/>
            <p:nvPr/>
          </p:nvSpPr>
          <p:spPr>
            <a:xfrm>
              <a:off x="3584540" y="4152508"/>
              <a:ext cx="315799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42E34EF-FFED-75CE-B114-AE99E6DEACF9}"/>
              </a:ext>
            </a:extLst>
          </p:cNvPr>
          <p:cNvGrpSpPr/>
          <p:nvPr/>
        </p:nvGrpSpPr>
        <p:grpSpPr>
          <a:xfrm>
            <a:off x="8984299" y="4048814"/>
            <a:ext cx="1606882" cy="499620"/>
            <a:chOff x="2474924" y="3831997"/>
            <a:chExt cx="1606882" cy="49962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2AD24A4-AF6A-4312-F32A-C10122B2854F}"/>
                </a:ext>
              </a:extLst>
            </p:cNvPr>
            <p:cNvSpPr/>
            <p:nvPr/>
          </p:nvSpPr>
          <p:spPr>
            <a:xfrm>
              <a:off x="2474924" y="3831997"/>
              <a:ext cx="1606882" cy="320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7A68B82-4CAE-913D-5AE2-667B5AF735FD}"/>
                </a:ext>
              </a:extLst>
            </p:cNvPr>
            <p:cNvSpPr/>
            <p:nvPr/>
          </p:nvSpPr>
          <p:spPr>
            <a:xfrm>
              <a:off x="2648932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92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2F7B385-5279-4AA5-FB1A-917F284182C4}"/>
                </a:ext>
              </a:extLst>
            </p:cNvPr>
            <p:cNvSpPr/>
            <p:nvPr/>
          </p:nvSpPr>
          <p:spPr>
            <a:xfrm>
              <a:off x="2651683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1892B4E-CD86-F355-2F7C-B37F6CAF5674}"/>
                </a:ext>
              </a:extLst>
            </p:cNvPr>
            <p:cNvSpPr/>
            <p:nvPr/>
          </p:nvSpPr>
          <p:spPr>
            <a:xfrm>
              <a:off x="312498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96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894D543-2ED4-682C-FE32-33EA33B24AD2}"/>
                </a:ext>
              </a:extLst>
            </p:cNvPr>
            <p:cNvSpPr/>
            <p:nvPr/>
          </p:nvSpPr>
          <p:spPr>
            <a:xfrm>
              <a:off x="358454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98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31F80A1-3452-A1AB-70E4-16DF6612B3CF}"/>
                </a:ext>
              </a:extLst>
            </p:cNvPr>
            <p:cNvSpPr/>
            <p:nvPr/>
          </p:nvSpPr>
          <p:spPr>
            <a:xfrm>
              <a:off x="3124980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2DEB922-DB87-02FF-EEB2-8AB0240FB239}"/>
                </a:ext>
              </a:extLst>
            </p:cNvPr>
            <p:cNvSpPr/>
            <p:nvPr/>
          </p:nvSpPr>
          <p:spPr>
            <a:xfrm>
              <a:off x="3584540" y="4152508"/>
              <a:ext cx="315799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4272BACD-8C98-86F6-ADD6-0F941085D34F}"/>
              </a:ext>
            </a:extLst>
          </p:cNvPr>
          <p:cNvGrpSpPr/>
          <p:nvPr/>
        </p:nvGrpSpPr>
        <p:grpSpPr>
          <a:xfrm>
            <a:off x="689708" y="5092394"/>
            <a:ext cx="631598" cy="501538"/>
            <a:chOff x="1149725" y="5073540"/>
            <a:chExt cx="631598" cy="501538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3B8EEA1-04F8-4348-5CB5-D01AE0298582}"/>
                </a:ext>
              </a:extLst>
            </p:cNvPr>
            <p:cNvSpPr/>
            <p:nvPr/>
          </p:nvSpPr>
          <p:spPr>
            <a:xfrm>
              <a:off x="1149725" y="5073540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3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4ACD906-AA17-63BF-432A-1D248E901B9B}"/>
                </a:ext>
              </a:extLst>
            </p:cNvPr>
            <p:cNvSpPr/>
            <p:nvPr/>
          </p:nvSpPr>
          <p:spPr>
            <a:xfrm>
              <a:off x="1152476" y="5394051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68F5EEC-08CB-BA00-6342-160FC827070F}"/>
                </a:ext>
              </a:extLst>
            </p:cNvPr>
            <p:cNvSpPr/>
            <p:nvPr/>
          </p:nvSpPr>
          <p:spPr>
            <a:xfrm>
              <a:off x="1465524" y="5075458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81F909-51E6-4E42-6A0B-CE500A44F68C}"/>
                </a:ext>
              </a:extLst>
            </p:cNvPr>
            <p:cNvSpPr/>
            <p:nvPr/>
          </p:nvSpPr>
          <p:spPr>
            <a:xfrm>
              <a:off x="1468275" y="5395969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12D97A3-CF95-9797-5672-8C0AA2264618}"/>
              </a:ext>
            </a:extLst>
          </p:cNvPr>
          <p:cNvGrpSpPr/>
          <p:nvPr/>
        </p:nvGrpSpPr>
        <p:grpSpPr>
          <a:xfrm>
            <a:off x="1434834" y="5092394"/>
            <a:ext cx="631598" cy="501538"/>
            <a:chOff x="1149725" y="5073540"/>
            <a:chExt cx="631598" cy="50153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B209967-F010-976B-8E12-A6F659F5512F}"/>
                </a:ext>
              </a:extLst>
            </p:cNvPr>
            <p:cNvSpPr/>
            <p:nvPr/>
          </p:nvSpPr>
          <p:spPr>
            <a:xfrm>
              <a:off x="1149725" y="5073540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4C6E6BA-8054-54D7-2409-A7C064BFC941}"/>
                </a:ext>
              </a:extLst>
            </p:cNvPr>
            <p:cNvSpPr/>
            <p:nvPr/>
          </p:nvSpPr>
          <p:spPr>
            <a:xfrm>
              <a:off x="1152476" y="5394051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F09753B-9C60-051B-3662-ADE2E8B7D020}"/>
                </a:ext>
              </a:extLst>
            </p:cNvPr>
            <p:cNvSpPr/>
            <p:nvPr/>
          </p:nvSpPr>
          <p:spPr>
            <a:xfrm>
              <a:off x="1465524" y="5075458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98C1B84-B82B-520B-F126-48C8B881A2B4}"/>
                </a:ext>
              </a:extLst>
            </p:cNvPr>
            <p:cNvSpPr/>
            <p:nvPr/>
          </p:nvSpPr>
          <p:spPr>
            <a:xfrm>
              <a:off x="1468275" y="5395969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F6057CA-80DD-C1AB-1027-ACFF594012DD}"/>
              </a:ext>
            </a:extLst>
          </p:cNvPr>
          <p:cNvGrpSpPr/>
          <p:nvPr/>
        </p:nvGrpSpPr>
        <p:grpSpPr>
          <a:xfrm>
            <a:off x="3378519" y="5092394"/>
            <a:ext cx="631598" cy="501538"/>
            <a:chOff x="1149725" y="5073540"/>
            <a:chExt cx="631598" cy="501538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F52D7CB-9F0C-8D22-6153-62AE5C94F024}"/>
                </a:ext>
              </a:extLst>
            </p:cNvPr>
            <p:cNvSpPr/>
            <p:nvPr/>
          </p:nvSpPr>
          <p:spPr>
            <a:xfrm>
              <a:off x="1149725" y="5073540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19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58B0272-E21C-739E-5968-A2842A97968A}"/>
                </a:ext>
              </a:extLst>
            </p:cNvPr>
            <p:cNvSpPr/>
            <p:nvPr/>
          </p:nvSpPr>
          <p:spPr>
            <a:xfrm>
              <a:off x="1152476" y="5394051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AA26395-6D3C-C899-2E09-DC076920178E}"/>
                </a:ext>
              </a:extLst>
            </p:cNvPr>
            <p:cNvSpPr/>
            <p:nvPr/>
          </p:nvSpPr>
          <p:spPr>
            <a:xfrm>
              <a:off x="1465524" y="5075458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35C0C49-DB96-F9BF-47C2-493439126512}"/>
                </a:ext>
              </a:extLst>
            </p:cNvPr>
            <p:cNvSpPr/>
            <p:nvPr/>
          </p:nvSpPr>
          <p:spPr>
            <a:xfrm>
              <a:off x="1468275" y="5395969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CDB161FC-7EF4-3D08-2140-F0041CEDC5AF}"/>
              </a:ext>
            </a:extLst>
          </p:cNvPr>
          <p:cNvSpPr/>
          <p:nvPr/>
        </p:nvSpPr>
        <p:spPr>
          <a:xfrm>
            <a:off x="2051643" y="5092394"/>
            <a:ext cx="315799" cy="3205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1B5D23C-8A53-25B0-35D9-7B3B0ABB407F}"/>
              </a:ext>
            </a:extLst>
          </p:cNvPr>
          <p:cNvSpPr/>
          <p:nvPr/>
        </p:nvSpPr>
        <p:spPr>
          <a:xfrm>
            <a:off x="2054394" y="5412905"/>
            <a:ext cx="313048" cy="17910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BD61F75-8E05-2EB7-575D-46B08B2D204A}"/>
              </a:ext>
            </a:extLst>
          </p:cNvPr>
          <p:cNvSpPr/>
          <p:nvPr/>
        </p:nvSpPr>
        <p:spPr>
          <a:xfrm>
            <a:off x="2508846" y="5094312"/>
            <a:ext cx="315799" cy="3205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16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D874A6B-817C-D418-D7A4-C3B608B54396}"/>
              </a:ext>
            </a:extLst>
          </p:cNvPr>
          <p:cNvSpPr/>
          <p:nvPr/>
        </p:nvSpPr>
        <p:spPr>
          <a:xfrm>
            <a:off x="2511597" y="5414823"/>
            <a:ext cx="313048" cy="17910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B027F28-BB60-9F19-94DD-A5ED6FFE66CD}"/>
              </a:ext>
            </a:extLst>
          </p:cNvPr>
          <p:cNvSpPr/>
          <p:nvPr/>
        </p:nvSpPr>
        <p:spPr>
          <a:xfrm>
            <a:off x="2842275" y="5092394"/>
            <a:ext cx="315799" cy="3205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17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948E8D9-8514-BBB5-D807-8A92ADE378A9}"/>
              </a:ext>
            </a:extLst>
          </p:cNvPr>
          <p:cNvSpPr/>
          <p:nvPr/>
        </p:nvSpPr>
        <p:spPr>
          <a:xfrm>
            <a:off x="2845026" y="5412905"/>
            <a:ext cx="313048" cy="17910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AEE8C30B-6F95-FC18-9CBD-46BA3142F2A7}"/>
              </a:ext>
            </a:extLst>
          </p:cNvPr>
          <p:cNvGrpSpPr/>
          <p:nvPr/>
        </p:nvGrpSpPr>
        <p:grpSpPr>
          <a:xfrm>
            <a:off x="7135497" y="4048814"/>
            <a:ext cx="1606882" cy="499620"/>
            <a:chOff x="2474924" y="3831997"/>
            <a:chExt cx="1606882" cy="49962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D4E17BD-4AD1-E2B8-EE9D-07566694091A}"/>
                </a:ext>
              </a:extLst>
            </p:cNvPr>
            <p:cNvSpPr/>
            <p:nvPr/>
          </p:nvSpPr>
          <p:spPr>
            <a:xfrm>
              <a:off x="2474924" y="3831997"/>
              <a:ext cx="1606882" cy="320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E1EACDA-ED07-F4C2-F8E4-8BEE1F64C05D}"/>
                </a:ext>
              </a:extLst>
            </p:cNvPr>
            <p:cNvSpPr/>
            <p:nvPr/>
          </p:nvSpPr>
          <p:spPr>
            <a:xfrm>
              <a:off x="2648932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64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30158FA2-5D5A-9C27-F6E5-6973F10C2731}"/>
                </a:ext>
              </a:extLst>
            </p:cNvPr>
            <p:cNvSpPr/>
            <p:nvPr/>
          </p:nvSpPr>
          <p:spPr>
            <a:xfrm>
              <a:off x="2651683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F81AB52-63E0-0F83-7A10-FB134073AD50}"/>
                </a:ext>
              </a:extLst>
            </p:cNvPr>
            <p:cNvSpPr/>
            <p:nvPr/>
          </p:nvSpPr>
          <p:spPr>
            <a:xfrm>
              <a:off x="312498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78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CB61C6C-0C38-97B2-AE04-BEFD538C0AF7}"/>
                </a:ext>
              </a:extLst>
            </p:cNvPr>
            <p:cNvSpPr/>
            <p:nvPr/>
          </p:nvSpPr>
          <p:spPr>
            <a:xfrm>
              <a:off x="3584540" y="3831997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88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FD975D7-FA0A-2809-43CA-9D0C4B5818BC}"/>
                </a:ext>
              </a:extLst>
            </p:cNvPr>
            <p:cNvSpPr/>
            <p:nvPr/>
          </p:nvSpPr>
          <p:spPr>
            <a:xfrm>
              <a:off x="3124980" y="4152508"/>
              <a:ext cx="313048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EC3F16D-DFAC-B9B5-410F-8E189899E2E5}"/>
                </a:ext>
              </a:extLst>
            </p:cNvPr>
            <p:cNvSpPr/>
            <p:nvPr/>
          </p:nvSpPr>
          <p:spPr>
            <a:xfrm>
              <a:off x="3584540" y="4152508"/>
              <a:ext cx="315799" cy="1791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5272CF2-4AB0-8746-E64F-96A09972842A}"/>
              </a:ext>
            </a:extLst>
          </p:cNvPr>
          <p:cNvCxnSpPr>
            <a:endCxn id="24" idx="0"/>
          </p:cNvCxnSpPr>
          <p:nvPr/>
        </p:nvCxnSpPr>
        <p:spPr>
          <a:xfrm flipH="1">
            <a:off x="2293686" y="3093874"/>
            <a:ext cx="2728073" cy="9549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27708BC-096A-2209-EE49-BACF13A71525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4168416" y="3093874"/>
            <a:ext cx="1375618" cy="9549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A850D16-F5F7-7D9A-CC1A-BD7739593A9A}"/>
              </a:ext>
            </a:extLst>
          </p:cNvPr>
          <p:cNvCxnSpPr>
            <a:stCxn id="4" idx="2"/>
            <a:endCxn id="36" idx="0"/>
          </p:cNvCxnSpPr>
          <p:nvPr/>
        </p:nvCxnSpPr>
        <p:spPr>
          <a:xfrm flipH="1">
            <a:off x="5967555" y="3093874"/>
            <a:ext cx="26736" cy="9549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A257902-7E84-81A4-2CE9-C31A34D9B7C3}"/>
              </a:ext>
            </a:extLst>
          </p:cNvPr>
          <p:cNvCxnSpPr>
            <a:endCxn id="91" idx="0"/>
          </p:cNvCxnSpPr>
          <p:nvPr/>
        </p:nvCxnSpPr>
        <p:spPr>
          <a:xfrm>
            <a:off x="6427114" y="3093874"/>
            <a:ext cx="1516339" cy="9549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E0A8EB5-E78F-4693-8E59-68B3189F5AB0}"/>
              </a:ext>
            </a:extLst>
          </p:cNvPr>
          <p:cNvCxnSpPr>
            <a:endCxn id="52" idx="0"/>
          </p:cNvCxnSpPr>
          <p:nvPr/>
        </p:nvCxnSpPr>
        <p:spPr>
          <a:xfrm>
            <a:off x="6966822" y="3093874"/>
            <a:ext cx="2825433" cy="9549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5AD36D4-C0EA-DFE1-28C2-FDEA649303B9}"/>
              </a:ext>
            </a:extLst>
          </p:cNvPr>
          <p:cNvCxnSpPr>
            <a:cxnSpLocks/>
          </p:cNvCxnSpPr>
          <p:nvPr/>
        </p:nvCxnSpPr>
        <p:spPr>
          <a:xfrm flipH="1">
            <a:off x="1005507" y="4369325"/>
            <a:ext cx="552869" cy="72306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00A44C6-526E-D2DA-6E51-99446F7454E4}"/>
              </a:ext>
            </a:extLst>
          </p:cNvPr>
          <p:cNvCxnSpPr/>
          <p:nvPr/>
        </p:nvCxnSpPr>
        <p:spPr>
          <a:xfrm flipH="1">
            <a:off x="1750633" y="4369325"/>
            <a:ext cx="315799" cy="72306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FD068D9-B6A7-DBB8-4F9C-59679F896A37}"/>
              </a:ext>
            </a:extLst>
          </p:cNvPr>
          <p:cNvCxnSpPr>
            <a:cxnSpLocks/>
          </p:cNvCxnSpPr>
          <p:nvPr/>
        </p:nvCxnSpPr>
        <p:spPr>
          <a:xfrm>
            <a:off x="2508846" y="4369325"/>
            <a:ext cx="330678" cy="72306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C90E36F-6134-468F-D78F-FAC01912032D}"/>
              </a:ext>
            </a:extLst>
          </p:cNvPr>
          <p:cNvCxnSpPr/>
          <p:nvPr/>
        </p:nvCxnSpPr>
        <p:spPr>
          <a:xfrm>
            <a:off x="3000174" y="4369325"/>
            <a:ext cx="692193" cy="72306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7CFBADC-13C6-7683-8B68-8A829A924F3E}"/>
              </a:ext>
            </a:extLst>
          </p:cNvPr>
          <p:cNvGrpSpPr/>
          <p:nvPr/>
        </p:nvGrpSpPr>
        <p:grpSpPr>
          <a:xfrm>
            <a:off x="9735599" y="2628751"/>
            <a:ext cx="1104924" cy="1017055"/>
            <a:chOff x="9189074" y="5137922"/>
            <a:chExt cx="1104924" cy="1017055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79BA923-B7ED-2EE8-E157-938D265FEB89}"/>
                </a:ext>
              </a:extLst>
            </p:cNvPr>
            <p:cNvSpPr/>
            <p:nvPr/>
          </p:nvSpPr>
          <p:spPr>
            <a:xfrm>
              <a:off x="9189074" y="5233796"/>
              <a:ext cx="315799" cy="32051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86A8E54-785C-2D70-9144-D27106023621}"/>
                </a:ext>
              </a:extLst>
            </p:cNvPr>
            <p:cNvSpPr/>
            <p:nvPr/>
          </p:nvSpPr>
          <p:spPr>
            <a:xfrm>
              <a:off x="9189074" y="5712646"/>
              <a:ext cx="313048" cy="320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8" name="文本占位符 2">
              <a:extLst>
                <a:ext uri="{FF2B5EF4-FFF2-40B4-BE49-F238E27FC236}">
                  <a16:creationId xmlns:a16="http://schemas.microsoft.com/office/drawing/2014/main" id="{70E9167A-0E48-25DA-DC1F-9158A734E349}"/>
                </a:ext>
              </a:extLst>
            </p:cNvPr>
            <p:cNvSpPr txBox="1">
              <a:spLocks/>
            </p:cNvSpPr>
            <p:nvPr/>
          </p:nvSpPr>
          <p:spPr>
            <a:xfrm>
              <a:off x="9658994" y="5137922"/>
              <a:ext cx="603688" cy="50842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数据</a:t>
              </a:r>
            </a:p>
          </p:txBody>
        </p:sp>
        <p:sp>
          <p:nvSpPr>
            <p:cNvPr id="119" name="文本占位符 2">
              <a:extLst>
                <a:ext uri="{FF2B5EF4-FFF2-40B4-BE49-F238E27FC236}">
                  <a16:creationId xmlns:a16="http://schemas.microsoft.com/office/drawing/2014/main" id="{2EF60642-51E1-7468-5D51-54ADC625EE1B}"/>
                </a:ext>
              </a:extLst>
            </p:cNvPr>
            <p:cNvSpPr txBox="1">
              <a:spLocks/>
            </p:cNvSpPr>
            <p:nvPr/>
          </p:nvSpPr>
          <p:spPr>
            <a:xfrm>
              <a:off x="9690310" y="5646551"/>
              <a:ext cx="603688" cy="50842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3869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CFE85-14A5-5327-0479-1FB68097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数据结构对比</a:t>
            </a:r>
          </a:p>
        </p:txBody>
      </p:sp>
      <p:sp>
        <p:nvSpPr>
          <p:cNvPr id="20" name="文本占位符 1">
            <a:extLst>
              <a:ext uri="{FF2B5EF4-FFF2-40B4-BE49-F238E27FC236}">
                <a16:creationId xmlns:a16="http://schemas.microsoft.com/office/drawing/2014/main" id="{636DDEC8-2A92-FF36-8FC6-B52549DCEB2F}"/>
              </a:ext>
            </a:extLst>
          </p:cNvPr>
          <p:cNvSpPr txBox="1">
            <a:spLocks/>
          </p:cNvSpPr>
          <p:nvPr/>
        </p:nvSpPr>
        <p:spPr>
          <a:xfrm>
            <a:off x="710880" y="1568627"/>
            <a:ext cx="10574817" cy="72656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B+Tree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是在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BTree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基础上的一种优化，使其更适合实现外存储索引结构，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InnoDB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存储引擎就是用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B+Tree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实现其索引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结构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kumimoji="1" lang="zh-CN" altLang="en-US" sz="1400" b="1" dirty="0" smtClean="0">
                <a:solidFill>
                  <a:srgbClr val="FF0000"/>
                </a:solidFill>
                <a:ea typeface="Alibaba PuHuiTi R" pitchFamily="18" charset="-122"/>
              </a:rPr>
              <a:t>只有最后一行存储数据，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E2896D9-3DEE-1082-CA3C-625826D0A075}"/>
              </a:ext>
            </a:extLst>
          </p:cNvPr>
          <p:cNvGrpSpPr/>
          <p:nvPr/>
        </p:nvGrpSpPr>
        <p:grpSpPr>
          <a:xfrm>
            <a:off x="566528" y="2344392"/>
            <a:ext cx="10863519" cy="3521318"/>
            <a:chOff x="780219" y="2119198"/>
            <a:chExt cx="10863519" cy="352131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6E77A4B-3702-E1F6-8CE9-F76B08253CFD}"/>
                </a:ext>
              </a:extLst>
            </p:cNvPr>
            <p:cNvGrpSpPr/>
            <p:nvPr/>
          </p:nvGrpSpPr>
          <p:grpSpPr>
            <a:xfrm>
              <a:off x="780219" y="2119198"/>
              <a:ext cx="10863519" cy="3521318"/>
              <a:chOff x="818880" y="2850562"/>
              <a:chExt cx="10384320" cy="3521318"/>
            </a:xfrm>
          </p:grpSpPr>
          <p:sp>
            <p:nvSpPr>
              <p:cNvPr id="7" name="圆角矩形 9">
                <a:extLst>
                  <a:ext uri="{FF2B5EF4-FFF2-40B4-BE49-F238E27FC236}">
                    <a16:creationId xmlns:a16="http://schemas.microsoft.com/office/drawing/2014/main" id="{8268A2D0-E257-E1B5-1216-66B5C72ADE5C}"/>
                  </a:ext>
                </a:extLst>
              </p:cNvPr>
              <p:cNvSpPr/>
              <p:nvPr/>
            </p:nvSpPr>
            <p:spPr>
              <a:xfrm>
                <a:off x="818880" y="2850562"/>
                <a:ext cx="10384320" cy="3521318"/>
              </a:xfrm>
              <a:prstGeom prst="roundRect">
                <a:avLst>
                  <a:gd name="adj" fmla="val 2619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82BC724-DF32-6D36-3E3B-54470CA3F094}"/>
                  </a:ext>
                </a:extLst>
              </p:cNvPr>
              <p:cNvGrpSpPr/>
              <p:nvPr/>
            </p:nvGrpSpPr>
            <p:grpSpPr>
              <a:xfrm>
                <a:off x="10252800" y="3515639"/>
                <a:ext cx="812190" cy="253916"/>
                <a:chOff x="9242359" y="5336231"/>
                <a:chExt cx="866713" cy="2539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FA8DB7A-019A-3CD5-8149-F10B8342B597}"/>
                    </a:ext>
                  </a:extLst>
                </p:cNvPr>
                <p:cNvSpPr/>
                <p:nvPr/>
              </p:nvSpPr>
              <p:spPr>
                <a:xfrm>
                  <a:off x="9242359" y="5363598"/>
                  <a:ext cx="352611" cy="226549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6AC8A252-952D-FAA0-06A7-19B98DC4C9C0}"/>
                    </a:ext>
                  </a:extLst>
                </p:cNvPr>
                <p:cNvSpPr txBox="1"/>
                <p:nvPr/>
              </p:nvSpPr>
              <p:spPr>
                <a:xfrm>
                  <a:off x="9591537" y="5336231"/>
                  <a:ext cx="51753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数据</a:t>
                  </a:r>
                  <a:endParaRPr lang="zh-CN" altLang="en-US" sz="10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3CF8E47C-F060-111A-25F1-04033FDFA5CE}"/>
                  </a:ext>
                </a:extLst>
              </p:cNvPr>
              <p:cNvGrpSpPr/>
              <p:nvPr/>
            </p:nvGrpSpPr>
            <p:grpSpPr>
              <a:xfrm>
                <a:off x="10252801" y="3818522"/>
                <a:ext cx="811994" cy="253916"/>
                <a:chOff x="9249390" y="5650280"/>
                <a:chExt cx="866504" cy="253916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634DFD8-160B-7C0E-AFB6-48509AF6C79C}"/>
                    </a:ext>
                  </a:extLst>
                </p:cNvPr>
                <p:cNvSpPr/>
                <p:nvPr/>
              </p:nvSpPr>
              <p:spPr>
                <a:xfrm>
                  <a:off x="9249390" y="5675276"/>
                  <a:ext cx="345580" cy="228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12E647F-60B5-4579-6F19-801241E07922}"/>
                    </a:ext>
                  </a:extLst>
                </p:cNvPr>
                <p:cNvSpPr txBox="1"/>
                <p:nvPr/>
              </p:nvSpPr>
              <p:spPr>
                <a:xfrm>
                  <a:off x="9598359" y="5650280"/>
                  <a:ext cx="517535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指针</a:t>
                  </a:r>
                  <a:endParaRPr lang="zh-CN" altLang="en-US" sz="10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270595B-3CFB-10FF-D02A-F934ABB5313C}"/>
                  </a:ext>
                </a:extLst>
              </p:cNvPr>
              <p:cNvGrpSpPr/>
              <p:nvPr/>
            </p:nvGrpSpPr>
            <p:grpSpPr>
              <a:xfrm>
                <a:off x="10252799" y="3223851"/>
                <a:ext cx="811996" cy="253917"/>
                <a:chOff x="10252799" y="2921451"/>
                <a:chExt cx="811996" cy="253917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813D07B-37CE-5DFC-AA4A-71CC0F346BED}"/>
                    </a:ext>
                  </a:extLst>
                </p:cNvPr>
                <p:cNvSpPr/>
                <p:nvPr/>
              </p:nvSpPr>
              <p:spPr>
                <a:xfrm>
                  <a:off x="10252799" y="2921451"/>
                  <a:ext cx="323841" cy="253917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12BADAA-2664-9C07-7FA8-A72D4A4F7589}"/>
                    </a:ext>
                  </a:extLst>
                </p:cNvPr>
                <p:cNvSpPr txBox="1"/>
                <p:nvPr/>
              </p:nvSpPr>
              <p:spPr>
                <a:xfrm>
                  <a:off x="10579817" y="2921452"/>
                  <a:ext cx="48497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键值</a:t>
                  </a:r>
                  <a:endParaRPr lang="zh-CN" altLang="en-US" sz="105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90DDB35-2F32-2D0F-A9DE-2CD58C25C244}"/>
                </a:ext>
              </a:extLst>
            </p:cNvPr>
            <p:cNvGrpSpPr/>
            <p:nvPr/>
          </p:nvGrpSpPr>
          <p:grpSpPr>
            <a:xfrm>
              <a:off x="1688558" y="2400076"/>
              <a:ext cx="8044082" cy="2804870"/>
              <a:chOff x="1523857" y="3188070"/>
              <a:chExt cx="8044082" cy="2804870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2314E569-4DF7-575C-2602-B3D9ACB40DCE}"/>
                  </a:ext>
                </a:extLst>
              </p:cNvPr>
              <p:cNvGrpSpPr/>
              <p:nvPr/>
            </p:nvGrpSpPr>
            <p:grpSpPr>
              <a:xfrm>
                <a:off x="5058807" y="3188070"/>
                <a:ext cx="1045135" cy="327815"/>
                <a:chOff x="4950807" y="2633810"/>
                <a:chExt cx="1045135" cy="327815"/>
              </a:xfrm>
            </p:grpSpPr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087E4466-4B9A-E6B4-C406-677E71ED733F}"/>
                    </a:ext>
                  </a:extLst>
                </p:cNvPr>
                <p:cNvSpPr/>
                <p:nvPr/>
              </p:nvSpPr>
              <p:spPr>
                <a:xfrm>
                  <a:off x="5103887" y="2634145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38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6453169B-B95C-1E35-8475-C29F20A69481}"/>
                    </a:ext>
                  </a:extLst>
                </p:cNvPr>
                <p:cNvSpPr/>
                <p:nvPr/>
              </p:nvSpPr>
              <p:spPr>
                <a:xfrm>
                  <a:off x="4950807" y="2634145"/>
                  <a:ext cx="153080" cy="3270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BC5D1E7A-2886-8956-028F-3D5698608A53}"/>
                    </a:ext>
                  </a:extLst>
                </p:cNvPr>
                <p:cNvSpPr/>
                <p:nvPr/>
              </p:nvSpPr>
              <p:spPr>
                <a:xfrm>
                  <a:off x="5550062" y="2634145"/>
                  <a:ext cx="292800" cy="327480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67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2DC0F0A5-9404-4891-F127-EBF2581C2081}"/>
                    </a:ext>
                  </a:extLst>
                </p:cNvPr>
                <p:cNvSpPr/>
                <p:nvPr/>
              </p:nvSpPr>
              <p:spPr>
                <a:xfrm>
                  <a:off x="5396982" y="2634144"/>
                  <a:ext cx="153080" cy="3270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4E2833B4-376F-167F-9122-942AE94AC431}"/>
                    </a:ext>
                  </a:extLst>
                </p:cNvPr>
                <p:cNvSpPr/>
                <p:nvPr/>
              </p:nvSpPr>
              <p:spPr>
                <a:xfrm>
                  <a:off x="5837899" y="2633810"/>
                  <a:ext cx="158043" cy="32781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ABABBF6-813D-013F-8898-96A3A4EE4A1B}"/>
                  </a:ext>
                </a:extLst>
              </p:cNvPr>
              <p:cNvGrpSpPr/>
              <p:nvPr/>
            </p:nvGrpSpPr>
            <p:grpSpPr>
              <a:xfrm>
                <a:off x="2373117" y="4305431"/>
                <a:ext cx="1045135" cy="327815"/>
                <a:chOff x="2265117" y="3751171"/>
                <a:chExt cx="1045135" cy="327815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2EF14A86-0CD5-76CB-3F05-C8A29B5B5986}"/>
                    </a:ext>
                  </a:extLst>
                </p:cNvPr>
                <p:cNvSpPr/>
                <p:nvPr/>
              </p:nvSpPr>
              <p:spPr>
                <a:xfrm>
                  <a:off x="2418197" y="3751506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16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242BFFD-6F88-41C5-3AB5-61E91EA3602F}"/>
                    </a:ext>
                  </a:extLst>
                </p:cNvPr>
                <p:cNvSpPr/>
                <p:nvPr/>
              </p:nvSpPr>
              <p:spPr>
                <a:xfrm>
                  <a:off x="2265117" y="3751506"/>
                  <a:ext cx="153080" cy="3270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9120D192-423D-BE23-5857-7429A05AE057}"/>
                    </a:ext>
                  </a:extLst>
                </p:cNvPr>
                <p:cNvSpPr/>
                <p:nvPr/>
              </p:nvSpPr>
              <p:spPr>
                <a:xfrm>
                  <a:off x="2864372" y="3751506"/>
                  <a:ext cx="292800" cy="327480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29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491210FC-03CA-9680-2BF9-E6C6F4A89891}"/>
                    </a:ext>
                  </a:extLst>
                </p:cNvPr>
                <p:cNvSpPr/>
                <p:nvPr/>
              </p:nvSpPr>
              <p:spPr>
                <a:xfrm>
                  <a:off x="2711292" y="3751505"/>
                  <a:ext cx="153080" cy="3270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4A65C477-07F1-60C4-0BD2-27797699ABCB}"/>
                    </a:ext>
                  </a:extLst>
                </p:cNvPr>
                <p:cNvSpPr/>
                <p:nvPr/>
              </p:nvSpPr>
              <p:spPr>
                <a:xfrm>
                  <a:off x="3152209" y="3751171"/>
                  <a:ext cx="158043" cy="32781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8772E47-7AEC-B7AA-836F-06F55CC06AF0}"/>
                  </a:ext>
                </a:extLst>
              </p:cNvPr>
              <p:cNvGrpSpPr/>
              <p:nvPr/>
            </p:nvGrpSpPr>
            <p:grpSpPr>
              <a:xfrm>
                <a:off x="5057133" y="4302101"/>
                <a:ext cx="1045135" cy="327815"/>
                <a:chOff x="4949133" y="3747841"/>
                <a:chExt cx="1045135" cy="327815"/>
              </a:xfrm>
            </p:grpSpPr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2ED2FEFD-C66D-1B1C-69B3-6FA30774F67E}"/>
                    </a:ext>
                  </a:extLst>
                </p:cNvPr>
                <p:cNvSpPr/>
                <p:nvPr/>
              </p:nvSpPr>
              <p:spPr>
                <a:xfrm>
                  <a:off x="5102213" y="3748176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55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A425B51C-287B-FC6E-A68B-6E060678C609}"/>
                    </a:ext>
                  </a:extLst>
                </p:cNvPr>
                <p:cNvSpPr/>
                <p:nvPr/>
              </p:nvSpPr>
              <p:spPr>
                <a:xfrm>
                  <a:off x="4949133" y="3748176"/>
                  <a:ext cx="153080" cy="3270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A19EC9D-061F-0408-F27D-8D68A2C06A03}"/>
                    </a:ext>
                  </a:extLst>
                </p:cNvPr>
                <p:cNvSpPr/>
                <p:nvPr/>
              </p:nvSpPr>
              <p:spPr>
                <a:xfrm>
                  <a:off x="5548388" y="3748176"/>
                  <a:ext cx="292800" cy="327480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58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BB91D9D9-41A1-772F-9F77-C4B824ABB810}"/>
                    </a:ext>
                  </a:extLst>
                </p:cNvPr>
                <p:cNvSpPr/>
                <p:nvPr/>
              </p:nvSpPr>
              <p:spPr>
                <a:xfrm>
                  <a:off x="5395308" y="3748175"/>
                  <a:ext cx="153080" cy="3270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5C478CAF-76AE-18AE-AED7-2DAF4F87C95E}"/>
                    </a:ext>
                  </a:extLst>
                </p:cNvPr>
                <p:cNvSpPr/>
                <p:nvPr/>
              </p:nvSpPr>
              <p:spPr>
                <a:xfrm>
                  <a:off x="5836225" y="3747841"/>
                  <a:ext cx="158043" cy="32781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421C20F8-6ED5-96A9-D061-F7F74AAD60D3}"/>
                  </a:ext>
                </a:extLst>
              </p:cNvPr>
              <p:cNvGrpSpPr/>
              <p:nvPr/>
            </p:nvGrpSpPr>
            <p:grpSpPr>
              <a:xfrm>
                <a:off x="7745989" y="4311248"/>
                <a:ext cx="1045135" cy="327373"/>
                <a:chOff x="7637989" y="3756988"/>
                <a:chExt cx="1045135" cy="327373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9443CB17-6049-852E-0E8C-AF17F1AB4616}"/>
                    </a:ext>
                  </a:extLst>
                </p:cNvPr>
                <p:cNvSpPr/>
                <p:nvPr/>
              </p:nvSpPr>
              <p:spPr>
                <a:xfrm>
                  <a:off x="7791069" y="3757323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90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B00EBF20-88F8-5FF4-F234-77931AFE0754}"/>
                    </a:ext>
                  </a:extLst>
                </p:cNvPr>
                <p:cNvSpPr/>
                <p:nvPr/>
              </p:nvSpPr>
              <p:spPr>
                <a:xfrm>
                  <a:off x="7637989" y="3757323"/>
                  <a:ext cx="153080" cy="3270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BAEB0B31-41F8-F6F5-019D-76C9D5D4FD6B}"/>
                    </a:ext>
                  </a:extLst>
                </p:cNvPr>
                <p:cNvSpPr/>
                <p:nvPr/>
              </p:nvSpPr>
              <p:spPr>
                <a:xfrm>
                  <a:off x="8237244" y="3757323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94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8FA1E82C-98A2-74B3-4953-96ECF0F62195}"/>
                    </a:ext>
                  </a:extLst>
                </p:cNvPr>
                <p:cNvSpPr/>
                <p:nvPr/>
              </p:nvSpPr>
              <p:spPr>
                <a:xfrm>
                  <a:off x="8084164" y="3757322"/>
                  <a:ext cx="153080" cy="32703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7C9841CD-5962-66A2-198A-AE8F4A3D4E78}"/>
                    </a:ext>
                  </a:extLst>
                </p:cNvPr>
                <p:cNvSpPr/>
                <p:nvPr/>
              </p:nvSpPr>
              <p:spPr>
                <a:xfrm>
                  <a:off x="8525081" y="3756988"/>
                  <a:ext cx="158043" cy="32737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559E368-7D80-6A27-1133-06995784FE29}"/>
                  </a:ext>
                </a:extLst>
              </p:cNvPr>
              <p:cNvGrpSpPr/>
              <p:nvPr/>
            </p:nvGrpSpPr>
            <p:grpSpPr>
              <a:xfrm>
                <a:off x="1523857" y="5412781"/>
                <a:ext cx="585600" cy="569462"/>
                <a:chOff x="1415857" y="4867147"/>
                <a:chExt cx="585600" cy="569462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A4EF800-C74B-F440-90A1-AF428ACC70D3}"/>
                    </a:ext>
                  </a:extLst>
                </p:cNvPr>
                <p:cNvSpPr/>
                <p:nvPr/>
              </p:nvSpPr>
              <p:spPr>
                <a:xfrm>
                  <a:off x="1415857" y="5193928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59C18C8-0A78-6F63-4845-E739B7D7236B}"/>
                    </a:ext>
                  </a:extLst>
                </p:cNvPr>
                <p:cNvSpPr/>
                <p:nvPr/>
              </p:nvSpPr>
              <p:spPr>
                <a:xfrm>
                  <a:off x="1415857" y="4867147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6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C8EAA7D-4314-8173-E115-B22B8F1675A3}"/>
                    </a:ext>
                  </a:extLst>
                </p:cNvPr>
                <p:cNvSpPr/>
                <p:nvPr/>
              </p:nvSpPr>
              <p:spPr>
                <a:xfrm>
                  <a:off x="1708657" y="5194336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989C032-A36D-C7C4-A36C-3B5348AC875F}"/>
                    </a:ext>
                  </a:extLst>
                </p:cNvPr>
                <p:cNvSpPr/>
                <p:nvPr/>
              </p:nvSpPr>
              <p:spPr>
                <a:xfrm>
                  <a:off x="1708657" y="4867555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D60F614-0757-642F-B6E9-850BEF7E0BCE}"/>
                  </a:ext>
                </a:extLst>
              </p:cNvPr>
              <p:cNvGrpSpPr/>
              <p:nvPr/>
            </p:nvGrpSpPr>
            <p:grpSpPr>
              <a:xfrm>
                <a:off x="2452636" y="5412781"/>
                <a:ext cx="585600" cy="569652"/>
                <a:chOff x="2344636" y="4858521"/>
                <a:chExt cx="585600" cy="569652"/>
              </a:xfrm>
            </p:grpSpPr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D3948620-BC3E-8D18-6AE5-0EB25FDB0F06}"/>
                    </a:ext>
                  </a:extLst>
                </p:cNvPr>
                <p:cNvSpPr/>
                <p:nvPr/>
              </p:nvSpPr>
              <p:spPr>
                <a:xfrm>
                  <a:off x="2344636" y="5185900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8979FC6-D78E-C87C-0727-3CD55F3860AE}"/>
                    </a:ext>
                  </a:extLst>
                </p:cNvPr>
                <p:cNvSpPr/>
                <p:nvPr/>
              </p:nvSpPr>
              <p:spPr>
                <a:xfrm>
                  <a:off x="2344636" y="4859119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16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5A5F0513-2DD9-F224-4912-9439A92ABD84}"/>
                    </a:ext>
                  </a:extLst>
                </p:cNvPr>
                <p:cNvSpPr/>
                <p:nvPr/>
              </p:nvSpPr>
              <p:spPr>
                <a:xfrm>
                  <a:off x="2637436" y="5185302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365481CE-8C52-6E35-93C1-8C78B288DE89}"/>
                    </a:ext>
                  </a:extLst>
                </p:cNvPr>
                <p:cNvSpPr/>
                <p:nvPr/>
              </p:nvSpPr>
              <p:spPr>
                <a:xfrm>
                  <a:off x="2637436" y="4858521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18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3000C03E-35A8-D108-A499-2FE3CF4441DA}"/>
                  </a:ext>
                </a:extLst>
              </p:cNvPr>
              <p:cNvGrpSpPr/>
              <p:nvPr/>
            </p:nvGrpSpPr>
            <p:grpSpPr>
              <a:xfrm>
                <a:off x="3377176" y="5412781"/>
                <a:ext cx="581790" cy="569652"/>
                <a:chOff x="3269176" y="4858521"/>
                <a:chExt cx="581790" cy="569652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0296D3C-05E9-80E2-8518-56FA9820F939}"/>
                    </a:ext>
                  </a:extLst>
                </p:cNvPr>
                <p:cNvSpPr/>
                <p:nvPr/>
              </p:nvSpPr>
              <p:spPr>
                <a:xfrm>
                  <a:off x="3269176" y="5185900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A5AFDAC8-BAF1-7C7E-F77F-72532DEC892B}"/>
                    </a:ext>
                  </a:extLst>
                </p:cNvPr>
                <p:cNvSpPr/>
                <p:nvPr/>
              </p:nvSpPr>
              <p:spPr>
                <a:xfrm>
                  <a:off x="3269176" y="4859119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29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11D529-4B7A-F2DB-ACC4-1ECD310A9C41}"/>
                    </a:ext>
                  </a:extLst>
                </p:cNvPr>
                <p:cNvSpPr/>
                <p:nvPr/>
              </p:nvSpPr>
              <p:spPr>
                <a:xfrm>
                  <a:off x="3558166" y="5185302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14F36796-9A7D-9C8B-6AA1-B893A34BF65D}"/>
                    </a:ext>
                  </a:extLst>
                </p:cNvPr>
                <p:cNvSpPr/>
                <p:nvPr/>
              </p:nvSpPr>
              <p:spPr>
                <a:xfrm>
                  <a:off x="3558166" y="4858521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34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2E939C1F-FE17-F43E-217E-A8C91D66A91F}"/>
                  </a:ext>
                </a:extLst>
              </p:cNvPr>
              <p:cNvGrpSpPr/>
              <p:nvPr/>
            </p:nvGrpSpPr>
            <p:grpSpPr>
              <a:xfrm>
                <a:off x="4370726" y="5415260"/>
                <a:ext cx="585600" cy="569054"/>
                <a:chOff x="4262726" y="4869626"/>
                <a:chExt cx="585600" cy="569054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888E4EB2-2E6F-32B7-723F-CB8625B71710}"/>
                    </a:ext>
                  </a:extLst>
                </p:cNvPr>
                <p:cNvSpPr/>
                <p:nvPr/>
              </p:nvSpPr>
              <p:spPr>
                <a:xfrm>
                  <a:off x="4262726" y="5196407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24AEF87C-6D02-14A5-62B1-26D1AA84233A}"/>
                    </a:ext>
                  </a:extLst>
                </p:cNvPr>
                <p:cNvSpPr/>
                <p:nvPr/>
              </p:nvSpPr>
              <p:spPr>
                <a:xfrm>
                  <a:off x="4262726" y="4869626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38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6D316C83-E1B8-FFFD-AC51-BEDB4109C7FF}"/>
                    </a:ext>
                  </a:extLst>
                </p:cNvPr>
                <p:cNvSpPr/>
                <p:nvPr/>
              </p:nvSpPr>
              <p:spPr>
                <a:xfrm>
                  <a:off x="4555526" y="5196407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946E7C6D-CAB2-0CBB-981E-05B7F6365628}"/>
                    </a:ext>
                  </a:extLst>
                </p:cNvPr>
                <p:cNvSpPr/>
                <p:nvPr/>
              </p:nvSpPr>
              <p:spPr>
                <a:xfrm>
                  <a:off x="4555526" y="4869626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45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98BCDAE3-9504-35D4-667D-0D60C878478F}"/>
                  </a:ext>
                </a:extLst>
              </p:cNvPr>
              <p:cNvGrpSpPr/>
              <p:nvPr/>
            </p:nvGrpSpPr>
            <p:grpSpPr>
              <a:xfrm>
                <a:off x="5299505" y="5423478"/>
                <a:ext cx="581361" cy="569287"/>
                <a:chOff x="5191505" y="4869218"/>
                <a:chExt cx="581361" cy="569287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A346362-108D-D9B2-D9A1-D0C5985C247D}"/>
                    </a:ext>
                  </a:extLst>
                </p:cNvPr>
                <p:cNvSpPr/>
                <p:nvPr/>
              </p:nvSpPr>
              <p:spPr>
                <a:xfrm>
                  <a:off x="5191505" y="5195999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317ACFC2-A631-1FBA-2A3D-A1444E2E238A}"/>
                    </a:ext>
                  </a:extLst>
                </p:cNvPr>
                <p:cNvSpPr/>
                <p:nvPr/>
              </p:nvSpPr>
              <p:spPr>
                <a:xfrm>
                  <a:off x="5191505" y="4869218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55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40476A19-33C3-AC4C-4426-6C8AA97899C6}"/>
                    </a:ext>
                  </a:extLst>
                </p:cNvPr>
                <p:cNvSpPr/>
                <p:nvPr/>
              </p:nvSpPr>
              <p:spPr>
                <a:xfrm>
                  <a:off x="5480066" y="5196232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85319BE3-32C1-8D4A-E718-0B7042E70C33}"/>
                    </a:ext>
                  </a:extLst>
                </p:cNvPr>
                <p:cNvSpPr/>
                <p:nvPr/>
              </p:nvSpPr>
              <p:spPr>
                <a:xfrm>
                  <a:off x="5480066" y="4869451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56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B78F2FD4-C877-EADC-1953-B15C938F9A7B}"/>
                  </a:ext>
                </a:extLst>
              </p:cNvPr>
              <p:cNvGrpSpPr/>
              <p:nvPr/>
            </p:nvGrpSpPr>
            <p:grpSpPr>
              <a:xfrm>
                <a:off x="6224045" y="5419668"/>
                <a:ext cx="581361" cy="569054"/>
                <a:chOff x="6116045" y="4865408"/>
                <a:chExt cx="581361" cy="569054"/>
              </a:xfrm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6EBB0A38-3286-3E68-A803-4A1894AE3860}"/>
                    </a:ext>
                  </a:extLst>
                </p:cNvPr>
                <p:cNvSpPr/>
                <p:nvPr/>
              </p:nvSpPr>
              <p:spPr>
                <a:xfrm>
                  <a:off x="6116045" y="5192189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34481B3-1B10-21BB-AC9F-6CE533CB9C5A}"/>
                    </a:ext>
                  </a:extLst>
                </p:cNvPr>
                <p:cNvSpPr/>
                <p:nvPr/>
              </p:nvSpPr>
              <p:spPr>
                <a:xfrm>
                  <a:off x="6116045" y="4865408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58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662C588-8264-4C84-B6B2-CBAEF1BD86A2}"/>
                    </a:ext>
                  </a:extLst>
                </p:cNvPr>
                <p:cNvSpPr/>
                <p:nvPr/>
              </p:nvSpPr>
              <p:spPr>
                <a:xfrm>
                  <a:off x="6404606" y="5192189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73D8A2A2-AAE9-FAAA-D699-6B92FF3DE7BC}"/>
                    </a:ext>
                  </a:extLst>
                </p:cNvPr>
                <p:cNvSpPr/>
                <p:nvPr/>
              </p:nvSpPr>
              <p:spPr>
                <a:xfrm>
                  <a:off x="6404606" y="4865408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62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AD931F78-37C1-D393-B7A5-60023D202ACA}"/>
                  </a:ext>
                </a:extLst>
              </p:cNvPr>
              <p:cNvGrpSpPr/>
              <p:nvPr/>
            </p:nvGrpSpPr>
            <p:grpSpPr>
              <a:xfrm>
                <a:off x="7133259" y="5423886"/>
                <a:ext cx="585600" cy="569054"/>
                <a:chOff x="7025259" y="4869626"/>
                <a:chExt cx="585600" cy="569054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6E97E74-797B-66B5-2118-570A756183AE}"/>
                    </a:ext>
                  </a:extLst>
                </p:cNvPr>
                <p:cNvSpPr/>
                <p:nvPr/>
              </p:nvSpPr>
              <p:spPr>
                <a:xfrm>
                  <a:off x="7025259" y="5196407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794CD8E6-82E5-23A8-A00F-C4523B2259BE}"/>
                    </a:ext>
                  </a:extLst>
                </p:cNvPr>
                <p:cNvSpPr/>
                <p:nvPr/>
              </p:nvSpPr>
              <p:spPr>
                <a:xfrm>
                  <a:off x="7025259" y="4869626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67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FBC88B97-8B20-5147-E126-EE85A988A15F}"/>
                    </a:ext>
                  </a:extLst>
                </p:cNvPr>
                <p:cNvSpPr/>
                <p:nvPr/>
              </p:nvSpPr>
              <p:spPr>
                <a:xfrm>
                  <a:off x="7318059" y="5196407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CA2A66FA-4916-B8FC-C0D7-FEC0B45AEC4A}"/>
                    </a:ext>
                  </a:extLst>
                </p:cNvPr>
                <p:cNvSpPr/>
                <p:nvPr/>
              </p:nvSpPr>
              <p:spPr>
                <a:xfrm>
                  <a:off x="7318059" y="4869626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87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B868A84-5D7D-4FA6-FD23-4BE40AF0407C}"/>
                  </a:ext>
                </a:extLst>
              </p:cNvPr>
              <p:cNvGrpSpPr/>
              <p:nvPr/>
            </p:nvGrpSpPr>
            <p:grpSpPr>
              <a:xfrm>
                <a:off x="8062038" y="5419668"/>
                <a:ext cx="581361" cy="573097"/>
                <a:chOff x="7954038" y="4865408"/>
                <a:chExt cx="581361" cy="573097"/>
              </a:xfrm>
            </p:grpSpPr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A1CCA80-1311-E790-0A41-FC35D06A46A4}"/>
                    </a:ext>
                  </a:extLst>
                </p:cNvPr>
                <p:cNvSpPr/>
                <p:nvPr/>
              </p:nvSpPr>
              <p:spPr>
                <a:xfrm>
                  <a:off x="7954038" y="5192189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700496FF-FE8D-45FB-E9E2-149314735E52}"/>
                    </a:ext>
                  </a:extLst>
                </p:cNvPr>
                <p:cNvSpPr/>
                <p:nvPr/>
              </p:nvSpPr>
              <p:spPr>
                <a:xfrm>
                  <a:off x="7954038" y="4865408"/>
                  <a:ext cx="292800" cy="33316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90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F88D14A-DA0F-32F9-5E6F-5F8E6B302B3D}"/>
                    </a:ext>
                  </a:extLst>
                </p:cNvPr>
                <p:cNvSpPr/>
                <p:nvPr/>
              </p:nvSpPr>
              <p:spPr>
                <a:xfrm>
                  <a:off x="8242599" y="5196232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8A80531-B2B1-A7B8-2031-6A0E0AEDB908}"/>
                    </a:ext>
                  </a:extLst>
                </p:cNvPr>
                <p:cNvSpPr/>
                <p:nvPr/>
              </p:nvSpPr>
              <p:spPr>
                <a:xfrm>
                  <a:off x="8242599" y="4869451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92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0D36D5D-184E-377C-4EFF-11A79C86CB08}"/>
                  </a:ext>
                </a:extLst>
              </p:cNvPr>
              <p:cNvGrpSpPr/>
              <p:nvPr/>
            </p:nvGrpSpPr>
            <p:grpSpPr>
              <a:xfrm>
                <a:off x="8986578" y="5419668"/>
                <a:ext cx="581361" cy="569054"/>
                <a:chOff x="8878578" y="4865408"/>
                <a:chExt cx="581361" cy="56905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60838DAC-178A-2530-2D6A-A7F8FEC8EE0F}"/>
                    </a:ext>
                  </a:extLst>
                </p:cNvPr>
                <p:cNvSpPr/>
                <p:nvPr/>
              </p:nvSpPr>
              <p:spPr>
                <a:xfrm>
                  <a:off x="8878578" y="5192189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FC3D57F1-1BB5-8847-584E-9B2C342DBAAB}"/>
                    </a:ext>
                  </a:extLst>
                </p:cNvPr>
                <p:cNvSpPr/>
                <p:nvPr/>
              </p:nvSpPr>
              <p:spPr>
                <a:xfrm>
                  <a:off x="8878578" y="4865408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94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FBAA7F26-4362-7D17-0F5F-36C691DA949A}"/>
                    </a:ext>
                  </a:extLst>
                </p:cNvPr>
                <p:cNvSpPr/>
                <p:nvPr/>
              </p:nvSpPr>
              <p:spPr>
                <a:xfrm>
                  <a:off x="9167139" y="5192189"/>
                  <a:ext cx="292800" cy="242273"/>
                </a:xfrm>
                <a:prstGeom prst="rect">
                  <a:avLst/>
                </a:prstGeom>
                <a:solidFill>
                  <a:srgbClr val="A8FB9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8BFC59A0-4D4E-6531-26CD-6E7F8AAB662C}"/>
                    </a:ext>
                  </a:extLst>
                </p:cNvPr>
                <p:cNvSpPr/>
                <p:nvPr/>
              </p:nvSpPr>
              <p:spPr>
                <a:xfrm>
                  <a:off x="9167139" y="4865408"/>
                  <a:ext cx="292800" cy="327038"/>
                </a:xfrm>
                <a:prstGeom prst="rect">
                  <a:avLst/>
                </a:prstGeom>
                <a:solidFill>
                  <a:srgbClr val="19C3FF"/>
                </a:solidFill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98</a:t>
                  </a:r>
                  <a:endParaRPr lang="zh-CN" altLang="en-US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F1E720E7-29FF-BE9B-CA37-7F94DE80F515}"/>
                  </a:ext>
                </a:extLst>
              </p:cNvPr>
              <p:cNvCxnSpPr>
                <a:stCxn id="125" idx="2"/>
                <a:endCxn id="109" idx="0"/>
              </p:cNvCxnSpPr>
              <p:nvPr/>
            </p:nvCxnSpPr>
            <p:spPr>
              <a:xfrm>
                <a:off x="6024921" y="3515885"/>
                <a:ext cx="2243783" cy="79569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D6B8A873-68D1-77E0-2ACB-482A3177AFA6}"/>
                  </a:ext>
                </a:extLst>
              </p:cNvPr>
              <p:cNvCxnSpPr>
                <a:stCxn id="117" idx="2"/>
              </p:cNvCxnSpPr>
              <p:nvPr/>
            </p:nvCxnSpPr>
            <p:spPr>
              <a:xfrm flipH="1">
                <a:off x="1816657" y="4632804"/>
                <a:ext cx="633000" cy="7761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946CB843-5DB6-24EB-86D4-2A259D8804D4}"/>
                  </a:ext>
                </a:extLst>
              </p:cNvPr>
              <p:cNvCxnSpPr>
                <a:stCxn id="119" idx="2"/>
              </p:cNvCxnSpPr>
              <p:nvPr/>
            </p:nvCxnSpPr>
            <p:spPr>
              <a:xfrm flipH="1">
                <a:off x="2749862" y="4632804"/>
                <a:ext cx="145970" cy="789011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97354168-EBF9-2C6E-978A-1BFC89628D2C}"/>
                  </a:ext>
                </a:extLst>
              </p:cNvPr>
              <p:cNvCxnSpPr>
                <a:stCxn id="120" idx="2"/>
              </p:cNvCxnSpPr>
              <p:nvPr/>
            </p:nvCxnSpPr>
            <p:spPr>
              <a:xfrm>
                <a:off x="3339231" y="4633246"/>
                <a:ext cx="348759" cy="788569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CA4AD388-49DD-A7A5-CEA8-A7D118F7EAED}"/>
                  </a:ext>
                </a:extLst>
              </p:cNvPr>
              <p:cNvCxnSpPr>
                <a:stCxn id="112" idx="2"/>
              </p:cNvCxnSpPr>
              <p:nvPr/>
            </p:nvCxnSpPr>
            <p:spPr>
              <a:xfrm flipH="1">
                <a:off x="4654357" y="4629474"/>
                <a:ext cx="479316" cy="81088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DBD2B2D4-BB6E-37FA-ADFF-D78365EFAD55}"/>
                  </a:ext>
                </a:extLst>
              </p:cNvPr>
              <p:cNvCxnSpPr>
                <a:stCxn id="114" idx="2"/>
              </p:cNvCxnSpPr>
              <p:nvPr/>
            </p:nvCxnSpPr>
            <p:spPr>
              <a:xfrm>
                <a:off x="5579848" y="4629474"/>
                <a:ext cx="7923" cy="801365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0042A862-440D-2B0C-1DA2-CEA691AC826E}"/>
                  </a:ext>
                </a:extLst>
              </p:cNvPr>
              <p:cNvCxnSpPr>
                <a:stCxn id="115" idx="2"/>
              </p:cNvCxnSpPr>
              <p:nvPr/>
            </p:nvCxnSpPr>
            <p:spPr>
              <a:xfrm>
                <a:off x="6023247" y="4629916"/>
                <a:ext cx="489064" cy="806740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51A3E4E-0E68-E01E-E8D7-A82551043610}"/>
                  </a:ext>
                </a:extLst>
              </p:cNvPr>
              <p:cNvCxnSpPr>
                <a:stCxn id="107" idx="2"/>
              </p:cNvCxnSpPr>
              <p:nvPr/>
            </p:nvCxnSpPr>
            <p:spPr>
              <a:xfrm flipH="1">
                <a:off x="7426059" y="4638621"/>
                <a:ext cx="396470" cy="78975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97B855C5-0116-8A29-8B64-6919C6DDA165}"/>
                  </a:ext>
                </a:extLst>
              </p:cNvPr>
              <p:cNvCxnSpPr>
                <a:stCxn id="109" idx="2"/>
              </p:cNvCxnSpPr>
              <p:nvPr/>
            </p:nvCxnSpPr>
            <p:spPr>
              <a:xfrm>
                <a:off x="8268704" y="4638621"/>
                <a:ext cx="75816" cy="79147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61F62A1C-0E4E-AC96-2F14-EA734CE37501}"/>
                  </a:ext>
                </a:extLst>
              </p:cNvPr>
              <p:cNvCxnSpPr>
                <a:stCxn id="110" idx="2"/>
              </p:cNvCxnSpPr>
              <p:nvPr/>
            </p:nvCxnSpPr>
            <p:spPr>
              <a:xfrm>
                <a:off x="8712103" y="4638621"/>
                <a:ext cx="557681" cy="80647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00FB3C51-89AB-BC56-52B9-2545D888421E}"/>
                  </a:ext>
                </a:extLst>
              </p:cNvPr>
              <p:cNvCxnSpPr>
                <a:stCxn id="105" idx="3"/>
                <a:endCxn id="99" idx="1"/>
              </p:cNvCxnSpPr>
              <p:nvPr/>
            </p:nvCxnSpPr>
            <p:spPr>
              <a:xfrm>
                <a:off x="2109457" y="5576708"/>
                <a:ext cx="343179" cy="19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4E2C5370-3FE2-83DC-34E2-7654777FFF8D}"/>
                  </a:ext>
                </a:extLst>
              </p:cNvPr>
              <p:cNvCxnSpPr/>
              <p:nvPr/>
            </p:nvCxnSpPr>
            <p:spPr>
              <a:xfrm>
                <a:off x="3045279" y="5569284"/>
                <a:ext cx="343179" cy="19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440E5210-ABF8-A185-E00C-B8AC96DBAB4E}"/>
                  </a:ext>
                </a:extLst>
              </p:cNvPr>
              <p:cNvCxnSpPr>
                <a:stCxn id="97" idx="3"/>
                <a:endCxn id="91" idx="1"/>
              </p:cNvCxnSpPr>
              <p:nvPr/>
            </p:nvCxnSpPr>
            <p:spPr>
              <a:xfrm>
                <a:off x="3958966" y="5576300"/>
                <a:ext cx="411760" cy="247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C618C401-8D12-9165-C51A-0C39E7CF6A8F}"/>
                  </a:ext>
                </a:extLst>
              </p:cNvPr>
              <p:cNvCxnSpPr>
                <a:stCxn id="93" idx="3"/>
                <a:endCxn id="87" idx="1"/>
              </p:cNvCxnSpPr>
              <p:nvPr/>
            </p:nvCxnSpPr>
            <p:spPr>
              <a:xfrm>
                <a:off x="4956326" y="5578779"/>
                <a:ext cx="343179" cy="821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63B22131-F03D-8EAE-28D6-EC161B17886C}"/>
                  </a:ext>
                </a:extLst>
              </p:cNvPr>
              <p:cNvCxnSpPr/>
              <p:nvPr/>
            </p:nvCxnSpPr>
            <p:spPr>
              <a:xfrm>
                <a:off x="5885632" y="5602923"/>
                <a:ext cx="343179" cy="440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FBDE56B3-8345-F03E-A2C3-1610AF09CC11}"/>
                  </a:ext>
                </a:extLst>
              </p:cNvPr>
              <p:cNvCxnSpPr/>
              <p:nvPr/>
            </p:nvCxnSpPr>
            <p:spPr>
              <a:xfrm flipV="1">
                <a:off x="6813055" y="5596031"/>
                <a:ext cx="320204" cy="438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421FA264-9963-2EE5-E5B4-CD9078EAF144}"/>
                  </a:ext>
                </a:extLst>
              </p:cNvPr>
              <p:cNvCxnSpPr/>
              <p:nvPr/>
            </p:nvCxnSpPr>
            <p:spPr>
              <a:xfrm>
                <a:off x="7715947" y="5571226"/>
                <a:ext cx="343179" cy="440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60FA60D5-F9A7-2B68-6070-ED6DDE943541}"/>
                  </a:ext>
                </a:extLst>
              </p:cNvPr>
              <p:cNvCxnSpPr>
                <a:stCxn id="77" idx="3"/>
              </p:cNvCxnSpPr>
              <p:nvPr/>
            </p:nvCxnSpPr>
            <p:spPr>
              <a:xfrm flipV="1">
                <a:off x="8643399" y="5581265"/>
                <a:ext cx="356214" cy="596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1326DF3F-1CDC-E732-044A-C8016DA3C6E5}"/>
                  </a:ext>
                </a:extLst>
              </p:cNvPr>
              <p:cNvCxnSpPr>
                <a:stCxn id="122" idx="2"/>
                <a:endCxn id="119" idx="0"/>
              </p:cNvCxnSpPr>
              <p:nvPr/>
            </p:nvCxnSpPr>
            <p:spPr>
              <a:xfrm flipH="1">
                <a:off x="2895832" y="3515443"/>
                <a:ext cx="2239515" cy="790322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B52577DE-D42C-3F33-2C4C-95BB9E79C6F0}"/>
                  </a:ext>
                </a:extLst>
              </p:cNvPr>
              <p:cNvCxnSpPr>
                <a:endCxn id="114" idx="0"/>
              </p:cNvCxnSpPr>
              <p:nvPr/>
            </p:nvCxnSpPr>
            <p:spPr>
              <a:xfrm>
                <a:off x="5579848" y="3529722"/>
                <a:ext cx="0" cy="772713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108">
                <a:extLst>
                  <a:ext uri="{FF2B5EF4-FFF2-40B4-BE49-F238E27FC236}">
                    <a16:creationId xmlns:a16="http://schemas.microsoft.com/office/drawing/2014/main" id="{7E210D6D-62F8-E3EB-2CE0-1EA08AD5A6B0}"/>
                  </a:ext>
                </a:extLst>
              </p:cNvPr>
              <p:cNvCxnSpPr>
                <a:endCxn id="73" idx="3"/>
              </p:cNvCxnSpPr>
              <p:nvPr/>
            </p:nvCxnSpPr>
            <p:spPr>
              <a:xfrm>
                <a:off x="1523857" y="5569284"/>
                <a:ext cx="8044082" cy="13903"/>
              </a:xfrm>
              <a:prstGeom prst="bentConnector5">
                <a:avLst>
                  <a:gd name="adj1" fmla="val -3018"/>
                  <a:gd name="adj2" fmla="val 4995929"/>
                  <a:gd name="adj3" fmla="val 102842"/>
                </a:avLst>
              </a:prstGeom>
              <a:ln w="190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20EF79B8-4D5A-E8E1-D086-F073C9959A30}"/>
              </a:ext>
            </a:extLst>
          </p:cNvPr>
          <p:cNvSpPr txBox="1"/>
          <p:nvPr/>
        </p:nvSpPr>
        <p:spPr>
          <a:xfrm>
            <a:off x="801895" y="5810314"/>
            <a:ext cx="836241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树与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树对比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①：磁盘读写代价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树更低；②：查询效率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树更加稳定；③：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B+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树便于扫库和区间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查询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b="1" dirty="0">
                <a:solidFill>
                  <a:srgbClr val="FF0000"/>
                </a:solidFill>
                <a:ea typeface="Alibaba PuHuiTi R" pitchFamily="18" charset="-122"/>
              </a:rPr>
              <a:t>非叶子节点不存储</a:t>
            </a:r>
            <a:r>
              <a:rPr kumimoji="1" lang="zh-CN" altLang="en-US" sz="1400" b="1" dirty="0" smtClean="0">
                <a:solidFill>
                  <a:srgbClr val="FF0000"/>
                </a:solidFill>
                <a:ea typeface="Alibaba PuHuiTi R" pitchFamily="18" charset="-122"/>
              </a:rPr>
              <a:t>数据</a:t>
            </a:r>
            <a:r>
              <a:rPr lang="zh-CN" altLang="en-US" sz="1400" dirty="0">
                <a:solidFill>
                  <a:srgbClr val="FF0000"/>
                </a:solidFill>
                <a:ea typeface="Alibaba PuHuiTi R" pitchFamily="18" charset="-122"/>
              </a:rPr>
              <a:t> </a:t>
            </a:r>
            <a:r>
              <a:rPr lang="zh-CN" altLang="en-US" sz="1400" dirty="0" smtClean="0">
                <a:solidFill>
                  <a:srgbClr val="FF0000"/>
                </a:solidFill>
                <a:ea typeface="Alibaba PuHuiTi R" pitchFamily="18" charset="-122"/>
              </a:rPr>
              <a:t>                  都要到叶子节点找到数据          双向指针 可以一次找到从</a:t>
            </a:r>
            <a:r>
              <a:rPr lang="en-US" altLang="zh-CN" sz="1400" dirty="0" smtClean="0">
                <a:solidFill>
                  <a:srgbClr val="FF0000"/>
                </a:solidFill>
                <a:ea typeface="Alibaba PuHuiTi R" pitchFamily="18" charset="-122"/>
              </a:rPr>
              <a:t>6-38</a:t>
            </a:r>
            <a:r>
              <a:rPr lang="zh-CN" altLang="en-US" sz="1400" dirty="0" smtClean="0">
                <a:solidFill>
                  <a:srgbClr val="FF0000"/>
                </a:solidFill>
                <a:ea typeface="Alibaba PuHuiTi R" pitchFamily="18" charset="-122"/>
              </a:rPr>
              <a:t>的数据</a:t>
            </a:r>
            <a:endParaRPr kumimoji="1"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1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6">
            <a:extLst>
              <a:ext uri="{FF2B5EF4-FFF2-40B4-BE49-F238E27FC236}">
                <a16:creationId xmlns:a16="http://schemas.microsoft.com/office/drawing/2014/main" id="{CEA3A6E5-64E1-77F0-1B27-8F9E1FB24825}"/>
              </a:ext>
            </a:extLst>
          </p:cNvPr>
          <p:cNvSpPr txBox="1">
            <a:spLocks/>
          </p:cNvSpPr>
          <p:nvPr/>
        </p:nvSpPr>
        <p:spPr>
          <a:xfrm>
            <a:off x="5947169" y="6082515"/>
            <a:ext cx="1038093" cy="44083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图形 5" descr="穿高领毛衣戴眼镜的男人">
            <a:extLst>
              <a:ext uri="{FF2B5EF4-FFF2-40B4-BE49-F238E27FC236}">
                <a16:creationId xmlns:a16="http://schemas.microsoft.com/office/drawing/2014/main" id="{D8D11E87-1ACA-B86F-2716-395031B1AE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7614" y="1271467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4A49E61-D20E-2B65-7282-D71828E5A408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AFC4959-CAD0-36F3-4E24-146CD5E0144A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占位符 6">
              <a:extLst>
                <a:ext uri="{FF2B5EF4-FFF2-40B4-BE49-F238E27FC236}">
                  <a16:creationId xmlns:a16="http://schemas.microsoft.com/office/drawing/2014/main" id="{E03AFEF3-594F-41DB-2BEA-3C2E27864178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了解过索引吗？（什么是索引）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1BC66A7-FEA2-ECF0-0C05-C72A52179726}"/>
              </a:ext>
            </a:extLst>
          </p:cNvPr>
          <p:cNvGrpSpPr/>
          <p:nvPr/>
        </p:nvGrpSpPr>
        <p:grpSpPr>
          <a:xfrm flipV="1">
            <a:off x="1649692" y="2762052"/>
            <a:ext cx="4685122" cy="879855"/>
            <a:chOff x="1415952" y="1021955"/>
            <a:chExt cx="7907155" cy="859390"/>
          </a:xfrm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7C985682-BDE6-B2BD-8125-2E3BE64A7DF1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占位符 6">
              <a:extLst>
                <a:ext uri="{FF2B5EF4-FFF2-40B4-BE49-F238E27FC236}">
                  <a16:creationId xmlns:a16="http://schemas.microsoft.com/office/drawing/2014/main" id="{4E42FA5C-DAC2-75CD-A09E-A31A657670B4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索引的底层数据结构了解过嘛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文本占位符 6">
            <a:extLst>
              <a:ext uri="{FF2B5EF4-FFF2-40B4-BE49-F238E27FC236}">
                <a16:creationId xmlns:a16="http://schemas.microsoft.com/office/drawing/2014/main" id="{DCF6261F-0FC5-61E0-94F1-3754DB66773E}"/>
              </a:ext>
            </a:extLst>
          </p:cNvPr>
          <p:cNvSpPr txBox="1">
            <a:spLocks/>
          </p:cNvSpPr>
          <p:nvPr/>
        </p:nvSpPr>
        <p:spPr>
          <a:xfrm>
            <a:off x="2153031" y="1765973"/>
            <a:ext cx="9441938" cy="112805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zh-CN" altLang="en-US" sz="1400" dirty="0"/>
              <a:t>索引（</a:t>
            </a:r>
            <a:r>
              <a:rPr lang="en-US" altLang="zh-CN" sz="1400" dirty="0"/>
              <a:t>index</a:t>
            </a:r>
            <a:r>
              <a:rPr lang="zh-CN" altLang="en-US" sz="1400" dirty="0"/>
              <a:t>）是帮助</a:t>
            </a:r>
            <a:r>
              <a:rPr lang="en-US" altLang="zh-CN" sz="1400" dirty="0"/>
              <a:t>MySQL</a:t>
            </a:r>
            <a:r>
              <a:rPr lang="zh-CN" altLang="en-US" sz="1400" dirty="0"/>
              <a:t>高效获取数据的数据结构</a:t>
            </a:r>
            <a:r>
              <a:rPr lang="en-US" altLang="zh-CN" sz="1400" dirty="0"/>
              <a:t>(</a:t>
            </a:r>
            <a:r>
              <a:rPr lang="zh-CN" altLang="en-US" sz="1400" dirty="0"/>
              <a:t>有序</a:t>
            </a:r>
            <a:r>
              <a:rPr lang="en-US" altLang="zh-CN" sz="1400" dirty="0"/>
              <a:t>)</a:t>
            </a:r>
          </a:p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zh-CN" altLang="en-US" sz="1400" dirty="0"/>
              <a:t>提高数据检索的效率，降低数据库的</a:t>
            </a:r>
            <a:r>
              <a:rPr lang="en-US" altLang="zh-CN" sz="1400" dirty="0"/>
              <a:t>IO</a:t>
            </a:r>
            <a:r>
              <a:rPr lang="zh-CN" altLang="en-US" sz="1400" dirty="0"/>
              <a:t>成本（不需要全表扫描）</a:t>
            </a:r>
          </a:p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zh-CN" altLang="en-US" sz="1400" dirty="0"/>
              <a:t>通过索引列对数据进行排序，降低数据排序的成本，降低了</a:t>
            </a:r>
            <a:r>
              <a:rPr lang="en-US" altLang="zh-CN" sz="1400" dirty="0"/>
              <a:t>CPU</a:t>
            </a:r>
            <a:r>
              <a:rPr lang="zh-CN" altLang="en-US" sz="1400" dirty="0"/>
              <a:t>的消耗</a:t>
            </a:r>
            <a:endParaRPr lang="en-US" altLang="zh-CN" sz="1400" dirty="0"/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文本占位符 6">
            <a:extLst>
              <a:ext uri="{FF2B5EF4-FFF2-40B4-BE49-F238E27FC236}">
                <a16:creationId xmlns:a16="http://schemas.microsoft.com/office/drawing/2014/main" id="{8B982DF9-F5DC-026D-F075-1F371233FC22}"/>
              </a:ext>
            </a:extLst>
          </p:cNvPr>
          <p:cNvSpPr txBox="1">
            <a:spLocks/>
          </p:cNvSpPr>
          <p:nvPr/>
        </p:nvSpPr>
        <p:spPr>
          <a:xfrm>
            <a:off x="316784" y="3906810"/>
            <a:ext cx="9441938" cy="183506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8000"/>
            <a:r>
              <a:rPr lang="en-US" altLang="zh-CN" sz="1400" dirty="0"/>
              <a:t>MySQL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InnoDB</a:t>
            </a:r>
            <a:r>
              <a:rPr lang="zh-CN" altLang="en-US" sz="1400" dirty="0"/>
              <a:t>引擎采用的</a:t>
            </a:r>
            <a:r>
              <a:rPr lang="en-US" altLang="zh-CN" sz="1400" dirty="0"/>
              <a:t>B+</a:t>
            </a:r>
            <a:r>
              <a:rPr lang="zh-CN" altLang="en-US" sz="1400" dirty="0"/>
              <a:t>树的数据结构来存储索引</a:t>
            </a:r>
            <a:endParaRPr lang="en-US" altLang="zh-CN" sz="1400" dirty="0"/>
          </a:p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zh-CN" altLang="en-US" sz="1400" dirty="0"/>
              <a:t>阶数更多，路径更短</a:t>
            </a:r>
            <a:endParaRPr lang="en-US" altLang="zh-CN" sz="1400" dirty="0"/>
          </a:p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zh-CN" altLang="en-US" sz="1400" dirty="0"/>
              <a:t>磁盘读写代价</a:t>
            </a:r>
            <a:r>
              <a:rPr lang="en-US" altLang="zh-CN" sz="1400" dirty="0"/>
              <a:t>B+</a:t>
            </a:r>
            <a:r>
              <a:rPr lang="zh-CN" altLang="en-US" sz="1400" dirty="0"/>
              <a:t>树更低，非叶子节点只存储指针，叶子阶段存储数据</a:t>
            </a:r>
            <a:endParaRPr lang="en-US" altLang="zh-CN" sz="1400" dirty="0"/>
          </a:p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en-US" altLang="zh-CN" sz="1400" dirty="0"/>
              <a:t>B+</a:t>
            </a:r>
            <a:r>
              <a:rPr lang="zh-CN" altLang="en-US" sz="1400" dirty="0"/>
              <a:t>树便于扫库和区间查询，叶子节点是一个双向链表</a:t>
            </a:r>
            <a:endParaRPr lang="en-US" altLang="zh-CN" sz="1400" dirty="0"/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F957E7-3328-E8A0-EA5D-2AF60446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12" y="2894028"/>
            <a:ext cx="5878253" cy="34323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700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什么是聚簇索引什么是非聚簇索引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28592" y="1851386"/>
            <a:ext cx="6971969" cy="995509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什么是聚集索引，什么是二级索引（非聚集索引）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什么是回表？</a:t>
              </a: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3F496D8-F764-A4E6-212B-3524E1EDC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52055"/>
              </p:ext>
            </p:extLst>
          </p:nvPr>
        </p:nvGraphicFramePr>
        <p:xfrm>
          <a:off x="2187018" y="3088818"/>
          <a:ext cx="9624767" cy="1015953"/>
        </p:xfrm>
        <a:graphic>
          <a:graphicData uri="http://schemas.openxmlformats.org/drawingml/2006/table">
            <a:tbl>
              <a:tblPr/>
              <a:tblGrid>
                <a:gridCol w="2290695">
                  <a:extLst>
                    <a:ext uri="{9D8B030D-6E8A-4147-A177-3AD203B41FA5}">
                      <a16:colId xmlns:a16="http://schemas.microsoft.com/office/drawing/2014/main" val="2022992827"/>
                    </a:ext>
                  </a:extLst>
                </a:gridCol>
                <a:gridCol w="5476493">
                  <a:extLst>
                    <a:ext uri="{9D8B030D-6E8A-4147-A177-3AD203B41FA5}">
                      <a16:colId xmlns:a16="http://schemas.microsoft.com/office/drawing/2014/main" val="3198195976"/>
                    </a:ext>
                  </a:extLst>
                </a:gridCol>
                <a:gridCol w="1857579">
                  <a:extLst>
                    <a:ext uri="{9D8B030D-6E8A-4147-A177-3AD203B41FA5}">
                      <a16:colId xmlns:a16="http://schemas.microsoft.com/office/drawing/2014/main" val="1017829090"/>
                    </a:ext>
                  </a:extLst>
                </a:gridCol>
              </a:tblGrid>
              <a:tr h="4063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分类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特点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02010"/>
                  </a:ext>
                </a:extLst>
              </a:tr>
              <a:tr h="3027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聚集索引</a:t>
                      </a:r>
                      <a:r>
                        <a:rPr kumimoji="1"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(Clustered Index)</a:t>
                      </a:r>
                      <a:endParaRPr kumimoji="1" lang="zh-CN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将数据存储与索引放到了一块，索引结构的叶子节点保存了行数据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必须有</a:t>
                      </a:r>
                      <a:r>
                        <a:rPr kumimoji="1"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,</a:t>
                      </a:r>
                      <a:r>
                        <a:rPr kumimoji="1"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而且只有一个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49936"/>
                  </a:ext>
                </a:extLst>
              </a:tr>
              <a:tr h="30274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二级索引</a:t>
                      </a:r>
                      <a:r>
                        <a:rPr kumimoji="1"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(Secondary Index)</a:t>
                      </a:r>
                      <a:endParaRPr kumimoji="1" lang="zh-CN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将数据与索引分开存储，索引结构的叶子节点关联的是对应的主键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可以存在多个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44145"/>
                  </a:ext>
                </a:extLst>
              </a:tr>
            </a:tbl>
          </a:graphicData>
        </a:graphic>
      </p:graphicFrame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4D06C81-EF04-0D51-732D-20C2DA10D1EC}"/>
              </a:ext>
            </a:extLst>
          </p:cNvPr>
          <p:cNvSpPr txBox="1">
            <a:spLocks/>
          </p:cNvSpPr>
          <p:nvPr/>
        </p:nvSpPr>
        <p:spPr>
          <a:xfrm>
            <a:off x="2153181" y="4344149"/>
            <a:ext cx="8772485" cy="178843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聚集索引选取规则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如果存在主键，主键索引就是聚集索引。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如果不存在主键，将使用第一个唯一（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UNIQUE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）索引作为聚集索引。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如果表没有主键，或没有合适的唯一索引，则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InnoDB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会自动生成一个</a:t>
            </a:r>
            <a:r>
              <a:rPr kumimoji="1"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rowid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作为隐藏的聚集索引。</a:t>
            </a:r>
            <a:endParaRPr kumimoji="1"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42235B-B95B-7D43-7020-3A2DD3296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71" y="2695790"/>
            <a:ext cx="1696825" cy="377703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11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D048A201-6E46-7E88-1419-5282F272B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265" y="1364339"/>
            <a:ext cx="7061967" cy="254704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AB8EBBD-C341-3032-D151-D251F71B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45" y="3980401"/>
            <a:ext cx="6777295" cy="257894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0E2299D-6CBE-23DC-A2B3-F751B69F1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1" y="1648818"/>
            <a:ext cx="2138987" cy="47612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CFB3E89-B9A6-B92C-9EF9-6257346B42A0}"/>
              </a:ext>
            </a:extLst>
          </p:cNvPr>
          <p:cNvSpPr/>
          <p:nvPr/>
        </p:nvSpPr>
        <p:spPr>
          <a:xfrm>
            <a:off x="836764" y="1897811"/>
            <a:ext cx="638353" cy="4489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">
            <a:extLst>
              <a:ext uri="{FF2B5EF4-FFF2-40B4-BE49-F238E27FC236}">
                <a16:creationId xmlns:a16="http://schemas.microsoft.com/office/drawing/2014/main" id="{4C63EA44-5349-B2CA-6A88-600FEB027B9F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3429588" y="-754224"/>
            <a:ext cx="378389" cy="492568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7E876F4-152E-1DD1-46B4-FD35D30A2EFB}"/>
              </a:ext>
            </a:extLst>
          </p:cNvPr>
          <p:cNvSpPr/>
          <p:nvPr/>
        </p:nvSpPr>
        <p:spPr>
          <a:xfrm>
            <a:off x="1500999" y="1897811"/>
            <a:ext cx="500696" cy="448900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3BE151-37D4-CEF9-65FC-BB31C894335B}"/>
              </a:ext>
            </a:extLst>
          </p:cNvPr>
          <p:cNvCxnSpPr>
            <a:stCxn id="27" idx="3"/>
          </p:cNvCxnSpPr>
          <p:nvPr/>
        </p:nvCxnSpPr>
        <p:spPr>
          <a:xfrm>
            <a:off x="2001695" y="4142314"/>
            <a:ext cx="4079928" cy="69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1FCFB32-D8CA-5108-5405-261228CB2CEF}"/>
              </a:ext>
            </a:extLst>
          </p:cNvPr>
          <p:cNvSpPr/>
          <p:nvPr/>
        </p:nvSpPr>
        <p:spPr>
          <a:xfrm>
            <a:off x="3211806" y="3413448"/>
            <a:ext cx="7668883" cy="48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B9561F-49D7-721B-D9D3-2F849D013B65}"/>
              </a:ext>
            </a:extLst>
          </p:cNvPr>
          <p:cNvSpPr txBox="1"/>
          <p:nvPr/>
        </p:nvSpPr>
        <p:spPr>
          <a:xfrm>
            <a:off x="10609461" y="2323270"/>
            <a:ext cx="9028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聚集索引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612B13B-6A4A-629D-329E-CCB9ED482F41}"/>
              </a:ext>
            </a:extLst>
          </p:cNvPr>
          <p:cNvSpPr txBox="1"/>
          <p:nvPr/>
        </p:nvSpPr>
        <p:spPr>
          <a:xfrm>
            <a:off x="10577232" y="4992872"/>
            <a:ext cx="9028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二级索引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F1E5D2-1790-EAFA-92F0-20681D48C838}"/>
              </a:ext>
            </a:extLst>
          </p:cNvPr>
          <p:cNvSpPr/>
          <p:nvPr/>
        </p:nvSpPr>
        <p:spPr>
          <a:xfrm>
            <a:off x="3308458" y="6070028"/>
            <a:ext cx="7668883" cy="481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C35ABF-D427-AA63-3E70-A7E3199D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什么是聚簇索引和非聚簇索引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23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回表查询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265" y="1364339"/>
            <a:ext cx="7061967" cy="25470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45" y="3980401"/>
            <a:ext cx="6777295" cy="257894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609461" y="2323270"/>
            <a:ext cx="9028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聚集索引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577232" y="4992872"/>
            <a:ext cx="9028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二级索引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1810145"/>
            <a:ext cx="2804385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rgbClr val="0070C0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select * from user where name = ‘Arm’;</a:t>
            </a:r>
          </a:p>
        </p:txBody>
      </p:sp>
      <p:sp>
        <p:nvSpPr>
          <p:cNvPr id="6" name="矩形 5"/>
          <p:cNvSpPr/>
          <p:nvPr/>
        </p:nvSpPr>
        <p:spPr>
          <a:xfrm>
            <a:off x="6596742" y="4002909"/>
            <a:ext cx="240303" cy="24905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643801" y="6077040"/>
            <a:ext cx="238367" cy="4456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631940" y="1404620"/>
            <a:ext cx="238759" cy="2260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404360" y="3413760"/>
            <a:ext cx="209550" cy="4419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240493" y="3911388"/>
            <a:ext cx="9028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回表查询</a:t>
            </a:r>
          </a:p>
        </p:txBody>
      </p:sp>
      <p:cxnSp>
        <p:nvCxnSpPr>
          <p:cNvPr id="25" name="肘形连接符 24"/>
          <p:cNvCxnSpPr>
            <a:stCxn id="17" idx="2"/>
            <a:endCxn id="4" idx="0"/>
          </p:cNvCxnSpPr>
          <p:nvPr/>
        </p:nvCxnSpPr>
        <p:spPr>
          <a:xfrm rot="5400000" flipH="1" flipV="1">
            <a:off x="2825426" y="2301898"/>
            <a:ext cx="5158381" cy="3283264"/>
          </a:xfrm>
          <a:prstGeom prst="bentConnector5">
            <a:avLst>
              <a:gd name="adj1" fmla="val -1756"/>
              <a:gd name="adj2" fmla="val -5406"/>
              <a:gd name="adj3" fmla="val 10443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60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416 L -0.19049 0.121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49 0.12107 L -0.24323 0.2652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3.7037E-6 L -0.19089 0.1171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09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24 0.12176 L -0.18334 0.2576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6" grpId="1" animBg="1"/>
      <p:bldP spid="6" grpId="2" animBg="1"/>
      <p:bldP spid="17" grpId="0" animBg="1"/>
      <p:bldP spid="33" grpId="0" animBg="1"/>
      <p:bldP spid="33" grpId="1" animBg="1"/>
      <p:bldP spid="33" grpId="2" animBg="1"/>
      <p:bldP spid="34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什么是聚簇索引什么是非聚簇索引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4D06C81-EF04-0D51-732D-20C2DA10D1EC}"/>
              </a:ext>
            </a:extLst>
          </p:cNvPr>
          <p:cNvSpPr txBox="1">
            <a:spLocks/>
          </p:cNvSpPr>
          <p:nvPr/>
        </p:nvSpPr>
        <p:spPr>
          <a:xfrm>
            <a:off x="2134327" y="1817765"/>
            <a:ext cx="8772485" cy="9065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zh-CN" altLang="en-US" sz="1400" dirty="0"/>
              <a:t>聚簇索引（聚集索引）：数据与索引放到一块，</a:t>
            </a:r>
            <a:r>
              <a:rPr lang="en-US" altLang="zh-CN" sz="1400" dirty="0"/>
              <a:t>B+</a:t>
            </a:r>
            <a:r>
              <a:rPr lang="zh-CN" altLang="en-US" sz="1400" dirty="0"/>
              <a:t>树的叶子节点保存了整行数据，有且只有一个</a:t>
            </a:r>
          </a:p>
          <a:p>
            <a:pPr marL="285750" indent="-285750" defTabSz="468000">
              <a:buFont typeface="Wingdings" panose="05000000000000000000" pitchFamily="2" charset="2"/>
              <a:buChar char="l"/>
            </a:pPr>
            <a:r>
              <a:rPr lang="zh-CN" altLang="en-US" sz="1400" dirty="0"/>
              <a:t>非聚簇索引（二级索引）：数据与索引分开存储，</a:t>
            </a:r>
            <a:r>
              <a:rPr lang="en-US" altLang="zh-CN" sz="1400" dirty="0"/>
              <a:t>B+</a:t>
            </a:r>
            <a:r>
              <a:rPr lang="zh-CN" altLang="en-US" sz="1400" dirty="0"/>
              <a:t>树的叶子节点保存对应的主键，可以有多个</a:t>
            </a:r>
            <a:endParaRPr lang="en-US" altLang="zh-CN" sz="1400" dirty="0"/>
          </a:p>
          <a:p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4B1BAE-4494-E835-18B4-E896B2FEAF2A}"/>
              </a:ext>
            </a:extLst>
          </p:cNvPr>
          <p:cNvGrpSpPr/>
          <p:nvPr/>
        </p:nvGrpSpPr>
        <p:grpSpPr>
          <a:xfrm>
            <a:off x="1517715" y="2564092"/>
            <a:ext cx="5214594" cy="901422"/>
            <a:chOff x="1295989" y="479197"/>
            <a:chExt cx="7926810" cy="1523145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1551DA4-9540-83BA-7DF6-8C14F678E05B}"/>
                </a:ext>
              </a:extLst>
            </p:cNvPr>
            <p:cNvSpPr/>
            <p:nvPr/>
          </p:nvSpPr>
          <p:spPr bwMode="auto">
            <a:xfrm flipV="1">
              <a:off x="1295989" y="479197"/>
              <a:ext cx="6959544" cy="1523145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6">
              <a:extLst>
                <a:ext uri="{FF2B5EF4-FFF2-40B4-BE49-F238E27FC236}">
                  <a16:creationId xmlns:a16="http://schemas.microsoft.com/office/drawing/2014/main" id="{9E8D963B-FB7A-825B-3282-5DC88F8C03B8}"/>
                </a:ext>
              </a:extLst>
            </p:cNvPr>
            <p:cNvSpPr txBox="1">
              <a:spLocks/>
            </p:cNvSpPr>
            <p:nvPr/>
          </p:nvSpPr>
          <p:spPr>
            <a:xfrm>
              <a:off x="2363954" y="1127995"/>
              <a:ext cx="6858845" cy="68920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/>
                <a:t>知道什么是回表查询嘛 </a:t>
              </a:r>
              <a:r>
                <a:rPr lang="en-US" altLang="zh-CN" sz="1400" dirty="0"/>
                <a:t>?</a:t>
              </a:r>
              <a:endParaRPr lang="zh-CN" altLang="en-US" sz="1400" dirty="0"/>
            </a:p>
          </p:txBody>
        </p:sp>
      </p:grpSp>
      <p:sp>
        <p:nvSpPr>
          <p:cNvPr id="13" name="TextBox 3">
            <a:extLst>
              <a:ext uri="{FF2B5EF4-FFF2-40B4-BE49-F238E27FC236}">
                <a16:creationId xmlns:a16="http://schemas.microsoft.com/office/drawing/2014/main" id="{91F236D9-BAF2-9394-1DBE-EFBA7789AB6F}"/>
              </a:ext>
            </a:extLst>
          </p:cNvPr>
          <p:cNvSpPr txBox="1"/>
          <p:nvPr/>
        </p:nvSpPr>
        <p:spPr>
          <a:xfrm>
            <a:off x="2241981" y="3733100"/>
            <a:ext cx="7213104" cy="37741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通过二级索引找到对应的主键值，到聚集索引中查找整行数据，这个过程就是回表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6ACD190-72FF-5E5E-D2F1-545CAD5D3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46" y="1873147"/>
            <a:ext cx="7441660" cy="35827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719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知道什么叫覆盖索引嘛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7E8F9-8387-4272-D621-599A9575C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0571" y="1925215"/>
            <a:ext cx="10698800" cy="5171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b="1" dirty="0"/>
              <a:t>覆盖索引</a:t>
            </a:r>
            <a:r>
              <a:rPr lang="zh-CN" altLang="en-US" sz="1400" dirty="0"/>
              <a:t>是指查询使用了索引，并且需要返回的列，在该索引中已经全部能够找到 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E4074C-4C7E-22EF-C491-3A1436B9C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01429"/>
              </p:ext>
            </p:extLst>
          </p:nvPr>
        </p:nvGraphicFramePr>
        <p:xfrm>
          <a:off x="2471769" y="2504812"/>
          <a:ext cx="4334751" cy="1921401"/>
        </p:xfrm>
        <a:graphic>
          <a:graphicData uri="http://schemas.openxmlformats.org/drawingml/2006/table">
            <a:tbl>
              <a:tblPr/>
              <a:tblGrid>
                <a:gridCol w="65024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992553">
                  <a:extLst>
                    <a:ext uri="{9D8B030D-6E8A-4147-A177-3AD203B41FA5}">
                      <a16:colId xmlns:a16="http://schemas.microsoft.com/office/drawing/2014/main" val="2537764103"/>
                    </a:ext>
                  </a:extLst>
                </a:gridCol>
                <a:gridCol w="133721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3427641671"/>
                    </a:ext>
                  </a:extLst>
                </a:gridCol>
              </a:tblGrid>
              <a:tr h="412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id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name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gender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createdate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209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Arm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2021-01-01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41539"/>
                  </a:ext>
                </a:extLst>
              </a:tr>
              <a:tr h="2173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3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Lily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2021-05-01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5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Rose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2021-02-14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766311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6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Zoo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2021-06-01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4562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Doc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2021-03-08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460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Lee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2020-12-03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03499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093F1B3B-21AE-B468-2872-15D5ECC6275E}"/>
              </a:ext>
            </a:extLst>
          </p:cNvPr>
          <p:cNvGrpSpPr/>
          <p:nvPr/>
        </p:nvGrpSpPr>
        <p:grpSpPr>
          <a:xfrm>
            <a:off x="2418029" y="4613141"/>
            <a:ext cx="6638421" cy="1398554"/>
            <a:chOff x="2266299" y="2633811"/>
            <a:chExt cx="8631088" cy="269477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355D60F-B8EE-EB03-EDF4-8816A88FEE98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6">
              <a:extLst>
                <a:ext uri="{FF2B5EF4-FFF2-40B4-BE49-F238E27FC236}">
                  <a16:creationId xmlns:a16="http://schemas.microsoft.com/office/drawing/2014/main" id="{032F0310-6DC5-935B-9E0C-2A46FEF62FBF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9" cy="237272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select * from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tb_user</a:t>
              </a:r>
              <a:r>
                <a:rPr lang="en-US" altLang="zh-CN" sz="1400" dirty="0">
                  <a:solidFill>
                    <a:schemeClr val="tx1"/>
                  </a:solidFill>
                </a:rPr>
                <a:t> where id = 1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select id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</a:t>
              </a:r>
              <a:r>
                <a:rPr lang="en-US" altLang="zh-CN" sz="1400" dirty="0">
                  <a:solidFill>
                    <a:schemeClr val="tx1"/>
                  </a:solidFill>
                </a:rPr>
                <a:t>name from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tb_user</a:t>
              </a:r>
              <a:r>
                <a:rPr lang="en-US" altLang="zh-CN" sz="1400" dirty="0">
                  <a:solidFill>
                    <a:schemeClr val="tx1"/>
                  </a:solidFill>
                </a:rPr>
                <a:t> where name = ‘Arm’</a:t>
              </a: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select id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</a:t>
              </a:r>
              <a:r>
                <a:rPr lang="en-US" altLang="zh-CN" sz="1400" dirty="0">
                  <a:solidFill>
                    <a:schemeClr val="tx1"/>
                  </a:solidFill>
                </a:rPr>
                <a:t>name</a:t>
              </a:r>
              <a:r>
                <a:rPr lang="zh-CN" altLang="en-US" sz="1400" dirty="0">
                  <a:solidFill>
                    <a:schemeClr val="tx1"/>
                  </a:solidFill>
                </a:rPr>
                <a:t>，</a:t>
              </a:r>
              <a:r>
                <a:rPr lang="en-US" altLang="zh-CN" sz="1400" dirty="0">
                  <a:solidFill>
                    <a:schemeClr val="tx1"/>
                  </a:solidFill>
                </a:rPr>
                <a:t>gender from 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tb_user</a:t>
              </a:r>
              <a:r>
                <a:rPr lang="en-US" altLang="zh-CN" sz="1400" dirty="0">
                  <a:solidFill>
                    <a:schemeClr val="tx1"/>
                  </a:solidFill>
                </a:rPr>
                <a:t> where name = ‘Arm’</a:t>
              </a:r>
            </a:p>
            <a:p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085DEF78-4A83-4355-BF91-0990AC2D7A3A}"/>
              </a:ext>
            </a:extLst>
          </p:cNvPr>
          <p:cNvSpPr txBox="1">
            <a:spLocks/>
          </p:cNvSpPr>
          <p:nvPr/>
        </p:nvSpPr>
        <p:spPr>
          <a:xfrm>
            <a:off x="7020120" y="2981097"/>
            <a:ext cx="3446842" cy="89580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id</a:t>
            </a:r>
            <a:r>
              <a:rPr lang="zh-CN" altLang="en-US" sz="1400" dirty="0"/>
              <a:t>为主键，默认是主键索引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name</a:t>
            </a:r>
            <a:r>
              <a:rPr lang="zh-CN" altLang="en-US" sz="1400" dirty="0"/>
              <a:t>字段为普通索引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E30BEB6A-2434-3AA5-7D28-052A5CA662CC}"/>
              </a:ext>
            </a:extLst>
          </p:cNvPr>
          <p:cNvSpPr txBox="1">
            <a:spLocks/>
          </p:cNvSpPr>
          <p:nvPr/>
        </p:nvSpPr>
        <p:spPr>
          <a:xfrm>
            <a:off x="7924792" y="4663983"/>
            <a:ext cx="1219208" cy="4235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00B050"/>
                </a:solidFill>
              </a:rPr>
              <a:t>覆盖索引</a:t>
            </a:r>
          </a:p>
        </p:txBody>
      </p: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F09F681-A379-24D3-5153-24F4F1DA8606}"/>
              </a:ext>
            </a:extLst>
          </p:cNvPr>
          <p:cNvSpPr txBox="1">
            <a:spLocks/>
          </p:cNvSpPr>
          <p:nvPr/>
        </p:nvSpPr>
        <p:spPr>
          <a:xfrm>
            <a:off x="7941004" y="5020664"/>
            <a:ext cx="1219208" cy="4235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00B050"/>
                </a:solidFill>
              </a:rPr>
              <a:t>覆盖索引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7B886C57-919B-261D-7E52-340ACB87CE75}"/>
              </a:ext>
            </a:extLst>
          </p:cNvPr>
          <p:cNvSpPr txBox="1">
            <a:spLocks/>
          </p:cNvSpPr>
          <p:nvPr/>
        </p:nvSpPr>
        <p:spPr>
          <a:xfrm>
            <a:off x="7947489" y="5396801"/>
            <a:ext cx="2597294" cy="4235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非覆盖索引</a:t>
            </a:r>
            <a:r>
              <a:rPr lang="en-US" altLang="zh-CN" sz="1400" dirty="0">
                <a:solidFill>
                  <a:srgbClr val="C00000"/>
                </a:solidFill>
              </a:rPr>
              <a:t>(</a:t>
            </a:r>
            <a:r>
              <a:rPr lang="zh-CN" altLang="en-US" sz="1400" dirty="0">
                <a:solidFill>
                  <a:srgbClr val="C00000"/>
                </a:solidFill>
              </a:rPr>
              <a:t>需要回表查询</a:t>
            </a:r>
            <a:r>
              <a:rPr lang="en-US" altLang="zh-CN" sz="1400" dirty="0">
                <a:solidFill>
                  <a:srgbClr val="C00000"/>
                </a:solidFill>
              </a:rPr>
              <a:t>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  <p:bldP spid="15" grpId="0"/>
      <p:bldP spid="20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覆盖索引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727812" y="1911189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727811" y="2331135"/>
            <a:ext cx="284481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168079" y="1911189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12292" y="2331135"/>
            <a:ext cx="311574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23866" y="2331135"/>
            <a:ext cx="291254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029410" y="3045722"/>
            <a:ext cx="441956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71365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727812" y="3045722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168079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448243" y="3045722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888510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7471365" y="2486921"/>
            <a:ext cx="138516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9168079" y="2486921"/>
            <a:ext cx="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479672" y="2486921"/>
            <a:ext cx="1415611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1" idx="3"/>
            <a:endCxn id="72" idx="1"/>
          </p:cNvCxnSpPr>
          <p:nvPr/>
        </p:nvCxnSpPr>
        <p:spPr>
          <a:xfrm>
            <a:off x="7918406" y="3255695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9615120" y="3242149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031097" y="3465668"/>
            <a:ext cx="44098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471346" y="3465668"/>
            <a:ext cx="440285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29500" y="3465668"/>
            <a:ext cx="44026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169767" y="3465668"/>
            <a:ext cx="445372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448244" y="3465668"/>
            <a:ext cx="44026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888512" y="3465668"/>
            <a:ext cx="440266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727812" y="4385107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Lee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727811" y="4805053"/>
            <a:ext cx="284481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168079" y="4385107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Rose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2292" y="4805053"/>
            <a:ext cx="311574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23866" y="4805053"/>
            <a:ext cx="291254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031098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Arm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71365" y="5519640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Doc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27812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Lee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68079" y="5519640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Lily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448243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Rose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88510" y="5519640"/>
            <a:ext cx="440268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Zoo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7471365" y="4960839"/>
            <a:ext cx="138516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9168079" y="4960839"/>
            <a:ext cx="0" cy="558801"/>
          </a:xfrm>
          <a:prstGeom prst="line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9479672" y="4960839"/>
            <a:ext cx="1415611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3" idx="3"/>
            <a:endCxn id="94" idx="1"/>
          </p:cNvCxnSpPr>
          <p:nvPr/>
        </p:nvCxnSpPr>
        <p:spPr>
          <a:xfrm>
            <a:off x="7918406" y="5729613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9615120" y="5716067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031097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47136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729500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169767" y="5939586"/>
            <a:ext cx="445372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44824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888512" y="5939586"/>
            <a:ext cx="440266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94048"/>
              </p:ext>
            </p:extLst>
          </p:nvPr>
        </p:nvGraphicFramePr>
        <p:xfrm>
          <a:off x="769428" y="1911189"/>
          <a:ext cx="4334751" cy="1921401"/>
        </p:xfrm>
        <a:graphic>
          <a:graphicData uri="http://schemas.openxmlformats.org/drawingml/2006/table">
            <a:tbl>
              <a:tblPr/>
              <a:tblGrid>
                <a:gridCol w="65024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992553">
                  <a:extLst>
                    <a:ext uri="{9D8B030D-6E8A-4147-A177-3AD203B41FA5}">
                      <a16:colId xmlns:a16="http://schemas.microsoft.com/office/drawing/2014/main" val="2537764103"/>
                    </a:ext>
                  </a:extLst>
                </a:gridCol>
                <a:gridCol w="133721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3427641671"/>
                    </a:ext>
                  </a:extLst>
                </a:gridCol>
              </a:tblGrid>
              <a:tr h="412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id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name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gender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createdate</a:t>
                      </a:r>
                      <a:endParaRPr kumimoji="0" lang="zh-CN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209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Arm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2021-01-01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41539"/>
                  </a:ext>
                </a:extLst>
              </a:tr>
              <a:tr h="2173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3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Lily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2021-05-01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5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Rose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2021-02-14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766311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6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Zoo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2021-06-01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4562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Doc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2021-03-08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460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Lee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2020-12-03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03499"/>
                  </a:ext>
                </a:extLst>
              </a:tr>
            </a:tbl>
          </a:graphicData>
        </a:graphic>
      </p:graphicFrame>
      <p:sp>
        <p:nvSpPr>
          <p:cNvPr id="110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9635419" y="2162906"/>
            <a:ext cx="1415669" cy="3557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聚集索引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</a:rPr>
              <a:t>id)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9635419" y="4680983"/>
            <a:ext cx="1415670" cy="355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辅助索引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t>(name)</a:t>
            </a:r>
            <a:endParaRPr lang="zh-CN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60802" y="3974941"/>
            <a:ext cx="5100060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select  *  from  tb_user  where  id  =  2 ;</a:t>
            </a:r>
          </a:p>
        </p:txBody>
      </p:sp>
      <p:sp>
        <p:nvSpPr>
          <p:cNvPr id="113" name="矩形 112"/>
          <p:cNvSpPr/>
          <p:nvPr/>
        </p:nvSpPr>
        <p:spPr>
          <a:xfrm>
            <a:off x="762636" y="2333061"/>
            <a:ext cx="649980" cy="14918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426177" y="2331506"/>
            <a:ext cx="982133" cy="149182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箭头连接符 109"/>
          <p:cNvCxnSpPr>
            <a:stCxn id="112" idx="3"/>
            <a:endCxn id="65" idx="1"/>
          </p:cNvCxnSpPr>
          <p:nvPr/>
        </p:nvCxnSpPr>
        <p:spPr>
          <a:xfrm flipV="1">
            <a:off x="5860862" y="2121162"/>
            <a:ext cx="2866950" cy="2022913"/>
          </a:xfrm>
          <a:prstGeom prst="bentConnector3">
            <a:avLst>
              <a:gd name="adj1" fmla="val 13592"/>
            </a:avLst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8794039" y="1959670"/>
            <a:ext cx="307812" cy="30467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029392" y="3465668"/>
            <a:ext cx="435378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036157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Arm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036156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8CB082E5-0FE1-C627-7FC7-E6EB33E88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72728"/>
            <a:ext cx="10698800" cy="5171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覆盖索引是指 查询使用了索引，并且需要返回的列，在该索引中已经全部能够找到 。</a:t>
            </a:r>
          </a:p>
        </p:txBody>
      </p:sp>
    </p:spTree>
    <p:extLst>
      <p:ext uri="{BB962C8B-B14F-4D97-AF65-F5344CB8AC3E}">
        <p14:creationId xmlns:p14="http://schemas.microsoft.com/office/powerpoint/2010/main" val="179023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0.13893 0.1669 " pathEditMode="relative" rAng="0" ptsTypes="AA">
                                      <p:cBhvr>
                                        <p:cTn id="18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-0.48568 0.1335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84" y="6667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build="p"/>
      <p:bldP spid="111" grpId="0"/>
      <p:bldP spid="112" grpId="0" animBg="1"/>
      <p:bldP spid="113" grpId="0" animBg="1"/>
      <p:bldP spid="114" grpId="0" animBg="1"/>
      <p:bldP spid="116" grpId="0" animBg="1"/>
      <p:bldP spid="116" grpId="1" animBg="1"/>
      <p:bldP spid="116" grpId="2" animBg="1"/>
      <p:bldP spid="117" grpId="0" animBg="1"/>
      <p:bldP spid="117" grpId="1" animBg="1"/>
      <p:bldP spid="118" grpId="0" animBg="1"/>
      <p:bldP spid="1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覆盖索引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727812" y="1911189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727811" y="2331135"/>
            <a:ext cx="284481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168079" y="1911189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12292" y="2331135"/>
            <a:ext cx="311574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23866" y="2331135"/>
            <a:ext cx="291254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029410" y="3045722"/>
            <a:ext cx="441956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71365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727812" y="3045722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168079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448243" y="3045722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888510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7471365" y="2486921"/>
            <a:ext cx="138516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9168079" y="2486921"/>
            <a:ext cx="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479672" y="2486921"/>
            <a:ext cx="1415611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1" idx="3"/>
            <a:endCxn id="72" idx="1"/>
          </p:cNvCxnSpPr>
          <p:nvPr/>
        </p:nvCxnSpPr>
        <p:spPr>
          <a:xfrm>
            <a:off x="7918406" y="3255695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9615120" y="3242149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031097" y="3465668"/>
            <a:ext cx="44098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471346" y="3465668"/>
            <a:ext cx="440285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29500" y="3465668"/>
            <a:ext cx="44026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169767" y="3465668"/>
            <a:ext cx="445372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448244" y="3465668"/>
            <a:ext cx="44026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888512" y="3465668"/>
            <a:ext cx="440266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727812" y="4385107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Lee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727811" y="4805053"/>
            <a:ext cx="284481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168079" y="4385107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Rose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2292" y="4805053"/>
            <a:ext cx="311574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23866" y="4805053"/>
            <a:ext cx="291254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031098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Arm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71365" y="5519640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Doc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27812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Lee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68079" y="5519640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Lily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448243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Rose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88510" y="5519640"/>
            <a:ext cx="440268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Zoo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7471365" y="4960839"/>
            <a:ext cx="138516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9168079" y="4960839"/>
            <a:ext cx="0" cy="558801"/>
          </a:xfrm>
          <a:prstGeom prst="line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9479672" y="4960839"/>
            <a:ext cx="1415611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3" idx="3"/>
            <a:endCxn id="94" idx="1"/>
          </p:cNvCxnSpPr>
          <p:nvPr/>
        </p:nvCxnSpPr>
        <p:spPr>
          <a:xfrm>
            <a:off x="7918406" y="5729613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9615120" y="5716067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031097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47136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729500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169767" y="5939586"/>
            <a:ext cx="445372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44824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888512" y="5939586"/>
            <a:ext cx="440266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/>
        </p:nvGraphicFramePr>
        <p:xfrm>
          <a:off x="769428" y="1911189"/>
          <a:ext cx="4334751" cy="1921401"/>
        </p:xfrm>
        <a:graphic>
          <a:graphicData uri="http://schemas.openxmlformats.org/drawingml/2006/table">
            <a:tbl>
              <a:tblPr/>
              <a:tblGrid>
                <a:gridCol w="65024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992553">
                  <a:extLst>
                    <a:ext uri="{9D8B030D-6E8A-4147-A177-3AD203B41FA5}">
                      <a16:colId xmlns:a16="http://schemas.microsoft.com/office/drawing/2014/main" val="2537764103"/>
                    </a:ext>
                  </a:extLst>
                </a:gridCol>
                <a:gridCol w="133721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3427641671"/>
                    </a:ext>
                  </a:extLst>
                </a:gridCol>
              </a:tblGrid>
              <a:tr h="412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id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name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gender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createdate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209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Arm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2021-01-01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41539"/>
                  </a:ext>
                </a:extLst>
              </a:tr>
              <a:tr h="2173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3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Lily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2021-05-01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5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Rose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2021-02-14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766311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6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Zoo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2021-06-01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4562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Doc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2021-03-08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460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Lee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2020-12-03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03499"/>
                  </a:ext>
                </a:extLst>
              </a:tr>
            </a:tbl>
          </a:graphicData>
        </a:graphic>
      </p:graphicFrame>
      <p:sp>
        <p:nvSpPr>
          <p:cNvPr id="110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9635419" y="2162906"/>
            <a:ext cx="1415669" cy="3557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聚集索引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</a:rPr>
              <a:t>id)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9635419" y="4680983"/>
            <a:ext cx="1415670" cy="355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辅助索引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t>(name)</a:t>
            </a:r>
            <a:endParaRPr lang="zh-CN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60802" y="3974941"/>
            <a:ext cx="5100060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select  *  from  tb_user  where  id  =  2 ;</a:t>
            </a:r>
          </a:p>
        </p:txBody>
      </p:sp>
      <p:sp>
        <p:nvSpPr>
          <p:cNvPr id="113" name="矩形 112"/>
          <p:cNvSpPr/>
          <p:nvPr/>
        </p:nvSpPr>
        <p:spPr>
          <a:xfrm>
            <a:off x="762636" y="2333061"/>
            <a:ext cx="649980" cy="14918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426177" y="2331506"/>
            <a:ext cx="982133" cy="149182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029392" y="3465668"/>
            <a:ext cx="435378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69428" y="4810953"/>
            <a:ext cx="5100062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select  id, name  from  tb_user  where  name = ‘Arm’ ;</a:t>
            </a:r>
          </a:p>
        </p:txBody>
      </p:sp>
      <p:sp>
        <p:nvSpPr>
          <p:cNvPr id="59" name="矩形 58"/>
          <p:cNvSpPr/>
          <p:nvPr/>
        </p:nvSpPr>
        <p:spPr>
          <a:xfrm>
            <a:off x="8813507" y="4446190"/>
            <a:ext cx="307812" cy="30467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57" idx="0"/>
          </p:cNvCxnSpPr>
          <p:nvPr/>
        </p:nvCxnSpPr>
        <p:spPr>
          <a:xfrm rot="5400000" flipH="1" flipV="1">
            <a:off x="5899101" y="1995649"/>
            <a:ext cx="235663" cy="539494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7036285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Arm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03628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52CB2E51-F609-4D81-EAA4-B12FF1D8DB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72728"/>
            <a:ext cx="10698800" cy="5171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覆盖索引是指 查询使用了索引，并且需要返回的列，在该索引中已经全部能够找到 。</a:t>
            </a:r>
          </a:p>
        </p:txBody>
      </p:sp>
    </p:spTree>
    <p:extLst>
      <p:ext uri="{BB962C8B-B14F-4D97-AF65-F5344CB8AC3E}">
        <p14:creationId xmlns:p14="http://schemas.microsoft.com/office/powerpoint/2010/main" val="98999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416 L -0.14011 0.1659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0.49192 -0.1025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-513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45208 -0.040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4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59" grpId="1" animBg="1"/>
      <p:bldP spid="59" grpId="2" animBg="1"/>
      <p:bldP spid="118" grpId="0" animBg="1"/>
      <p:bldP spid="118" grpId="1" animBg="1"/>
      <p:bldP spid="119" grpId="0" animBg="1"/>
      <p:bldP spid="1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7A7E-5563-A416-97CD-508AAFC8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9043" y="2375555"/>
            <a:ext cx="5033914" cy="1423447"/>
          </a:xfrm>
        </p:spPr>
        <p:txBody>
          <a:bodyPr/>
          <a:lstStyle/>
          <a:p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</a:rPr>
              <a:t>MySQL-</a:t>
            </a:r>
            <a:r>
              <a:rPr lang="zh-CN" altLang="en-US" sz="6000" b="1" dirty="0">
                <a:solidFill>
                  <a:schemeClr val="accent4">
                    <a:lumMod val="75000"/>
                  </a:schemeClr>
                </a:solidFill>
              </a:rPr>
              <a:t>优化</a:t>
            </a:r>
          </a:p>
          <a:p>
            <a:endParaRPr lang="zh-CN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300D043-845A-8EA2-50FE-24A075036AA2}"/>
              </a:ext>
            </a:extLst>
          </p:cNvPr>
          <p:cNvGrpSpPr/>
          <p:nvPr/>
        </p:nvGrpSpPr>
        <p:grpSpPr>
          <a:xfrm>
            <a:off x="4081806" y="4039593"/>
            <a:ext cx="4028388" cy="2382387"/>
            <a:chOff x="4399176" y="4039593"/>
            <a:chExt cx="4028388" cy="238238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F67B394-63A3-F4CE-ECFD-DB7AA2DC659A}"/>
                </a:ext>
              </a:extLst>
            </p:cNvPr>
            <p:cNvSpPr/>
            <p:nvPr/>
          </p:nvSpPr>
          <p:spPr bwMode="auto">
            <a:xfrm>
              <a:off x="4399176" y="4045309"/>
              <a:ext cx="1574956" cy="3580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定位慢查询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EBE915D-C325-7E27-B1D7-6D5B6BE5A3EB}"/>
                </a:ext>
              </a:extLst>
            </p:cNvPr>
            <p:cNvSpPr/>
            <p:nvPr/>
          </p:nvSpPr>
          <p:spPr bwMode="auto">
            <a:xfrm>
              <a:off x="4399176" y="4550897"/>
              <a:ext cx="1574956" cy="3580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SQL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执行计划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7984530-175E-A2A7-15E7-A75C227F712F}"/>
                </a:ext>
              </a:extLst>
            </p:cNvPr>
            <p:cNvSpPr/>
            <p:nvPr/>
          </p:nvSpPr>
          <p:spPr bwMode="auto">
            <a:xfrm>
              <a:off x="4399176" y="5056485"/>
              <a:ext cx="1574956" cy="3580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索引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B403EC4-B52E-8A3A-EB37-F1C1CD02A1EC}"/>
                </a:ext>
              </a:extLst>
            </p:cNvPr>
            <p:cNvSpPr/>
            <p:nvPr/>
          </p:nvSpPr>
          <p:spPr bwMode="auto">
            <a:xfrm>
              <a:off x="6852608" y="4039593"/>
              <a:ext cx="1574956" cy="3580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存储引擎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ED3B463-8CF1-5762-964C-083CA8E37D9A}"/>
                </a:ext>
              </a:extLst>
            </p:cNvPr>
            <p:cNvSpPr/>
            <p:nvPr/>
          </p:nvSpPr>
          <p:spPr bwMode="auto">
            <a:xfrm>
              <a:off x="6852608" y="4545682"/>
              <a:ext cx="1574956" cy="3580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索引底层数据结构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0DC8881-BD62-765C-9061-0AA214BF8BEE}"/>
                </a:ext>
              </a:extLst>
            </p:cNvPr>
            <p:cNvSpPr/>
            <p:nvPr/>
          </p:nvSpPr>
          <p:spPr bwMode="auto">
            <a:xfrm>
              <a:off x="6852608" y="5051771"/>
              <a:ext cx="1574956" cy="3580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聚簇和非聚簇索引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FCC9DEB-3B24-95C4-5255-D945407FC158}"/>
                </a:ext>
              </a:extLst>
            </p:cNvPr>
            <p:cNvSpPr/>
            <p:nvPr/>
          </p:nvSpPr>
          <p:spPr bwMode="auto">
            <a:xfrm>
              <a:off x="6852608" y="5557860"/>
              <a:ext cx="1574956" cy="3580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索引创建原则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5B7F967-975A-EF0F-5C06-AF3D8BADE605}"/>
                </a:ext>
              </a:extLst>
            </p:cNvPr>
            <p:cNvSpPr/>
            <p:nvPr/>
          </p:nvSpPr>
          <p:spPr bwMode="auto">
            <a:xfrm>
              <a:off x="6852608" y="6063950"/>
              <a:ext cx="1574956" cy="35803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索引失效场景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5B8A6A2-6100-21F7-1DE4-E48CD693164A}"/>
                </a:ext>
              </a:extLst>
            </p:cNvPr>
            <p:cNvSpPr/>
            <p:nvPr/>
          </p:nvSpPr>
          <p:spPr bwMode="auto">
            <a:xfrm>
              <a:off x="4399176" y="5562073"/>
              <a:ext cx="1574956" cy="35803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SQL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优化经验</a:t>
              </a:r>
            </a:p>
          </p:txBody>
        </p: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E899433-F9C8-3C11-E8FA-A8AA223F8E7A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5974132" y="5230786"/>
              <a:ext cx="878476" cy="471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90869AEC-C289-B978-6CA0-B74D69A7E70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5974132" y="4724697"/>
              <a:ext cx="878476" cy="5108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567448F8-22FA-88B0-7E17-8D890DCE2D62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5974132" y="5235500"/>
              <a:ext cx="878476" cy="501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6DDEEA70-0C4F-D974-5F51-6861AF477B2B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5974132" y="4218608"/>
              <a:ext cx="878476" cy="101689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21">
              <a:extLst>
                <a:ext uri="{FF2B5EF4-FFF2-40B4-BE49-F238E27FC236}">
                  <a16:creationId xmlns:a16="http://schemas.microsoft.com/office/drawing/2014/main" id="{E6246966-A997-DB49-0801-07B9B95360B7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>
              <a:off x="5974132" y="5235500"/>
              <a:ext cx="878476" cy="10074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8474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覆盖索引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8727812" y="1911189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727811" y="2331135"/>
            <a:ext cx="284481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168079" y="1911189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012292" y="2331135"/>
            <a:ext cx="311574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323866" y="2331135"/>
            <a:ext cx="291254" cy="2573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029410" y="3045722"/>
            <a:ext cx="441956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71365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727812" y="3045722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168079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448243" y="3045722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888510" y="3045722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H="1">
            <a:off x="7471365" y="2486921"/>
            <a:ext cx="138516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9168079" y="2486921"/>
            <a:ext cx="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9479672" y="2486921"/>
            <a:ext cx="1415611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1" idx="3"/>
            <a:endCxn id="72" idx="1"/>
          </p:cNvCxnSpPr>
          <p:nvPr/>
        </p:nvCxnSpPr>
        <p:spPr>
          <a:xfrm>
            <a:off x="7918406" y="3255695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9615120" y="3242149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031097" y="3465668"/>
            <a:ext cx="44098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471346" y="3465668"/>
            <a:ext cx="440285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729500" y="3465668"/>
            <a:ext cx="44026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9169767" y="3465668"/>
            <a:ext cx="445372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0448244" y="3465668"/>
            <a:ext cx="440267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888512" y="3465668"/>
            <a:ext cx="440266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727812" y="4385107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Lee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727811" y="4805053"/>
            <a:ext cx="284481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9168079" y="4385107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Rose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2292" y="4805053"/>
            <a:ext cx="311574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23866" y="4805053"/>
            <a:ext cx="291254" cy="25738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7031098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Arm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471365" y="5519640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Doc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727812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Lee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168079" y="5519640"/>
            <a:ext cx="447041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>
                <a:solidFill>
                  <a:schemeClr val="tx1"/>
                </a:solidFill>
              </a:rPr>
              <a:t>Lily</a:t>
            </a:r>
            <a:endParaRPr lang="zh-CN" altLang="en-US" sz="105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448243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Rose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0888510" y="5519640"/>
            <a:ext cx="440268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</a:rPr>
              <a:t>Zoo</a:t>
            </a:r>
            <a:endParaRPr lang="zh-CN" altLang="en-US" sz="1000">
              <a:solidFill>
                <a:schemeClr val="tx1"/>
              </a:solidFill>
            </a:endParaRPr>
          </a:p>
        </p:txBody>
      </p:sp>
      <p:cxnSp>
        <p:nvCxnSpPr>
          <p:cNvPr id="98" name="直接连接符 97"/>
          <p:cNvCxnSpPr/>
          <p:nvPr/>
        </p:nvCxnSpPr>
        <p:spPr>
          <a:xfrm flipH="1">
            <a:off x="7471365" y="4960839"/>
            <a:ext cx="1385160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9168079" y="4960839"/>
            <a:ext cx="0" cy="558801"/>
          </a:xfrm>
          <a:prstGeom prst="line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9479672" y="4960839"/>
            <a:ext cx="1415611" cy="558801"/>
          </a:xfrm>
          <a:prstGeom prst="line">
            <a:avLst/>
          </a:prstGeom>
          <a:ln w="12700">
            <a:solidFill>
              <a:srgbClr val="AD2B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3" idx="3"/>
            <a:endCxn id="94" idx="1"/>
          </p:cNvCxnSpPr>
          <p:nvPr/>
        </p:nvCxnSpPr>
        <p:spPr>
          <a:xfrm>
            <a:off x="7918406" y="5729613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9615120" y="5716067"/>
            <a:ext cx="809406" cy="0"/>
          </a:xfrm>
          <a:prstGeom prst="straightConnector1">
            <a:avLst/>
          </a:prstGeom>
          <a:ln w="12700">
            <a:solidFill>
              <a:srgbClr val="AD2B2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7031097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47136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8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729500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169767" y="5939586"/>
            <a:ext cx="445372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44824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5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0888512" y="5939586"/>
            <a:ext cx="440266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6</a:t>
            </a:r>
            <a:endParaRPr lang="zh-CN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9999DF7A-3233-EB4C-A84A-789423B2A46D}"/>
              </a:ext>
            </a:extLst>
          </p:cNvPr>
          <p:cNvGraphicFramePr>
            <a:graphicFrameLocks noGrp="1"/>
          </p:cNvGraphicFramePr>
          <p:nvPr/>
        </p:nvGraphicFramePr>
        <p:xfrm>
          <a:off x="769428" y="1911189"/>
          <a:ext cx="4334751" cy="1921401"/>
        </p:xfrm>
        <a:graphic>
          <a:graphicData uri="http://schemas.openxmlformats.org/drawingml/2006/table">
            <a:tbl>
              <a:tblPr/>
              <a:tblGrid>
                <a:gridCol w="65024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992553">
                  <a:extLst>
                    <a:ext uri="{9D8B030D-6E8A-4147-A177-3AD203B41FA5}">
                      <a16:colId xmlns:a16="http://schemas.microsoft.com/office/drawing/2014/main" val="2537764103"/>
                    </a:ext>
                  </a:extLst>
                </a:gridCol>
                <a:gridCol w="133721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3427641671"/>
                    </a:ext>
                  </a:extLst>
                </a:gridCol>
              </a:tblGrid>
              <a:tr h="412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id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name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gender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Sans Light" panose="020B0303020203040204" pitchFamily="34" charset="0"/>
                          <a:ea typeface="Alibaba PuHuiTi R" pitchFamily="18" charset="-122"/>
                          <a:cs typeface="Alibaba Sans Light" panose="020B0303020203040204" pitchFamily="34" charset="0"/>
                        </a:rPr>
                        <a:t>createdate</a:t>
                      </a:r>
                      <a:endParaRPr kumimoji="0" lang="zh-CN" altLang="en-US" sz="11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libaba Sans Light" panose="020B0303020203040204" pitchFamily="34" charset="0"/>
                        <a:ea typeface="Alibaba PuHuiTi R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209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Arm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2021-01-01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841539"/>
                  </a:ext>
                </a:extLst>
              </a:tr>
              <a:tr h="2173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3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Lily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2021-05-01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5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Rose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0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2021-02-14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766311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6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Zoo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2021-06-01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4562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Doc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2021-03-08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864607"/>
                  </a:ext>
                </a:extLst>
              </a:tr>
              <a:tr h="217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Lee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1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5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2020-12-03</a:t>
                      </a:r>
                      <a:endParaRPr kumimoji="0" lang="zh-CN" altLang="en-US" sz="1050" b="0" i="0" u="none" strike="noStrike" cap="none" normalizeH="0" baseline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603499"/>
                  </a:ext>
                </a:extLst>
              </a:tr>
            </a:tbl>
          </a:graphicData>
        </a:graphic>
      </p:graphicFrame>
      <p:sp>
        <p:nvSpPr>
          <p:cNvPr id="110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9635419" y="2162906"/>
            <a:ext cx="1415669" cy="3557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聚集索引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</a:rPr>
              <a:t>id)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9635419" y="4680983"/>
            <a:ext cx="1415670" cy="355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</a:rPr>
              <a:t>辅助索引</a:t>
            </a: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</a:rPr>
              <a:t>(name)</a:t>
            </a:r>
            <a:endParaRPr lang="zh-CN" altLang="zh-CN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62636" y="2333061"/>
            <a:ext cx="649980" cy="149182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426177" y="2331506"/>
            <a:ext cx="982133" cy="149182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7029392" y="3465668"/>
            <a:ext cx="435378" cy="7145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row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57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69428" y="4810953"/>
            <a:ext cx="5100062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select  id, name  from  tb_user  where  name = ‘Arm’ ;</a:t>
            </a:r>
          </a:p>
        </p:txBody>
      </p:sp>
      <p:sp>
        <p:nvSpPr>
          <p:cNvPr id="118" name="矩形 117"/>
          <p:cNvSpPr/>
          <p:nvPr/>
        </p:nvSpPr>
        <p:spPr>
          <a:xfrm>
            <a:off x="7036285" y="5519640"/>
            <a:ext cx="440267" cy="419946"/>
          </a:xfrm>
          <a:prstGeom prst="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</a:rPr>
              <a:t>Arm</a:t>
            </a:r>
            <a:endParaRPr lang="zh-CN" altLang="en-US" sz="110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036284" y="5939586"/>
            <a:ext cx="440267" cy="5588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69427" y="5670048"/>
            <a:ext cx="5100063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select  </a:t>
            </a:r>
            <a:r>
              <a:rPr lang="en-US" altLang="zh-CN" sz="1200" dirty="0" err="1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id,name,gender</a:t>
            </a:r>
            <a:r>
              <a:rPr lang="en-US" altLang="zh-CN" sz="1200" dirty="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  from  </a:t>
            </a:r>
            <a:r>
              <a:rPr lang="en-US" altLang="zh-CN" sz="1200" dirty="0" err="1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tb_user</a:t>
            </a:r>
            <a:r>
              <a:rPr lang="en-US" altLang="zh-CN" sz="1200" dirty="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  where  name = ‘Arm’ ;</a:t>
            </a:r>
          </a:p>
        </p:txBody>
      </p:sp>
      <p:cxnSp>
        <p:nvCxnSpPr>
          <p:cNvPr id="61" name="直接连接符 60"/>
          <p:cNvCxnSpPr>
            <a:cxnSpLocks/>
          </p:cNvCxnSpPr>
          <p:nvPr/>
        </p:nvCxnSpPr>
        <p:spPr>
          <a:xfrm>
            <a:off x="1279979" y="5958248"/>
            <a:ext cx="520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784380" y="5716684"/>
            <a:ext cx="530388" cy="277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60" idx="3"/>
            <a:endCxn id="87" idx="1"/>
          </p:cNvCxnSpPr>
          <p:nvPr/>
        </p:nvCxnSpPr>
        <p:spPr>
          <a:xfrm flipV="1">
            <a:off x="5869490" y="4595080"/>
            <a:ext cx="2858322" cy="1259634"/>
          </a:xfrm>
          <a:prstGeom prst="bentConnector3">
            <a:avLst>
              <a:gd name="adj1" fmla="val 5635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813507" y="4446190"/>
            <a:ext cx="307812" cy="30467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119" idx="2"/>
            <a:endCxn id="67" idx="3"/>
          </p:cNvCxnSpPr>
          <p:nvPr/>
        </p:nvCxnSpPr>
        <p:spPr>
          <a:xfrm rot="5400000" flipH="1" flipV="1">
            <a:off x="6247156" y="3130424"/>
            <a:ext cx="4377225" cy="2358702"/>
          </a:xfrm>
          <a:prstGeom prst="bentConnector4">
            <a:avLst>
              <a:gd name="adj1" fmla="val -1172"/>
              <a:gd name="adj2" fmla="val 18010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8744736" y="6488542"/>
            <a:ext cx="553822" cy="233363"/>
          </a:xfrm>
          <a:prstGeom prst="rect">
            <a:avLst/>
          </a:prstGeom>
          <a:ln>
            <a:noFill/>
          </a:ln>
        </p:spPr>
        <p:txBody>
          <a:bodyPr tIns="0" bIns="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>
                <a:solidFill>
                  <a:srgbClr val="00B050"/>
                </a:solidFill>
                <a:latin typeface="Arial" panose="020B0604020202020204" pitchFamily="34" charset="0"/>
              </a:rPr>
              <a:t>id=2</a:t>
            </a:r>
            <a:endParaRPr lang="zh-CN" altLang="zh-CN" sz="12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801070" y="1968557"/>
            <a:ext cx="307812" cy="30467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029772" y="3469853"/>
            <a:ext cx="441555" cy="7143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占位符 1">
            <a:extLst>
              <a:ext uri="{FF2B5EF4-FFF2-40B4-BE49-F238E27FC236}">
                <a16:creationId xmlns:a16="http://schemas.microsoft.com/office/drawing/2014/main" id="{A4734944-48F7-2B45-997B-7F408F7CF01A}"/>
              </a:ext>
            </a:extLst>
          </p:cNvPr>
          <p:cNvSpPr txBox="1">
            <a:spLocks/>
          </p:cNvSpPr>
          <p:nvPr/>
        </p:nvSpPr>
        <p:spPr>
          <a:xfrm>
            <a:off x="11051088" y="4285941"/>
            <a:ext cx="1105484" cy="302765"/>
          </a:xfrm>
          <a:prstGeom prst="rect">
            <a:avLst/>
          </a:prstGeom>
          <a:ln>
            <a:noFill/>
          </a:ln>
        </p:spPr>
        <p:txBody>
          <a:bodyPr tIns="0" bIns="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</a:rPr>
              <a:t>回表 查询</a:t>
            </a:r>
            <a:endParaRPr lang="zh-CN" altLang="zh-CN" sz="1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60802" y="3974941"/>
            <a:ext cx="5100060" cy="36933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rgbClr val="19C3FF"/>
                </a:solidFill>
                <a:latin typeface="Alibaba Sans Light" panose="020B0303020203040204" pitchFamily="34" charset="0"/>
                <a:ea typeface="Alibaba PuHuiTi R" pitchFamily="18" charset="-122"/>
                <a:cs typeface="Alibaba Sans Light" panose="020B0303020203040204" pitchFamily="34" charset="0"/>
              </a:rPr>
              <a:t>select  *  from  tb_user  where  id  =  2 ;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BF041E33-3ECF-BD72-7776-391213E9B0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72728"/>
            <a:ext cx="10698800" cy="51719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/>
              <a:t>覆盖索引是指 查询使用了索引，并且需要返回的列，在该索引中已经全部能够找到 。</a:t>
            </a:r>
          </a:p>
        </p:txBody>
      </p:sp>
    </p:spTree>
    <p:extLst>
      <p:ext uri="{BB962C8B-B14F-4D97-AF65-F5344CB8AC3E}">
        <p14:creationId xmlns:p14="http://schemas.microsoft.com/office/powerpoint/2010/main" val="33225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139 L -0.14089 0.166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11 0.1669 L -0.14128 0.2289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139 L -0.14089 0.166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59" grpId="0" animBg="1"/>
      <p:bldP spid="59" grpId="1" animBg="1"/>
      <p:bldP spid="59" grpId="2" animBg="1"/>
      <p:bldP spid="115" grpId="0"/>
      <p:bldP spid="116" grpId="0" animBg="1"/>
      <p:bldP spid="116" grpId="1" animBg="1"/>
      <p:bldP spid="120" grpId="0" animBg="1"/>
      <p:bldP spid="1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知道什么叫覆盖索引嘛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739042" y="4652050"/>
            <a:ext cx="5056925" cy="543022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可以使用覆盖索引解决</a:t>
              </a:r>
            </a:p>
          </p:txBody>
        </p: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7E8F9-8387-4272-D621-599A9575C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0571" y="1925215"/>
            <a:ext cx="7717284" cy="1503785"/>
          </a:xfrm>
        </p:spPr>
        <p:txBody>
          <a:bodyPr/>
          <a:lstStyle/>
          <a:p>
            <a:pPr defTabSz="468000" eaLnBrk="0" fontAlgn="base" hangingPunct="0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覆盖索引是指查询使用了索引，返回的列，必须在索引中全部能够找到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defTabSz="46800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查询，直接走聚集索引查询，一次索引扫描，直接返回数据，性能高。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defTabSz="46800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如果返回的列中没有创建索引，有可能会触发回表查询，尽量避免使用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*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229F2F4E-1965-C45F-E9FF-E9D33E6D10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4724" y="4104713"/>
            <a:ext cx="867323" cy="116706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9CF34B8-B3FF-2169-F173-658D6A5FED62}"/>
              </a:ext>
            </a:extLst>
          </p:cNvPr>
          <p:cNvGrpSpPr/>
          <p:nvPr/>
        </p:nvGrpSpPr>
        <p:grpSpPr>
          <a:xfrm>
            <a:off x="1720685" y="3713875"/>
            <a:ext cx="6860782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74FF8D-6E3C-2B48-88C8-5C4567F72B1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6">
              <a:extLst>
                <a:ext uri="{FF2B5EF4-FFF2-40B4-BE49-F238E27FC236}">
                  <a16:creationId xmlns:a16="http://schemas.microsoft.com/office/drawing/2014/main" id="{0CA0FB85-38F2-1170-7014-FCDD28756F0C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超大分页怎么处理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6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7818-C1CC-37E2-ABAF-1AD5B4AB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MYSQL</a:t>
            </a:r>
            <a:r>
              <a:rPr lang="zh-CN" altLang="en-US" sz="2000" dirty="0"/>
              <a:t>超大分页处理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254FF-E23F-C723-7848-9BFB155D4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在数据量比较大时，如果进行</a:t>
            </a:r>
            <a:r>
              <a:rPr lang="en-US" altLang="zh-CN" dirty="0"/>
              <a:t>limit</a:t>
            </a:r>
            <a:r>
              <a:rPr lang="zh-CN" altLang="en-US" dirty="0"/>
              <a:t>分页查询，在查询时，越往后，分页查询效率越低。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我们一起来看看执行</a:t>
            </a:r>
            <a:r>
              <a:rPr lang="en-US" altLang="zh-CN" dirty="0"/>
              <a:t>limit</a:t>
            </a:r>
            <a:r>
              <a:rPr lang="zh-CN" altLang="en-US" dirty="0"/>
              <a:t>分页查询耗时对比：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910A1B75-359C-849A-EDB7-93E9EFB7403C}"/>
              </a:ext>
            </a:extLst>
          </p:cNvPr>
          <p:cNvSpPr txBox="1">
            <a:spLocks/>
          </p:cNvSpPr>
          <p:nvPr/>
        </p:nvSpPr>
        <p:spPr>
          <a:xfrm>
            <a:off x="746600" y="5040841"/>
            <a:ext cx="10698800" cy="13430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因为，当在进行分页查询时，如果执行 </a:t>
            </a:r>
            <a:r>
              <a:rPr lang="en-US" altLang="zh-CN" dirty="0"/>
              <a:t>limit 9000000,10 </a:t>
            </a:r>
            <a:r>
              <a:rPr lang="zh-CN" altLang="en-US" dirty="0"/>
              <a:t>，此时需要</a:t>
            </a:r>
            <a:r>
              <a:rPr lang="en-US" altLang="zh-CN" dirty="0"/>
              <a:t>MySQL</a:t>
            </a:r>
            <a:r>
              <a:rPr lang="zh-CN" altLang="en-US" dirty="0"/>
              <a:t>排序前</a:t>
            </a:r>
            <a:r>
              <a:rPr lang="en-US" altLang="zh-CN" dirty="0"/>
              <a:t>9000010 </a:t>
            </a:r>
            <a:r>
              <a:rPr lang="zh-CN" altLang="en-US" dirty="0"/>
              <a:t>记录，仅仅返回 </a:t>
            </a:r>
            <a:r>
              <a:rPr lang="en-US" altLang="zh-CN" dirty="0"/>
              <a:t>9000000 - 9000010 </a:t>
            </a:r>
            <a:r>
              <a:rPr lang="zh-CN" altLang="en-US" dirty="0"/>
              <a:t>的记录，其他记录丢弃，查询排序的代价非常大 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2B2499-C337-A9EA-6029-A4CF16E7E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042554"/>
            <a:ext cx="4829175" cy="18097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58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97818-C1CC-37E2-ABAF-1AD5B4AB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MYSQL</a:t>
            </a:r>
            <a:r>
              <a:rPr lang="zh-CN" altLang="en-US" sz="2000" dirty="0"/>
              <a:t>超大分页处理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254FF-E23F-C723-7848-9BFB155D4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00522"/>
          </a:xfrm>
        </p:spPr>
        <p:txBody>
          <a:bodyPr/>
          <a:lstStyle/>
          <a:p>
            <a:r>
              <a:rPr lang="zh-CN" altLang="en-US" dirty="0"/>
              <a:t>优化思路</a:t>
            </a:r>
            <a:r>
              <a:rPr lang="en-US" altLang="zh-CN" dirty="0"/>
              <a:t>: </a:t>
            </a:r>
            <a:r>
              <a:rPr lang="zh-CN" altLang="en-US" dirty="0"/>
              <a:t>一般分页查询时，通过创建 </a:t>
            </a:r>
            <a:r>
              <a:rPr lang="zh-CN" altLang="en-US" dirty="0">
                <a:solidFill>
                  <a:srgbClr val="C00000"/>
                </a:solidFill>
              </a:rPr>
              <a:t>覆盖索引 </a:t>
            </a:r>
            <a:r>
              <a:rPr lang="zh-CN" altLang="en-US" dirty="0"/>
              <a:t>能够比较好地提高性能，可以通过</a:t>
            </a:r>
            <a:r>
              <a:rPr lang="zh-CN" altLang="en-US" dirty="0">
                <a:solidFill>
                  <a:srgbClr val="C00000"/>
                </a:solidFill>
              </a:rPr>
              <a:t>覆盖索引</a:t>
            </a:r>
            <a:r>
              <a:rPr lang="zh-CN" altLang="en-US" dirty="0"/>
              <a:t>加</a:t>
            </a:r>
            <a:r>
              <a:rPr lang="zh-CN" altLang="en-US" dirty="0">
                <a:solidFill>
                  <a:srgbClr val="C00000"/>
                </a:solidFill>
              </a:rPr>
              <a:t>子查询</a:t>
            </a:r>
            <a:r>
              <a:rPr lang="zh-CN" altLang="en-US" dirty="0"/>
              <a:t>形式进行优化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E6C48B-7C6B-7997-AD0E-737B3403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75" y="2329510"/>
            <a:ext cx="7164476" cy="1255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tb_sku 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tb_sku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order by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limit </a:t>
            </a:r>
            <a:r>
              <a:rPr lang="en-US" altLang="zh-CN" sz="1300" dirty="0">
                <a:solidFill>
                  <a:srgbClr val="1750EB"/>
                </a:solidFill>
                <a:latin typeface="Arial Unicode MS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000000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5A9178-51F5-B628-C5C1-5D980B4B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5" y="3898671"/>
            <a:ext cx="2571750" cy="3238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034FDD0-B04D-D428-498C-A5C0E829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246" y="3874858"/>
            <a:ext cx="2505075" cy="3714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6AB0544-119B-23E1-F6C9-59794052A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501" y="3898671"/>
            <a:ext cx="2400300" cy="2952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0966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6" presetClass="entr" presetSubtype="37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 animBg="1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知道什么叫覆盖索引嘛 </a:t>
              </a:r>
              <a:r>
                <a:rPr lang="en-US" altLang="zh-CN" sz="1400" dirty="0">
                  <a:solidFill>
                    <a:schemeClr val="tx1"/>
                  </a:solidFill>
                </a:rPr>
                <a:t>? 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C607E8F9-8387-4272-D621-599A9575C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0571" y="1925215"/>
            <a:ext cx="7717284" cy="1503785"/>
          </a:xfrm>
        </p:spPr>
        <p:txBody>
          <a:bodyPr/>
          <a:lstStyle/>
          <a:p>
            <a:pPr defTabSz="468000" eaLnBrk="0" fontAlgn="base" hangingPunct="0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覆盖索引是指查询使用了索引，返回的列，必须在索引中全部能够找到 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defTabSz="46800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查询，直接走聚集索引查询，一次索引扫描，直接返回数据，性能高。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defTabSz="468000" eaLnBrk="0" fontAlgn="base" hangingPunct="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如果返回的列中没有创建索引，有可能会触发回表查询，尽量避免使用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*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229F2F4E-1965-C45F-E9FF-E9D33E6D10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4724" y="4104713"/>
            <a:ext cx="867323" cy="116706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89CF34B8-B3FF-2169-F173-658D6A5FED62}"/>
              </a:ext>
            </a:extLst>
          </p:cNvPr>
          <p:cNvGrpSpPr/>
          <p:nvPr/>
        </p:nvGrpSpPr>
        <p:grpSpPr>
          <a:xfrm>
            <a:off x="1720685" y="3713875"/>
            <a:ext cx="6860782" cy="859390"/>
            <a:chOff x="1415952" y="1021955"/>
            <a:chExt cx="7907155" cy="859390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1274FF8D-6E3C-2B48-88C8-5C4567F72B16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占位符 6">
              <a:extLst>
                <a:ext uri="{FF2B5EF4-FFF2-40B4-BE49-F238E27FC236}">
                  <a16:creationId xmlns:a16="http://schemas.microsoft.com/office/drawing/2014/main" id="{0CA0FB85-38F2-1170-7014-FCDD28756F0C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超大分页怎么处理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9F765AD1-0341-32A4-462A-2E0952B133FF}"/>
              </a:ext>
            </a:extLst>
          </p:cNvPr>
          <p:cNvSpPr txBox="1">
            <a:spLocks/>
          </p:cNvSpPr>
          <p:nvPr/>
        </p:nvSpPr>
        <p:spPr>
          <a:xfrm>
            <a:off x="2369997" y="4508159"/>
            <a:ext cx="6849417" cy="150378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8000" eaLnBrk="0" fontAlgn="base" hangingPunct="0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问题：在数据量比较大时，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limit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分页查询，需要对数据进行排序，效率低</a:t>
            </a:r>
          </a:p>
          <a:p>
            <a:pPr defTabSz="468000" eaLnBrk="0" fontAlgn="base" hangingPunct="0"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解决方案：覆盖索引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子查询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defTabSz="468000" eaLnBrk="0" fontAlgn="base" hangingPunct="0"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5A7823-5B64-EB82-5B77-65D47235D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303" y="1990913"/>
            <a:ext cx="6627141" cy="3500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61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索引创建原则有哪些？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00312" y="2011642"/>
            <a:ext cx="5407120" cy="1702519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7" cy="2342644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先陈述自己在实际的工作中是怎么用的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主键索引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唯一索引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根据业务创建的索引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</a:rPr>
                <a:t>复合索引</a:t>
              </a:r>
              <a:r>
                <a:rPr lang="en-US" altLang="zh-CN" sz="1400" dirty="0">
                  <a:solidFill>
                    <a:schemeClr val="tx1"/>
                  </a:solidFill>
                </a:rPr>
                <a:t>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7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3EE54-DA3E-699D-8206-FD5D1BA1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索引创建原则有哪些？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F3BD4-9E57-A9CD-2C2A-FC7902C5F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013784"/>
          </a:xfrm>
        </p:spPr>
        <p:txBody>
          <a:bodyPr/>
          <a:lstStyle/>
          <a:p>
            <a:r>
              <a:rPr lang="en-US" altLang="zh-CN" sz="1400" dirty="0"/>
              <a:t>1). </a:t>
            </a:r>
            <a:r>
              <a:rPr lang="zh-CN" altLang="en-US" sz="1400" dirty="0"/>
              <a:t>针对于数据量较大，且查询比较频繁的表建立索引。</a:t>
            </a:r>
          </a:p>
          <a:p>
            <a:r>
              <a:rPr lang="en-US" altLang="zh-CN" sz="1400" dirty="0"/>
              <a:t>2). </a:t>
            </a:r>
            <a:r>
              <a:rPr lang="zh-CN" altLang="en-US" sz="1400" dirty="0"/>
              <a:t>针对于常作为查询条件（</a:t>
            </a:r>
            <a:r>
              <a:rPr lang="en-US" altLang="zh-CN" sz="1400" dirty="0"/>
              <a:t>where</a:t>
            </a:r>
            <a:r>
              <a:rPr lang="zh-CN" altLang="en-US" sz="1400" dirty="0"/>
              <a:t>）、排序（</a:t>
            </a:r>
            <a:r>
              <a:rPr lang="en-US" altLang="zh-CN" sz="1400" dirty="0"/>
              <a:t>order by</a:t>
            </a:r>
            <a:r>
              <a:rPr lang="zh-CN" altLang="en-US" sz="1400" dirty="0"/>
              <a:t>）、分组（</a:t>
            </a:r>
            <a:r>
              <a:rPr lang="en-US" altLang="zh-CN" sz="1400" dirty="0"/>
              <a:t>group by</a:t>
            </a:r>
            <a:r>
              <a:rPr lang="zh-CN" altLang="en-US" sz="1400" dirty="0"/>
              <a:t>）操作的字段建立索引。</a:t>
            </a:r>
          </a:p>
          <a:p>
            <a:r>
              <a:rPr lang="en-US" altLang="zh-CN" sz="1400" dirty="0"/>
              <a:t>3). </a:t>
            </a:r>
            <a:r>
              <a:rPr lang="zh-CN" altLang="en-US" sz="1400" dirty="0"/>
              <a:t>尽量选择区分度高的列作为索引，尽量建立唯一索引，区分度越高，使用索引的效率越高。</a:t>
            </a:r>
          </a:p>
          <a:p>
            <a:r>
              <a:rPr lang="en-US" altLang="zh-CN" sz="1400" dirty="0"/>
              <a:t>4). </a:t>
            </a:r>
            <a:r>
              <a:rPr lang="zh-CN" altLang="en-US" sz="1400" dirty="0"/>
              <a:t>如果是字符串类型的字段，字段的长度较长，可以针对于字段的特点，建立前缀索引。</a:t>
            </a:r>
          </a:p>
          <a:p>
            <a:r>
              <a:rPr lang="en-US" altLang="zh-CN" sz="1400" dirty="0"/>
              <a:t>5). </a:t>
            </a:r>
            <a:r>
              <a:rPr lang="zh-CN" altLang="en-US" sz="1400" dirty="0"/>
              <a:t>尽量使用联合索引，减少单列索引，查询时，联合索引很多时候可以覆盖索引，节省存储空间，避免回表，提高查询效率。</a:t>
            </a:r>
          </a:p>
          <a:p>
            <a:r>
              <a:rPr lang="en-US" altLang="zh-CN" sz="1400" dirty="0"/>
              <a:t>6). </a:t>
            </a:r>
            <a:r>
              <a:rPr lang="zh-CN" altLang="en-US" sz="1400" dirty="0"/>
              <a:t>要控制索引的数量，索引并不是多多益善，索引越多，维护索引结构的代价也就越大，会影响增删改的效率。</a:t>
            </a:r>
          </a:p>
          <a:p>
            <a:r>
              <a:rPr lang="en-US" altLang="zh-CN" sz="1400" dirty="0"/>
              <a:t>7). </a:t>
            </a:r>
            <a:r>
              <a:rPr lang="zh-CN" altLang="en-US" sz="1400" dirty="0"/>
              <a:t>如果索引列不能存储</a:t>
            </a:r>
            <a:r>
              <a:rPr lang="en-US" altLang="zh-CN" sz="1400" dirty="0"/>
              <a:t>NULL</a:t>
            </a:r>
            <a:r>
              <a:rPr lang="zh-CN" altLang="en-US" sz="1400" dirty="0"/>
              <a:t>值，请在创建表时使用</a:t>
            </a:r>
            <a:r>
              <a:rPr lang="en-US" altLang="zh-CN" sz="1400" dirty="0"/>
              <a:t>NOT NULL</a:t>
            </a:r>
            <a:r>
              <a:rPr lang="zh-CN" altLang="en-US" sz="1400" dirty="0"/>
              <a:t>约束它。当优化器知道每列是否包含</a:t>
            </a:r>
            <a:r>
              <a:rPr lang="en-US" altLang="zh-CN" sz="1400" dirty="0"/>
              <a:t>NULL</a:t>
            </a:r>
            <a:r>
              <a:rPr lang="zh-CN" altLang="en-US" sz="1400" dirty="0"/>
              <a:t>值时，它可以更好地确定哪个索引最有效地用于查询。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CB4D40-2D96-A984-36F3-95177886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73" y="3089695"/>
            <a:ext cx="7137023" cy="30640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32CE2D-4A16-587A-538B-6ABED078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483" y="3242821"/>
            <a:ext cx="7764060" cy="19635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E0A745-8DBD-823C-B1D0-607FE0696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198" y="4139693"/>
            <a:ext cx="6962775" cy="1571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F361A9C5-7634-935D-1A23-2C4DD9C6B1D3}"/>
              </a:ext>
            </a:extLst>
          </p:cNvPr>
          <p:cNvSpPr txBox="1">
            <a:spLocks/>
          </p:cNvSpPr>
          <p:nvPr/>
        </p:nvSpPr>
        <p:spPr>
          <a:xfrm>
            <a:off x="5292307" y="1624206"/>
            <a:ext cx="3342646" cy="5251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单表超过</a:t>
            </a:r>
            <a:r>
              <a:rPr lang="en-US" altLang="zh-CN" sz="1400" b="1" dirty="0">
                <a:solidFill>
                  <a:srgbClr val="C00000"/>
                </a:solidFill>
              </a:rPr>
              <a:t>10</a:t>
            </a:r>
            <a:r>
              <a:rPr lang="zh-CN" altLang="en-US" sz="1400" b="1" dirty="0">
                <a:solidFill>
                  <a:srgbClr val="C00000"/>
                </a:solidFill>
              </a:rPr>
              <a:t>万</a:t>
            </a:r>
            <a:r>
              <a:rPr lang="zh-CN" altLang="en-US" sz="1400" dirty="0">
                <a:solidFill>
                  <a:srgbClr val="C00000"/>
                </a:solidFill>
              </a:rPr>
              <a:t>数据（增加用户体验）</a:t>
            </a:r>
          </a:p>
        </p:txBody>
      </p:sp>
    </p:spTree>
    <p:extLst>
      <p:ext uri="{BB962C8B-B14F-4D97-AF65-F5344CB8AC3E}">
        <p14:creationId xmlns:p14="http://schemas.microsoft.com/office/powerpoint/2010/main" val="233311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索引创建原则有哪些？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08887" y="1913602"/>
            <a:ext cx="8164292" cy="378018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1). </a:t>
            </a:r>
            <a:r>
              <a:rPr lang="zh-CN" altLang="en-US" sz="1400" dirty="0"/>
              <a:t>数据量较大，且查询比较频繁的表</a:t>
            </a:r>
          </a:p>
          <a:p>
            <a:r>
              <a:rPr lang="en-US" altLang="zh-CN" sz="1400" dirty="0"/>
              <a:t>2). </a:t>
            </a:r>
            <a:r>
              <a:rPr lang="zh-CN" altLang="en-US" sz="1400" dirty="0"/>
              <a:t>常作为查询条件、排序、分组的字段</a:t>
            </a:r>
          </a:p>
          <a:p>
            <a:r>
              <a:rPr lang="en-US" altLang="zh-CN" sz="1400" dirty="0"/>
              <a:t>3). </a:t>
            </a:r>
            <a:r>
              <a:rPr lang="zh-CN" altLang="en-US" sz="1400" dirty="0"/>
              <a:t>字段内容区分度高</a:t>
            </a:r>
            <a:endParaRPr lang="en-US" altLang="zh-CN" sz="1400" dirty="0"/>
          </a:p>
          <a:p>
            <a:r>
              <a:rPr lang="en-US" altLang="zh-CN" sz="1400" dirty="0"/>
              <a:t>4). </a:t>
            </a:r>
            <a:r>
              <a:rPr lang="zh-CN" altLang="en-US" sz="1400" dirty="0"/>
              <a:t>内容较长，使用前缀索引</a:t>
            </a:r>
          </a:p>
          <a:p>
            <a:r>
              <a:rPr lang="en-US" altLang="zh-CN" sz="1400" dirty="0"/>
              <a:t>5). </a:t>
            </a:r>
            <a:r>
              <a:rPr lang="zh-CN" altLang="en-US" sz="1400" dirty="0"/>
              <a:t>尽量联合索引</a:t>
            </a:r>
          </a:p>
          <a:p>
            <a:r>
              <a:rPr lang="en-US" altLang="zh-CN" sz="1400" dirty="0"/>
              <a:t>6). </a:t>
            </a:r>
            <a:r>
              <a:rPr lang="zh-CN" altLang="en-US" sz="1400" dirty="0"/>
              <a:t>要控制索引的数量</a:t>
            </a:r>
          </a:p>
          <a:p>
            <a:r>
              <a:rPr lang="en-US" altLang="zh-CN" sz="1400" dirty="0"/>
              <a:t>7). </a:t>
            </a:r>
            <a:r>
              <a:rPr lang="zh-CN" altLang="en-US" sz="1400" dirty="0"/>
              <a:t>如果索引列不能存储</a:t>
            </a:r>
            <a:r>
              <a:rPr lang="en-US" altLang="zh-CN" sz="1400" dirty="0"/>
              <a:t>NULL</a:t>
            </a:r>
            <a:r>
              <a:rPr lang="zh-CN" altLang="en-US" sz="1400" dirty="0"/>
              <a:t>值，请在创建表时使用</a:t>
            </a:r>
            <a:r>
              <a:rPr lang="en-US" altLang="zh-CN" sz="1400" dirty="0"/>
              <a:t>NOT NULL</a:t>
            </a:r>
            <a:r>
              <a:rPr lang="zh-CN" altLang="en-US" sz="1400" dirty="0"/>
              <a:t>约束它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3E557575-C300-2023-8781-295E3B5D4724}"/>
              </a:ext>
            </a:extLst>
          </p:cNvPr>
          <p:cNvSpPr txBox="1">
            <a:spLocks/>
          </p:cNvSpPr>
          <p:nvPr/>
        </p:nvSpPr>
        <p:spPr>
          <a:xfrm>
            <a:off x="5786590" y="1913602"/>
            <a:ext cx="691846" cy="3821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重要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56481D1D-B565-F464-B1BA-895EF3D8547A}"/>
              </a:ext>
            </a:extLst>
          </p:cNvPr>
          <p:cNvSpPr txBox="1">
            <a:spLocks/>
          </p:cNvSpPr>
          <p:nvPr/>
        </p:nvSpPr>
        <p:spPr>
          <a:xfrm>
            <a:off x="5786590" y="2262394"/>
            <a:ext cx="691846" cy="3821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重要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BF3AB691-FF38-858B-6390-3765BF957B1F}"/>
              </a:ext>
            </a:extLst>
          </p:cNvPr>
          <p:cNvSpPr txBox="1">
            <a:spLocks/>
          </p:cNvSpPr>
          <p:nvPr/>
        </p:nvSpPr>
        <p:spPr>
          <a:xfrm>
            <a:off x="5786590" y="3355903"/>
            <a:ext cx="691846" cy="3821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重要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A2058881-3F8C-E1E1-B858-5E43207468AC}"/>
              </a:ext>
            </a:extLst>
          </p:cNvPr>
          <p:cNvSpPr txBox="1">
            <a:spLocks/>
          </p:cNvSpPr>
          <p:nvPr/>
        </p:nvSpPr>
        <p:spPr>
          <a:xfrm>
            <a:off x="5786590" y="3657561"/>
            <a:ext cx="691846" cy="38212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重要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CCF8B9-91FE-044D-C8D8-5A163656F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78" y="2108050"/>
            <a:ext cx="7914047" cy="27149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8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6" grpId="0"/>
      <p:bldP spid="8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什么情况下索引会失效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00312" y="2011643"/>
            <a:ext cx="7990064" cy="1033216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索引失效的情况有很多，可以说一些自己遇到过的，不要张口就得得得说一堆背诵好的面试题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（适当的思考一下，回想一下，更真实）</a:t>
              </a:r>
            </a:p>
          </p:txBody>
        </p:sp>
      </p:grp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3E5B12D0-330B-B352-5253-0671BA2F08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7488" y="3429000"/>
            <a:ext cx="8464572" cy="646575"/>
          </a:xfrm>
        </p:spPr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 err="1"/>
              <a:t>tb_seller</a:t>
            </a:r>
            <a:r>
              <a:rPr lang="zh-CN" altLang="en-US" dirty="0"/>
              <a:t>创建联合索引，字段顺序：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status</a:t>
            </a:r>
            <a:r>
              <a:rPr lang="zh-CN" altLang="en-US" dirty="0"/>
              <a:t>，</a:t>
            </a:r>
            <a:r>
              <a:rPr lang="en-US" altLang="zh-CN" dirty="0"/>
              <a:t>address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CC918E-8FB9-0B08-4800-0E09365BD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184" y="4067474"/>
            <a:ext cx="6962775" cy="157162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D03BF91-6A45-AA99-E140-15FB31045368}"/>
              </a:ext>
            </a:extLst>
          </p:cNvPr>
          <p:cNvSpPr txBox="1">
            <a:spLocks/>
          </p:cNvSpPr>
          <p:nvPr/>
        </p:nvSpPr>
        <p:spPr>
          <a:xfrm>
            <a:off x="2252903" y="5813981"/>
            <a:ext cx="3629423" cy="646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那快读判断索引是否失效了呢？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342488F-4A28-371E-9410-1974D20EA5EB}"/>
              </a:ext>
            </a:extLst>
          </p:cNvPr>
          <p:cNvSpPr txBox="1">
            <a:spLocks/>
          </p:cNvSpPr>
          <p:nvPr/>
        </p:nvSpPr>
        <p:spPr>
          <a:xfrm>
            <a:off x="5429736" y="5813981"/>
            <a:ext cx="3629423" cy="646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执行计划</a:t>
            </a:r>
            <a:r>
              <a:rPr lang="en-US" altLang="zh-CN" dirty="0">
                <a:solidFill>
                  <a:srgbClr val="C00000"/>
                </a:solidFill>
              </a:rPr>
              <a:t>explain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7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  <p:bldP spid="6" grpI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B2936-511B-8505-AB64-73A5375C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什么情况下索引会失效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532B9-78C6-A7EA-68C5-CCC0F3EA8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1). </a:t>
            </a:r>
            <a:r>
              <a:rPr lang="zh-CN" altLang="en-US" dirty="0"/>
              <a:t>违反最左前缀法则</a:t>
            </a:r>
            <a:endParaRPr lang="en-US" altLang="zh-CN" dirty="0"/>
          </a:p>
          <a:p>
            <a:r>
              <a:rPr lang="zh-CN" altLang="en-US" dirty="0"/>
              <a:t>如果索引了多列，要遵守最左前缀法则。指的是查询从索引的最左前列开始，并且不跳过索引中的列。匹配最左前缀法则，走索引：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83CB7A-62F5-A34E-6C86-B6C41285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39" y="3010790"/>
            <a:ext cx="9769311" cy="321820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896573-36DC-973F-B0A2-B691944B4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42" y="893266"/>
            <a:ext cx="4695903" cy="105995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493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7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在</a:t>
              </a:r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中，如何定位慢查询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00312" y="2011642"/>
            <a:ext cx="6132984" cy="2456663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49"/>
              <a:ext cx="8301148" cy="2466796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聚合查询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多表查询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表数据量过大查询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深度分页查询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表象：页面加载过慢、接口压测响应时间过长（超过</a:t>
              </a:r>
              <a:r>
                <a:rPr lang="en-US" altLang="zh-CN" sz="1400" dirty="0">
                  <a:solidFill>
                    <a:schemeClr val="tx1"/>
                  </a:solidFill>
                </a:rPr>
                <a:t>1s</a:t>
              </a:r>
              <a:r>
                <a:rPr lang="zh-CN" altLang="en-US" sz="1400" dirty="0">
                  <a:solidFill>
                    <a:schemeClr val="tx1"/>
                  </a:solidFill>
                </a:rPr>
                <a:t>）</a:t>
              </a:r>
              <a:endParaRPr lang="en-US" altLang="zh-CN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83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B2936-511B-8505-AB64-73A5375C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什么情况下索引会失效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532B9-78C6-A7EA-68C5-CCC0F3EA8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r>
              <a:rPr lang="zh-CN" altLang="en-US" dirty="0"/>
              <a:t>违法最左前缀法则 ， 索引失效：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973643-9E98-F345-B152-88170D0A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08" y="2175225"/>
            <a:ext cx="9556275" cy="233412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719BCBC9-B366-084F-A54E-2B760BF5D95E}"/>
              </a:ext>
            </a:extLst>
          </p:cNvPr>
          <p:cNvSpPr txBox="1">
            <a:spLocks/>
          </p:cNvSpPr>
          <p:nvPr/>
        </p:nvSpPr>
        <p:spPr>
          <a:xfrm>
            <a:off x="746600" y="4543181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如果符合最左法则，但是出现跳跃某一列，只有最左列索引生效：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D08102-D409-3D72-DBBC-5F7C526F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0" y="5165481"/>
            <a:ext cx="10560280" cy="8918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9005B2-7C1C-2079-3F05-8DA8EEE8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42" y="893266"/>
            <a:ext cx="4695903" cy="105995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995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B2936-511B-8505-AB64-73A5375C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什么情况下索引会失效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532B9-78C6-A7EA-68C5-CCC0F3EA8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647656"/>
          </a:xfrm>
        </p:spPr>
        <p:txBody>
          <a:bodyPr/>
          <a:lstStyle/>
          <a:p>
            <a:r>
              <a:rPr lang="en-US" altLang="zh-CN" dirty="0"/>
              <a:t>2). </a:t>
            </a:r>
            <a:r>
              <a:rPr lang="zh-CN" altLang="en-US" dirty="0"/>
              <a:t>范围查询右边的列，不能使用索引 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FA9EDD-1BD1-4F17-88A1-B3F88AA43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4" y="2201609"/>
            <a:ext cx="10536752" cy="224623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B6EFB81D-3C43-FAA1-9893-F9B1B4C96486}"/>
              </a:ext>
            </a:extLst>
          </p:cNvPr>
          <p:cNvSpPr txBox="1">
            <a:spLocks/>
          </p:cNvSpPr>
          <p:nvPr/>
        </p:nvSpPr>
        <p:spPr>
          <a:xfrm>
            <a:off x="746600" y="4586140"/>
            <a:ext cx="10698800" cy="64765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根据前面的两个字段 </a:t>
            </a:r>
            <a:r>
              <a:rPr lang="en-US" altLang="zh-CN" dirty="0"/>
              <a:t>name </a:t>
            </a:r>
            <a:r>
              <a:rPr lang="zh-CN" altLang="en-US" dirty="0"/>
              <a:t>， </a:t>
            </a:r>
            <a:r>
              <a:rPr lang="en-US" altLang="zh-CN" dirty="0"/>
              <a:t>status </a:t>
            </a:r>
            <a:r>
              <a:rPr lang="zh-CN" altLang="en-US" dirty="0"/>
              <a:t>查询是走索引的， 但是最后一个条件</a:t>
            </a:r>
            <a:r>
              <a:rPr lang="en-US" altLang="zh-CN" dirty="0"/>
              <a:t>address </a:t>
            </a:r>
            <a:r>
              <a:rPr lang="zh-CN" altLang="en-US" dirty="0"/>
              <a:t>没有用到索引。</a:t>
            </a:r>
          </a:p>
        </p:txBody>
      </p:sp>
    </p:spTree>
    <p:extLst>
      <p:ext uri="{BB962C8B-B14F-4D97-AF65-F5344CB8AC3E}">
        <p14:creationId xmlns:p14="http://schemas.microsoft.com/office/powerpoint/2010/main" val="2531427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B2936-511B-8505-AB64-73A5375C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什么情况下索引会失效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532B9-78C6-A7EA-68C5-CCC0F3EA8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3). </a:t>
            </a:r>
            <a:r>
              <a:rPr lang="zh-CN" altLang="en-US" dirty="0"/>
              <a:t>不要在索引列上进行运算操作， 索引将失效。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9F4104-6C6C-E695-83E7-C30D951A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3" y="2288093"/>
            <a:ext cx="10410334" cy="34808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549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B2936-511B-8505-AB64-73A5375C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什么情况下索引会失效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532B9-78C6-A7EA-68C5-CCC0F3EA8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17191"/>
          </a:xfrm>
        </p:spPr>
        <p:txBody>
          <a:bodyPr/>
          <a:lstStyle/>
          <a:p>
            <a:r>
              <a:rPr lang="en-US" altLang="zh-CN" dirty="0"/>
              <a:t>4). </a:t>
            </a:r>
            <a:r>
              <a:rPr lang="zh-CN" altLang="en-US" dirty="0"/>
              <a:t>字符串不加单引号，造成索引失效。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B1472B-E575-8FD4-BE2E-2B145C99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06232"/>
            <a:ext cx="10749595" cy="224553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2D611627-E215-261B-59FF-DC088467C9ED}"/>
              </a:ext>
            </a:extLst>
          </p:cNvPr>
          <p:cNvSpPr txBox="1">
            <a:spLocks/>
          </p:cNvSpPr>
          <p:nvPr/>
        </p:nvSpPr>
        <p:spPr>
          <a:xfrm>
            <a:off x="710880" y="4716605"/>
            <a:ext cx="10698800" cy="62197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由于，在查询是，没有对字符串加单引号， </a:t>
            </a:r>
            <a:r>
              <a:rPr lang="en-US" altLang="zh-CN" dirty="0"/>
              <a:t>MySQL</a:t>
            </a:r>
            <a:r>
              <a:rPr lang="zh-CN" altLang="en-US" dirty="0"/>
              <a:t>的查询优化器，会自动的进行类型转换，造成索引失效。</a:t>
            </a:r>
          </a:p>
        </p:txBody>
      </p:sp>
    </p:spTree>
    <p:extLst>
      <p:ext uri="{BB962C8B-B14F-4D97-AF65-F5344CB8AC3E}">
        <p14:creationId xmlns:p14="http://schemas.microsoft.com/office/powerpoint/2010/main" val="252119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B2936-511B-8505-AB64-73A5375C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什么情况下索引会失效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532B9-78C6-A7EA-68C5-CCC0F3EA8E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1053772" cy="3861223"/>
          </a:xfrm>
        </p:spPr>
        <p:txBody>
          <a:bodyPr/>
          <a:lstStyle/>
          <a:p>
            <a:r>
              <a:rPr lang="en-US" altLang="zh-CN" dirty="0"/>
              <a:t>5).</a:t>
            </a:r>
            <a:r>
              <a:rPr lang="zh-CN" altLang="en-US" dirty="0"/>
              <a:t>以</a:t>
            </a:r>
            <a:r>
              <a:rPr lang="en-US" altLang="zh-CN" dirty="0"/>
              <a:t>%</a:t>
            </a:r>
            <a:r>
              <a:rPr lang="zh-CN" altLang="en-US" dirty="0"/>
              <a:t>开头的</a:t>
            </a:r>
            <a:r>
              <a:rPr lang="en-US" altLang="zh-CN" dirty="0"/>
              <a:t>Like</a:t>
            </a:r>
            <a:r>
              <a:rPr lang="zh-CN" altLang="en-US" dirty="0"/>
              <a:t>模糊查询，索引失效。如果仅仅是尾部模糊匹配，索引不会失效。如果是头部模糊匹配，索引失效。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21E1A3-8085-1483-8701-8A1FDBD4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1" y="2256927"/>
            <a:ext cx="10894971" cy="35045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6003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什么情况下索引会失效 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290199" y="1868715"/>
            <a:ext cx="7684628" cy="254302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680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违反最左前缀法则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680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范围查询右边的列，不能使用索引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680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不要在索引列上进行运算操作， 索引将失效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680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字符串不加单引号，造成索引失效。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类型转换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342900" indent="-342900" defTabSz="468000" eaLnBrk="0" fontAlgn="base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开头的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Like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模糊查询，索引失效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794A19-E5C9-41F5-3DB2-449F0A38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345" y="1927913"/>
            <a:ext cx="7847863" cy="23964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35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谈一谈你对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的优化的经验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247445" y="1879667"/>
            <a:ext cx="5397693" cy="2437810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表的设计优化</a:t>
              </a:r>
              <a:endParaRPr lang="en-US" altLang="zh-CN" sz="1400" dirty="0"/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索引优化</a:t>
              </a:r>
              <a:endParaRPr lang="en-US" altLang="zh-CN" sz="1400" dirty="0"/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en-US" altLang="zh-CN" sz="1400" dirty="0"/>
                <a:t>SQL</a:t>
              </a:r>
              <a:r>
                <a:rPr lang="zh-CN" altLang="en-US" sz="1400" dirty="0"/>
                <a:t>语句优化</a:t>
              </a:r>
              <a:endParaRPr lang="en-US" altLang="zh-CN" sz="1400" dirty="0"/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主从复制、读写分离</a:t>
              </a:r>
              <a:endParaRPr lang="en-US" altLang="zh-CN" sz="1400" dirty="0"/>
            </a:p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sz="1400" dirty="0"/>
                <a:t>分库分表 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占位符 6">
            <a:extLst>
              <a:ext uri="{FF2B5EF4-FFF2-40B4-BE49-F238E27FC236}">
                <a16:creationId xmlns:a16="http://schemas.microsoft.com/office/drawing/2014/main" id="{C1F0E772-4167-C7D5-A5BC-05C5F3B9F425}"/>
              </a:ext>
            </a:extLst>
          </p:cNvPr>
          <p:cNvSpPr txBox="1">
            <a:spLocks/>
          </p:cNvSpPr>
          <p:nvPr/>
        </p:nvSpPr>
        <p:spPr>
          <a:xfrm>
            <a:off x="3639513" y="2369037"/>
            <a:ext cx="2940395" cy="4118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参考优化创建原则和索引失效</a:t>
            </a:r>
          </a:p>
        </p:txBody>
      </p:sp>
      <p:sp>
        <p:nvSpPr>
          <p:cNvPr id="4" name="文本占位符 6">
            <a:extLst>
              <a:ext uri="{FF2B5EF4-FFF2-40B4-BE49-F238E27FC236}">
                <a16:creationId xmlns:a16="http://schemas.microsoft.com/office/drawing/2014/main" id="{DB2EBE6D-17C5-B858-751B-A91827196C24}"/>
              </a:ext>
            </a:extLst>
          </p:cNvPr>
          <p:cNvSpPr txBox="1">
            <a:spLocks/>
          </p:cNvSpPr>
          <p:nvPr/>
        </p:nvSpPr>
        <p:spPr>
          <a:xfrm>
            <a:off x="3603378" y="3465513"/>
            <a:ext cx="2035422" cy="41187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rgbClr val="C00000"/>
                </a:solidFill>
              </a:rPr>
              <a:t>后面有专门章节介绍</a:t>
            </a:r>
          </a:p>
        </p:txBody>
      </p:sp>
    </p:spTree>
    <p:extLst>
      <p:ext uri="{BB962C8B-B14F-4D97-AF65-F5344CB8AC3E}">
        <p14:creationId xmlns:p14="http://schemas.microsoft.com/office/powerpoint/2010/main" val="18763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ABF2-1FE0-E6AC-43DD-3A0299B2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谈谈你对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的优化的经验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7DF2E-F735-1378-6EA6-0A0818E2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44893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表的设计优化（参考阿里开发手册</a:t>
            </a:r>
            <a:r>
              <a:rPr lang="en-US" altLang="zh-CN" b="1" dirty="0"/>
              <a:t>《</a:t>
            </a:r>
            <a:r>
              <a:rPr lang="zh-CN" altLang="en-US" b="1" dirty="0"/>
              <a:t>嵩山版</a:t>
            </a:r>
            <a:r>
              <a:rPr lang="en-US" altLang="zh-CN" b="1" dirty="0"/>
              <a:t>》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比如设置合适的数值（</a:t>
            </a:r>
            <a:r>
              <a:rPr lang="en-US" altLang="zh-CN" dirty="0" err="1"/>
              <a:t>tinyint</a:t>
            </a:r>
            <a:r>
              <a:rPr lang="en-US" altLang="zh-CN" dirty="0"/>
              <a:t>   int   </a:t>
            </a:r>
            <a:r>
              <a:rPr lang="en-US" altLang="zh-CN" dirty="0" err="1"/>
              <a:t>bigint</a:t>
            </a:r>
            <a:r>
              <a:rPr lang="zh-CN" altLang="en-US" dirty="0"/>
              <a:t>），要根据实际情况选择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比如设置合适的字符串类型（</a:t>
            </a:r>
            <a:r>
              <a:rPr lang="en-US" altLang="zh-CN" dirty="0"/>
              <a:t>char</a:t>
            </a:r>
            <a:r>
              <a:rPr lang="zh-CN" altLang="en-US" dirty="0"/>
              <a:t>和</a:t>
            </a:r>
            <a:r>
              <a:rPr lang="en-US" altLang="zh-CN" dirty="0"/>
              <a:t>varchar</a:t>
            </a:r>
            <a:r>
              <a:rPr lang="zh-CN" altLang="en-US" dirty="0"/>
              <a:t>）</a:t>
            </a:r>
            <a:r>
              <a:rPr lang="en-US" altLang="zh-CN" dirty="0"/>
              <a:t>char</a:t>
            </a:r>
            <a:r>
              <a:rPr lang="zh-CN" altLang="en-US" dirty="0"/>
              <a:t>定长效率高，</a:t>
            </a:r>
            <a:r>
              <a:rPr lang="en-US" altLang="zh-CN" dirty="0"/>
              <a:t>varchar</a:t>
            </a:r>
            <a:r>
              <a:rPr lang="zh-CN" altLang="en-US" dirty="0"/>
              <a:t>可变长度，效率稍低</a:t>
            </a:r>
            <a:endParaRPr lang="en-US" altLang="zh-CN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9118093-6781-D747-AB3A-E1CCA7C1A9AB}"/>
              </a:ext>
            </a:extLst>
          </p:cNvPr>
          <p:cNvSpPr txBox="1">
            <a:spLocks/>
          </p:cNvSpPr>
          <p:nvPr/>
        </p:nvSpPr>
        <p:spPr>
          <a:xfrm>
            <a:off x="746600" y="3151345"/>
            <a:ext cx="10698800" cy="507825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SQL</a:t>
            </a:r>
            <a:r>
              <a:rPr lang="zh-CN" altLang="en-US" b="1" dirty="0"/>
              <a:t>语句优化</a:t>
            </a:r>
            <a:endParaRPr lang="en-US" altLang="zh-CN" b="1" dirty="0"/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SELECT</a:t>
            </a:r>
            <a:r>
              <a:rPr lang="zh-CN" altLang="en-US" dirty="0"/>
              <a:t>语句务必指明字段名称（避免直接使用</a:t>
            </a:r>
            <a:r>
              <a:rPr lang="en-US" altLang="zh-CN" dirty="0"/>
              <a:t>select * </a:t>
            </a:r>
            <a:r>
              <a:rPr lang="zh-CN" altLang="en-US" dirty="0"/>
              <a:t>）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SQL</a:t>
            </a:r>
            <a:r>
              <a:rPr lang="zh-CN" altLang="en-US" dirty="0"/>
              <a:t>语句要避免造成索引失效的写法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尽量用</a:t>
            </a:r>
            <a:r>
              <a:rPr lang="en-US" altLang="zh-CN" dirty="0"/>
              <a:t>union all</a:t>
            </a:r>
            <a:r>
              <a:rPr lang="zh-CN" altLang="en-US" dirty="0"/>
              <a:t>代替</a:t>
            </a:r>
            <a:r>
              <a:rPr lang="en-US" altLang="zh-CN" dirty="0"/>
              <a:t>union   </a:t>
            </a:r>
            <a:r>
              <a:rPr lang="en-US" altLang="zh-CN" dirty="0" err="1"/>
              <a:t>union</a:t>
            </a:r>
            <a:r>
              <a:rPr lang="zh-CN" altLang="en-US" dirty="0"/>
              <a:t>会多一次过滤，效率低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避免在</a:t>
            </a:r>
            <a:r>
              <a:rPr lang="en-US" altLang="zh-CN" dirty="0"/>
              <a:t>where</a:t>
            </a:r>
            <a:r>
              <a:rPr lang="zh-CN" altLang="en-US" dirty="0"/>
              <a:t>子句中对字段进行表达式操作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/>
              <a:t>Join</a:t>
            </a:r>
            <a:r>
              <a:rPr lang="zh-CN" altLang="en-US" dirty="0"/>
              <a:t>优化 能用</a:t>
            </a:r>
            <a:r>
              <a:rPr lang="en-US" altLang="zh-CN" dirty="0" err="1"/>
              <a:t>innerjoin</a:t>
            </a:r>
            <a:r>
              <a:rPr lang="en-US" altLang="zh-CN" dirty="0"/>
              <a:t> </a:t>
            </a:r>
            <a:r>
              <a:rPr lang="zh-CN" altLang="en-US" dirty="0"/>
              <a:t>就不用</a:t>
            </a:r>
            <a:r>
              <a:rPr lang="en-US" altLang="zh-CN" dirty="0"/>
              <a:t>left join right join</a:t>
            </a:r>
            <a:r>
              <a:rPr lang="zh-CN" altLang="en-US" dirty="0"/>
              <a:t>，如必须使用 一定要以小表为驱动，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内连接会对两个表进行优化，优先把小表放到外边，把大表放到里边。</a:t>
            </a:r>
            <a:r>
              <a:rPr lang="en-US" altLang="zh-CN" dirty="0"/>
              <a:t>left join </a:t>
            </a:r>
            <a:r>
              <a:rPr lang="zh-CN" altLang="en-US" dirty="0"/>
              <a:t>或 </a:t>
            </a:r>
            <a:r>
              <a:rPr lang="en-US" altLang="zh-CN" dirty="0"/>
              <a:t>right join</a:t>
            </a:r>
            <a:r>
              <a:rPr lang="zh-CN" altLang="en-US" dirty="0"/>
              <a:t>，不会重新调整顺序</a:t>
            </a:r>
          </a:p>
          <a:p>
            <a:pPr marL="342900" indent="-342900">
              <a:buFont typeface="+mj-ea"/>
              <a:buAutoNum type="circleNumDbPlain"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53AD92-57A1-A030-591B-43853291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683" y="3579262"/>
            <a:ext cx="3906983" cy="1555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 &lt;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j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j &lt;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1000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j++) {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0A83818-9994-9AC8-F903-2D3C8110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661" y="3865641"/>
            <a:ext cx="4013435" cy="9555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t_user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union all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|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union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select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t_user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where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292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ABF2-1FE0-E6AC-43DD-3A0299B2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谈谈你对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的优化的经验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7DF2E-F735-1378-6EA6-0A0818E2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3829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主从复制、读写分离</a:t>
            </a:r>
            <a:endParaRPr lang="en-US" altLang="zh-CN" b="1" dirty="0"/>
          </a:p>
          <a:p>
            <a:r>
              <a:rPr lang="zh-CN" altLang="en-US" dirty="0"/>
              <a:t>如果数据库的使用场景读的操作比较多的时候，为了避免写的操作所造成的性能影响 可以采用读写分离的架构。</a:t>
            </a:r>
            <a:endParaRPr lang="en-US" altLang="zh-CN" dirty="0"/>
          </a:p>
          <a:p>
            <a:r>
              <a:rPr lang="zh-CN" altLang="en-US" dirty="0"/>
              <a:t>读写分离解决的是，数据库的写入，影响了查询的效率。</a:t>
            </a:r>
            <a:endParaRPr lang="en-US" altLang="zh-CN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6645A1D-CE5B-4B53-9F8F-7B9261725DFA}"/>
              </a:ext>
            </a:extLst>
          </p:cNvPr>
          <p:cNvGrpSpPr/>
          <p:nvPr/>
        </p:nvGrpSpPr>
        <p:grpSpPr>
          <a:xfrm>
            <a:off x="1649691" y="2783700"/>
            <a:ext cx="8438613" cy="3540813"/>
            <a:chOff x="1649691" y="2783700"/>
            <a:chExt cx="8438613" cy="35408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3BD564C-F9F8-1459-8890-1E5C457DC562}"/>
                </a:ext>
              </a:extLst>
            </p:cNvPr>
            <p:cNvSpPr/>
            <p:nvPr/>
          </p:nvSpPr>
          <p:spPr>
            <a:xfrm>
              <a:off x="1649691" y="4185501"/>
              <a:ext cx="1791093" cy="7635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应用</a:t>
              </a:r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B103F064-33DA-883B-A88A-D8ED09D422DD}"/>
                </a:ext>
              </a:extLst>
            </p:cNvPr>
            <p:cNvSpPr/>
            <p:nvPr/>
          </p:nvSpPr>
          <p:spPr>
            <a:xfrm>
              <a:off x="4350469" y="3891865"/>
              <a:ext cx="1409307" cy="1341931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数据库中间件</a:t>
              </a:r>
            </a:p>
          </p:txBody>
        </p:sp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0D2F69F4-6DB3-477F-DD76-73F0FEE5EC1F}"/>
                </a:ext>
              </a:extLst>
            </p:cNvPr>
            <p:cNvSpPr/>
            <p:nvPr/>
          </p:nvSpPr>
          <p:spPr>
            <a:xfrm>
              <a:off x="7258640" y="4941566"/>
              <a:ext cx="1216058" cy="1382947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FB3F74BD-16DB-82FD-D84D-D5795EF29072}"/>
                </a:ext>
              </a:extLst>
            </p:cNvPr>
            <p:cNvSpPr/>
            <p:nvPr/>
          </p:nvSpPr>
          <p:spPr>
            <a:xfrm>
              <a:off x="7258640" y="2783700"/>
              <a:ext cx="1216058" cy="1382947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8" name="文本占位符 2">
              <a:extLst>
                <a:ext uri="{FF2B5EF4-FFF2-40B4-BE49-F238E27FC236}">
                  <a16:creationId xmlns:a16="http://schemas.microsoft.com/office/drawing/2014/main" id="{747D0A62-428F-5363-486A-CA3DDFDDDFE7}"/>
                </a:ext>
              </a:extLst>
            </p:cNvPr>
            <p:cNvSpPr txBox="1">
              <a:spLocks/>
            </p:cNvSpPr>
            <p:nvPr/>
          </p:nvSpPr>
          <p:spPr>
            <a:xfrm>
              <a:off x="8678997" y="3188903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Master</a:t>
              </a:r>
            </a:p>
          </p:txBody>
        </p:sp>
        <p:sp>
          <p:nvSpPr>
            <p:cNvPr id="9" name="文本占位符 2">
              <a:extLst>
                <a:ext uri="{FF2B5EF4-FFF2-40B4-BE49-F238E27FC236}">
                  <a16:creationId xmlns:a16="http://schemas.microsoft.com/office/drawing/2014/main" id="{4B0E3079-B5DC-0DB4-EC01-1C11A0B3F11E}"/>
                </a:ext>
              </a:extLst>
            </p:cNvPr>
            <p:cNvSpPr txBox="1">
              <a:spLocks/>
            </p:cNvSpPr>
            <p:nvPr/>
          </p:nvSpPr>
          <p:spPr>
            <a:xfrm>
              <a:off x="8678997" y="5457772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Slave</a:t>
              </a: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344A1E17-FBE5-FEDA-8D2C-2C2033F9760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flipV="1">
              <a:off x="5759776" y="3475174"/>
              <a:ext cx="1498864" cy="1087657"/>
            </a:xfrm>
            <a:prstGeom prst="curved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A853401C-C90C-FB6A-E856-8242CDD0C29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5759776" y="4562831"/>
              <a:ext cx="1498864" cy="1070209"/>
            </a:xfrm>
            <a:prstGeom prst="curved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占位符 2">
              <a:extLst>
                <a:ext uri="{FF2B5EF4-FFF2-40B4-BE49-F238E27FC236}">
                  <a16:creationId xmlns:a16="http://schemas.microsoft.com/office/drawing/2014/main" id="{FFC2982A-5356-7B1D-E552-0284111AEF91}"/>
                </a:ext>
              </a:extLst>
            </p:cNvPr>
            <p:cNvSpPr txBox="1">
              <a:spLocks/>
            </p:cNvSpPr>
            <p:nvPr/>
          </p:nvSpPr>
          <p:spPr>
            <a:xfrm>
              <a:off x="5964075" y="3441329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Write</a:t>
              </a:r>
            </a:p>
          </p:txBody>
        </p:sp>
        <p:sp>
          <p:nvSpPr>
            <p:cNvPr id="15" name="文本占位符 2">
              <a:extLst>
                <a:ext uri="{FF2B5EF4-FFF2-40B4-BE49-F238E27FC236}">
                  <a16:creationId xmlns:a16="http://schemas.microsoft.com/office/drawing/2014/main" id="{2D327B31-5A3A-0F9A-FD9A-3C3EC8395C60}"/>
                </a:ext>
              </a:extLst>
            </p:cNvPr>
            <p:cNvSpPr txBox="1">
              <a:spLocks/>
            </p:cNvSpPr>
            <p:nvPr/>
          </p:nvSpPr>
          <p:spPr>
            <a:xfrm>
              <a:off x="5964075" y="5030854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Read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1FEE4F8-CC3C-C73D-B952-8672B6F3D8AF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 flipV="1">
              <a:off x="3440784" y="4562831"/>
              <a:ext cx="909685" cy="445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4DC563F-404F-B2D3-4A41-A84255B0244A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7866669" y="4166647"/>
              <a:ext cx="0" cy="77491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占位符 2">
              <a:extLst>
                <a:ext uri="{FF2B5EF4-FFF2-40B4-BE49-F238E27FC236}">
                  <a16:creationId xmlns:a16="http://schemas.microsoft.com/office/drawing/2014/main" id="{107CFDC2-579D-8D09-D171-B0C180E9899F}"/>
                </a:ext>
              </a:extLst>
            </p:cNvPr>
            <p:cNvSpPr txBox="1">
              <a:spLocks/>
            </p:cNvSpPr>
            <p:nvPr/>
          </p:nvSpPr>
          <p:spPr>
            <a:xfrm>
              <a:off x="7878132" y="4282029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同步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338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谈一谈你对</a:t>
              </a:r>
              <a:r>
                <a:rPr lang="en-US" altLang="zh-CN" sz="1400" dirty="0" err="1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的优化的经验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313433" y="1973934"/>
            <a:ext cx="5397693" cy="2296407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+mj-lt"/>
                <a:buAutoNum type="arabicPeriod"/>
              </a:pPr>
              <a:r>
                <a:rPr lang="zh-CN" altLang="en-US" sz="1400" dirty="0">
                  <a:ea typeface="阿里巴巴普惠体" panose="00020600040101010101" pitchFamily="18" charset="-122"/>
                </a:rPr>
                <a:t>表的设计优化，数据类型的选择</a:t>
              </a:r>
              <a:endParaRPr lang="en-US" altLang="zh-CN" sz="1400" dirty="0">
                <a:ea typeface="阿里巴巴普惠体" panose="00020600040101010101" pitchFamily="18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400" dirty="0">
                  <a:ea typeface="阿里巴巴普惠体" panose="00020600040101010101" pitchFamily="18" charset="-122"/>
                </a:rPr>
                <a:t>索引优化，索引创建原则</a:t>
              </a:r>
              <a:endParaRPr lang="en-US" altLang="zh-CN" sz="1400" dirty="0">
                <a:ea typeface="阿里巴巴普惠体" panose="00020600040101010101" pitchFamily="18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CN" sz="1400" dirty="0" err="1">
                  <a:ea typeface="阿里巴巴普惠体" panose="00020600040101010101" pitchFamily="18" charset="-122"/>
                </a:rPr>
                <a:t>sql</a:t>
              </a:r>
              <a:r>
                <a:rPr lang="zh-CN" altLang="en-US" sz="1400" dirty="0">
                  <a:ea typeface="阿里巴巴普惠体" panose="00020600040101010101" pitchFamily="18" charset="-122"/>
                </a:rPr>
                <a:t>语句优化，避免索引失效，避免使用</a:t>
              </a:r>
              <a:r>
                <a:rPr lang="en-US" altLang="zh-CN" sz="1400" dirty="0">
                  <a:ea typeface="阿里巴巴普惠体" panose="00020600040101010101" pitchFamily="18" charset="-122"/>
                </a:rPr>
                <a:t>select *  ….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400" dirty="0">
                  <a:ea typeface="阿里巴巴普惠体" panose="00020600040101010101" pitchFamily="18" charset="-122"/>
                </a:rPr>
                <a:t>主从复制、读写分离，不让数据的写入，影响读操作</a:t>
              </a:r>
              <a:endParaRPr lang="en-US" altLang="zh-CN" sz="1400" dirty="0">
                <a:ea typeface="阿里巴巴普惠体" panose="00020600040101010101" pitchFamily="18" charset="-122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400" dirty="0">
                  <a:ea typeface="阿里巴巴普惠体" panose="00020600040101010101" pitchFamily="18" charset="-122"/>
                </a:rPr>
                <a:t>分库分表 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3E904C4-5E9D-706A-0E35-253BD86DD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463" y="1651185"/>
            <a:ext cx="6976226" cy="47724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5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5508D-4910-1E1C-ED94-77AC148D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如何定位慢查询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8AE48-F2D0-B668-F518-1FB276E0F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1307532"/>
          </a:xfrm>
        </p:spPr>
        <p:txBody>
          <a:bodyPr/>
          <a:lstStyle/>
          <a:p>
            <a:r>
              <a:rPr lang="zh-CN" altLang="en-US" b="1" dirty="0"/>
              <a:t>方案一：开源工具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调试工具：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ucida Grande"/>
              </a:rPr>
              <a:t>Arthas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ucida Grande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运维工具：</a:t>
            </a:r>
            <a:r>
              <a:rPr lang="en-US" altLang="zh-CN" dirty="0">
                <a:solidFill>
                  <a:srgbClr val="333333"/>
                </a:solidFill>
                <a:latin typeface="Lucida Grande"/>
              </a:rPr>
              <a:t>Prometheus </a:t>
            </a:r>
            <a:r>
              <a:rPr lang="zh-CN" altLang="en-US" dirty="0">
                <a:solidFill>
                  <a:srgbClr val="333333"/>
                </a:solidFill>
                <a:latin typeface="Lucida Grande"/>
              </a:rPr>
              <a:t>、</a:t>
            </a:r>
            <a:r>
              <a:rPr lang="en-US" altLang="zh-CN" dirty="0" err="1" smtClean="0">
                <a:solidFill>
                  <a:srgbClr val="333333"/>
                </a:solidFill>
                <a:latin typeface="Lucida Grande"/>
              </a:rPr>
              <a:t>Skywalking</a:t>
            </a:r>
            <a:endParaRPr lang="en-US" altLang="zh-CN" dirty="0" smtClean="0">
              <a:solidFill>
                <a:srgbClr val="333333"/>
              </a:solidFill>
              <a:latin typeface="Lucida Grande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333333"/>
                </a:solidFill>
                <a:latin typeface="Lucida Grande"/>
              </a:rPr>
              <a:t>访问越慢的接口在越前面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14D3BF-E881-13A1-4197-BE435CD8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3" y="3407609"/>
            <a:ext cx="8405221" cy="33063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49436B-7245-E4EE-607D-70E7B6AF8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89" y="316733"/>
            <a:ext cx="7073589" cy="24053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5" name="直接箭头连接符 4"/>
          <p:cNvCxnSpPr/>
          <p:nvPr/>
        </p:nvCxnSpPr>
        <p:spPr>
          <a:xfrm flipV="1">
            <a:off x="3822192" y="2377440"/>
            <a:ext cx="1399032" cy="10301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19777" y="2985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+mn-lt"/>
                <a:ea typeface="+mn-ea"/>
              </a:rPr>
              <a:t>追踪功能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56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37A7E-5563-A416-97CD-508AAFC86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7786" y="2384982"/>
            <a:ext cx="7692272" cy="1423447"/>
          </a:xfrm>
        </p:spPr>
        <p:txBody>
          <a:bodyPr/>
          <a:lstStyle/>
          <a:p>
            <a:r>
              <a:rPr lang="en-US" altLang="zh-CN" sz="6000" b="1" dirty="0">
                <a:solidFill>
                  <a:schemeClr val="accent4">
                    <a:lumMod val="75000"/>
                  </a:schemeClr>
                </a:solidFill>
              </a:rPr>
              <a:t>MySQL-</a:t>
            </a:r>
            <a:r>
              <a:rPr lang="zh-CN" altLang="en-US" sz="6000" b="1" dirty="0">
                <a:solidFill>
                  <a:schemeClr val="accent4">
                    <a:lumMod val="75000"/>
                  </a:schemeClr>
                </a:solidFill>
              </a:rPr>
              <a:t>其他面试题</a:t>
            </a:r>
          </a:p>
          <a:p>
            <a:endParaRPr lang="zh-CN" altLang="en-US" sz="6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9471764-CF68-5418-D198-66AE28B6D2E0}"/>
              </a:ext>
            </a:extLst>
          </p:cNvPr>
          <p:cNvGrpSpPr/>
          <p:nvPr/>
        </p:nvGrpSpPr>
        <p:grpSpPr>
          <a:xfrm>
            <a:off x="1196619" y="4822250"/>
            <a:ext cx="10331469" cy="1633445"/>
            <a:chOff x="1196619" y="4822250"/>
            <a:chExt cx="10331469" cy="163344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9AD94F9-DFE2-0442-0A2F-07E30DEA7D26}"/>
                </a:ext>
              </a:extLst>
            </p:cNvPr>
            <p:cNvSpPr/>
            <p:nvPr/>
          </p:nvSpPr>
          <p:spPr bwMode="auto">
            <a:xfrm>
              <a:off x="1216059" y="5441738"/>
              <a:ext cx="1791092" cy="40716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AA58441-6F1D-13F8-2D5E-15B869FF1914}"/>
                </a:ext>
              </a:extLst>
            </p:cNvPr>
            <p:cNvSpPr/>
            <p:nvPr/>
          </p:nvSpPr>
          <p:spPr bwMode="auto">
            <a:xfrm>
              <a:off x="3550550" y="4822250"/>
              <a:ext cx="1791092" cy="40716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事务相关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D505EB7-BE77-709D-9E14-5490AF8BF694}"/>
                </a:ext>
              </a:extLst>
            </p:cNvPr>
            <p:cNvSpPr/>
            <p:nvPr/>
          </p:nvSpPr>
          <p:spPr bwMode="auto">
            <a:xfrm>
              <a:off x="3550550" y="5451677"/>
              <a:ext cx="1791092" cy="3912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主从同步原理</a:t>
              </a: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F7C423ED-B94F-A2EB-7DDB-5EA6CD87637E}"/>
                </a:ext>
              </a:extLst>
            </p:cNvPr>
            <p:cNvCxnSpPr>
              <a:stCxn id="2" idx="3"/>
              <a:endCxn id="4" idx="1"/>
            </p:cNvCxnSpPr>
            <p:nvPr/>
          </p:nvCxnSpPr>
          <p:spPr>
            <a:xfrm flipV="1">
              <a:off x="3007151" y="5025832"/>
              <a:ext cx="543399" cy="61948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692F9AC1-80CA-B192-243E-C5F0AD5543B0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>
              <a:off x="3007151" y="5645320"/>
              <a:ext cx="543399" cy="199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071F0A1-52C2-D0B9-BFC1-3C38D2B51521}"/>
                </a:ext>
              </a:extLst>
            </p:cNvPr>
            <p:cNvSpPr txBox="1"/>
            <p:nvPr/>
          </p:nvSpPr>
          <p:spPr>
            <a:xfrm>
              <a:off x="1196619" y="5491430"/>
              <a:ext cx="17910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其他面试题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D66A8B5-AB8B-6BDA-7BA6-A8FB1C37B4BE}"/>
                </a:ext>
              </a:extLst>
            </p:cNvPr>
            <p:cNvSpPr/>
            <p:nvPr/>
          </p:nvSpPr>
          <p:spPr bwMode="auto">
            <a:xfrm>
              <a:off x="5711750" y="4822250"/>
              <a:ext cx="1791092" cy="40716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事务特性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745CEED-837A-9B5C-0FD4-AE047DF9D83F}"/>
                </a:ext>
              </a:extLst>
            </p:cNvPr>
            <p:cNvSpPr/>
            <p:nvPr/>
          </p:nvSpPr>
          <p:spPr bwMode="auto">
            <a:xfrm>
              <a:off x="7719660" y="4822250"/>
              <a:ext cx="1791092" cy="40716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隔离级别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6C1462-2788-C7B8-2C8F-6E3705AB22F0}"/>
                </a:ext>
              </a:extLst>
            </p:cNvPr>
            <p:cNvSpPr/>
            <p:nvPr/>
          </p:nvSpPr>
          <p:spPr bwMode="auto">
            <a:xfrm>
              <a:off x="9736996" y="4822250"/>
              <a:ext cx="1791092" cy="40716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MVCC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AC621D0-66F9-1713-9AE6-0CDBEA4DFFD4}"/>
                </a:ext>
              </a:extLst>
            </p:cNvPr>
            <p:cNvSpPr/>
            <p:nvPr/>
          </p:nvSpPr>
          <p:spPr bwMode="auto">
            <a:xfrm>
              <a:off x="3550550" y="6064419"/>
              <a:ext cx="1791092" cy="3912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分库分表</a:t>
              </a:r>
            </a:p>
          </p:txBody>
        </p: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827FA394-4621-EC63-3776-1F02B64E3C31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>
              <a:off x="2987712" y="5645319"/>
              <a:ext cx="562838" cy="61473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50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</p:bldLst>
      </p:timing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事务的特性是什么？可以详细说一下吗？</a:t>
              </a:r>
            </a:p>
          </p:txBody>
        </p:sp>
      </p:grpSp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2B1FEE30-192D-FD71-5DAF-00407B2D2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73893"/>
              </p:ext>
            </p:extLst>
          </p:nvPr>
        </p:nvGraphicFramePr>
        <p:xfrm>
          <a:off x="1048714" y="3716101"/>
          <a:ext cx="356641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561401359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547198791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378286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endParaRPr lang="zh-CN" altLang="en-US" sz="2000" kern="1200" dirty="0">
                        <a:solidFill>
                          <a:schemeClr val="bg1">
                            <a:lumMod val="9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name</a:t>
                      </a:r>
                      <a:endParaRPr lang="zh-CN" altLang="en-US" sz="2000" kern="1200" dirty="0">
                        <a:solidFill>
                          <a:schemeClr val="bg1">
                            <a:lumMod val="9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money</a:t>
                      </a:r>
                      <a:endParaRPr lang="zh-CN" altLang="en-US" sz="2000" kern="1200" dirty="0">
                        <a:solidFill>
                          <a:schemeClr val="bg1">
                            <a:lumMod val="9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2000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1538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2000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30637"/>
                  </a:ext>
                </a:extLst>
              </a:tr>
            </a:tbl>
          </a:graphicData>
        </a:graphic>
      </p:graphicFrame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B48249-D48D-4B22-88DD-8E5B8B457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7474" y="1853455"/>
            <a:ext cx="9254355" cy="918025"/>
          </a:xfrm>
        </p:spPr>
        <p:txBody>
          <a:bodyPr/>
          <a:lstStyle/>
          <a:p>
            <a:r>
              <a:rPr lang="zh-CN" altLang="en-US" dirty="0"/>
              <a:t>事务是一组操作的集合，它是一个不可分割的工作单位，事务会把所有的操作作为一个整体一起向系统提交或撤销操作请求，即这些操作要么同时成功，要么同时失败。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53159-2AE6-F1E5-E4AC-76A83B33C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68" y="3524331"/>
            <a:ext cx="3543300" cy="14859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6183BF4-A174-59B6-4550-2FC203AEBAA8}"/>
              </a:ext>
            </a:extLst>
          </p:cNvPr>
          <p:cNvGraphicFramePr>
            <a:graphicFrameLocks noGrp="1"/>
          </p:cNvGraphicFramePr>
          <p:nvPr/>
        </p:nvGraphicFramePr>
        <p:xfrm>
          <a:off x="6364317" y="5010617"/>
          <a:ext cx="356641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561401359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547198791"/>
                    </a:ext>
                  </a:extLst>
                </a:gridCol>
                <a:gridCol w="1538575">
                  <a:extLst>
                    <a:ext uri="{9D8B030D-6E8A-4147-A177-3AD203B41FA5}">
                      <a16:colId xmlns:a16="http://schemas.microsoft.com/office/drawing/2014/main" val="378286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endParaRPr lang="zh-CN" altLang="en-US" sz="2000" kern="1200" dirty="0">
                        <a:solidFill>
                          <a:schemeClr val="bg1">
                            <a:lumMod val="9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name</a:t>
                      </a:r>
                      <a:endParaRPr lang="zh-CN" altLang="en-US" sz="2000" kern="1200" dirty="0">
                        <a:solidFill>
                          <a:schemeClr val="bg1">
                            <a:lumMod val="9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money</a:t>
                      </a:r>
                      <a:endParaRPr lang="zh-CN" altLang="en-US" sz="2000" kern="1200" dirty="0">
                        <a:solidFill>
                          <a:schemeClr val="bg1">
                            <a:lumMod val="9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1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1000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1538"/>
                  </a:ext>
                </a:extLst>
              </a:tr>
              <a:tr h="289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3000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30637"/>
                  </a:ext>
                </a:extLst>
              </a:tr>
            </a:tbl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9A029281-0322-2F4D-BB4F-24E8CD5CDEB0}"/>
              </a:ext>
            </a:extLst>
          </p:cNvPr>
          <p:cNvSpPr/>
          <p:nvPr/>
        </p:nvSpPr>
        <p:spPr>
          <a:xfrm>
            <a:off x="7599987" y="4318725"/>
            <a:ext cx="891251" cy="42826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B499D-4E17-F23B-EDDC-9FDBB43A33BC}"/>
              </a:ext>
            </a:extLst>
          </p:cNvPr>
          <p:cNvSpPr txBox="1">
            <a:spLocks/>
          </p:cNvSpPr>
          <p:nvPr/>
        </p:nvSpPr>
        <p:spPr>
          <a:xfrm>
            <a:off x="7680498" y="1108738"/>
            <a:ext cx="963881" cy="52209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ACID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1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43334 -0.1145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A6BA0-F194-8146-4722-CA9A3059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000" dirty="0"/>
              <a:t>ACID</a:t>
            </a:r>
            <a:r>
              <a:rPr lang="zh-CN" altLang="en-US" sz="2000" dirty="0"/>
              <a:t>是什么？可以详细说一下吗？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7EE1F-35E6-E7FD-0C6C-3A34BDACF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196394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原子性（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tomicity</a:t>
            </a:r>
            <a:r>
              <a:rPr lang="zh-CN" altLang="en-US" dirty="0"/>
              <a:t>）：事务是不可分割的最小操作单元，要么全部成功，要么全部失败。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一致性（</a:t>
            </a:r>
            <a:r>
              <a:rPr lang="en-US" altLang="zh-CN" b="1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onsistency</a:t>
            </a:r>
            <a:r>
              <a:rPr lang="zh-CN" altLang="en-US" dirty="0"/>
              <a:t>）：事务完成时，必须使所有的数据都保持一致状态。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隔离性（</a:t>
            </a:r>
            <a:r>
              <a:rPr lang="en-US" altLang="zh-CN" b="1" dirty="0">
                <a:solidFill>
                  <a:srgbClr val="C00000"/>
                </a:solidFill>
              </a:rPr>
              <a:t>I</a:t>
            </a:r>
            <a:r>
              <a:rPr lang="en-US" altLang="zh-CN" dirty="0"/>
              <a:t>solation</a:t>
            </a:r>
            <a:r>
              <a:rPr lang="zh-CN" altLang="en-US" dirty="0"/>
              <a:t>）：数据库系统提供的隔离机制，保证事务在不受外部并发操作影响的独立环境下运行。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持久性（</a:t>
            </a:r>
            <a:r>
              <a:rPr lang="en-US" altLang="zh-CN" b="1" dirty="0">
                <a:solidFill>
                  <a:srgbClr val="C00000"/>
                </a:solidFill>
              </a:rPr>
              <a:t>D</a:t>
            </a:r>
            <a:r>
              <a:rPr lang="en-US" altLang="zh-CN" dirty="0"/>
              <a:t>urability</a:t>
            </a:r>
            <a:r>
              <a:rPr lang="zh-CN" altLang="en-US" dirty="0"/>
              <a:t>）：事务一旦提交或回滚，它对数据库中的数据的改变就是永久的。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4F22C-C613-4FE9-D7D2-226F7C23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420" y="4160938"/>
            <a:ext cx="3543300" cy="148590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816304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6860782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事务的特性是什么？可以详细说一下吗？</a:t>
              </a:r>
            </a:p>
          </p:txBody>
        </p:sp>
      </p:grp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B48249-D48D-4B22-88DD-8E5B8B457E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7474" y="1853454"/>
            <a:ext cx="9254355" cy="210580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原子性</a:t>
            </a:r>
            <a:r>
              <a:rPr lang="en-US" altLang="zh-CN" dirty="0"/>
              <a:t>( Atomicity 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一致性</a:t>
            </a:r>
            <a:r>
              <a:rPr lang="en-US" altLang="zh-CN" dirty="0"/>
              <a:t>( Consistency )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隔离性</a:t>
            </a:r>
            <a:r>
              <a:rPr lang="en-US" altLang="zh-CN" dirty="0"/>
              <a:t>( Isolation )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持久性</a:t>
            </a:r>
            <a:r>
              <a:rPr lang="en-US" altLang="zh-CN" dirty="0"/>
              <a:t>( Durability )</a:t>
            </a:r>
          </a:p>
          <a:p>
            <a:r>
              <a:rPr lang="zh-CN" altLang="en-US" dirty="0"/>
              <a:t>结合转账案例进行说明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C35C82B-6BB0-78BD-8A24-C6C79468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039" y="4044099"/>
            <a:ext cx="7433415" cy="24462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96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并发事务带来哪些问题？怎么解决这些问题呢？</a:t>
              </a:r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的默认隔离级别是？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857FCF-8CE1-6CFF-B289-74CE7FB3E500}"/>
              </a:ext>
            </a:extLst>
          </p:cNvPr>
          <p:cNvGrpSpPr/>
          <p:nvPr/>
        </p:nvGrpSpPr>
        <p:grpSpPr>
          <a:xfrm>
            <a:off x="2473688" y="1983362"/>
            <a:ext cx="6971969" cy="1165192"/>
            <a:chOff x="2266299" y="2633811"/>
            <a:chExt cx="8631088" cy="26947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BD18D8A-8D8F-AC0E-C148-3DB6651CBBCA}"/>
                </a:ext>
              </a:extLst>
            </p:cNvPr>
            <p:cNvSpPr/>
            <p:nvPr/>
          </p:nvSpPr>
          <p:spPr bwMode="auto">
            <a:xfrm>
              <a:off x="2266299" y="2633811"/>
              <a:ext cx="8631088" cy="269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占位符 6">
              <a:extLst>
                <a:ext uri="{FF2B5EF4-FFF2-40B4-BE49-F238E27FC236}">
                  <a16:creationId xmlns:a16="http://schemas.microsoft.com/office/drawing/2014/main" id="{411117F3-6422-D8EC-DEF9-A64E78E4E023}"/>
                </a:ext>
              </a:extLst>
            </p:cNvPr>
            <p:cNvSpPr txBox="1">
              <a:spLocks/>
            </p:cNvSpPr>
            <p:nvPr/>
          </p:nvSpPr>
          <p:spPr>
            <a:xfrm>
              <a:off x="2379422" y="2777050"/>
              <a:ext cx="8301148" cy="2058901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并发事务问题：脏读、不可重复读、幻读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/>
                  </a:solidFill>
                </a:rPr>
                <a:t>隔离级别：读未提交、读已提交、</a:t>
              </a:r>
              <a:r>
                <a:rPr lang="zh-CN" altLang="en-US" sz="1400" dirty="0">
                  <a:solidFill>
                    <a:srgbClr val="C00000"/>
                  </a:solidFill>
                </a:rPr>
                <a:t>可重复读</a:t>
              </a:r>
              <a:r>
                <a:rPr lang="zh-CN" altLang="en-US" sz="1400" dirty="0">
                  <a:solidFill>
                    <a:schemeClr val="tx1"/>
                  </a:solidFill>
                </a:rPr>
                <a:t>、串行化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并发事务问题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5CF6796-0A97-4235-A366-151F96EA56A7}"/>
              </a:ext>
            </a:extLst>
          </p:cNvPr>
          <p:cNvGraphicFramePr>
            <a:graphicFrameLocks noGrp="1"/>
          </p:cNvGraphicFramePr>
          <p:nvPr/>
        </p:nvGraphicFramePr>
        <p:xfrm>
          <a:off x="830093" y="1817612"/>
          <a:ext cx="10725412" cy="241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59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8967753">
                  <a:extLst>
                    <a:ext uri="{9D8B030D-6E8A-4147-A177-3AD203B41FA5}">
                      <a16:colId xmlns:a16="http://schemas.microsoft.com/office/drawing/2014/main" val="2165851386"/>
                    </a:ext>
                  </a:extLst>
                </a:gridCol>
              </a:tblGrid>
              <a:tr h="575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问题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脏读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一个事务读到另外一个事务还没有提交的数据。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不可重复读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一个事务先后读取同一条记录，但两次读取的数据不同，称之为不可重复读。</a:t>
                      </a:r>
                      <a:endParaRPr lang="en-US" altLang="zh-CN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幻读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一个事务按照条件查询数据时，没有对应的数据行，但是在插入数据时，又发现这行数据已经存在，好像出现了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”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幻影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”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。</a:t>
                      </a:r>
                      <a:endParaRPr lang="en-US" altLang="zh-CN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82233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>
          <a:xfrm>
            <a:off x="3097177" y="4936456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097177" y="5264465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097177" y="5588839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29047" y="4872599"/>
            <a:ext cx="1018162" cy="1324525"/>
            <a:chOff x="3029047" y="4872599"/>
            <a:chExt cx="1018162" cy="1324525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722541" y="508014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722541" y="512078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722540" y="516142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722541" y="540815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722541" y="544879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722540" y="548943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22541" y="573252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722541" y="577316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22540" y="581380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折角形 22"/>
            <p:cNvSpPr/>
            <p:nvPr/>
          </p:nvSpPr>
          <p:spPr>
            <a:xfrm>
              <a:off x="3119423" y="5367726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折角形 23"/>
            <p:cNvSpPr/>
            <p:nvPr/>
          </p:nvSpPr>
          <p:spPr>
            <a:xfrm>
              <a:off x="3119423" y="5039717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折角形 24"/>
            <p:cNvSpPr/>
            <p:nvPr/>
          </p:nvSpPr>
          <p:spPr>
            <a:xfrm>
              <a:off x="3119423" y="5692316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029047" y="4872599"/>
              <a:ext cx="1018162" cy="1063557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221940" y="5943208"/>
              <a:ext cx="6129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Medium"/>
                </a:rPr>
                <a:t>事务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Medium"/>
                </a:rPr>
                <a:t>A</a:t>
              </a: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7889207" y="5000313"/>
            <a:ext cx="881903" cy="287370"/>
          </a:xfrm>
          <a:prstGeom prst="roundRect">
            <a:avLst/>
          </a:prstGeom>
          <a:solidFill>
            <a:srgbClr val="BC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889207" y="5328322"/>
            <a:ext cx="881903" cy="287370"/>
          </a:xfrm>
          <a:prstGeom prst="roundRect">
            <a:avLst/>
          </a:prstGeom>
          <a:solidFill>
            <a:srgbClr val="BC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7889207" y="5652696"/>
            <a:ext cx="881903" cy="287370"/>
          </a:xfrm>
          <a:prstGeom prst="roundRect">
            <a:avLst/>
          </a:prstGeom>
          <a:solidFill>
            <a:srgbClr val="BC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821077" y="4936456"/>
            <a:ext cx="1018162" cy="1333768"/>
            <a:chOff x="7821077" y="4936456"/>
            <a:chExt cx="1018162" cy="1333768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8514571" y="514399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514571" y="518463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514570" y="522527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8514571" y="5472007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514571" y="5512647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8514570" y="5553287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514571" y="579638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8514571" y="583702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514570" y="587766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折角形 41"/>
            <p:cNvSpPr/>
            <p:nvPr/>
          </p:nvSpPr>
          <p:spPr>
            <a:xfrm>
              <a:off x="7911453" y="5431583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折角形 42"/>
            <p:cNvSpPr/>
            <p:nvPr/>
          </p:nvSpPr>
          <p:spPr>
            <a:xfrm>
              <a:off x="7911453" y="5103574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4" name="折角形 43"/>
            <p:cNvSpPr/>
            <p:nvPr/>
          </p:nvSpPr>
          <p:spPr>
            <a:xfrm>
              <a:off x="7911453" y="5756173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7821077" y="4936456"/>
              <a:ext cx="1018162" cy="1063557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023707" y="6016308"/>
              <a:ext cx="6129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Medium"/>
                </a:rPr>
                <a:t>事务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libaba PuHuiTi Medium"/>
                </a:rPr>
                <a:t>B</a:t>
              </a:r>
            </a:p>
          </p:txBody>
        </p:sp>
      </p:grpSp>
      <p:sp>
        <p:nvSpPr>
          <p:cNvPr id="46" name="流程图: 磁盘 45"/>
          <p:cNvSpPr/>
          <p:nvPr/>
        </p:nvSpPr>
        <p:spPr>
          <a:xfrm>
            <a:off x="5544808" y="4608068"/>
            <a:ext cx="941832" cy="382593"/>
          </a:xfrm>
          <a:prstGeom prst="flowChartMagneticDisk">
            <a:avLst/>
          </a:prstGeom>
          <a:solidFill>
            <a:srgbClr val="19C3FF"/>
          </a:solidFill>
          <a:ln w="3175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cxnSp>
        <p:nvCxnSpPr>
          <p:cNvPr id="48" name="直接箭头连接符 47"/>
          <p:cNvCxnSpPr>
            <a:stCxn id="11" idx="3"/>
            <a:endCxn id="46" idx="2"/>
          </p:cNvCxnSpPr>
          <p:nvPr/>
        </p:nvCxnSpPr>
        <p:spPr>
          <a:xfrm flipV="1">
            <a:off x="3979080" y="4799365"/>
            <a:ext cx="1565728" cy="2807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5" idx="3"/>
            <a:endCxn id="46" idx="2"/>
          </p:cNvCxnSpPr>
          <p:nvPr/>
        </p:nvCxnSpPr>
        <p:spPr>
          <a:xfrm flipV="1">
            <a:off x="3979080" y="4799365"/>
            <a:ext cx="1565728" cy="6087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6" idx="4"/>
          </p:cNvCxnSpPr>
          <p:nvPr/>
        </p:nvCxnSpPr>
        <p:spPr>
          <a:xfrm>
            <a:off x="6486640" y="4799365"/>
            <a:ext cx="1402567" cy="36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695764" y="5035045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脏读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082769" y="4751031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id=1 </a:t>
            </a:r>
            <a:r>
              <a:rPr lang="en-US" altLang="zh-CN" sz="1050" dirty="0">
                <a:solidFill>
                  <a:srgbClr val="FF0000"/>
                </a:solidFill>
              </a:rPr>
              <a:t>(select)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098425" y="5258731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id=1 </a:t>
            </a:r>
            <a:r>
              <a:rPr lang="en-US" altLang="zh-CN" sz="1050" dirty="0">
                <a:solidFill>
                  <a:srgbClr val="FF0000"/>
                </a:solidFill>
              </a:rPr>
              <a:t>(update)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68990" y="4742259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id=1 </a:t>
            </a:r>
            <a:r>
              <a:rPr lang="en-US" altLang="zh-CN" sz="1050" dirty="0">
                <a:solidFill>
                  <a:srgbClr val="FF0000"/>
                </a:solidFill>
              </a:rPr>
              <a:t>(select)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30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5" grpId="0" animBg="1"/>
      <p:bldP spid="15" grpId="1" animBg="1"/>
      <p:bldP spid="15" grpId="2" animBg="1"/>
      <p:bldP spid="19" grpId="0" animBg="1"/>
      <p:bldP spid="19" grpId="1" animBg="1"/>
      <p:bldP spid="30" grpId="0" animBg="1"/>
      <p:bldP spid="30" grpId="1" animBg="1"/>
      <p:bldP spid="30" grpId="2" animBg="1"/>
      <p:bldP spid="34" grpId="0" animBg="1"/>
      <p:bldP spid="34" grpId="1" animBg="1"/>
      <p:bldP spid="38" grpId="0" animBg="1"/>
      <p:bldP spid="38" grpId="1" animBg="1"/>
      <p:bldP spid="46" grpId="0" animBg="1"/>
      <p:bldP spid="46" grpId="1" animBg="1"/>
      <p:bldP spid="57" grpId="0"/>
      <p:bldP spid="57" grpId="1"/>
      <p:bldP spid="59" grpId="0"/>
      <p:bldP spid="59" grpId="1"/>
      <p:bldP spid="60" grpId="0"/>
      <p:bldP spid="60" grpId="1"/>
      <p:bldP spid="61" grpId="0"/>
      <p:bldP spid="61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并发事务问题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5CF6796-0A97-4235-A366-151F96EA56A7}"/>
              </a:ext>
            </a:extLst>
          </p:cNvPr>
          <p:cNvGraphicFramePr>
            <a:graphicFrameLocks noGrp="1"/>
          </p:cNvGraphicFramePr>
          <p:nvPr/>
        </p:nvGraphicFramePr>
        <p:xfrm>
          <a:off x="830093" y="1817612"/>
          <a:ext cx="10725412" cy="241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59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8967753">
                  <a:extLst>
                    <a:ext uri="{9D8B030D-6E8A-4147-A177-3AD203B41FA5}">
                      <a16:colId xmlns:a16="http://schemas.microsoft.com/office/drawing/2014/main" val="2165851386"/>
                    </a:ext>
                  </a:extLst>
                </a:gridCol>
              </a:tblGrid>
              <a:tr h="575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问题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脏读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一个事务读到另外一个事务还没有提交的数据。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不可重复读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一个事务先后读取同一条记录，但两次读取的数据不同，称之为不可重复读。</a:t>
                      </a:r>
                      <a:endParaRPr lang="en-US" altLang="zh-CN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幻读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一个事务按照条件查询数据时，没有对应的数据行，但是在插入数据时，又发现这行数据已经存在，好像出现了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”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幻影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”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。</a:t>
                      </a:r>
                      <a:endParaRPr lang="en-US" altLang="zh-CN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82233"/>
                  </a:ext>
                </a:extLst>
              </a:tr>
            </a:tbl>
          </a:graphicData>
        </a:graphic>
      </p:graphicFrame>
      <p:sp>
        <p:nvSpPr>
          <p:cNvPr id="55" name="圆角矩形 54"/>
          <p:cNvSpPr/>
          <p:nvPr/>
        </p:nvSpPr>
        <p:spPr>
          <a:xfrm>
            <a:off x="2841145" y="4845016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841145" y="5173025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2841145" y="5497399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2854184" y="5821773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2773015" y="4781159"/>
            <a:ext cx="1018162" cy="1630593"/>
            <a:chOff x="2773015" y="4781159"/>
            <a:chExt cx="1018162" cy="1630593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3466509" y="498870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466509" y="502934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466508" y="506998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466509" y="53167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466509" y="535735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466508" y="539799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466509" y="564108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66509" y="568172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466508" y="572236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折角形 68"/>
            <p:cNvSpPr/>
            <p:nvPr/>
          </p:nvSpPr>
          <p:spPr>
            <a:xfrm>
              <a:off x="2863391" y="5276286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0" name="折角形 69"/>
            <p:cNvSpPr/>
            <p:nvPr/>
          </p:nvSpPr>
          <p:spPr>
            <a:xfrm>
              <a:off x="2863391" y="4948277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折角形 70"/>
            <p:cNvSpPr/>
            <p:nvPr/>
          </p:nvSpPr>
          <p:spPr>
            <a:xfrm>
              <a:off x="2863391" y="5600876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773015" y="4781159"/>
              <a:ext cx="1018162" cy="1379611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087624" y="6157836"/>
              <a:ext cx="5196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事务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479548" y="596545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79548" y="600609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3479547" y="604673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折角形 78"/>
            <p:cNvSpPr/>
            <p:nvPr/>
          </p:nvSpPr>
          <p:spPr>
            <a:xfrm>
              <a:off x="2876430" y="5925250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4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流程图: 磁盘 79"/>
          <p:cNvSpPr/>
          <p:nvPr/>
        </p:nvSpPr>
        <p:spPr>
          <a:xfrm>
            <a:off x="5689008" y="5279667"/>
            <a:ext cx="941832" cy="382593"/>
          </a:xfrm>
          <a:prstGeom prst="flowChartMagneticDisk">
            <a:avLst/>
          </a:prstGeom>
          <a:solidFill>
            <a:srgbClr val="19C3FF"/>
          </a:solidFill>
          <a:ln w="3175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8528671" y="5003941"/>
            <a:ext cx="881903" cy="287370"/>
          </a:xfrm>
          <a:prstGeom prst="roundRect">
            <a:avLst/>
          </a:prstGeom>
          <a:solidFill>
            <a:srgbClr val="BC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8528671" y="5331950"/>
            <a:ext cx="881903" cy="287370"/>
          </a:xfrm>
          <a:prstGeom prst="roundRect">
            <a:avLst/>
          </a:prstGeom>
          <a:solidFill>
            <a:srgbClr val="BC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8528671" y="5656324"/>
            <a:ext cx="881903" cy="287370"/>
          </a:xfrm>
          <a:prstGeom prst="roundRect">
            <a:avLst/>
          </a:prstGeom>
          <a:solidFill>
            <a:srgbClr val="BC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8460541" y="4940084"/>
            <a:ext cx="1018162" cy="1333768"/>
            <a:chOff x="7821077" y="4936456"/>
            <a:chExt cx="1018162" cy="1333768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8514571" y="514399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8514571" y="518463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8514570" y="522527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8514571" y="5472007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8514571" y="5512647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8514570" y="5553287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8514571" y="579638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8514571" y="583702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8514570" y="587766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折角形 94"/>
            <p:cNvSpPr/>
            <p:nvPr/>
          </p:nvSpPr>
          <p:spPr>
            <a:xfrm>
              <a:off x="7911453" y="5431583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6" name="折角形 95"/>
            <p:cNvSpPr/>
            <p:nvPr/>
          </p:nvSpPr>
          <p:spPr>
            <a:xfrm>
              <a:off x="7911453" y="5103574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7" name="折角形 96"/>
            <p:cNvSpPr/>
            <p:nvPr/>
          </p:nvSpPr>
          <p:spPr>
            <a:xfrm>
              <a:off x="7911453" y="5756173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8" name="圆角矩形 97"/>
            <p:cNvSpPr/>
            <p:nvPr/>
          </p:nvSpPr>
          <p:spPr>
            <a:xfrm>
              <a:off x="7821077" y="4936456"/>
              <a:ext cx="1018162" cy="1063557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23707" y="6016308"/>
              <a:ext cx="6129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事务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23048" y="4982581"/>
            <a:ext cx="1965960" cy="488383"/>
            <a:chOff x="3723048" y="4982581"/>
            <a:chExt cx="1965960" cy="488383"/>
          </a:xfrm>
        </p:grpSpPr>
        <p:cxnSp>
          <p:nvCxnSpPr>
            <p:cNvPr id="8" name="直接箭头连接符 7"/>
            <p:cNvCxnSpPr>
              <a:stCxn id="55" idx="3"/>
              <a:endCxn id="80" idx="2"/>
            </p:cNvCxnSpPr>
            <p:nvPr/>
          </p:nvCxnSpPr>
          <p:spPr>
            <a:xfrm>
              <a:off x="3723048" y="4988701"/>
              <a:ext cx="1965960" cy="48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4426565" y="4982581"/>
              <a:ext cx="8226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id=1</a:t>
              </a:r>
              <a:r>
                <a:rPr lang="en-US" altLang="zh-CN" sz="1050" dirty="0">
                  <a:solidFill>
                    <a:srgbClr val="FF0000"/>
                  </a:solidFill>
                </a:rPr>
                <a:t>(select)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723048" y="5370441"/>
            <a:ext cx="1965960" cy="270643"/>
            <a:chOff x="3723048" y="5370441"/>
            <a:chExt cx="1965960" cy="270643"/>
          </a:xfrm>
        </p:grpSpPr>
        <p:cxnSp>
          <p:nvCxnSpPr>
            <p:cNvPr id="28" name="直接箭头连接符 27"/>
            <p:cNvCxnSpPr>
              <a:stCxn id="58" idx="3"/>
              <a:endCxn id="80" idx="2"/>
            </p:cNvCxnSpPr>
            <p:nvPr/>
          </p:nvCxnSpPr>
          <p:spPr>
            <a:xfrm flipV="1">
              <a:off x="3723048" y="5470964"/>
              <a:ext cx="1965960" cy="17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413260" y="5370441"/>
              <a:ext cx="8226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id=1</a:t>
              </a:r>
              <a:r>
                <a:rPr lang="en-US" altLang="zh-CN" sz="1050" dirty="0">
                  <a:solidFill>
                    <a:srgbClr val="FF0000"/>
                  </a:solidFill>
                </a:rPr>
                <a:t>(select)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630840" y="5248027"/>
            <a:ext cx="1829701" cy="253916"/>
            <a:chOff x="6630840" y="5248027"/>
            <a:chExt cx="1829701" cy="253916"/>
          </a:xfrm>
        </p:grpSpPr>
        <p:cxnSp>
          <p:nvCxnSpPr>
            <p:cNvPr id="106" name="直接箭头连接符 105"/>
            <p:cNvCxnSpPr>
              <a:stCxn id="98" idx="1"/>
              <a:endCxn id="80" idx="4"/>
            </p:cNvCxnSpPr>
            <p:nvPr/>
          </p:nvCxnSpPr>
          <p:spPr>
            <a:xfrm flipH="1" flipV="1">
              <a:off x="6630840" y="5470964"/>
              <a:ext cx="1829701" cy="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7325433" y="5248027"/>
              <a:ext cx="6030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commit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5531400" y="5823808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不可重复读</a:t>
            </a:r>
          </a:p>
        </p:txBody>
      </p:sp>
      <p:sp>
        <p:nvSpPr>
          <p:cNvPr id="152" name="文本框 151"/>
          <p:cNvSpPr txBox="1"/>
          <p:nvPr/>
        </p:nvSpPr>
        <p:spPr>
          <a:xfrm>
            <a:off x="9437927" y="5331950"/>
            <a:ext cx="9204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id=1 </a:t>
            </a:r>
            <a:r>
              <a:rPr lang="en-US" altLang="zh-CN" sz="1050" dirty="0">
                <a:solidFill>
                  <a:srgbClr val="FF0000"/>
                </a:solidFill>
              </a:rPr>
              <a:t>(update)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mph" presetSubtype="0" repeatCount="3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repeatCount="2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8" grpId="0" animBg="1"/>
      <p:bldP spid="58" grpId="1" animBg="1"/>
      <p:bldP spid="58" grpId="2" animBg="1"/>
      <p:bldP spid="58" grpId="3" animBg="1"/>
      <p:bldP spid="75" grpId="0" animBg="1"/>
      <p:bldP spid="75" grpId="1" animBg="1"/>
      <p:bldP spid="80" grpId="0" animBg="1"/>
      <p:bldP spid="80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108" grpId="0"/>
      <p:bldP spid="108" grpId="1"/>
      <p:bldP spid="152" grpId="0"/>
      <p:bldP spid="152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并发事务问题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5CF6796-0A97-4235-A366-151F96EA56A7}"/>
              </a:ext>
            </a:extLst>
          </p:cNvPr>
          <p:cNvGraphicFramePr>
            <a:graphicFrameLocks noGrp="1"/>
          </p:cNvGraphicFramePr>
          <p:nvPr/>
        </p:nvGraphicFramePr>
        <p:xfrm>
          <a:off x="830093" y="1817612"/>
          <a:ext cx="10725412" cy="241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59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8967753">
                  <a:extLst>
                    <a:ext uri="{9D8B030D-6E8A-4147-A177-3AD203B41FA5}">
                      <a16:colId xmlns:a16="http://schemas.microsoft.com/office/drawing/2014/main" val="2165851386"/>
                    </a:ext>
                  </a:extLst>
                </a:gridCol>
              </a:tblGrid>
              <a:tr h="5759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问题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脏读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一个事务读到另外一个事务还没有提交的数据。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不可重复读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一个事务先后读取同一条记录，但两次读取的数据不同，称之为不可重复读。</a:t>
                      </a:r>
                      <a:endParaRPr lang="en-US" altLang="zh-CN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61236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rgbClr val="FF0000"/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幻读</a:t>
                      </a:r>
                      <a:endParaRPr lang="en-US" altLang="zh-CN" sz="1400" b="0" dirty="0">
                        <a:solidFill>
                          <a:srgbClr val="FF0000"/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一个事务按照条件查询数据时，没有对应的数据行，但是在插入数据时，又发现这行数据已经存在，好像出现了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”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幻影</a:t>
                      </a:r>
                      <a:r>
                        <a:rPr lang="en-US" altLang="zh-CN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”</a:t>
                      </a:r>
                      <a:r>
                        <a:rPr lang="zh-CN" altLang="en-US" sz="14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。</a:t>
                      </a:r>
                      <a:endParaRPr lang="en-US" altLang="zh-CN" sz="14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82233"/>
                  </a:ext>
                </a:extLst>
              </a:tr>
            </a:tbl>
          </a:graphicData>
        </a:graphic>
      </p:graphicFrame>
      <p:sp>
        <p:nvSpPr>
          <p:cNvPr id="55" name="圆角矩形 54"/>
          <p:cNvSpPr/>
          <p:nvPr/>
        </p:nvSpPr>
        <p:spPr>
          <a:xfrm>
            <a:off x="2841145" y="4845016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841145" y="5173025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2841145" y="5497399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2854184" y="5821773"/>
            <a:ext cx="881903" cy="287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0" name="组合 99"/>
          <p:cNvGrpSpPr/>
          <p:nvPr/>
        </p:nvGrpSpPr>
        <p:grpSpPr>
          <a:xfrm>
            <a:off x="2773015" y="4781159"/>
            <a:ext cx="1018162" cy="1630593"/>
            <a:chOff x="2773015" y="4781159"/>
            <a:chExt cx="1018162" cy="1630593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3466509" y="498870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466509" y="502934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466508" y="5069981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466509" y="531671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466509" y="535735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466508" y="5397990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3466509" y="564108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3466509" y="568172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3466508" y="5722364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折角形 68"/>
            <p:cNvSpPr/>
            <p:nvPr/>
          </p:nvSpPr>
          <p:spPr>
            <a:xfrm>
              <a:off x="2863391" y="5276286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0" name="折角形 69"/>
            <p:cNvSpPr/>
            <p:nvPr/>
          </p:nvSpPr>
          <p:spPr>
            <a:xfrm>
              <a:off x="2863391" y="4948277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折角形 70"/>
            <p:cNvSpPr/>
            <p:nvPr/>
          </p:nvSpPr>
          <p:spPr>
            <a:xfrm>
              <a:off x="2863391" y="5600876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3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2773015" y="4781159"/>
              <a:ext cx="1018162" cy="1379611"/>
            </a:xfrm>
            <a:prstGeom prst="roundRect">
              <a:avLst>
                <a:gd name="adj" fmla="val 5202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087624" y="6157836"/>
              <a:ext cx="5196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事务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3479548" y="596545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79548" y="600609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3479547" y="6046738"/>
              <a:ext cx="220979" cy="0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折角形 78"/>
            <p:cNvSpPr/>
            <p:nvPr/>
          </p:nvSpPr>
          <p:spPr>
            <a:xfrm>
              <a:off x="2876430" y="5925250"/>
              <a:ext cx="110245" cy="162128"/>
            </a:xfrm>
            <a:prstGeom prst="foldedCorner">
              <a:avLst>
                <a:gd name="adj" fmla="val 2831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4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流程图: 磁盘 79"/>
          <p:cNvSpPr/>
          <p:nvPr/>
        </p:nvSpPr>
        <p:spPr>
          <a:xfrm>
            <a:off x="5689008" y="5279667"/>
            <a:ext cx="941832" cy="382593"/>
          </a:xfrm>
          <a:prstGeom prst="flowChartMagneticDisk">
            <a:avLst/>
          </a:prstGeom>
          <a:solidFill>
            <a:srgbClr val="19C3FF"/>
          </a:solidFill>
          <a:ln w="3175"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DB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723048" y="4853286"/>
            <a:ext cx="1965960" cy="599390"/>
            <a:chOff x="3723048" y="4853286"/>
            <a:chExt cx="1965960" cy="599390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3723048" y="4970413"/>
              <a:ext cx="1965960" cy="482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3950745" y="4853286"/>
              <a:ext cx="853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id=1 </a:t>
              </a:r>
              <a:r>
                <a:rPr lang="en-US" altLang="zh-CN" sz="1050" dirty="0">
                  <a:solidFill>
                    <a:srgbClr val="FF0000"/>
                  </a:solidFill>
                </a:rPr>
                <a:t>(select)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630840" y="5248027"/>
            <a:ext cx="1829701" cy="253916"/>
            <a:chOff x="6630840" y="5248027"/>
            <a:chExt cx="1829701" cy="253916"/>
          </a:xfrm>
        </p:grpSpPr>
        <p:cxnSp>
          <p:nvCxnSpPr>
            <p:cNvPr id="106" name="直接箭头连接符 105"/>
            <p:cNvCxnSpPr>
              <a:stCxn id="98" idx="1"/>
              <a:endCxn id="80" idx="4"/>
            </p:cNvCxnSpPr>
            <p:nvPr/>
          </p:nvCxnSpPr>
          <p:spPr>
            <a:xfrm flipH="1" flipV="1">
              <a:off x="6630840" y="5470964"/>
              <a:ext cx="1829701" cy="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/>
            <p:cNvSpPr txBox="1"/>
            <p:nvPr/>
          </p:nvSpPr>
          <p:spPr>
            <a:xfrm>
              <a:off x="7325433" y="5248027"/>
              <a:ext cx="60305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commit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5910917" y="5860281"/>
            <a:ext cx="639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幻读</a:t>
            </a:r>
          </a:p>
        </p:txBody>
      </p:sp>
      <p:cxnSp>
        <p:nvCxnSpPr>
          <p:cNvPr id="28" name="直接箭头连接符 27"/>
          <p:cNvCxnSpPr>
            <a:stCxn id="56" idx="3"/>
            <a:endCxn id="80" idx="2"/>
          </p:cNvCxnSpPr>
          <p:nvPr/>
        </p:nvCxnSpPr>
        <p:spPr>
          <a:xfrm>
            <a:off x="3723048" y="5316710"/>
            <a:ext cx="1965960" cy="15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954928" y="5156956"/>
            <a:ext cx="8146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id=1</a:t>
            </a:r>
            <a:r>
              <a:rPr lang="en-US" altLang="zh-CN" sz="1050" dirty="0">
                <a:solidFill>
                  <a:srgbClr val="FF0000"/>
                </a:solidFill>
              </a:rPr>
              <a:t>(insert)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stCxn id="58" idx="3"/>
            <a:endCxn id="80" idx="2"/>
          </p:cNvCxnSpPr>
          <p:nvPr/>
        </p:nvCxnSpPr>
        <p:spPr>
          <a:xfrm flipV="1">
            <a:off x="3723048" y="5470964"/>
            <a:ext cx="1965960" cy="17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3968378" y="5553514"/>
            <a:ext cx="853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id=1 </a:t>
            </a:r>
            <a:r>
              <a:rPr lang="en-US" altLang="zh-CN" sz="1050" dirty="0">
                <a:solidFill>
                  <a:srgbClr val="FF0000"/>
                </a:solidFill>
              </a:rPr>
              <a:t>(select)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452921" y="5138205"/>
            <a:ext cx="1800192" cy="906742"/>
            <a:chOff x="8452921" y="5138205"/>
            <a:chExt cx="1800192" cy="906742"/>
          </a:xfrm>
        </p:grpSpPr>
        <p:sp>
          <p:nvSpPr>
            <p:cNvPr id="82" name="圆角矩形 81"/>
            <p:cNvSpPr/>
            <p:nvPr/>
          </p:nvSpPr>
          <p:spPr>
            <a:xfrm>
              <a:off x="8521051" y="5320933"/>
              <a:ext cx="881903" cy="287370"/>
            </a:xfrm>
            <a:prstGeom prst="roundRect">
              <a:avLst/>
            </a:prstGeom>
            <a:solidFill>
              <a:srgbClr val="BCF1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8452921" y="5138205"/>
              <a:ext cx="1018162" cy="906742"/>
              <a:chOff x="7821077" y="4936457"/>
              <a:chExt cx="1018162" cy="906742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8514571" y="5294493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8514571" y="5335133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>
                <a:off x="8514570" y="5375773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折角形 95"/>
              <p:cNvSpPr/>
              <p:nvPr/>
            </p:nvSpPr>
            <p:spPr>
              <a:xfrm>
                <a:off x="7928489" y="5212847"/>
                <a:ext cx="110245" cy="162128"/>
              </a:xfrm>
              <a:prstGeom prst="foldedCorner">
                <a:avLst>
                  <a:gd name="adj" fmla="val 283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圆角矩形 97"/>
              <p:cNvSpPr/>
              <p:nvPr/>
            </p:nvSpPr>
            <p:spPr>
              <a:xfrm>
                <a:off x="7821077" y="4936457"/>
                <a:ext cx="1018162" cy="660792"/>
              </a:xfrm>
              <a:prstGeom prst="roundRect">
                <a:avLst>
                  <a:gd name="adj" fmla="val 5202"/>
                </a:avLst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8038734" y="5589283"/>
                <a:ext cx="61290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事务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81" name="文本框 80"/>
            <p:cNvSpPr txBox="1"/>
            <p:nvPr/>
          </p:nvSpPr>
          <p:spPr>
            <a:xfrm>
              <a:off x="9438466" y="5345015"/>
              <a:ext cx="8146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id=1</a:t>
              </a:r>
              <a:r>
                <a:rPr lang="en-US" altLang="zh-CN" sz="1050" dirty="0">
                  <a:solidFill>
                    <a:srgbClr val="FF0000"/>
                  </a:solidFill>
                </a:rPr>
                <a:t>(insert)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6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53E0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5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8" grpId="0" animBg="1"/>
      <p:bldP spid="58" grpId="1" animBg="1"/>
      <p:bldP spid="75" grpId="0" animBg="1"/>
      <p:bldP spid="80" grpId="0" animBg="1"/>
      <p:bldP spid="108" grpId="0"/>
      <p:bldP spid="59" grpId="0"/>
      <p:bldP spid="59" grpId="1"/>
      <p:bldP spid="59" grpId="2"/>
      <p:bldP spid="59" grpId="3"/>
      <p:bldP spid="7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0CBA9-733C-C039-959A-F45AD889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怎么解决并发事务的问题呢？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A20A1-7C0C-ED6E-C651-1D316DF20B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17190"/>
          </a:xfrm>
        </p:spPr>
        <p:txBody>
          <a:bodyPr/>
          <a:lstStyle/>
          <a:p>
            <a:r>
              <a:rPr lang="zh-CN" altLang="en-US" dirty="0"/>
              <a:t>解决方案：对事务进行隔离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42D1A67-5F66-527D-4D8E-D5A8E5E7A4FF}"/>
              </a:ext>
            </a:extLst>
          </p:cNvPr>
          <p:cNvGraphicFramePr>
            <a:graphicFrameLocks noGrp="1"/>
          </p:cNvGraphicFramePr>
          <p:nvPr/>
        </p:nvGraphicFramePr>
        <p:xfrm>
          <a:off x="746599" y="2350169"/>
          <a:ext cx="10698801" cy="2689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357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2604523">
                  <a:extLst>
                    <a:ext uri="{9D8B030D-6E8A-4147-A177-3AD203B41FA5}">
                      <a16:colId xmlns:a16="http://schemas.microsoft.com/office/drawing/2014/main" val="1066136756"/>
                    </a:ext>
                  </a:extLst>
                </a:gridCol>
                <a:gridCol w="2560378">
                  <a:extLst>
                    <a:ext uri="{9D8B030D-6E8A-4147-A177-3AD203B41FA5}">
                      <a16:colId xmlns:a16="http://schemas.microsoft.com/office/drawing/2014/main" val="1470804970"/>
                    </a:ext>
                  </a:extLst>
                </a:gridCol>
                <a:gridCol w="2590543">
                  <a:extLst>
                    <a:ext uri="{9D8B030D-6E8A-4147-A177-3AD203B41FA5}">
                      <a16:colId xmlns:a16="http://schemas.microsoft.com/office/drawing/2014/main" val="2962501188"/>
                    </a:ext>
                  </a:extLst>
                </a:gridCol>
              </a:tblGrid>
              <a:tr h="680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隔离级别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脏</a:t>
                      </a:r>
                      <a:r>
                        <a:rPr lang="zh-CN" altLang="en-US" sz="16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读</a:t>
                      </a:r>
                      <a:endParaRPr lang="zh-CN" altLang="en-US" sz="16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不可重复读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幻读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502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Read uncommitted 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未提交读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502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Read committed 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读已提交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×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5023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Repeatable Read(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默认</a:t>
                      </a:r>
                      <a:r>
                        <a:rPr lang="en-US" alt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) 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可重复读</a:t>
                      </a:r>
                      <a:endParaRPr lang="en-US" altLang="zh-CN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×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×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√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50230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Serializable </a:t>
                      </a:r>
                      <a:r>
                        <a:rPr lang="zh-CN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串行化</a:t>
                      </a:r>
                      <a:endParaRPr lang="en-US" altLang="zh-CN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×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×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libaba Sans Light" panose="020B0303020203040204" pitchFamily="34" charset="0"/>
                          <a:ea typeface="阿里巴巴普惠体" panose="00020600040101010101" pitchFamily="18" charset="-122"/>
                          <a:cs typeface="Alibaba Sans Light" panose="020B0303020203040204" pitchFamily="34" charset="0"/>
                        </a:rPr>
                        <a:t>×</a:t>
                      </a:r>
                      <a:endParaRPr lang="zh-CN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libaba Sans Light" panose="020B0303020203040204" pitchFamily="34" charset="0"/>
                        <a:ea typeface="阿里巴巴普惠体" panose="00020600040101010101" pitchFamily="18" charset="-122"/>
                        <a:cs typeface="Alibaba Sans Light" panose="020B030302020304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82233"/>
                  </a:ext>
                </a:extLst>
              </a:tr>
            </a:tbl>
          </a:graphicData>
        </a:graphic>
      </p:graphicFrame>
      <p:sp>
        <p:nvSpPr>
          <p:cNvPr id="5" name="文本占位符 2">
            <a:extLst>
              <a:ext uri="{FF2B5EF4-FFF2-40B4-BE49-F238E27FC236}">
                <a16:creationId xmlns:a16="http://schemas.microsoft.com/office/drawing/2014/main" id="{0BCE6F07-8F70-97D2-4C3C-1F117B610C20}"/>
              </a:ext>
            </a:extLst>
          </p:cNvPr>
          <p:cNvSpPr txBox="1">
            <a:spLocks/>
          </p:cNvSpPr>
          <p:nvPr/>
        </p:nvSpPr>
        <p:spPr>
          <a:xfrm>
            <a:off x="746600" y="5298538"/>
            <a:ext cx="1069880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注意：事务隔离级别越高，数据越安全，但是性能越低。</a:t>
            </a:r>
          </a:p>
        </p:txBody>
      </p:sp>
    </p:spTree>
    <p:extLst>
      <p:ext uri="{BB962C8B-B14F-4D97-AF65-F5344CB8AC3E}">
        <p14:creationId xmlns:p14="http://schemas.microsoft.com/office/powerpoint/2010/main" val="1950693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并发事务带来哪些问题？怎么解决这些问题呢？</a:t>
              </a:r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的默认隔离级别是？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565065" y="2045297"/>
            <a:ext cx="8445441" cy="425180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468000" eaLnBrk="0" fontAlgn="base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并发事务的问题：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68000" eaLnBrk="0" fontAlgn="base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脏读：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一个事务读到另外一个事务还没有提交的数据。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68000" eaLnBrk="0" fontAlgn="base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不可重复读：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一个事务先后读取同一条记录，但两次读取的数据不同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 defTabSz="468000" eaLnBrk="0" fontAlgn="base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幻读：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一个事务按照条件查询数据时，没有对应的数据行，但是在插入数据时，又发现这行数据已经存在，好像出现了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幻影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”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  <a:p>
            <a:pPr marL="285750" indent="-285750" defTabSz="468000" eaLnBrk="0" fontAlgn="base" hangingPunct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/>
              <a:t>隔离级别：</a:t>
            </a:r>
            <a:endParaRPr lang="en-US" altLang="zh-CN" sz="1400" b="1" dirty="0"/>
          </a:p>
          <a:p>
            <a:pPr marL="342900" indent="-342900" defTabSz="468000" eaLnBrk="0" fontAlgn="base" hangingPunct="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READ UNCOMMITTED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未提交读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  </a:t>
            </a:r>
          </a:p>
          <a:p>
            <a:pPr marL="342900" indent="-342900" defTabSz="468000" eaLnBrk="0" fontAlgn="base" hangingPunct="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READ COMMITTED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读已提交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Sans Light" panose="020B0303020203040204" pitchFamily="34" charset="0"/>
            </a:endParaRPr>
          </a:p>
          <a:p>
            <a:pPr marL="342900" indent="-342900" defTabSz="468000" eaLnBrk="0" fontAlgn="base" hangingPunct="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REPEATABLE READ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可重复读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Sans Light" panose="020B0303020203040204" pitchFamily="34" charset="0"/>
            </a:endParaRPr>
          </a:p>
          <a:p>
            <a:pPr marL="342900" indent="-342900" defTabSz="468000" eaLnBrk="0" fontAlgn="base" hangingPunct="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SERIALIZABLE   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</a:rPr>
              <a:t>串行化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Sans Light" panose="020B0303020203040204" pitchFamily="34" charset="0"/>
            </a:endParaRPr>
          </a:p>
          <a:p>
            <a:pPr defTabSz="468000" eaLnBrk="0" fontAlgn="base" hangingPunct="0"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Alibaba Sans Light" panose="020B0303020203040204" pitchFamily="34" charset="0"/>
              <a:ea typeface="阿里巴巴普惠体" panose="00020600040101010101" pitchFamily="18" charset="-122"/>
              <a:cs typeface="Alibaba Sans Light" panose="020B0303020203040204" pitchFamily="34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1905DE0-8A20-757B-281D-E133DBB87C3A}"/>
              </a:ext>
            </a:extLst>
          </p:cNvPr>
          <p:cNvSpPr txBox="1"/>
          <p:nvPr/>
        </p:nvSpPr>
        <p:spPr>
          <a:xfrm>
            <a:off x="5686939" y="4189474"/>
            <a:ext cx="2723090" cy="37741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脏读、不可重复读、幻读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773BE-15A1-32A2-9A98-533F78DE066E}"/>
              </a:ext>
            </a:extLst>
          </p:cNvPr>
          <p:cNvSpPr txBox="1"/>
          <p:nvPr/>
        </p:nvSpPr>
        <p:spPr>
          <a:xfrm>
            <a:off x="5686939" y="4553731"/>
            <a:ext cx="2723090" cy="37741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不可重复读、幻读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328622B-3A0B-4AD2-CFA6-722125D89F9C}"/>
              </a:ext>
            </a:extLst>
          </p:cNvPr>
          <p:cNvSpPr txBox="1"/>
          <p:nvPr/>
        </p:nvSpPr>
        <p:spPr>
          <a:xfrm>
            <a:off x="5686939" y="4926686"/>
            <a:ext cx="2723090" cy="37741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defTabSz="468000" eaLnBrk="0" fontAlgn="base"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幻读</a:t>
            </a:r>
            <a:endParaRPr lang="en-US" altLang="zh-CN" sz="14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E24A3A-93F0-090A-CD5C-FF327DCC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743" y="1803035"/>
            <a:ext cx="5304912" cy="47108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5508D-4910-1E1C-ED94-77AC148D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如何定位慢查询 </a:t>
            </a:r>
            <a:r>
              <a:rPr lang="en-US" altLang="zh-CN" sz="2000" dirty="0"/>
              <a:t>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8AE48-F2D0-B668-F518-1FB276E0F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/>
              <a:t>方案二：</a:t>
            </a:r>
            <a:r>
              <a:rPr lang="en-US" altLang="zh-CN" b="1" dirty="0"/>
              <a:t>MySQL</a:t>
            </a:r>
            <a:r>
              <a:rPr lang="zh-CN" altLang="en-US" b="1" dirty="0"/>
              <a:t>自带慢日志</a:t>
            </a:r>
            <a:endParaRPr lang="en-US" altLang="zh-CN" b="1" dirty="0"/>
          </a:p>
          <a:p>
            <a:r>
              <a:rPr lang="zh-CN" altLang="en-US" dirty="0"/>
              <a:t>慢查询日志记录了所有执行时间超过指定参数（</a:t>
            </a:r>
            <a:r>
              <a:rPr lang="en-US" altLang="zh-CN" dirty="0" err="1"/>
              <a:t>long_query_time</a:t>
            </a:r>
            <a:r>
              <a:rPr lang="zh-CN" altLang="en-US" dirty="0"/>
              <a:t>，单位：秒，默认</a:t>
            </a:r>
            <a:r>
              <a:rPr lang="en-US" altLang="zh-CN" dirty="0"/>
              <a:t>10</a:t>
            </a:r>
            <a:r>
              <a:rPr lang="zh-CN" altLang="en-US" dirty="0"/>
              <a:t>秒）的所有</a:t>
            </a:r>
            <a:r>
              <a:rPr lang="en-US" altLang="zh-CN" dirty="0"/>
              <a:t>SQL</a:t>
            </a:r>
            <a:r>
              <a:rPr lang="zh-CN" altLang="en-US" dirty="0"/>
              <a:t>语句的日志</a:t>
            </a:r>
            <a:endParaRPr lang="en-US" altLang="zh-CN" dirty="0"/>
          </a:p>
          <a:p>
            <a:r>
              <a:rPr lang="zh-CN" altLang="en-US" dirty="0"/>
              <a:t>如果要开启慢查询日志，需要在</a:t>
            </a:r>
            <a:r>
              <a:rPr lang="en-US" altLang="zh-CN" dirty="0"/>
              <a:t>MySQL</a:t>
            </a:r>
            <a:r>
              <a:rPr lang="zh-CN" altLang="en-US" dirty="0"/>
              <a:t>的配置文件（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my.cnf</a:t>
            </a:r>
            <a:r>
              <a:rPr lang="zh-CN" altLang="en-US" dirty="0"/>
              <a:t>）中配置如下信息：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D0841-CF5F-C47B-A406-AF53F2C6D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3" y="3100558"/>
            <a:ext cx="8446521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MySQL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慢日志查询开关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slow_query_log=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设置慢日志的时间为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秒，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语句执行时间超过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秒，就会视为慢查询，记录慢查询日志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long_query_time=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291D7682-3C98-857B-80C3-3D1A68500B46}"/>
              </a:ext>
            </a:extLst>
          </p:cNvPr>
          <p:cNvSpPr txBox="1">
            <a:spLocks/>
          </p:cNvSpPr>
          <p:nvPr/>
        </p:nvSpPr>
        <p:spPr>
          <a:xfrm>
            <a:off x="680612" y="4234556"/>
            <a:ext cx="10235627" cy="89255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配置完毕之后，通过以下指令重新启动</a:t>
            </a:r>
            <a:r>
              <a:rPr lang="en-US" altLang="zh-CN" dirty="0"/>
              <a:t>MySQL</a:t>
            </a:r>
            <a:r>
              <a:rPr lang="zh-CN" altLang="en-US" dirty="0"/>
              <a:t>服务器进行测试，查看慢日志文件中记录的信息 </a:t>
            </a:r>
            <a:r>
              <a:rPr lang="en-US" altLang="zh-CN" dirty="0"/>
              <a:t>/var/lib/</a:t>
            </a:r>
            <a:r>
              <a:rPr lang="en-US" altLang="zh-CN" dirty="0" err="1"/>
              <a:t>mysql</a:t>
            </a:r>
            <a:r>
              <a:rPr lang="en-US" altLang="zh-CN" dirty="0"/>
              <a:t>/localhost-slow.log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64F73C-7DE6-6917-898C-5F7464F8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1" y="5151961"/>
            <a:ext cx="9297971" cy="12927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886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undo log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redo log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的区别</a:t>
              </a:r>
            </a:p>
          </p:txBody>
        </p:sp>
      </p:grpSp>
      <p:sp>
        <p:nvSpPr>
          <p:cNvPr id="2" name="!!ACID">
            <a:extLst>
              <a:ext uri="{FF2B5EF4-FFF2-40B4-BE49-F238E27FC236}">
                <a16:creationId xmlns:a16="http://schemas.microsoft.com/office/drawing/2014/main" id="{872243B1-0A8C-0AD1-695B-64F72AE19E87}"/>
              </a:ext>
            </a:extLst>
          </p:cNvPr>
          <p:cNvSpPr txBox="1"/>
          <p:nvPr/>
        </p:nvSpPr>
        <p:spPr>
          <a:xfrm>
            <a:off x="1734532" y="1803463"/>
            <a:ext cx="10142941" cy="131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缓冲池（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 pool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主内存中的一个区域，里面可以缓存磁盘上经常操作的真实数据，在执行增删改查操作时，先操作缓冲池中的数据（若缓冲池没有数据，则从磁盘加载并缓存），以一定频率刷新到磁盘，从而减少磁盘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，加快处理速度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数据页（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page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是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InnoDB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存储引擎磁盘管理的最小单元，每个页的大小默认为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16KB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。页中存储的是行数据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BFDAC68-2037-B0C1-8250-8E9202DCA24A}"/>
              </a:ext>
            </a:extLst>
          </p:cNvPr>
          <p:cNvGrpSpPr/>
          <p:nvPr/>
        </p:nvGrpSpPr>
        <p:grpSpPr>
          <a:xfrm>
            <a:off x="3830557" y="3508399"/>
            <a:ext cx="4172800" cy="3228303"/>
            <a:chOff x="3895891" y="3508399"/>
            <a:chExt cx="4172800" cy="3228303"/>
          </a:xfrm>
        </p:grpSpPr>
        <p:sp>
          <p:nvSpPr>
            <p:cNvPr id="40" name="矩形: 对角圆角 39">
              <a:extLst>
                <a:ext uri="{FF2B5EF4-FFF2-40B4-BE49-F238E27FC236}">
                  <a16:creationId xmlns:a16="http://schemas.microsoft.com/office/drawing/2014/main" id="{6D96DC1B-D723-6BF4-043F-1A8A4A0A63C3}"/>
                </a:ext>
              </a:extLst>
            </p:cNvPr>
            <p:cNvSpPr/>
            <p:nvPr/>
          </p:nvSpPr>
          <p:spPr>
            <a:xfrm>
              <a:off x="3895891" y="3508399"/>
              <a:ext cx="4172800" cy="3228303"/>
            </a:xfrm>
            <a:prstGeom prst="round2DiagRect">
              <a:avLst>
                <a:gd name="adj1" fmla="val 5106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62CC1C11-DE65-ABF4-D6D9-9F88FB89B20C}"/>
                </a:ext>
              </a:extLst>
            </p:cNvPr>
            <p:cNvSpPr/>
            <p:nvPr/>
          </p:nvSpPr>
          <p:spPr>
            <a:xfrm>
              <a:off x="4586358" y="3760236"/>
              <a:ext cx="2322836" cy="1110343"/>
            </a:xfrm>
            <a:prstGeom prst="roundRect">
              <a:avLst>
                <a:gd name="adj" fmla="val 4619"/>
              </a:avLst>
            </a:prstGeom>
            <a:solidFill>
              <a:srgbClr val="D3FDC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2EFFC727-A3E2-2BCA-698D-D4F17B0A9F47}"/>
                </a:ext>
              </a:extLst>
            </p:cNvPr>
            <p:cNvSpPr/>
            <p:nvPr/>
          </p:nvSpPr>
          <p:spPr>
            <a:xfrm>
              <a:off x="4586358" y="5513648"/>
              <a:ext cx="2313409" cy="1045028"/>
            </a:xfrm>
            <a:prstGeom prst="roundRect">
              <a:avLst>
                <a:gd name="adj" fmla="val 4619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F4D65BC-08FA-CD28-FB33-2CF6B49E910A}"/>
                </a:ext>
              </a:extLst>
            </p:cNvPr>
            <p:cNvSpPr txBox="1"/>
            <p:nvPr/>
          </p:nvSpPr>
          <p:spPr>
            <a:xfrm>
              <a:off x="7044541" y="4180353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内存结构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98CF19A-E8E5-5EC4-A064-A5EF88ED97E2}"/>
                </a:ext>
              </a:extLst>
            </p:cNvPr>
            <p:cNvSpPr txBox="1"/>
            <p:nvPr/>
          </p:nvSpPr>
          <p:spPr>
            <a:xfrm>
              <a:off x="7044541" y="5890350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磁盘结构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EC4C95B-9152-6F7D-DFDD-F3BA8F137F14}"/>
              </a:ext>
            </a:extLst>
          </p:cNvPr>
          <p:cNvGrpSpPr/>
          <p:nvPr/>
        </p:nvGrpSpPr>
        <p:grpSpPr>
          <a:xfrm>
            <a:off x="4649335" y="3827100"/>
            <a:ext cx="1941085" cy="958843"/>
            <a:chOff x="4649335" y="3827100"/>
            <a:chExt cx="1941085" cy="958843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208D77B-71C9-B7D1-2542-DA6E0DD1BAC0}"/>
                </a:ext>
              </a:extLst>
            </p:cNvPr>
            <p:cNvSpPr/>
            <p:nvPr/>
          </p:nvSpPr>
          <p:spPr>
            <a:xfrm>
              <a:off x="4649335" y="3827100"/>
              <a:ext cx="1941085" cy="958843"/>
            </a:xfrm>
            <a:prstGeom prst="roundRect">
              <a:avLst>
                <a:gd name="adj" fmla="val 461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0DC76D4-6486-0DF1-EDF7-8E15DD842C93}"/>
                </a:ext>
              </a:extLst>
            </p:cNvPr>
            <p:cNvSpPr txBox="1"/>
            <p:nvPr/>
          </p:nvSpPr>
          <p:spPr>
            <a:xfrm>
              <a:off x="5122948" y="3846744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Buffer Pool</a:t>
              </a:r>
              <a:endPara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Shape 2377">
            <a:extLst>
              <a:ext uri="{FF2B5EF4-FFF2-40B4-BE49-F238E27FC236}">
                <a16:creationId xmlns:a16="http://schemas.microsoft.com/office/drawing/2014/main" id="{871DEACE-389D-4AEA-A59B-EF2F82421634}"/>
              </a:ext>
            </a:extLst>
          </p:cNvPr>
          <p:cNvSpPr/>
          <p:nvPr/>
        </p:nvSpPr>
        <p:spPr>
          <a:xfrm>
            <a:off x="4828674" y="5838760"/>
            <a:ext cx="265841" cy="39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50" noProof="1">
              <a:solidFill>
                <a:srgbClr val="F4B2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Shape 2377">
            <a:extLst>
              <a:ext uri="{FF2B5EF4-FFF2-40B4-BE49-F238E27FC236}">
                <a16:creationId xmlns:a16="http://schemas.microsoft.com/office/drawing/2014/main" id="{18AC137E-8962-C82A-343E-7CE13D26B69E}"/>
              </a:ext>
            </a:extLst>
          </p:cNvPr>
          <p:cNvSpPr/>
          <p:nvPr/>
        </p:nvSpPr>
        <p:spPr>
          <a:xfrm>
            <a:off x="5360518" y="5838759"/>
            <a:ext cx="265841" cy="39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50" name="Shape 2377">
            <a:extLst>
              <a:ext uri="{FF2B5EF4-FFF2-40B4-BE49-F238E27FC236}">
                <a16:creationId xmlns:a16="http://schemas.microsoft.com/office/drawing/2014/main" id="{D7890AD5-D31A-79EC-C2D4-2B7D0B7F5958}"/>
              </a:ext>
            </a:extLst>
          </p:cNvPr>
          <p:cNvSpPr/>
          <p:nvPr/>
        </p:nvSpPr>
        <p:spPr>
          <a:xfrm>
            <a:off x="5892362" y="5838759"/>
            <a:ext cx="265841" cy="39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51" name="矩形: 对角圆角 50">
            <a:extLst>
              <a:ext uri="{FF2B5EF4-FFF2-40B4-BE49-F238E27FC236}">
                <a16:creationId xmlns:a16="http://schemas.microsoft.com/office/drawing/2014/main" id="{B8212F26-2521-C13D-0061-DA8B305F6E37}"/>
              </a:ext>
            </a:extLst>
          </p:cNvPr>
          <p:cNvSpPr/>
          <p:nvPr/>
        </p:nvSpPr>
        <p:spPr>
          <a:xfrm>
            <a:off x="4721371" y="4179460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对角圆角 51">
            <a:extLst>
              <a:ext uri="{FF2B5EF4-FFF2-40B4-BE49-F238E27FC236}">
                <a16:creationId xmlns:a16="http://schemas.microsoft.com/office/drawing/2014/main" id="{EB45D728-D60D-139F-A15B-9758892B81DC}"/>
              </a:ext>
            </a:extLst>
          </p:cNvPr>
          <p:cNvSpPr/>
          <p:nvPr/>
        </p:nvSpPr>
        <p:spPr>
          <a:xfrm>
            <a:off x="5163587" y="4180841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对角圆角 52">
            <a:extLst>
              <a:ext uri="{FF2B5EF4-FFF2-40B4-BE49-F238E27FC236}">
                <a16:creationId xmlns:a16="http://schemas.microsoft.com/office/drawing/2014/main" id="{40223307-C8C1-0FB9-A47C-AD592DEDB33F}"/>
              </a:ext>
            </a:extLst>
          </p:cNvPr>
          <p:cNvSpPr/>
          <p:nvPr/>
        </p:nvSpPr>
        <p:spPr>
          <a:xfrm>
            <a:off x="5605805" y="4174248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对角圆角 53">
            <a:extLst>
              <a:ext uri="{FF2B5EF4-FFF2-40B4-BE49-F238E27FC236}">
                <a16:creationId xmlns:a16="http://schemas.microsoft.com/office/drawing/2014/main" id="{D29B88DC-4AD8-6195-B786-7776CBDB703E}"/>
              </a:ext>
            </a:extLst>
          </p:cNvPr>
          <p:cNvSpPr/>
          <p:nvPr/>
        </p:nvSpPr>
        <p:spPr>
          <a:xfrm>
            <a:off x="6058004" y="4179460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4164764-5269-FED6-FD5D-48097BB09DF5}"/>
              </a:ext>
            </a:extLst>
          </p:cNvPr>
          <p:cNvSpPr txBox="1"/>
          <p:nvPr/>
        </p:nvSpPr>
        <p:spPr>
          <a:xfrm>
            <a:off x="5154541" y="626916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xxx.ibd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箭头: 左弧形 55">
            <a:extLst>
              <a:ext uri="{FF2B5EF4-FFF2-40B4-BE49-F238E27FC236}">
                <a16:creationId xmlns:a16="http://schemas.microsoft.com/office/drawing/2014/main" id="{9D30B839-1DBD-D3B3-0FC0-D2E0AC28E5DA}"/>
              </a:ext>
            </a:extLst>
          </p:cNvPr>
          <p:cNvSpPr/>
          <p:nvPr/>
        </p:nvSpPr>
        <p:spPr>
          <a:xfrm>
            <a:off x="5150501" y="4963886"/>
            <a:ext cx="210017" cy="514165"/>
          </a:xfrm>
          <a:prstGeom prst="curv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箭头: 左弧形 56">
            <a:extLst>
              <a:ext uri="{FF2B5EF4-FFF2-40B4-BE49-F238E27FC236}">
                <a16:creationId xmlns:a16="http://schemas.microsoft.com/office/drawing/2014/main" id="{000CBF15-DEDA-95B6-D378-7178B78FE94E}"/>
              </a:ext>
            </a:extLst>
          </p:cNvPr>
          <p:cNvSpPr/>
          <p:nvPr/>
        </p:nvSpPr>
        <p:spPr>
          <a:xfrm rot="10800000">
            <a:off x="5825278" y="4935031"/>
            <a:ext cx="210017" cy="514165"/>
          </a:xfrm>
          <a:prstGeom prst="curv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: 对角圆角 57">
            <a:extLst>
              <a:ext uri="{FF2B5EF4-FFF2-40B4-BE49-F238E27FC236}">
                <a16:creationId xmlns:a16="http://schemas.microsoft.com/office/drawing/2014/main" id="{FBFCEC6F-9E95-5B26-A9F8-483E3DEBA0EC}"/>
              </a:ext>
            </a:extLst>
          </p:cNvPr>
          <p:cNvSpPr/>
          <p:nvPr/>
        </p:nvSpPr>
        <p:spPr>
          <a:xfrm>
            <a:off x="6054620" y="4179460"/>
            <a:ext cx="363813" cy="524921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04D92039-1202-2E16-AD8B-9D5693A95014}"/>
              </a:ext>
            </a:extLst>
          </p:cNvPr>
          <p:cNvSpPr/>
          <p:nvPr/>
        </p:nvSpPr>
        <p:spPr>
          <a:xfrm>
            <a:off x="6158203" y="4952310"/>
            <a:ext cx="210017" cy="49688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42E65A7-E4EF-FD21-8F82-E2A58CE4408F}"/>
              </a:ext>
            </a:extLst>
          </p:cNvPr>
          <p:cNvGrpSpPr/>
          <p:nvPr/>
        </p:nvGrpSpPr>
        <p:grpSpPr>
          <a:xfrm>
            <a:off x="930085" y="3902807"/>
            <a:ext cx="2827751" cy="679084"/>
            <a:chOff x="930085" y="3902807"/>
            <a:chExt cx="2827751" cy="679084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8F04671-0A57-3BDB-F226-DAD96D99CEB1}"/>
                </a:ext>
              </a:extLst>
            </p:cNvPr>
            <p:cNvSpPr txBox="1"/>
            <p:nvPr/>
          </p:nvSpPr>
          <p:spPr>
            <a:xfrm>
              <a:off x="1209544" y="390280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Light" panose="020B0303020203040204" pitchFamily="34" charset="0"/>
                  <a:ea typeface="阿里巴巴普惠体" panose="00020600040101010101" pitchFamily="18" charset="-122"/>
                  <a:cs typeface="Alibaba Sans Light" panose="020B0303020203040204" pitchFamily="34" charset="0"/>
                </a:rPr>
                <a:t>update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endParaRPr>
            </a:p>
          </p:txBody>
        </p:sp>
        <p:sp>
          <p:nvSpPr>
            <p:cNvPr id="62" name="Shape 2488">
              <a:extLst>
                <a:ext uri="{FF2B5EF4-FFF2-40B4-BE49-F238E27FC236}">
                  <a16:creationId xmlns:a16="http://schemas.microsoft.com/office/drawing/2014/main" id="{F03A0813-736E-A52D-F767-1D34D9B0F520}"/>
                </a:ext>
              </a:extLst>
            </p:cNvPr>
            <p:cNvSpPr/>
            <p:nvPr/>
          </p:nvSpPr>
          <p:spPr>
            <a:xfrm>
              <a:off x="930085" y="4134313"/>
              <a:ext cx="279459" cy="20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4696615-2755-8617-CBB6-7928E6100881}"/>
                </a:ext>
              </a:extLst>
            </p:cNvPr>
            <p:cNvCxnSpPr>
              <a:cxnSpLocks/>
            </p:cNvCxnSpPr>
            <p:nvPr/>
          </p:nvCxnSpPr>
          <p:spPr>
            <a:xfrm>
              <a:off x="1886597" y="4230896"/>
              <a:ext cx="1871239" cy="0"/>
            </a:xfrm>
            <a:prstGeom prst="straightConnector1">
              <a:avLst/>
            </a:prstGeom>
            <a:ln w="19050">
              <a:solidFill>
                <a:srgbClr val="19C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F03EB87-B49F-6933-31D4-D1595464B4AC}"/>
                </a:ext>
              </a:extLst>
            </p:cNvPr>
            <p:cNvSpPr txBox="1"/>
            <p:nvPr/>
          </p:nvSpPr>
          <p:spPr>
            <a:xfrm>
              <a:off x="1205000" y="4102493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Light" panose="020B0303020203040204" pitchFamily="34" charset="0"/>
                  <a:ea typeface="阿里巴巴普惠体" panose="00020600040101010101" pitchFamily="18" charset="-122"/>
                  <a:cs typeface="Alibaba Sans Light" panose="020B0303020203040204" pitchFamily="34" charset="0"/>
                </a:rPr>
                <a:t>update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146AF6E-2D40-7BC5-D39A-559306E91AE0}"/>
                </a:ext>
              </a:extLst>
            </p:cNvPr>
            <p:cNvSpPr txBox="1"/>
            <p:nvPr/>
          </p:nvSpPr>
          <p:spPr>
            <a:xfrm>
              <a:off x="1200456" y="4304892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Light" panose="020B0303020203040204" pitchFamily="34" charset="0"/>
                  <a:ea typeface="阿里巴巴普惠体" panose="00020600040101010101" pitchFamily="18" charset="-122"/>
                  <a:cs typeface="Alibaba Sans Light" panose="020B0303020203040204" pitchFamily="34" charset="0"/>
                </a:rPr>
                <a:t>delete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endParaRPr>
            </a:p>
          </p:txBody>
        </p:sp>
      </p:grpSp>
      <p:sp>
        <p:nvSpPr>
          <p:cNvPr id="66" name="乘号 65">
            <a:extLst>
              <a:ext uri="{FF2B5EF4-FFF2-40B4-BE49-F238E27FC236}">
                <a16:creationId xmlns:a16="http://schemas.microsoft.com/office/drawing/2014/main" id="{1609884E-6585-0C10-A89A-AD5EE1FAB7F3}"/>
              </a:ext>
            </a:extLst>
          </p:cNvPr>
          <p:cNvSpPr/>
          <p:nvPr/>
        </p:nvSpPr>
        <p:spPr>
          <a:xfrm>
            <a:off x="6115664" y="5338874"/>
            <a:ext cx="298075" cy="384108"/>
          </a:xfrm>
          <a:prstGeom prst="mathMultiply">
            <a:avLst>
              <a:gd name="adj1" fmla="val 103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DC4948A-FDC9-C520-B7F9-89CBB826CE83}"/>
              </a:ext>
            </a:extLst>
          </p:cNvPr>
          <p:cNvSpPr txBox="1"/>
          <p:nvPr/>
        </p:nvSpPr>
        <p:spPr>
          <a:xfrm>
            <a:off x="2355687" y="399581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commit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 Light" panose="020B0303020203040204" pitchFamily="34" charset="0"/>
              <a:ea typeface="阿里巴巴普惠体" panose="00020600040101010101" pitchFamily="18" charset="-122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96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 animBg="1"/>
      <p:bldP spid="57" grpId="0" animBg="1"/>
      <p:bldP spid="58" grpId="0" animBg="1"/>
      <p:bldP spid="59" grpId="0" animBg="1"/>
      <p:bldP spid="66" grpId="0" animBg="1"/>
      <p:bldP spid="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34BABEFC-AEFF-40F8-B25B-914045AE594D}"/>
              </a:ext>
            </a:extLst>
          </p:cNvPr>
          <p:cNvGrpSpPr/>
          <p:nvPr/>
        </p:nvGrpSpPr>
        <p:grpSpPr>
          <a:xfrm>
            <a:off x="3830557" y="3508399"/>
            <a:ext cx="5756988" cy="3228303"/>
            <a:chOff x="3895891" y="3508399"/>
            <a:chExt cx="5756988" cy="3228303"/>
          </a:xfrm>
        </p:grpSpPr>
        <p:sp>
          <p:nvSpPr>
            <p:cNvPr id="39" name="矩形: 对角圆角 38">
              <a:extLst>
                <a:ext uri="{FF2B5EF4-FFF2-40B4-BE49-F238E27FC236}">
                  <a16:creationId xmlns:a16="http://schemas.microsoft.com/office/drawing/2014/main" id="{905FD6E8-CE39-45A3-921F-C4F32A614056}"/>
                </a:ext>
              </a:extLst>
            </p:cNvPr>
            <p:cNvSpPr/>
            <p:nvPr/>
          </p:nvSpPr>
          <p:spPr>
            <a:xfrm>
              <a:off x="3895891" y="3508399"/>
              <a:ext cx="5756988" cy="3228303"/>
            </a:xfrm>
            <a:prstGeom prst="round2DiagRect">
              <a:avLst>
                <a:gd name="adj1" fmla="val 5106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AE7FE7C-B4B1-4C6E-A064-D52D6B75E03C}"/>
                </a:ext>
              </a:extLst>
            </p:cNvPr>
            <p:cNvSpPr/>
            <p:nvPr/>
          </p:nvSpPr>
          <p:spPr>
            <a:xfrm>
              <a:off x="4586358" y="3760236"/>
              <a:ext cx="3648268" cy="1110343"/>
            </a:xfrm>
            <a:prstGeom prst="roundRect">
              <a:avLst>
                <a:gd name="adj" fmla="val 4619"/>
              </a:avLst>
            </a:prstGeom>
            <a:solidFill>
              <a:srgbClr val="D3FDC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1BF9062-0BA9-4C42-995C-9FE232EB1479}"/>
                </a:ext>
              </a:extLst>
            </p:cNvPr>
            <p:cNvSpPr/>
            <p:nvPr/>
          </p:nvSpPr>
          <p:spPr>
            <a:xfrm>
              <a:off x="4586358" y="5513648"/>
              <a:ext cx="3648268" cy="1045028"/>
            </a:xfrm>
            <a:prstGeom prst="roundRect">
              <a:avLst>
                <a:gd name="adj" fmla="val 4619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BC36522-D587-49AC-900F-FF91493EEACC}"/>
                </a:ext>
              </a:extLst>
            </p:cNvPr>
            <p:cNvSpPr txBox="1"/>
            <p:nvPr/>
          </p:nvSpPr>
          <p:spPr>
            <a:xfrm>
              <a:off x="8288880" y="419920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内存结构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FB6C0722-30B4-46CC-9C08-C99A793ABF4E}"/>
                </a:ext>
              </a:extLst>
            </p:cNvPr>
            <p:cNvSpPr txBox="1"/>
            <p:nvPr/>
          </p:nvSpPr>
          <p:spPr>
            <a:xfrm>
              <a:off x="8288880" y="590920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磁盘结构</a:t>
              </a:r>
            </a:p>
          </p:txBody>
        </p:sp>
      </p:grpSp>
      <p:sp>
        <p:nvSpPr>
          <p:cNvPr id="4" name="标题 2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redo log</a:t>
            </a:r>
            <a:endParaRPr lang="zh-CN" altLang="en-US" dirty="0"/>
          </a:p>
        </p:txBody>
      </p:sp>
      <p:sp>
        <p:nvSpPr>
          <p:cNvPr id="22" name="!!ACID">
            <a:extLst>
              <a:ext uri="{FF2B5EF4-FFF2-40B4-BE49-F238E27FC236}">
                <a16:creationId xmlns:a16="http://schemas.microsoft.com/office/drawing/2014/main" id="{F7C7DD4C-792A-4609-98C5-722B9D4691F0}"/>
              </a:ext>
            </a:extLst>
          </p:cNvPr>
          <p:cNvSpPr txBox="1"/>
          <p:nvPr/>
        </p:nvSpPr>
        <p:spPr>
          <a:xfrm>
            <a:off x="786295" y="1756329"/>
            <a:ext cx="10936929" cy="132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重做日志，记录的是事务提交时数据页的物理修改，是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用来实现事务的持久性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该日志文件由两部分组成：重做日志缓冲（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redo log buffer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）以及重做日志文件（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redo log file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前者是在内存中，后者在磁盘中。当事务提交之后会把所有修改信息都存到该日志文件中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用于在刷新脏页到磁盘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发生错误时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进行数据恢复使用。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FA12935-FDFB-4EBD-822B-4E653389F415}"/>
              </a:ext>
            </a:extLst>
          </p:cNvPr>
          <p:cNvGrpSpPr/>
          <p:nvPr/>
        </p:nvGrpSpPr>
        <p:grpSpPr>
          <a:xfrm>
            <a:off x="4649335" y="3827100"/>
            <a:ext cx="1941085" cy="958843"/>
            <a:chOff x="4649335" y="3827100"/>
            <a:chExt cx="1941085" cy="958843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14A7C483-4AD6-4F2F-94CB-AB13F992E519}"/>
                </a:ext>
              </a:extLst>
            </p:cNvPr>
            <p:cNvSpPr/>
            <p:nvPr/>
          </p:nvSpPr>
          <p:spPr>
            <a:xfrm>
              <a:off x="4649335" y="3827100"/>
              <a:ext cx="1941085" cy="958843"/>
            </a:xfrm>
            <a:prstGeom prst="roundRect">
              <a:avLst>
                <a:gd name="adj" fmla="val 461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918BA51-DB0E-4AC8-92AC-8EABEC4E56F8}"/>
                </a:ext>
              </a:extLst>
            </p:cNvPr>
            <p:cNvSpPr txBox="1"/>
            <p:nvPr/>
          </p:nvSpPr>
          <p:spPr>
            <a:xfrm>
              <a:off x="5122948" y="3846744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Buffer Pool</a:t>
              </a:r>
              <a:endParaRPr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1341131-F3A8-4715-93AF-CA5AAA772AB2}"/>
              </a:ext>
            </a:extLst>
          </p:cNvPr>
          <p:cNvGrpSpPr/>
          <p:nvPr/>
        </p:nvGrpSpPr>
        <p:grpSpPr>
          <a:xfrm>
            <a:off x="7013850" y="3846744"/>
            <a:ext cx="1149674" cy="958843"/>
            <a:chOff x="7013850" y="3846744"/>
            <a:chExt cx="1149674" cy="958843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1D69592-778E-435F-A9DC-11877E617782}"/>
                </a:ext>
              </a:extLst>
            </p:cNvPr>
            <p:cNvSpPr/>
            <p:nvPr/>
          </p:nvSpPr>
          <p:spPr>
            <a:xfrm>
              <a:off x="7022108" y="3846744"/>
              <a:ext cx="1031592" cy="958843"/>
            </a:xfrm>
            <a:prstGeom prst="roundRect">
              <a:avLst>
                <a:gd name="adj" fmla="val 4990"/>
              </a:avLst>
            </a:prstGeom>
            <a:solidFill>
              <a:srgbClr val="68E0F8"/>
            </a:solidFill>
            <a:ln>
              <a:solidFill>
                <a:srgbClr val="68E0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8E0F8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3CA92BD-E193-4257-B1AA-AEF0C55848E0}"/>
                </a:ext>
              </a:extLst>
            </p:cNvPr>
            <p:cNvSpPr txBox="1"/>
            <p:nvPr/>
          </p:nvSpPr>
          <p:spPr>
            <a:xfrm>
              <a:off x="7013850" y="3862321"/>
              <a:ext cx="1149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Redolog</a:t>
              </a:r>
              <a:r>
                <a:rPr lang="en-US" altLang="zh-CN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buffer</a:t>
              </a:r>
              <a:endPara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" name="Shape 2377">
            <a:extLst>
              <a:ext uri="{FF2B5EF4-FFF2-40B4-BE49-F238E27FC236}">
                <a16:creationId xmlns:a16="http://schemas.microsoft.com/office/drawing/2014/main" id="{8BDB6778-1434-4ABD-BE96-DBE1445D2972}"/>
              </a:ext>
            </a:extLst>
          </p:cNvPr>
          <p:cNvSpPr/>
          <p:nvPr/>
        </p:nvSpPr>
        <p:spPr>
          <a:xfrm>
            <a:off x="4828674" y="5838760"/>
            <a:ext cx="265841" cy="39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050" noProof="1">
              <a:solidFill>
                <a:srgbClr val="F4B24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Shape 2377">
            <a:extLst>
              <a:ext uri="{FF2B5EF4-FFF2-40B4-BE49-F238E27FC236}">
                <a16:creationId xmlns:a16="http://schemas.microsoft.com/office/drawing/2014/main" id="{06525D69-519B-4CD6-BCF7-25B3940EA477}"/>
              </a:ext>
            </a:extLst>
          </p:cNvPr>
          <p:cNvSpPr/>
          <p:nvPr/>
        </p:nvSpPr>
        <p:spPr>
          <a:xfrm>
            <a:off x="5360518" y="5838759"/>
            <a:ext cx="265841" cy="39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30" name="Shape 2377">
            <a:extLst>
              <a:ext uri="{FF2B5EF4-FFF2-40B4-BE49-F238E27FC236}">
                <a16:creationId xmlns:a16="http://schemas.microsoft.com/office/drawing/2014/main" id="{A69D842F-3D5B-4F5C-92E8-F00B2FCC37E7}"/>
              </a:ext>
            </a:extLst>
          </p:cNvPr>
          <p:cNvSpPr/>
          <p:nvPr/>
        </p:nvSpPr>
        <p:spPr>
          <a:xfrm>
            <a:off x="5892362" y="5838759"/>
            <a:ext cx="265841" cy="394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28" name="矩形: 对角圆角 27">
            <a:extLst>
              <a:ext uri="{FF2B5EF4-FFF2-40B4-BE49-F238E27FC236}">
                <a16:creationId xmlns:a16="http://schemas.microsoft.com/office/drawing/2014/main" id="{2C44CD03-BA83-493C-9C89-4F0E618960C1}"/>
              </a:ext>
            </a:extLst>
          </p:cNvPr>
          <p:cNvSpPr/>
          <p:nvPr/>
        </p:nvSpPr>
        <p:spPr>
          <a:xfrm>
            <a:off x="4721371" y="4179460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F6180DCD-4918-4584-9E50-32A71C1E55A7}"/>
              </a:ext>
            </a:extLst>
          </p:cNvPr>
          <p:cNvSpPr/>
          <p:nvPr/>
        </p:nvSpPr>
        <p:spPr>
          <a:xfrm>
            <a:off x="5163587" y="4180841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对角圆角 33">
            <a:extLst>
              <a:ext uri="{FF2B5EF4-FFF2-40B4-BE49-F238E27FC236}">
                <a16:creationId xmlns:a16="http://schemas.microsoft.com/office/drawing/2014/main" id="{6050DE25-A33E-4848-A11F-3573573C2709}"/>
              </a:ext>
            </a:extLst>
          </p:cNvPr>
          <p:cNvSpPr/>
          <p:nvPr/>
        </p:nvSpPr>
        <p:spPr>
          <a:xfrm>
            <a:off x="5605805" y="4174248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对角圆角 50">
            <a:extLst>
              <a:ext uri="{FF2B5EF4-FFF2-40B4-BE49-F238E27FC236}">
                <a16:creationId xmlns:a16="http://schemas.microsoft.com/office/drawing/2014/main" id="{51593226-C5ED-45E2-A407-A2EF50A26F13}"/>
              </a:ext>
            </a:extLst>
          </p:cNvPr>
          <p:cNvSpPr/>
          <p:nvPr/>
        </p:nvSpPr>
        <p:spPr>
          <a:xfrm>
            <a:off x="6058004" y="4179460"/>
            <a:ext cx="363813" cy="524921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BF6434-8917-4312-96D7-2E3F9A595224}"/>
              </a:ext>
            </a:extLst>
          </p:cNvPr>
          <p:cNvSpPr txBox="1"/>
          <p:nvPr/>
        </p:nvSpPr>
        <p:spPr>
          <a:xfrm>
            <a:off x="5154541" y="6269163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xxx.ibd</a:t>
            </a:r>
            <a:endParaRPr lang="zh-CN" alt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8A70F37-8474-4D25-B874-65DB7B561D5E}"/>
              </a:ext>
            </a:extLst>
          </p:cNvPr>
          <p:cNvGrpSpPr/>
          <p:nvPr/>
        </p:nvGrpSpPr>
        <p:grpSpPr>
          <a:xfrm>
            <a:off x="6949268" y="5844233"/>
            <a:ext cx="1080745" cy="655762"/>
            <a:chOff x="6949268" y="5844233"/>
            <a:chExt cx="1080745" cy="655762"/>
          </a:xfrm>
        </p:grpSpPr>
        <p:sp>
          <p:nvSpPr>
            <p:cNvPr id="26" name="Shape 2379">
              <a:extLst>
                <a:ext uri="{FF2B5EF4-FFF2-40B4-BE49-F238E27FC236}">
                  <a16:creationId xmlns:a16="http://schemas.microsoft.com/office/drawing/2014/main" id="{420C4A9A-72FF-4000-B7BF-30D230A161C5}"/>
                </a:ext>
              </a:extLst>
            </p:cNvPr>
            <p:cNvSpPr/>
            <p:nvPr/>
          </p:nvSpPr>
          <p:spPr>
            <a:xfrm>
              <a:off x="6998421" y="5844233"/>
              <a:ext cx="301230" cy="389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8" y="11782"/>
                  </a:moveTo>
                  <a:lnTo>
                    <a:pt x="14236" y="11782"/>
                  </a:lnTo>
                  <a:cubicBezTo>
                    <a:pt x="14507" y="11782"/>
                    <a:pt x="14727" y="11562"/>
                    <a:pt x="14727" y="11291"/>
                  </a:cubicBezTo>
                  <a:cubicBezTo>
                    <a:pt x="14727" y="11020"/>
                    <a:pt x="14507" y="10800"/>
                    <a:pt x="14236" y="10800"/>
                  </a:cubicBezTo>
                  <a:lnTo>
                    <a:pt x="4418" y="10800"/>
                  </a:lnTo>
                  <a:cubicBezTo>
                    <a:pt x="4147" y="10800"/>
                    <a:pt x="3927" y="11020"/>
                    <a:pt x="3927" y="11291"/>
                  </a:cubicBezTo>
                  <a:cubicBezTo>
                    <a:pt x="3927" y="11562"/>
                    <a:pt x="4147" y="11782"/>
                    <a:pt x="4418" y="11782"/>
                  </a:cubicBezTo>
                  <a:moveTo>
                    <a:pt x="20618" y="20618"/>
                  </a:moveTo>
                  <a:lnTo>
                    <a:pt x="5891" y="20618"/>
                  </a:lnTo>
                  <a:lnTo>
                    <a:pt x="5891" y="16200"/>
                  </a:lnTo>
                  <a:cubicBezTo>
                    <a:pt x="5891" y="15929"/>
                    <a:pt x="5671" y="15709"/>
                    <a:pt x="5400" y="15709"/>
                  </a:cubicBezTo>
                  <a:lnTo>
                    <a:pt x="982" y="15709"/>
                  </a:lnTo>
                  <a:lnTo>
                    <a:pt x="982" y="982"/>
                  </a:lnTo>
                  <a:lnTo>
                    <a:pt x="20618" y="982"/>
                  </a:lnTo>
                  <a:cubicBezTo>
                    <a:pt x="20618" y="982"/>
                    <a:pt x="20618" y="20618"/>
                    <a:pt x="20618" y="20618"/>
                  </a:cubicBezTo>
                  <a:close/>
                  <a:moveTo>
                    <a:pt x="4909" y="20127"/>
                  </a:moveTo>
                  <a:lnTo>
                    <a:pt x="1473" y="16691"/>
                  </a:lnTo>
                  <a:lnTo>
                    <a:pt x="4909" y="16691"/>
                  </a:lnTo>
                  <a:cubicBezTo>
                    <a:pt x="4909" y="16691"/>
                    <a:pt x="4909" y="20127"/>
                    <a:pt x="4909" y="20127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440"/>
                    <a:pt x="0" y="982"/>
                  </a:cubicBezTo>
                  <a:lnTo>
                    <a:pt x="0" y="16691"/>
                  </a:lnTo>
                  <a:lnTo>
                    <a:pt x="4909" y="21600"/>
                  </a:lnTo>
                  <a:lnTo>
                    <a:pt x="20618" y="21600"/>
                  </a:lnTo>
                  <a:cubicBezTo>
                    <a:pt x="21160" y="21600"/>
                    <a:pt x="21600" y="21161"/>
                    <a:pt x="21600" y="20618"/>
                  </a:cubicBezTo>
                  <a:lnTo>
                    <a:pt x="21600" y="982"/>
                  </a:lnTo>
                  <a:cubicBezTo>
                    <a:pt x="21600" y="440"/>
                    <a:pt x="21160" y="0"/>
                    <a:pt x="20618" y="0"/>
                  </a:cubicBezTo>
                  <a:moveTo>
                    <a:pt x="4418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4418" y="7855"/>
                  </a:lnTo>
                  <a:cubicBezTo>
                    <a:pt x="4147" y="7855"/>
                    <a:pt x="3927" y="8075"/>
                    <a:pt x="3927" y="8345"/>
                  </a:cubicBezTo>
                  <a:cubicBezTo>
                    <a:pt x="3927" y="8617"/>
                    <a:pt x="4147" y="8836"/>
                    <a:pt x="4418" y="8836"/>
                  </a:cubicBezTo>
                  <a:moveTo>
                    <a:pt x="4418" y="5891"/>
                  </a:moveTo>
                  <a:lnTo>
                    <a:pt x="10309" y="5891"/>
                  </a:lnTo>
                  <a:cubicBezTo>
                    <a:pt x="10580" y="5891"/>
                    <a:pt x="10800" y="5672"/>
                    <a:pt x="10800" y="5400"/>
                  </a:cubicBezTo>
                  <a:cubicBezTo>
                    <a:pt x="10800" y="5129"/>
                    <a:pt x="10580" y="4909"/>
                    <a:pt x="10309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cubicBezTo>
                    <a:pt x="3927" y="5672"/>
                    <a:pt x="4147" y="5891"/>
                    <a:pt x="4418" y="5891"/>
                  </a:cubicBezTo>
                </a:path>
              </a:pathLst>
            </a:custGeom>
            <a:solidFill>
              <a:srgbClr val="00B0F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  <p:sp>
          <p:nvSpPr>
            <p:cNvPr id="27" name="Shape 2379">
              <a:extLst>
                <a:ext uri="{FF2B5EF4-FFF2-40B4-BE49-F238E27FC236}">
                  <a16:creationId xmlns:a16="http://schemas.microsoft.com/office/drawing/2014/main" id="{5967CDB3-EEC4-4A8D-A677-BE041D59CF42}"/>
                </a:ext>
              </a:extLst>
            </p:cNvPr>
            <p:cNvSpPr/>
            <p:nvPr/>
          </p:nvSpPr>
          <p:spPr>
            <a:xfrm>
              <a:off x="7569374" y="5844233"/>
              <a:ext cx="301230" cy="389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18" y="11782"/>
                  </a:moveTo>
                  <a:lnTo>
                    <a:pt x="14236" y="11782"/>
                  </a:lnTo>
                  <a:cubicBezTo>
                    <a:pt x="14507" y="11782"/>
                    <a:pt x="14727" y="11562"/>
                    <a:pt x="14727" y="11291"/>
                  </a:cubicBezTo>
                  <a:cubicBezTo>
                    <a:pt x="14727" y="11020"/>
                    <a:pt x="14507" y="10800"/>
                    <a:pt x="14236" y="10800"/>
                  </a:cubicBezTo>
                  <a:lnTo>
                    <a:pt x="4418" y="10800"/>
                  </a:lnTo>
                  <a:cubicBezTo>
                    <a:pt x="4147" y="10800"/>
                    <a:pt x="3927" y="11020"/>
                    <a:pt x="3927" y="11291"/>
                  </a:cubicBezTo>
                  <a:cubicBezTo>
                    <a:pt x="3927" y="11562"/>
                    <a:pt x="4147" y="11782"/>
                    <a:pt x="4418" y="11782"/>
                  </a:cubicBezTo>
                  <a:moveTo>
                    <a:pt x="20618" y="20618"/>
                  </a:moveTo>
                  <a:lnTo>
                    <a:pt x="5891" y="20618"/>
                  </a:lnTo>
                  <a:lnTo>
                    <a:pt x="5891" y="16200"/>
                  </a:lnTo>
                  <a:cubicBezTo>
                    <a:pt x="5891" y="15929"/>
                    <a:pt x="5671" y="15709"/>
                    <a:pt x="5400" y="15709"/>
                  </a:cubicBezTo>
                  <a:lnTo>
                    <a:pt x="982" y="15709"/>
                  </a:lnTo>
                  <a:lnTo>
                    <a:pt x="982" y="982"/>
                  </a:lnTo>
                  <a:lnTo>
                    <a:pt x="20618" y="982"/>
                  </a:lnTo>
                  <a:cubicBezTo>
                    <a:pt x="20618" y="982"/>
                    <a:pt x="20618" y="20618"/>
                    <a:pt x="20618" y="20618"/>
                  </a:cubicBezTo>
                  <a:close/>
                  <a:moveTo>
                    <a:pt x="4909" y="20127"/>
                  </a:moveTo>
                  <a:lnTo>
                    <a:pt x="1473" y="16691"/>
                  </a:lnTo>
                  <a:lnTo>
                    <a:pt x="4909" y="16691"/>
                  </a:lnTo>
                  <a:cubicBezTo>
                    <a:pt x="4909" y="16691"/>
                    <a:pt x="4909" y="20127"/>
                    <a:pt x="4909" y="20127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440"/>
                    <a:pt x="0" y="982"/>
                  </a:cubicBezTo>
                  <a:lnTo>
                    <a:pt x="0" y="16691"/>
                  </a:lnTo>
                  <a:lnTo>
                    <a:pt x="4909" y="21600"/>
                  </a:lnTo>
                  <a:lnTo>
                    <a:pt x="20618" y="21600"/>
                  </a:lnTo>
                  <a:cubicBezTo>
                    <a:pt x="21160" y="21600"/>
                    <a:pt x="21600" y="21161"/>
                    <a:pt x="21600" y="20618"/>
                  </a:cubicBezTo>
                  <a:lnTo>
                    <a:pt x="21600" y="982"/>
                  </a:lnTo>
                  <a:cubicBezTo>
                    <a:pt x="21600" y="440"/>
                    <a:pt x="21160" y="0"/>
                    <a:pt x="20618" y="0"/>
                  </a:cubicBezTo>
                  <a:moveTo>
                    <a:pt x="4418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cubicBezTo>
                    <a:pt x="17673" y="8075"/>
                    <a:pt x="17453" y="7855"/>
                    <a:pt x="17182" y="7855"/>
                  </a:cubicBezTo>
                  <a:lnTo>
                    <a:pt x="4418" y="7855"/>
                  </a:lnTo>
                  <a:cubicBezTo>
                    <a:pt x="4147" y="7855"/>
                    <a:pt x="3927" y="8075"/>
                    <a:pt x="3927" y="8345"/>
                  </a:cubicBezTo>
                  <a:cubicBezTo>
                    <a:pt x="3927" y="8617"/>
                    <a:pt x="4147" y="8836"/>
                    <a:pt x="4418" y="8836"/>
                  </a:cubicBezTo>
                  <a:moveTo>
                    <a:pt x="4418" y="5891"/>
                  </a:moveTo>
                  <a:lnTo>
                    <a:pt x="10309" y="5891"/>
                  </a:lnTo>
                  <a:cubicBezTo>
                    <a:pt x="10580" y="5891"/>
                    <a:pt x="10800" y="5672"/>
                    <a:pt x="10800" y="5400"/>
                  </a:cubicBezTo>
                  <a:cubicBezTo>
                    <a:pt x="10800" y="5129"/>
                    <a:pt x="10580" y="4909"/>
                    <a:pt x="10309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cubicBezTo>
                    <a:pt x="3927" y="5672"/>
                    <a:pt x="4147" y="5891"/>
                    <a:pt x="4418" y="5891"/>
                  </a:cubicBezTo>
                </a:path>
              </a:pathLst>
            </a:custGeom>
            <a:solidFill>
              <a:srgbClr val="00B0F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4E8B30-86FF-4656-9FE7-3B261C616203}"/>
                </a:ext>
              </a:extLst>
            </p:cNvPr>
            <p:cNvSpPr txBox="1"/>
            <p:nvPr/>
          </p:nvSpPr>
          <p:spPr>
            <a:xfrm>
              <a:off x="6949268" y="6269163"/>
              <a:ext cx="10807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05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zh-CN" altLang="en-US" sz="900" dirty="0"/>
                <a:t>ib_logfile0</a:t>
              </a:r>
              <a:r>
                <a:rPr lang="en-US" altLang="zh-CN" sz="900" dirty="0"/>
                <a:t>/1</a:t>
              </a:r>
              <a:endParaRPr lang="zh-CN" altLang="en-US" sz="900" dirty="0"/>
            </a:p>
          </p:txBody>
        </p:sp>
      </p:grpSp>
      <p:sp>
        <p:nvSpPr>
          <p:cNvPr id="42" name="箭头: 左弧形 41">
            <a:extLst>
              <a:ext uri="{FF2B5EF4-FFF2-40B4-BE49-F238E27FC236}">
                <a16:creationId xmlns:a16="http://schemas.microsoft.com/office/drawing/2014/main" id="{487918D6-C808-4A09-8DD7-16711DA8C754}"/>
              </a:ext>
            </a:extLst>
          </p:cNvPr>
          <p:cNvSpPr/>
          <p:nvPr/>
        </p:nvSpPr>
        <p:spPr>
          <a:xfrm>
            <a:off x="5150501" y="4963886"/>
            <a:ext cx="210017" cy="514165"/>
          </a:xfrm>
          <a:prstGeom prst="curv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箭头: 左弧形 43">
            <a:extLst>
              <a:ext uri="{FF2B5EF4-FFF2-40B4-BE49-F238E27FC236}">
                <a16:creationId xmlns:a16="http://schemas.microsoft.com/office/drawing/2014/main" id="{2416EB65-5512-4512-8DD2-A43742D3825D}"/>
              </a:ext>
            </a:extLst>
          </p:cNvPr>
          <p:cNvSpPr/>
          <p:nvPr/>
        </p:nvSpPr>
        <p:spPr>
          <a:xfrm rot="10800000">
            <a:off x="5825278" y="4935031"/>
            <a:ext cx="210017" cy="514165"/>
          </a:xfrm>
          <a:prstGeom prst="curv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5CC0B0D4-659C-4192-B7BC-33F1F4717D42}"/>
              </a:ext>
            </a:extLst>
          </p:cNvPr>
          <p:cNvSpPr/>
          <p:nvPr/>
        </p:nvSpPr>
        <p:spPr>
          <a:xfrm>
            <a:off x="6662613" y="4220815"/>
            <a:ext cx="321864" cy="345823"/>
          </a:xfrm>
          <a:prstGeom prst="rightArrow">
            <a:avLst/>
          </a:prstGeom>
          <a:solidFill>
            <a:srgbClr val="746D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剪去对角 54">
            <a:extLst>
              <a:ext uri="{FF2B5EF4-FFF2-40B4-BE49-F238E27FC236}">
                <a16:creationId xmlns:a16="http://schemas.microsoft.com/office/drawing/2014/main" id="{A7ABBFB8-0346-4754-8A6E-1A3B2D0A6ABD}"/>
              </a:ext>
            </a:extLst>
          </p:cNvPr>
          <p:cNvSpPr/>
          <p:nvPr/>
        </p:nvSpPr>
        <p:spPr>
          <a:xfrm>
            <a:off x="7087354" y="4367047"/>
            <a:ext cx="872183" cy="398516"/>
          </a:xfrm>
          <a:prstGeom prst="snip2Diag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数据页变化</a:t>
            </a: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56D9DC0D-2E4A-4EE0-B3B7-E2476B605FCE}"/>
              </a:ext>
            </a:extLst>
          </p:cNvPr>
          <p:cNvSpPr/>
          <p:nvPr/>
        </p:nvSpPr>
        <p:spPr>
          <a:xfrm>
            <a:off x="7286006" y="4952310"/>
            <a:ext cx="407267" cy="514165"/>
          </a:xfrm>
          <a:prstGeom prst="downArrow">
            <a:avLst/>
          </a:prstGeom>
          <a:solidFill>
            <a:srgbClr val="68E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对角圆角 61">
            <a:extLst>
              <a:ext uri="{FF2B5EF4-FFF2-40B4-BE49-F238E27FC236}">
                <a16:creationId xmlns:a16="http://schemas.microsoft.com/office/drawing/2014/main" id="{F46E61C4-C49D-4C23-9251-63C279E8CFEF}"/>
              </a:ext>
            </a:extLst>
          </p:cNvPr>
          <p:cNvSpPr/>
          <p:nvPr/>
        </p:nvSpPr>
        <p:spPr>
          <a:xfrm>
            <a:off x="6054620" y="4179460"/>
            <a:ext cx="363813" cy="524921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43E485A0-8375-40E5-962B-B638FF559597}"/>
              </a:ext>
            </a:extLst>
          </p:cNvPr>
          <p:cNvSpPr/>
          <p:nvPr/>
        </p:nvSpPr>
        <p:spPr>
          <a:xfrm>
            <a:off x="6158203" y="4952310"/>
            <a:ext cx="210017" cy="49688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31D8349-8841-4C58-B11C-D0263D41AA8F}"/>
              </a:ext>
            </a:extLst>
          </p:cNvPr>
          <p:cNvGrpSpPr/>
          <p:nvPr/>
        </p:nvGrpSpPr>
        <p:grpSpPr>
          <a:xfrm>
            <a:off x="930085" y="3902807"/>
            <a:ext cx="2827751" cy="679084"/>
            <a:chOff x="930085" y="3902807"/>
            <a:chExt cx="2827751" cy="679084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E07D4B6-C436-4412-ABC2-E1F7F9FF0EB9}"/>
                </a:ext>
              </a:extLst>
            </p:cNvPr>
            <p:cNvSpPr txBox="1"/>
            <p:nvPr/>
          </p:nvSpPr>
          <p:spPr>
            <a:xfrm>
              <a:off x="1209544" y="390280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Light" panose="020B0303020203040204" pitchFamily="34" charset="0"/>
                  <a:ea typeface="阿里巴巴普惠体" panose="00020600040101010101" pitchFamily="18" charset="-122"/>
                  <a:cs typeface="Alibaba Sans Light" panose="020B0303020203040204" pitchFamily="34" charset="0"/>
                </a:rPr>
                <a:t>update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endParaRPr>
            </a:p>
          </p:txBody>
        </p:sp>
        <p:sp>
          <p:nvSpPr>
            <p:cNvPr id="47" name="Shape 2488">
              <a:extLst>
                <a:ext uri="{FF2B5EF4-FFF2-40B4-BE49-F238E27FC236}">
                  <a16:creationId xmlns:a16="http://schemas.microsoft.com/office/drawing/2014/main" id="{63F80896-0809-4357-8988-D8A3FD645FF2}"/>
                </a:ext>
              </a:extLst>
            </p:cNvPr>
            <p:cNvSpPr/>
            <p:nvPr/>
          </p:nvSpPr>
          <p:spPr>
            <a:xfrm>
              <a:off x="930085" y="4134313"/>
              <a:ext cx="279459" cy="20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rgbClr val="00B0F0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120A6CC-00EF-4444-8ECE-1D780C28792B}"/>
                </a:ext>
              </a:extLst>
            </p:cNvPr>
            <p:cNvCxnSpPr>
              <a:cxnSpLocks/>
            </p:cNvCxnSpPr>
            <p:nvPr/>
          </p:nvCxnSpPr>
          <p:spPr>
            <a:xfrm>
              <a:off x="1886597" y="4230896"/>
              <a:ext cx="1871239" cy="0"/>
            </a:xfrm>
            <a:prstGeom prst="straightConnector1">
              <a:avLst/>
            </a:prstGeom>
            <a:ln w="19050">
              <a:solidFill>
                <a:srgbClr val="19C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74564F9-BC26-4C69-AC04-7107DB7D5F85}"/>
                </a:ext>
              </a:extLst>
            </p:cNvPr>
            <p:cNvSpPr txBox="1"/>
            <p:nvPr/>
          </p:nvSpPr>
          <p:spPr>
            <a:xfrm>
              <a:off x="1205000" y="4102493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Light" panose="020B0303020203040204" pitchFamily="34" charset="0"/>
                  <a:ea typeface="阿里巴巴普惠体" panose="00020600040101010101" pitchFamily="18" charset="-122"/>
                  <a:cs typeface="Alibaba Sans Light" panose="020B0303020203040204" pitchFamily="34" charset="0"/>
                </a:rPr>
                <a:t>update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AAA3D24-459C-41CE-8171-ACFE117EA6D1}"/>
                </a:ext>
              </a:extLst>
            </p:cNvPr>
            <p:cNvSpPr txBox="1"/>
            <p:nvPr/>
          </p:nvSpPr>
          <p:spPr>
            <a:xfrm>
              <a:off x="1200456" y="4304892"/>
              <a:ext cx="61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libaba Sans Light" panose="020B0303020203040204" pitchFamily="34" charset="0"/>
                  <a:ea typeface="阿里巴巴普惠体" panose="00020600040101010101" pitchFamily="18" charset="-122"/>
                  <a:cs typeface="Alibaba Sans Light" panose="020B0303020203040204" pitchFamily="34" charset="0"/>
                </a:rPr>
                <a:t>delete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endParaRPr>
            </a:p>
          </p:txBody>
        </p:sp>
      </p:grpSp>
      <p:sp>
        <p:nvSpPr>
          <p:cNvPr id="70" name="乘号 69">
            <a:extLst>
              <a:ext uri="{FF2B5EF4-FFF2-40B4-BE49-F238E27FC236}">
                <a16:creationId xmlns:a16="http://schemas.microsoft.com/office/drawing/2014/main" id="{9CD84B2B-866F-4D40-B337-447EA36DC874}"/>
              </a:ext>
            </a:extLst>
          </p:cNvPr>
          <p:cNvSpPr/>
          <p:nvPr/>
        </p:nvSpPr>
        <p:spPr>
          <a:xfrm>
            <a:off x="6115664" y="5338874"/>
            <a:ext cx="298075" cy="384108"/>
          </a:xfrm>
          <a:prstGeom prst="mathMultiply">
            <a:avLst>
              <a:gd name="adj1" fmla="val 1032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3F542DD-1856-40AB-9BC8-49EF7FDEF963}"/>
              </a:ext>
            </a:extLst>
          </p:cNvPr>
          <p:cNvSpPr txBox="1"/>
          <p:nvPr/>
        </p:nvSpPr>
        <p:spPr>
          <a:xfrm>
            <a:off x="2355687" y="399581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Sans Light" panose="020B0303020203040204" pitchFamily="34" charset="0"/>
                <a:ea typeface="阿里巴巴普惠体" panose="00020600040101010101" pitchFamily="18" charset="-122"/>
                <a:cs typeface="Alibaba Sans Light" panose="020B0303020203040204" pitchFamily="34" charset="0"/>
              </a:rPr>
              <a:t>commit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libaba Sans Light" panose="020B0303020203040204" pitchFamily="34" charset="0"/>
              <a:ea typeface="阿里巴巴普惠体" panose="00020600040101010101" pitchFamily="18" charset="-122"/>
              <a:cs typeface="Alibaba Sans Light" panose="020B030302020304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436D682-B662-43A0-ADE0-2FEB04D9BF0A}"/>
              </a:ext>
            </a:extLst>
          </p:cNvPr>
          <p:cNvSpPr txBox="1"/>
          <p:nvPr/>
        </p:nvSpPr>
        <p:spPr>
          <a:xfrm>
            <a:off x="8030013" y="5042174"/>
            <a:ext cx="2811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WAL</a:t>
            </a:r>
            <a:r>
              <a:rPr lang="zh-CN" altLang="en-US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Write-Ahead Logging</a:t>
            </a:r>
            <a:r>
              <a:rPr lang="zh-CN" altLang="en-US" sz="14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79" name="箭头: 左弧形 78">
            <a:extLst>
              <a:ext uri="{FF2B5EF4-FFF2-40B4-BE49-F238E27FC236}">
                <a16:creationId xmlns:a16="http://schemas.microsoft.com/office/drawing/2014/main" id="{55C5F391-F827-4FB4-B7F2-EDD75D29EC49}"/>
              </a:ext>
            </a:extLst>
          </p:cNvPr>
          <p:cNvSpPr/>
          <p:nvPr/>
        </p:nvSpPr>
        <p:spPr>
          <a:xfrm rot="5400000">
            <a:off x="7321035" y="5482381"/>
            <a:ext cx="199112" cy="46883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箭头: 左弧形 79">
            <a:extLst>
              <a:ext uri="{FF2B5EF4-FFF2-40B4-BE49-F238E27FC236}">
                <a16:creationId xmlns:a16="http://schemas.microsoft.com/office/drawing/2014/main" id="{D0AF2BCA-ECF9-479B-B0DB-7C017C0E3900}"/>
              </a:ext>
            </a:extLst>
          </p:cNvPr>
          <p:cNvSpPr/>
          <p:nvPr/>
        </p:nvSpPr>
        <p:spPr>
          <a:xfrm rot="15990364">
            <a:off x="7358818" y="6105614"/>
            <a:ext cx="199112" cy="46883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1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4" grpId="2" animBg="1"/>
      <p:bldP spid="70" grpId="2" animBg="1"/>
      <p:bldP spid="74" grpId="0"/>
      <p:bldP spid="79" grpId="0" animBg="1"/>
      <p:bldP spid="8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 log</a:t>
            </a:r>
            <a:endParaRPr lang="zh-CN" altLang="en-US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!!ACID">
            <a:extLst>
              <a:ext uri="{FF2B5EF4-FFF2-40B4-BE49-F238E27FC236}">
                <a16:creationId xmlns:a16="http://schemas.microsoft.com/office/drawing/2014/main" id="{F7C7DD4C-792A-4609-98C5-722B9D4691F0}"/>
              </a:ext>
            </a:extLst>
          </p:cNvPr>
          <p:cNvSpPr txBox="1"/>
          <p:nvPr/>
        </p:nvSpPr>
        <p:spPr>
          <a:xfrm>
            <a:off x="777362" y="1578241"/>
            <a:ext cx="10936929" cy="218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回滚日志，用于记录数据被修改前的信息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作用包含两个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提供回滚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和 </a:t>
            </a:r>
            <a:r>
              <a:rPr lang="en-US" altLang="zh-CN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MVCC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多版本并发控制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 log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redo log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记录物理日志不一样，它是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逻辑日志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可以认为当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一条记录时，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 log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中会记录一条对应的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记录，反之亦然，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一条记录时，它记录一条对应相反的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记录。当执行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rollback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时，就可以从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 log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中的逻辑记录读取到相应的内容并进行回滚。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!!ACID">
            <a:extLst>
              <a:ext uri="{FF2B5EF4-FFF2-40B4-BE49-F238E27FC236}">
                <a16:creationId xmlns:a16="http://schemas.microsoft.com/office/drawing/2014/main" id="{B7C24430-6DA3-702D-14AD-254AE24608A1}"/>
              </a:ext>
            </a:extLst>
          </p:cNvPr>
          <p:cNvSpPr txBox="1"/>
          <p:nvPr/>
        </p:nvSpPr>
        <p:spPr>
          <a:xfrm>
            <a:off x="730228" y="3972650"/>
            <a:ext cx="10936929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 log</a:t>
            </a:r>
            <a:r>
              <a:rPr lang="zh-CN" altLang="en-US" sz="14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可以实现事务的一致性和原子性</a:t>
            </a:r>
            <a:endParaRPr lang="en-US" altLang="zh-CN" sz="14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387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undo log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redo log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的区别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597722" y="1950401"/>
            <a:ext cx="7328702" cy="1707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redo log: </a:t>
            </a:r>
            <a:r>
              <a:rPr lang="zh-CN" altLang="en-US" sz="1400" dirty="0">
                <a:solidFill>
                  <a:schemeClr val="tx1"/>
                </a:solidFill>
              </a:rPr>
              <a:t>记录的是数据页的物理变化，服务宕机可用来同步数据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undo log </a:t>
            </a:r>
            <a:r>
              <a:rPr lang="zh-CN" altLang="en-US" sz="1400" dirty="0">
                <a:solidFill>
                  <a:schemeClr val="tx1"/>
                </a:solidFill>
              </a:rPr>
              <a:t>：记录的是逻辑日志，当事务回滚时，通过逆操作恢复原来的数据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redo log</a:t>
            </a:r>
            <a:r>
              <a:rPr lang="zh-CN" altLang="en-US" sz="1400" dirty="0">
                <a:solidFill>
                  <a:schemeClr val="tx1"/>
                </a:solidFill>
              </a:rPr>
              <a:t>保证了事务的持久性，</a:t>
            </a:r>
            <a:r>
              <a:rPr lang="en-US" altLang="zh-CN" sz="1400" dirty="0">
                <a:solidFill>
                  <a:schemeClr val="tx1"/>
                </a:solidFill>
              </a:rPr>
              <a:t>undo log</a:t>
            </a:r>
            <a:r>
              <a:rPr lang="zh-CN" altLang="en-US" sz="1400" dirty="0">
                <a:solidFill>
                  <a:schemeClr val="tx1"/>
                </a:solidFill>
              </a:rPr>
              <a:t>保证了事务的原子性和一致性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22988F4-BF11-6EB9-0BDD-010B2234B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372" y="3705849"/>
            <a:ext cx="7565255" cy="16762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5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undo log</a:t>
              </a:r>
              <a:r>
                <a:rPr lang="zh-CN" altLang="en-US" sz="1400" dirty="0">
                  <a:solidFill>
                    <a:schemeClr val="tx1"/>
                  </a:solidFill>
                </a:rPr>
                <a:t>和</a:t>
              </a:r>
              <a:r>
                <a:rPr lang="en-US" altLang="zh-CN" sz="1400" dirty="0">
                  <a:solidFill>
                    <a:schemeClr val="tx1"/>
                  </a:solidFill>
                </a:rPr>
                <a:t>redo log</a:t>
              </a:r>
              <a:r>
                <a:rPr lang="zh-CN" altLang="en-US" sz="1400" dirty="0">
                  <a:solidFill>
                    <a:schemeClr val="tx1"/>
                  </a:solidFill>
                </a:rPr>
                <a:t>的区别</a:t>
              </a: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597722" y="1950401"/>
            <a:ext cx="7328702" cy="17072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redo log: </a:t>
            </a:r>
            <a:r>
              <a:rPr lang="zh-CN" altLang="en-US" sz="1400" dirty="0">
                <a:solidFill>
                  <a:schemeClr val="tx1"/>
                </a:solidFill>
              </a:rPr>
              <a:t>记录的是数据页的物理变化，服务宕机可用来同步数据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undo log </a:t>
            </a:r>
            <a:r>
              <a:rPr lang="zh-CN" altLang="en-US" sz="1400" dirty="0">
                <a:solidFill>
                  <a:schemeClr val="tx1"/>
                </a:solidFill>
              </a:rPr>
              <a:t>：记录的是逻辑日志，当事务回滚时，通过逆操作恢复原来的数据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redo log</a:t>
            </a:r>
            <a:r>
              <a:rPr lang="zh-CN" altLang="en-US" sz="1400" dirty="0">
                <a:solidFill>
                  <a:schemeClr val="tx1"/>
                </a:solidFill>
              </a:rPr>
              <a:t>保证了事务的持久性，</a:t>
            </a:r>
            <a:r>
              <a:rPr lang="en-US" altLang="zh-CN" sz="1400" dirty="0">
                <a:solidFill>
                  <a:schemeClr val="tx1"/>
                </a:solidFill>
              </a:rPr>
              <a:t>undo log</a:t>
            </a:r>
            <a:r>
              <a:rPr lang="zh-CN" altLang="en-US" sz="1400" dirty="0">
                <a:solidFill>
                  <a:schemeClr val="tx1"/>
                </a:solidFill>
              </a:rPr>
              <a:t>保证了事务的原子性和一致性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49434E6F-B049-5058-8100-7507BA6D4F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8379" y="4506355"/>
            <a:ext cx="867323" cy="116706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A21C554-55DC-299D-0091-0160AAC0F209}"/>
              </a:ext>
            </a:extLst>
          </p:cNvPr>
          <p:cNvGrpSpPr/>
          <p:nvPr/>
        </p:nvGrpSpPr>
        <p:grpSpPr>
          <a:xfrm>
            <a:off x="1634339" y="4115517"/>
            <a:ext cx="8567033" cy="859390"/>
            <a:chOff x="1415952" y="1021955"/>
            <a:chExt cx="7907155" cy="85939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DBFCF61-1927-2C59-91E2-C6079E6BF3CC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占位符 6">
              <a:extLst>
                <a:ext uri="{FF2B5EF4-FFF2-40B4-BE49-F238E27FC236}">
                  <a16:creationId xmlns:a16="http://schemas.microsoft.com/office/drawing/2014/main" id="{4D14FD36-D225-D270-6180-D6B8BA68D96D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好的，事务中的隔离性是如何保证的呢？</a:t>
              </a: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5DB828-833E-8858-B33F-384D61FBC66F}"/>
              </a:ext>
            </a:extLst>
          </p:cNvPr>
          <p:cNvSpPr/>
          <p:nvPr/>
        </p:nvSpPr>
        <p:spPr bwMode="auto">
          <a:xfrm>
            <a:off x="2646528" y="4958498"/>
            <a:ext cx="8288565" cy="15365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BEDF2B4-852C-83D6-6666-DC061613AC00}"/>
              </a:ext>
            </a:extLst>
          </p:cNvPr>
          <p:cNvSpPr txBox="1">
            <a:spLocks/>
          </p:cNvSpPr>
          <p:nvPr/>
        </p:nvSpPr>
        <p:spPr>
          <a:xfrm>
            <a:off x="2755162" y="4983611"/>
            <a:ext cx="7971719" cy="12757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锁：排他锁（</a:t>
            </a:r>
            <a:r>
              <a:rPr lang="zh-CN" altLang="en-US" sz="1400" dirty="0"/>
              <a:t>如一个事务获取了一个数据行的排他锁，其他事务就不能再获取该行的其他锁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/>
                </a:solidFill>
              </a:rPr>
              <a:t>mvcc</a:t>
            </a:r>
            <a:r>
              <a:rPr lang="en-US" altLang="zh-CN" sz="1400" dirty="0">
                <a:solidFill>
                  <a:schemeClr val="tx1"/>
                </a:solidFill>
              </a:rPr>
              <a:t> : </a:t>
            </a:r>
            <a:r>
              <a:rPr lang="zh-CN" altLang="en-US" sz="1400" dirty="0">
                <a:solidFill>
                  <a:schemeClr val="tx1"/>
                </a:solidFill>
              </a:rPr>
              <a:t>多版本并发控制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你解释一下</a:t>
            </a:r>
            <a:r>
              <a:rPr lang="en-US" altLang="zh-CN" sz="1400" dirty="0">
                <a:solidFill>
                  <a:schemeClr val="tx1"/>
                </a:solidFill>
              </a:rPr>
              <a:t>MVCC?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AC4A3-D544-DF3D-06C6-AA750688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解释一下</a:t>
            </a:r>
            <a:r>
              <a:rPr lang="en-US" altLang="zh-CN" sz="2000" dirty="0"/>
              <a:t>MVCC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F9CDE-2B94-7D61-5096-95497A8A13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907362"/>
          </a:xfrm>
        </p:spPr>
        <p:txBody>
          <a:bodyPr/>
          <a:lstStyle/>
          <a:p>
            <a:r>
              <a:rPr lang="zh-CN" altLang="en-US" dirty="0"/>
              <a:t>全称 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/>
              <a:t>ulti-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ersion 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oncurrency 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en-US" altLang="zh-CN" dirty="0"/>
              <a:t>ontrol</a:t>
            </a:r>
            <a:r>
              <a:rPr lang="zh-CN" altLang="en-US" dirty="0"/>
              <a:t>，多版本并发控制。指维护一个数据的多个版本，使得读写操作没有冲突</a:t>
            </a:r>
            <a:endParaRPr lang="en-US" altLang="zh-CN" dirty="0"/>
          </a:p>
          <a:p>
            <a:r>
              <a:rPr lang="en-US" altLang="zh-CN" dirty="0"/>
              <a:t>MVCC</a:t>
            </a:r>
            <a:r>
              <a:rPr lang="zh-CN" altLang="en-US" dirty="0"/>
              <a:t>的具体实现，主要依赖于数据库记录中的</a:t>
            </a:r>
            <a:r>
              <a:rPr lang="zh-CN" altLang="en-US" dirty="0">
                <a:solidFill>
                  <a:srgbClr val="C00000"/>
                </a:solidFill>
              </a:rPr>
              <a:t>隐式字段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C00000"/>
                </a:solidFill>
              </a:rPr>
              <a:t>undo log</a:t>
            </a:r>
            <a:r>
              <a:rPr lang="zh-CN" altLang="en-US" dirty="0">
                <a:solidFill>
                  <a:srgbClr val="C00000"/>
                </a:solidFill>
              </a:rPr>
              <a:t>日志</a:t>
            </a:r>
            <a:r>
              <a:rPr lang="zh-CN" altLang="en-US" dirty="0"/>
              <a:t>、</a:t>
            </a:r>
            <a:r>
              <a:rPr lang="en-US" altLang="zh-CN" dirty="0" err="1">
                <a:solidFill>
                  <a:srgbClr val="C00000"/>
                </a:solidFill>
              </a:rPr>
              <a:t>readView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DE273A-74E6-3737-CCB5-6BE7FCBC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70" y="3813608"/>
            <a:ext cx="6241184" cy="25043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70DA96D4-9046-98F6-EB29-6D23099D1E02}"/>
              </a:ext>
            </a:extLst>
          </p:cNvPr>
          <p:cNvGrpSpPr/>
          <p:nvPr/>
        </p:nvGrpSpPr>
        <p:grpSpPr>
          <a:xfrm>
            <a:off x="4149176" y="2726923"/>
            <a:ext cx="2854939" cy="738590"/>
            <a:chOff x="3696690" y="2611718"/>
            <a:chExt cx="2854939" cy="73859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5C1E122-E6B8-5FE2-9043-1644F3A99A6A}"/>
                </a:ext>
              </a:extLst>
            </p:cNvPr>
            <p:cNvGrpSpPr/>
            <p:nvPr/>
          </p:nvGrpSpPr>
          <p:grpSpPr>
            <a:xfrm>
              <a:off x="3704735" y="2611718"/>
              <a:ext cx="2837468" cy="351803"/>
              <a:chOff x="4204075" y="2178086"/>
              <a:chExt cx="1620759" cy="23366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811986A-6444-B467-C17D-6BA3D1ECD7D8}"/>
                  </a:ext>
                </a:extLst>
              </p:cNvPr>
              <p:cNvSpPr/>
              <p:nvPr/>
            </p:nvSpPr>
            <p:spPr>
              <a:xfrm>
                <a:off x="4204075" y="2178086"/>
                <a:ext cx="528181" cy="233668"/>
              </a:xfrm>
              <a:prstGeom prst="rect">
                <a:avLst/>
              </a:prstGeom>
              <a:solidFill>
                <a:srgbClr val="D3FD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cs typeface="Alibaba Sans Light" panose="020B0303020203040204" pitchFamily="34" charset="0"/>
                  </a:rPr>
                  <a:t>id</a:t>
                </a:r>
                <a:endParaRPr lang="zh-CN" altLang="en-US" sz="16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4E977A-A5B1-E369-F716-154D6E32838D}"/>
                  </a:ext>
                </a:extLst>
              </p:cNvPr>
              <p:cNvSpPr/>
              <p:nvPr/>
            </p:nvSpPr>
            <p:spPr>
              <a:xfrm>
                <a:off x="4750363" y="2178086"/>
                <a:ext cx="528181" cy="233668"/>
              </a:xfrm>
              <a:prstGeom prst="rect">
                <a:avLst/>
              </a:prstGeom>
              <a:solidFill>
                <a:srgbClr val="D3FD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cs typeface="Alibaba Sans Light" panose="020B0303020203040204" pitchFamily="34" charset="0"/>
                  </a:rPr>
                  <a:t>age</a:t>
                </a:r>
                <a:endParaRPr lang="zh-CN" altLang="en-US" sz="16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12AD92F-EBF4-0C24-70CB-C46E70FB5E3D}"/>
                  </a:ext>
                </a:extLst>
              </p:cNvPr>
              <p:cNvSpPr/>
              <p:nvPr/>
            </p:nvSpPr>
            <p:spPr>
              <a:xfrm>
                <a:off x="5296652" y="2178086"/>
                <a:ext cx="528182" cy="233668"/>
              </a:xfrm>
              <a:prstGeom prst="rect">
                <a:avLst/>
              </a:prstGeom>
              <a:solidFill>
                <a:srgbClr val="D3FD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libaba Sans Light" panose="020B0303020203040204" pitchFamily="34" charset="0"/>
                    <a:cs typeface="Alibaba Sans Light" panose="020B0303020203040204" pitchFamily="34" charset="0"/>
                  </a:rPr>
                  <a:t>name</a:t>
                </a:r>
                <a:endParaRPr lang="zh-CN" altLang="en-US" sz="16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42C69DC-EF9D-66E8-181A-445AB7040CD3}"/>
                </a:ext>
              </a:extLst>
            </p:cNvPr>
            <p:cNvSpPr/>
            <p:nvPr/>
          </p:nvSpPr>
          <p:spPr>
            <a:xfrm>
              <a:off x="3696690" y="2998505"/>
              <a:ext cx="941298" cy="351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6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F226B2-F0F2-4838-6FB5-2017335ECEB0}"/>
                </a:ext>
              </a:extLst>
            </p:cNvPr>
            <p:cNvSpPr/>
            <p:nvPr/>
          </p:nvSpPr>
          <p:spPr>
            <a:xfrm>
              <a:off x="5615013" y="2998505"/>
              <a:ext cx="936616" cy="351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6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DBA29C8-8850-FD7B-4398-BCD2C5B31336}"/>
                </a:ext>
              </a:extLst>
            </p:cNvPr>
            <p:cNvSpPr/>
            <p:nvPr/>
          </p:nvSpPr>
          <p:spPr>
            <a:xfrm>
              <a:off x="4665423" y="2998505"/>
              <a:ext cx="905818" cy="351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</p:grp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4DE0562A-5801-81B5-963E-683DE4F19D02}"/>
              </a:ext>
            </a:extLst>
          </p:cNvPr>
          <p:cNvSpPr txBox="1">
            <a:spLocks/>
          </p:cNvSpPr>
          <p:nvPr/>
        </p:nvSpPr>
        <p:spPr>
          <a:xfrm>
            <a:off x="8894827" y="4919844"/>
            <a:ext cx="2728423" cy="52884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查询的是哪个事务版本的记录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64A9B96-23F1-EBC6-15FB-51258FAF6835}"/>
              </a:ext>
            </a:extLst>
          </p:cNvPr>
          <p:cNvCxnSpPr/>
          <p:nvPr/>
        </p:nvCxnSpPr>
        <p:spPr>
          <a:xfrm flipV="1">
            <a:off x="8748074" y="5354425"/>
            <a:ext cx="1018095" cy="65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zh-CN" altLang="en-US" dirty="0"/>
              <a:t>记录中的隐藏字段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6CBF32-3B6B-4071-A92E-7AB2F8FA17F3}"/>
              </a:ext>
            </a:extLst>
          </p:cNvPr>
          <p:cNvSpPr/>
          <p:nvPr/>
        </p:nvSpPr>
        <p:spPr>
          <a:xfrm>
            <a:off x="3044578" y="2698068"/>
            <a:ext cx="805759" cy="307818"/>
          </a:xfrm>
          <a:prstGeom prst="rect">
            <a:avLst/>
          </a:prstGeom>
          <a:solidFill>
            <a:srgbClr val="D3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id</a:t>
            </a:r>
            <a:endParaRPr lang="zh-CN" altLang="en-US" sz="11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7B6D5D-E580-41F0-BCE3-84C9FF7C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54" y="2667911"/>
            <a:ext cx="1536025" cy="8388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6086C5C-5D66-438B-B2FB-5D095551F257}"/>
              </a:ext>
            </a:extLst>
          </p:cNvPr>
          <p:cNvSpPr/>
          <p:nvPr/>
        </p:nvSpPr>
        <p:spPr>
          <a:xfrm>
            <a:off x="3868444" y="2698068"/>
            <a:ext cx="805759" cy="307818"/>
          </a:xfrm>
          <a:prstGeom prst="rect">
            <a:avLst/>
          </a:prstGeom>
          <a:solidFill>
            <a:srgbClr val="D3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age</a:t>
            </a:r>
            <a:endParaRPr lang="zh-CN" altLang="en-US" sz="11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726765-92DE-418F-B353-43BCB419C83A}"/>
              </a:ext>
            </a:extLst>
          </p:cNvPr>
          <p:cNvSpPr/>
          <p:nvPr/>
        </p:nvSpPr>
        <p:spPr>
          <a:xfrm>
            <a:off x="4692310" y="2698068"/>
            <a:ext cx="805759" cy="307818"/>
          </a:xfrm>
          <a:prstGeom prst="rect">
            <a:avLst/>
          </a:prstGeom>
          <a:solidFill>
            <a:srgbClr val="D3F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name</a:t>
            </a:r>
            <a:endParaRPr lang="zh-CN" altLang="en-US" sz="11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8ED620-C14F-4619-9081-BB9707CB4698}"/>
              </a:ext>
            </a:extLst>
          </p:cNvPr>
          <p:cNvSpPr/>
          <p:nvPr/>
        </p:nvSpPr>
        <p:spPr>
          <a:xfrm>
            <a:off x="5516175" y="2698068"/>
            <a:ext cx="1038371" cy="3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DB_TRX_ID</a:t>
            </a:r>
            <a:endParaRPr lang="zh-CN" altLang="en-US" sz="11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9F03C0-B546-417B-AD1B-F2F4D266D6D3}"/>
              </a:ext>
            </a:extLst>
          </p:cNvPr>
          <p:cNvSpPr/>
          <p:nvPr/>
        </p:nvSpPr>
        <p:spPr>
          <a:xfrm>
            <a:off x="6575427" y="2698068"/>
            <a:ext cx="1041149" cy="3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DB_ROLL_PTR</a:t>
            </a:r>
            <a:endParaRPr lang="zh-CN" altLang="en-US" sz="11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F1E260-6CB1-43AE-B9E6-DB5C57C50721}"/>
              </a:ext>
            </a:extLst>
          </p:cNvPr>
          <p:cNvSpPr/>
          <p:nvPr/>
        </p:nvSpPr>
        <p:spPr>
          <a:xfrm>
            <a:off x="7634682" y="2698068"/>
            <a:ext cx="1041149" cy="3078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DB_ROW_ID</a:t>
            </a:r>
            <a:endParaRPr lang="zh-CN" altLang="en-US" sz="11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2C72EBB-FC58-46E3-AD12-1A712C56488E}"/>
              </a:ext>
            </a:extLst>
          </p:cNvPr>
          <p:cNvGraphicFramePr>
            <a:graphicFrameLocks noGrp="1"/>
          </p:cNvGraphicFramePr>
          <p:nvPr/>
        </p:nvGraphicFramePr>
        <p:xfrm>
          <a:off x="1106054" y="3980948"/>
          <a:ext cx="10152668" cy="1584000"/>
        </p:xfrm>
        <a:graphic>
          <a:graphicData uri="http://schemas.openxmlformats.org/drawingml/2006/table">
            <a:tbl>
              <a:tblPr/>
              <a:tblGrid>
                <a:gridCol w="145172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8700940">
                  <a:extLst>
                    <a:ext uri="{9D8B030D-6E8A-4147-A177-3AD203B41FA5}">
                      <a16:colId xmlns:a16="http://schemas.microsoft.com/office/drawing/2014/main" val="4046315242"/>
                    </a:ext>
                  </a:extLst>
                </a:gridCol>
              </a:tblGrid>
              <a:tr h="493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隐藏字段</a:t>
                      </a:r>
                    </a:p>
                  </a:txBody>
                  <a:tcPr marL="36000" marR="36000" marT="0" marB="108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36000" marR="36000" marT="0" marB="108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libaba Sans Light" panose="020B0303020203040204" pitchFamily="34" charset="0"/>
                          <a:cs typeface="Alibaba Sans Light" panose="020B0303020203040204" pitchFamily="34" charset="0"/>
                        </a:rPr>
                        <a:t>DB_TRX_ID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libaba Sans Light" panose="020B0303020203040204" pitchFamily="34" charset="0"/>
                        <a:cs typeface="Alibaba Sans Light" panose="020B0303020203040204" pitchFamily="34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最近修改事务</a:t>
                      </a:r>
                      <a:r>
                        <a:rPr lang="en-US" altLang="zh-CN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ID</a:t>
                      </a:r>
                      <a:r>
                        <a:rPr lang="zh-CN" altLang="en-US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，记录插入这条记录或最后一次修改该记录的事务</a:t>
                      </a:r>
                      <a:r>
                        <a:rPr lang="en-US" altLang="zh-CN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ID</a:t>
                      </a:r>
                      <a:r>
                        <a:rPr lang="zh-CN" altLang="en-US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。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libaba Sans Light" panose="020B0303020203040204" pitchFamily="34" charset="0"/>
                          <a:cs typeface="Alibaba Sans Light" panose="020B0303020203040204" pitchFamily="34" charset="0"/>
                        </a:rPr>
                        <a:t>DB_ROLL_PTR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Alibaba Sans Light" panose="020B0303020203040204" pitchFamily="34" charset="0"/>
                        <a:cs typeface="Alibaba Sans Light" panose="020B0303020203040204" pitchFamily="34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回滚指针，指向这条记录的上一个版本，用于配合</a:t>
                      </a:r>
                      <a:r>
                        <a:rPr lang="en-US" altLang="zh-CN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undo log</a:t>
                      </a:r>
                      <a:r>
                        <a:rPr lang="zh-CN" altLang="en-US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，指向上一个版本。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07836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Alibaba Sans Light" panose="020B0303020203040204" pitchFamily="34" charset="0"/>
                          <a:ea typeface="+mn-ea"/>
                          <a:cs typeface="Alibaba Sans Light" panose="020B0303020203040204" pitchFamily="34" charset="0"/>
                        </a:rPr>
                        <a:t>DB_ROW_ID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Alibaba Sans Light" panose="020B0303020203040204" pitchFamily="34" charset="0"/>
                        <a:ea typeface="+mn-ea"/>
                        <a:cs typeface="Alibaba Sans Light" panose="020B0303020203040204" pitchFamily="34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a typeface="Alibaba PuHuiTi R" pitchFamily="18" charset="-122"/>
                        </a:rPr>
                        <a:t>隐藏主键，如果表结构没有指定主键，将会生成该隐藏字段。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6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02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/>
              <a:t>undo log</a:t>
            </a:r>
          </a:p>
        </p:txBody>
      </p:sp>
      <p:sp>
        <p:nvSpPr>
          <p:cNvPr id="14" name="!!ACID">
            <a:extLst>
              <a:ext uri="{FF2B5EF4-FFF2-40B4-BE49-F238E27FC236}">
                <a16:creationId xmlns:a16="http://schemas.microsoft.com/office/drawing/2014/main" id="{381AE2D8-D48D-420C-8CE8-09AD8EEFDCF8}"/>
              </a:ext>
            </a:extLst>
          </p:cNvPr>
          <p:cNvSpPr txBox="1"/>
          <p:nvPr/>
        </p:nvSpPr>
        <p:spPr>
          <a:xfrm>
            <a:off x="710880" y="2178086"/>
            <a:ext cx="10936929" cy="123553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回滚日志，在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的时候产生的便于数据回滚的日志。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的时候，产生的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 log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日志只在回滚时需要，在事务提交后，可被立即删除。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的时候，产生的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 log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日志不仅在回滚时需要，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mvcc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版本访问也需要，不会立即被删除。</a:t>
            </a:r>
          </a:p>
        </p:txBody>
      </p:sp>
    </p:spTree>
    <p:extLst>
      <p:ext uri="{BB962C8B-B14F-4D97-AF65-F5344CB8AC3E}">
        <p14:creationId xmlns:p14="http://schemas.microsoft.com/office/powerpoint/2010/main" val="1467200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>
            <a:extLst>
              <a:ext uri="{FF2B5EF4-FFF2-40B4-BE49-F238E27FC236}">
                <a16:creationId xmlns:a16="http://schemas.microsoft.com/office/drawing/2014/main" id="{27EC48B4-6BC9-409B-B581-6C6A0E8A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2" y="2031944"/>
            <a:ext cx="5437412" cy="2181837"/>
          </a:xfrm>
          <a:prstGeom prst="rect">
            <a:avLst/>
          </a:prstGeom>
        </p:spPr>
      </p:pic>
      <p:grpSp>
        <p:nvGrpSpPr>
          <p:cNvPr id="83" name="组合 82">
            <a:extLst>
              <a:ext uri="{FF2B5EF4-FFF2-40B4-BE49-F238E27FC236}">
                <a16:creationId xmlns:a16="http://schemas.microsoft.com/office/drawing/2014/main" id="{C606645C-601D-4D21-83F9-201BBF4C7234}"/>
              </a:ext>
            </a:extLst>
          </p:cNvPr>
          <p:cNvGrpSpPr/>
          <p:nvPr/>
        </p:nvGrpSpPr>
        <p:grpSpPr>
          <a:xfrm>
            <a:off x="6692293" y="1847654"/>
            <a:ext cx="5136575" cy="999241"/>
            <a:chOff x="6692293" y="1847654"/>
            <a:chExt cx="5136575" cy="999241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D3D43CF6-407C-4CB1-A306-17E1EFC71D2E}"/>
                </a:ext>
              </a:extLst>
            </p:cNvPr>
            <p:cNvSpPr/>
            <p:nvPr/>
          </p:nvSpPr>
          <p:spPr>
            <a:xfrm>
              <a:off x="7164371" y="1847654"/>
              <a:ext cx="4664497" cy="999241"/>
            </a:xfrm>
            <a:prstGeom prst="roundRect">
              <a:avLst>
                <a:gd name="adj" fmla="val 8176"/>
              </a:avLst>
            </a:prstGeom>
            <a:solidFill>
              <a:srgbClr val="FEF9F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E72B3D9-86EB-4F65-9E5B-68C33E5A389C}"/>
                </a:ext>
              </a:extLst>
            </p:cNvPr>
            <p:cNvSpPr txBox="1"/>
            <p:nvPr/>
          </p:nvSpPr>
          <p:spPr>
            <a:xfrm>
              <a:off x="6692293" y="22764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00B0F0"/>
                  </a:solidFill>
                </a:rPr>
                <a:t>记录</a:t>
              </a:r>
              <a:endParaRPr lang="zh-CN" altLang="en-US" sz="105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55A4DEA-EB57-4BD8-9987-80EC9805BA2E}"/>
              </a:ext>
            </a:extLst>
          </p:cNvPr>
          <p:cNvGrpSpPr/>
          <p:nvPr/>
        </p:nvGrpSpPr>
        <p:grpSpPr>
          <a:xfrm>
            <a:off x="6552747" y="2911974"/>
            <a:ext cx="5276120" cy="2024606"/>
            <a:chOff x="6552747" y="2911974"/>
            <a:chExt cx="5276120" cy="2024606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0D4A8F68-B18C-4AD2-873A-3143537BE72A}"/>
                </a:ext>
              </a:extLst>
            </p:cNvPr>
            <p:cNvSpPr/>
            <p:nvPr/>
          </p:nvSpPr>
          <p:spPr>
            <a:xfrm>
              <a:off x="7164370" y="2911974"/>
              <a:ext cx="4664497" cy="2024606"/>
            </a:xfrm>
            <a:prstGeom prst="roundRect">
              <a:avLst>
                <a:gd name="adj" fmla="val 3520"/>
              </a:avLst>
            </a:prstGeom>
            <a:solidFill>
              <a:srgbClr val="EAFEE8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4B0B2646-BE7E-4A93-A147-338422E06DAD}"/>
                </a:ext>
              </a:extLst>
            </p:cNvPr>
            <p:cNvSpPr txBox="1"/>
            <p:nvPr/>
          </p:nvSpPr>
          <p:spPr>
            <a:xfrm>
              <a:off x="6552747" y="361011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b="1" dirty="0">
                  <a:solidFill>
                    <a:srgbClr val="00B0F0"/>
                  </a:solidFill>
                </a:rPr>
                <a:t>undo log</a:t>
              </a:r>
              <a:endParaRPr lang="zh-CN" altLang="en-US" sz="11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/>
              <a:t>undo log</a:t>
            </a:r>
            <a:r>
              <a:rPr lang="zh-CN" altLang="en-US" dirty="0"/>
              <a:t>版本链</a:t>
            </a:r>
            <a:endParaRPr lang="en-US" altLang="zh-CN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4CB54EC-AA24-4EB3-AF97-012B270424CD}"/>
              </a:ext>
            </a:extLst>
          </p:cNvPr>
          <p:cNvGrpSpPr/>
          <p:nvPr/>
        </p:nvGrpSpPr>
        <p:grpSpPr>
          <a:xfrm>
            <a:off x="7896436" y="2178086"/>
            <a:ext cx="3167687" cy="233668"/>
            <a:chOff x="4204075" y="2178086"/>
            <a:chExt cx="3167687" cy="2336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06C3B8-2D52-4154-ADBA-11EB93CC434B}"/>
                </a:ext>
              </a:extLst>
            </p:cNvPr>
            <p:cNvSpPr/>
            <p:nvPr/>
          </p:nvSpPr>
          <p:spPr>
            <a:xfrm>
              <a:off x="4204075" y="2178086"/>
              <a:ext cx="528181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id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63D6F4-745A-4053-A258-25CD45ED3C9B}"/>
                </a:ext>
              </a:extLst>
            </p:cNvPr>
            <p:cNvSpPr/>
            <p:nvPr/>
          </p:nvSpPr>
          <p:spPr>
            <a:xfrm>
              <a:off x="4750363" y="2178086"/>
              <a:ext cx="528181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age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E6892D-7427-46D3-A711-756A60FDFEC8}"/>
                </a:ext>
              </a:extLst>
            </p:cNvPr>
            <p:cNvSpPr/>
            <p:nvPr/>
          </p:nvSpPr>
          <p:spPr>
            <a:xfrm>
              <a:off x="5296652" y="2178086"/>
              <a:ext cx="528182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name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98E1AB-1BFC-4E5A-80BE-A6B9F5E72BFA}"/>
                </a:ext>
              </a:extLst>
            </p:cNvPr>
            <p:cNvSpPr/>
            <p:nvPr/>
          </p:nvSpPr>
          <p:spPr>
            <a:xfrm>
              <a:off x="5842942" y="2178086"/>
              <a:ext cx="708687" cy="233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DB_TRX_ID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70A8F4-CC40-461E-AF26-ED7FC997B2F1}"/>
                </a:ext>
              </a:extLst>
            </p:cNvPr>
            <p:cNvSpPr/>
            <p:nvPr/>
          </p:nvSpPr>
          <p:spPr>
            <a:xfrm>
              <a:off x="6566960" y="2178086"/>
              <a:ext cx="804802" cy="233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DB_ROLL_PTR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38D9B0-DCC9-47CC-BFA2-EBBE27A14376}"/>
              </a:ext>
            </a:extLst>
          </p:cNvPr>
          <p:cNvGrpSpPr/>
          <p:nvPr/>
        </p:nvGrpSpPr>
        <p:grpSpPr>
          <a:xfrm>
            <a:off x="7896436" y="2433208"/>
            <a:ext cx="3167687" cy="233668"/>
            <a:chOff x="7945043" y="2433208"/>
            <a:chExt cx="3167687" cy="2336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5A9A01-D1B7-4D7D-9A10-3E29170354F9}"/>
                </a:ext>
              </a:extLst>
            </p:cNvPr>
            <p:cNvSpPr/>
            <p:nvPr/>
          </p:nvSpPr>
          <p:spPr>
            <a:xfrm>
              <a:off x="7945043" y="2433208"/>
              <a:ext cx="528181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ED23ED-05E2-4263-8096-795B91691EA5}"/>
                </a:ext>
              </a:extLst>
            </p:cNvPr>
            <p:cNvSpPr/>
            <p:nvPr/>
          </p:nvSpPr>
          <p:spPr>
            <a:xfrm>
              <a:off x="8491331" y="2433208"/>
              <a:ext cx="528181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20B7B7-1D91-4E03-A2BB-BE2F1A4645B0}"/>
                </a:ext>
              </a:extLst>
            </p:cNvPr>
            <p:cNvSpPr/>
            <p:nvPr/>
          </p:nvSpPr>
          <p:spPr>
            <a:xfrm>
              <a:off x="9037620" y="2433208"/>
              <a:ext cx="528182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3D2098-EF8D-4999-B1BC-2DA3B6B8C3FD}"/>
                </a:ext>
              </a:extLst>
            </p:cNvPr>
            <p:cNvSpPr/>
            <p:nvPr/>
          </p:nvSpPr>
          <p:spPr>
            <a:xfrm>
              <a:off x="9583910" y="2433208"/>
              <a:ext cx="708687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EC8F170-7972-4683-AA98-793A3676C076}"/>
                </a:ext>
              </a:extLst>
            </p:cNvPr>
            <p:cNvSpPr/>
            <p:nvPr/>
          </p:nvSpPr>
          <p:spPr>
            <a:xfrm>
              <a:off x="10307928" y="2433208"/>
              <a:ext cx="804802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null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2422EF82-A26E-46C4-B046-1CC7E1328D3D}"/>
              </a:ext>
            </a:extLst>
          </p:cNvPr>
          <p:cNvSpPr/>
          <p:nvPr/>
        </p:nvSpPr>
        <p:spPr>
          <a:xfrm>
            <a:off x="8450389" y="2432897"/>
            <a:ext cx="528181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F46C8C-A27D-41A8-9C67-9A226EF0446E}"/>
              </a:ext>
            </a:extLst>
          </p:cNvPr>
          <p:cNvSpPr/>
          <p:nvPr/>
        </p:nvSpPr>
        <p:spPr>
          <a:xfrm>
            <a:off x="10255567" y="2429387"/>
            <a:ext cx="80480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0x00001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30BC38A-61D2-4B75-B4B5-C142F736C79C}"/>
              </a:ext>
            </a:extLst>
          </p:cNvPr>
          <p:cNvGrpSpPr/>
          <p:nvPr/>
        </p:nvGrpSpPr>
        <p:grpSpPr>
          <a:xfrm>
            <a:off x="7443950" y="4446247"/>
            <a:ext cx="3620173" cy="233668"/>
            <a:chOff x="8138476" y="3736703"/>
            <a:chExt cx="3620173" cy="23366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8EB092-9325-4C51-AC6A-F8E3CC6DD95B}"/>
                </a:ext>
              </a:extLst>
            </p:cNvPr>
            <p:cNvSpPr/>
            <p:nvPr/>
          </p:nvSpPr>
          <p:spPr>
            <a:xfrm>
              <a:off x="8590962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251524-0C5B-4D30-865D-045CF0DCCC1E}"/>
                </a:ext>
              </a:extLst>
            </p:cNvPr>
            <p:cNvSpPr/>
            <p:nvPr/>
          </p:nvSpPr>
          <p:spPr>
            <a:xfrm>
              <a:off x="9137250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A09FFE-974E-453B-874F-67BCA8ADF576}"/>
                </a:ext>
              </a:extLst>
            </p:cNvPr>
            <p:cNvSpPr/>
            <p:nvPr/>
          </p:nvSpPr>
          <p:spPr>
            <a:xfrm>
              <a:off x="9683539" y="3736703"/>
              <a:ext cx="52818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270E30-700D-4CDA-B889-819E7918E60C}"/>
                </a:ext>
              </a:extLst>
            </p:cNvPr>
            <p:cNvSpPr/>
            <p:nvPr/>
          </p:nvSpPr>
          <p:spPr>
            <a:xfrm>
              <a:off x="10229829" y="3736703"/>
              <a:ext cx="708687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B5303C-8D55-4DD3-B144-3D2748F722AE}"/>
                </a:ext>
              </a:extLst>
            </p:cNvPr>
            <p:cNvSpPr/>
            <p:nvPr/>
          </p:nvSpPr>
          <p:spPr>
            <a:xfrm>
              <a:off x="10953847" y="3736703"/>
              <a:ext cx="80480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null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16EF656-5F97-4DEE-A6D7-CC03C5C9D360}"/>
                </a:ext>
              </a:extLst>
            </p:cNvPr>
            <p:cNvSpPr txBox="1"/>
            <p:nvPr/>
          </p:nvSpPr>
          <p:spPr>
            <a:xfrm>
              <a:off x="8138476" y="3784287"/>
              <a:ext cx="45248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0x00001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8B25B4A2-2F4F-4FF3-BF4F-2712F1AC701A}"/>
              </a:ext>
            </a:extLst>
          </p:cNvPr>
          <p:cNvSpPr/>
          <p:nvPr/>
        </p:nvSpPr>
        <p:spPr>
          <a:xfrm>
            <a:off x="844018" y="2421181"/>
            <a:ext cx="1451612" cy="15623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84B2D8D-0DCF-429F-92FB-E6C3D07EE51A}"/>
              </a:ext>
            </a:extLst>
          </p:cNvPr>
          <p:cNvCxnSpPr>
            <a:cxnSpLocks/>
            <a:stCxn id="15" idx="3"/>
            <a:endCxn id="47" idx="0"/>
          </p:cNvCxnSpPr>
          <p:nvPr/>
        </p:nvCxnSpPr>
        <p:spPr>
          <a:xfrm flipH="1">
            <a:off x="7670193" y="2550042"/>
            <a:ext cx="3393930" cy="1943789"/>
          </a:xfrm>
          <a:prstGeom prst="bentConnector4">
            <a:avLst>
              <a:gd name="adj1" fmla="val -6736"/>
              <a:gd name="adj2" fmla="val 85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FFCF78A4-CEE4-464B-B913-F6C6B9E8556A}"/>
              </a:ext>
            </a:extLst>
          </p:cNvPr>
          <p:cNvSpPr/>
          <p:nvPr/>
        </p:nvSpPr>
        <p:spPr>
          <a:xfrm>
            <a:off x="9536049" y="2429387"/>
            <a:ext cx="708687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2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91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3" grpId="0" animBg="1"/>
      <p:bldP spid="36" grpId="0" animBg="1"/>
      <p:bldP spid="22" grpId="0" animBg="1"/>
      <p:bldP spid="7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AFC574C1-6928-4F65-8E56-DDB29D9652DB}"/>
              </a:ext>
            </a:extLst>
          </p:cNvPr>
          <p:cNvGrpSpPr/>
          <p:nvPr/>
        </p:nvGrpSpPr>
        <p:grpSpPr>
          <a:xfrm>
            <a:off x="6692293" y="1847654"/>
            <a:ext cx="5136575" cy="999241"/>
            <a:chOff x="6692293" y="1847654"/>
            <a:chExt cx="5136575" cy="999241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C1ECA0C-E61D-4BD8-9311-188F1AE44CF6}"/>
                </a:ext>
              </a:extLst>
            </p:cNvPr>
            <p:cNvSpPr/>
            <p:nvPr/>
          </p:nvSpPr>
          <p:spPr>
            <a:xfrm>
              <a:off x="7164371" y="1847654"/>
              <a:ext cx="4664497" cy="999241"/>
            </a:xfrm>
            <a:prstGeom prst="roundRect">
              <a:avLst>
                <a:gd name="adj" fmla="val 8176"/>
              </a:avLst>
            </a:prstGeom>
            <a:solidFill>
              <a:srgbClr val="FEF9F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A7C1054-A98F-407F-A4BA-B190BB80B216}"/>
                </a:ext>
              </a:extLst>
            </p:cNvPr>
            <p:cNvSpPr txBox="1"/>
            <p:nvPr/>
          </p:nvSpPr>
          <p:spPr>
            <a:xfrm>
              <a:off x="6692293" y="22764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00B0F0"/>
                  </a:solidFill>
                </a:rPr>
                <a:t>记录</a:t>
              </a:r>
              <a:endParaRPr lang="zh-CN" altLang="en-US" sz="105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F230D43-C870-441E-A025-3B848EC44F84}"/>
              </a:ext>
            </a:extLst>
          </p:cNvPr>
          <p:cNvGrpSpPr/>
          <p:nvPr/>
        </p:nvGrpSpPr>
        <p:grpSpPr>
          <a:xfrm>
            <a:off x="6552747" y="2911974"/>
            <a:ext cx="5276120" cy="2024606"/>
            <a:chOff x="6552747" y="2911974"/>
            <a:chExt cx="5276120" cy="2024606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863F5B55-0B3C-480C-81DA-173B49272B2D}"/>
                </a:ext>
              </a:extLst>
            </p:cNvPr>
            <p:cNvSpPr/>
            <p:nvPr/>
          </p:nvSpPr>
          <p:spPr>
            <a:xfrm>
              <a:off x="7164370" y="2911974"/>
              <a:ext cx="4664497" cy="2024606"/>
            </a:xfrm>
            <a:prstGeom prst="roundRect">
              <a:avLst>
                <a:gd name="adj" fmla="val 3520"/>
              </a:avLst>
            </a:prstGeom>
            <a:solidFill>
              <a:srgbClr val="EAFEE8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B4C934B-7F05-46D3-ABBD-303CF5B20506}"/>
                </a:ext>
              </a:extLst>
            </p:cNvPr>
            <p:cNvSpPr txBox="1"/>
            <p:nvPr/>
          </p:nvSpPr>
          <p:spPr>
            <a:xfrm>
              <a:off x="6552747" y="361011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b="1" dirty="0">
                  <a:solidFill>
                    <a:srgbClr val="00B0F0"/>
                  </a:solidFill>
                </a:rPr>
                <a:t>undo log</a:t>
              </a:r>
              <a:endParaRPr lang="zh-CN" altLang="en-US" sz="11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/>
              <a:t>undo log</a:t>
            </a:r>
            <a:r>
              <a:rPr lang="zh-CN" altLang="en-US" dirty="0"/>
              <a:t>版本链</a:t>
            </a:r>
            <a:endParaRPr lang="en-US" altLang="zh-CN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4CB54EC-AA24-4EB3-AF97-012B270424CD}"/>
              </a:ext>
            </a:extLst>
          </p:cNvPr>
          <p:cNvGrpSpPr/>
          <p:nvPr/>
        </p:nvGrpSpPr>
        <p:grpSpPr>
          <a:xfrm>
            <a:off x="7896436" y="2178086"/>
            <a:ext cx="3167687" cy="233668"/>
            <a:chOff x="4204075" y="2178086"/>
            <a:chExt cx="3167687" cy="2336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06C3B8-2D52-4154-ADBA-11EB93CC434B}"/>
                </a:ext>
              </a:extLst>
            </p:cNvPr>
            <p:cNvSpPr/>
            <p:nvPr/>
          </p:nvSpPr>
          <p:spPr>
            <a:xfrm>
              <a:off x="4204075" y="2178086"/>
              <a:ext cx="528181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id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63D6F4-745A-4053-A258-25CD45ED3C9B}"/>
                </a:ext>
              </a:extLst>
            </p:cNvPr>
            <p:cNvSpPr/>
            <p:nvPr/>
          </p:nvSpPr>
          <p:spPr>
            <a:xfrm>
              <a:off x="4750363" y="2178086"/>
              <a:ext cx="528181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age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E6892D-7427-46D3-A711-756A60FDFEC8}"/>
                </a:ext>
              </a:extLst>
            </p:cNvPr>
            <p:cNvSpPr/>
            <p:nvPr/>
          </p:nvSpPr>
          <p:spPr>
            <a:xfrm>
              <a:off x="5296652" y="2178086"/>
              <a:ext cx="528182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name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98E1AB-1BFC-4E5A-80BE-A6B9F5E72BFA}"/>
                </a:ext>
              </a:extLst>
            </p:cNvPr>
            <p:cNvSpPr/>
            <p:nvPr/>
          </p:nvSpPr>
          <p:spPr>
            <a:xfrm>
              <a:off x="5842942" y="2178086"/>
              <a:ext cx="708687" cy="233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DB_TRX_ID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70A8F4-CC40-461E-AF26-ED7FC997B2F1}"/>
                </a:ext>
              </a:extLst>
            </p:cNvPr>
            <p:cNvSpPr/>
            <p:nvPr/>
          </p:nvSpPr>
          <p:spPr>
            <a:xfrm>
              <a:off x="6566960" y="2178086"/>
              <a:ext cx="804802" cy="233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DB_ROLL_PTR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38D9B0-DCC9-47CC-BFA2-EBBE27A14376}"/>
              </a:ext>
            </a:extLst>
          </p:cNvPr>
          <p:cNvGrpSpPr/>
          <p:nvPr/>
        </p:nvGrpSpPr>
        <p:grpSpPr>
          <a:xfrm>
            <a:off x="7896436" y="2433208"/>
            <a:ext cx="3167687" cy="233668"/>
            <a:chOff x="7945043" y="2433208"/>
            <a:chExt cx="3167687" cy="2336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5A9A01-D1B7-4D7D-9A10-3E29170354F9}"/>
                </a:ext>
              </a:extLst>
            </p:cNvPr>
            <p:cNvSpPr/>
            <p:nvPr/>
          </p:nvSpPr>
          <p:spPr>
            <a:xfrm>
              <a:off x="7945043" y="2433208"/>
              <a:ext cx="528181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ED23ED-05E2-4263-8096-795B91691EA5}"/>
                </a:ext>
              </a:extLst>
            </p:cNvPr>
            <p:cNvSpPr/>
            <p:nvPr/>
          </p:nvSpPr>
          <p:spPr>
            <a:xfrm>
              <a:off x="8491331" y="2433208"/>
              <a:ext cx="528181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20B7B7-1D91-4E03-A2BB-BE2F1A4645B0}"/>
                </a:ext>
              </a:extLst>
            </p:cNvPr>
            <p:cNvSpPr/>
            <p:nvPr/>
          </p:nvSpPr>
          <p:spPr>
            <a:xfrm>
              <a:off x="9037620" y="2433208"/>
              <a:ext cx="528182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3D2098-EF8D-4999-B1BC-2DA3B6B8C3FD}"/>
                </a:ext>
              </a:extLst>
            </p:cNvPr>
            <p:cNvSpPr/>
            <p:nvPr/>
          </p:nvSpPr>
          <p:spPr>
            <a:xfrm>
              <a:off x="9583910" y="2433208"/>
              <a:ext cx="708687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EC8F170-7972-4683-AA98-793A3676C076}"/>
                </a:ext>
              </a:extLst>
            </p:cNvPr>
            <p:cNvSpPr/>
            <p:nvPr/>
          </p:nvSpPr>
          <p:spPr>
            <a:xfrm>
              <a:off x="10307928" y="2433208"/>
              <a:ext cx="804802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null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2422EF82-A26E-46C4-B046-1CC7E1328D3D}"/>
              </a:ext>
            </a:extLst>
          </p:cNvPr>
          <p:cNvSpPr/>
          <p:nvPr/>
        </p:nvSpPr>
        <p:spPr>
          <a:xfrm>
            <a:off x="8450389" y="2432897"/>
            <a:ext cx="528181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F46C8C-A27D-41A8-9C67-9A226EF0446E}"/>
              </a:ext>
            </a:extLst>
          </p:cNvPr>
          <p:cNvSpPr/>
          <p:nvPr/>
        </p:nvSpPr>
        <p:spPr>
          <a:xfrm>
            <a:off x="10255567" y="2429387"/>
            <a:ext cx="80480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0x00001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30BC38A-61D2-4B75-B4B5-C142F736C79C}"/>
              </a:ext>
            </a:extLst>
          </p:cNvPr>
          <p:cNvGrpSpPr/>
          <p:nvPr/>
        </p:nvGrpSpPr>
        <p:grpSpPr>
          <a:xfrm>
            <a:off x="7443950" y="4446247"/>
            <a:ext cx="3620173" cy="233668"/>
            <a:chOff x="8138476" y="3736703"/>
            <a:chExt cx="3620173" cy="23366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8EB092-9325-4C51-AC6A-F8E3CC6DD95B}"/>
                </a:ext>
              </a:extLst>
            </p:cNvPr>
            <p:cNvSpPr/>
            <p:nvPr/>
          </p:nvSpPr>
          <p:spPr>
            <a:xfrm>
              <a:off x="8590962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251524-0C5B-4D30-865D-045CF0DCCC1E}"/>
                </a:ext>
              </a:extLst>
            </p:cNvPr>
            <p:cNvSpPr/>
            <p:nvPr/>
          </p:nvSpPr>
          <p:spPr>
            <a:xfrm>
              <a:off x="9137250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A09FFE-974E-453B-874F-67BCA8ADF576}"/>
                </a:ext>
              </a:extLst>
            </p:cNvPr>
            <p:cNvSpPr/>
            <p:nvPr/>
          </p:nvSpPr>
          <p:spPr>
            <a:xfrm>
              <a:off x="9683539" y="3736703"/>
              <a:ext cx="52818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270E30-700D-4CDA-B889-819E7918E60C}"/>
                </a:ext>
              </a:extLst>
            </p:cNvPr>
            <p:cNvSpPr/>
            <p:nvPr/>
          </p:nvSpPr>
          <p:spPr>
            <a:xfrm>
              <a:off x="10229829" y="3736703"/>
              <a:ext cx="708687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B5303C-8D55-4DD3-B144-3D2748F722AE}"/>
                </a:ext>
              </a:extLst>
            </p:cNvPr>
            <p:cNvSpPr/>
            <p:nvPr/>
          </p:nvSpPr>
          <p:spPr>
            <a:xfrm>
              <a:off x="10953847" y="3736703"/>
              <a:ext cx="80480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null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16EF656-5F97-4DEE-A6D7-CC03C5C9D360}"/>
                </a:ext>
              </a:extLst>
            </p:cNvPr>
            <p:cNvSpPr txBox="1"/>
            <p:nvPr/>
          </p:nvSpPr>
          <p:spPr>
            <a:xfrm>
              <a:off x="8138476" y="3784287"/>
              <a:ext cx="45248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0x00001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84B2D8D-0DCF-429F-92FB-E6C3D07EE51A}"/>
              </a:ext>
            </a:extLst>
          </p:cNvPr>
          <p:cNvCxnSpPr>
            <a:cxnSpLocks/>
            <a:stCxn id="15" idx="3"/>
            <a:endCxn id="47" idx="0"/>
          </p:cNvCxnSpPr>
          <p:nvPr/>
        </p:nvCxnSpPr>
        <p:spPr>
          <a:xfrm flipH="1">
            <a:off x="7670193" y="2550042"/>
            <a:ext cx="3393930" cy="1943789"/>
          </a:xfrm>
          <a:prstGeom prst="bentConnector4">
            <a:avLst>
              <a:gd name="adj1" fmla="val -6736"/>
              <a:gd name="adj2" fmla="val 854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A334C7-6B78-4B96-B740-93D6B7C2A9BD}"/>
              </a:ext>
            </a:extLst>
          </p:cNvPr>
          <p:cNvGrpSpPr/>
          <p:nvPr/>
        </p:nvGrpSpPr>
        <p:grpSpPr>
          <a:xfrm>
            <a:off x="7443950" y="3911759"/>
            <a:ext cx="3620173" cy="233668"/>
            <a:chOff x="8138476" y="3736703"/>
            <a:chExt cx="3620173" cy="23366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89973C9-C35F-4084-978C-BFC8C4CBF781}"/>
                </a:ext>
              </a:extLst>
            </p:cNvPr>
            <p:cNvSpPr/>
            <p:nvPr/>
          </p:nvSpPr>
          <p:spPr>
            <a:xfrm>
              <a:off x="8590962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1D93954-7DFA-4331-AABE-8311CE4B8F09}"/>
                </a:ext>
              </a:extLst>
            </p:cNvPr>
            <p:cNvSpPr/>
            <p:nvPr/>
          </p:nvSpPr>
          <p:spPr>
            <a:xfrm>
              <a:off x="9137250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72E478-8F38-4A73-BACA-2B92909A7730}"/>
                </a:ext>
              </a:extLst>
            </p:cNvPr>
            <p:cNvSpPr/>
            <p:nvPr/>
          </p:nvSpPr>
          <p:spPr>
            <a:xfrm>
              <a:off x="9683539" y="3736703"/>
              <a:ext cx="52818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FF58E7-54B8-403B-9F0A-6973C32ED328}"/>
                </a:ext>
              </a:extLst>
            </p:cNvPr>
            <p:cNvSpPr/>
            <p:nvPr/>
          </p:nvSpPr>
          <p:spPr>
            <a:xfrm>
              <a:off x="10229829" y="3736703"/>
              <a:ext cx="708687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2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9CBD0C9-FA1D-4A3D-B696-1F0942239B4B}"/>
                </a:ext>
              </a:extLst>
            </p:cNvPr>
            <p:cNvSpPr/>
            <p:nvPr/>
          </p:nvSpPr>
          <p:spPr>
            <a:xfrm>
              <a:off x="10953847" y="3736703"/>
              <a:ext cx="80480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301775-9E8F-4A92-A26D-2FA4BEADD233}"/>
                </a:ext>
              </a:extLst>
            </p:cNvPr>
            <p:cNvSpPr txBox="1"/>
            <p:nvPr/>
          </p:nvSpPr>
          <p:spPr>
            <a:xfrm>
              <a:off x="8138476" y="3784287"/>
              <a:ext cx="45248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0x00002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50B00B33-9950-466D-B3DF-4E7563B87C7E}"/>
              </a:ext>
            </a:extLst>
          </p:cNvPr>
          <p:cNvSpPr/>
          <p:nvPr/>
        </p:nvSpPr>
        <p:spPr>
          <a:xfrm>
            <a:off x="8989759" y="2429387"/>
            <a:ext cx="52818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A3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CAED0D-78AC-4B30-9978-59A7A5D5EF8D}"/>
              </a:ext>
            </a:extLst>
          </p:cNvPr>
          <p:cNvSpPr/>
          <p:nvPr/>
        </p:nvSpPr>
        <p:spPr>
          <a:xfrm>
            <a:off x="10251813" y="2430608"/>
            <a:ext cx="80480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0x00002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E430461D-BA76-4FE3-9B2A-95056803FCFF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670193" y="2547442"/>
            <a:ext cx="3386422" cy="1411901"/>
          </a:xfrm>
          <a:prstGeom prst="bentConnector4">
            <a:avLst>
              <a:gd name="adj1" fmla="val -6750"/>
              <a:gd name="adj2" fmla="val 855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556BBC6-DC8A-4B3B-918C-F69959FB4E39}"/>
              </a:ext>
            </a:extLst>
          </p:cNvPr>
          <p:cNvCxnSpPr>
            <a:cxnSpLocks/>
            <a:stCxn id="35" idx="3"/>
            <a:endCxn id="47" idx="0"/>
          </p:cNvCxnSpPr>
          <p:nvPr/>
        </p:nvCxnSpPr>
        <p:spPr>
          <a:xfrm flipH="1">
            <a:off x="7670193" y="4028593"/>
            <a:ext cx="3393930" cy="465238"/>
          </a:xfrm>
          <a:prstGeom prst="bentConnector4">
            <a:avLst>
              <a:gd name="adj1" fmla="val -6736"/>
              <a:gd name="adj2" fmla="val 402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58E3B1E-B648-40CE-9F63-EBCFDC392DD8}"/>
              </a:ext>
            </a:extLst>
          </p:cNvPr>
          <p:cNvSpPr/>
          <p:nvPr/>
        </p:nvSpPr>
        <p:spPr>
          <a:xfrm>
            <a:off x="9536049" y="2429387"/>
            <a:ext cx="708687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2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8D61565-3C42-42AD-9F41-512349BACE68}"/>
              </a:ext>
            </a:extLst>
          </p:cNvPr>
          <p:cNvSpPr/>
          <p:nvPr/>
        </p:nvSpPr>
        <p:spPr>
          <a:xfrm>
            <a:off x="9535303" y="2429387"/>
            <a:ext cx="708687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C7B075E-EA3F-420A-9A6B-E3B1CF1E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2" y="2031944"/>
            <a:ext cx="5437412" cy="2181837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3B777753-45E8-4CE3-AA3D-EA13E2106077}"/>
              </a:ext>
            </a:extLst>
          </p:cNvPr>
          <p:cNvSpPr/>
          <p:nvPr/>
        </p:nvSpPr>
        <p:spPr>
          <a:xfrm>
            <a:off x="844018" y="2421181"/>
            <a:ext cx="1451612" cy="15623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A8F958-06AA-4C67-A459-896C5F470A1D}"/>
              </a:ext>
            </a:extLst>
          </p:cNvPr>
          <p:cNvSpPr/>
          <p:nvPr/>
        </p:nvSpPr>
        <p:spPr>
          <a:xfrm>
            <a:off x="2295630" y="2947773"/>
            <a:ext cx="1569360" cy="163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2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5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如何定位慢查询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08974" y="1963114"/>
            <a:ext cx="9377057" cy="12702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介绍一下当时产生问题的场景（我们当时的一个接口测试的时候非常的慢，压测的结果大概</a:t>
            </a: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秒钟）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我们系统中当时采用了运维工具（</a:t>
            </a:r>
            <a:r>
              <a:rPr lang="en-US" altLang="zh-CN" sz="14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Lucida Grande"/>
              </a:rPr>
              <a:t>Skywalking</a:t>
            </a:r>
            <a:r>
              <a:rPr lang="en-US" altLang="zh-CN" sz="14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），可以监测出哪个接口，最终因为是</a:t>
            </a:r>
            <a:r>
              <a:rPr lang="en-US" altLang="zh-CN" sz="1400" dirty="0" err="1">
                <a:solidFill>
                  <a:schemeClr val="tx1"/>
                </a:solidFill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</a:rPr>
              <a:t>的问题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在</a:t>
            </a:r>
            <a:r>
              <a:rPr lang="en-US" altLang="zh-CN" sz="1400" dirty="0" err="1">
                <a:solidFill>
                  <a:schemeClr val="tx1"/>
                </a:solidFill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</a:rPr>
              <a:t>中开启了慢日志查询，我们设置的值就是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秒，一旦</a:t>
            </a:r>
            <a:r>
              <a:rPr lang="en-US" altLang="zh-CN" sz="1400" dirty="0" err="1">
                <a:solidFill>
                  <a:schemeClr val="tx1"/>
                </a:solidFill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</a:rPr>
              <a:t>执行超过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秒就会记录到日志中（调试阶段）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934244-7FA1-5DDC-6A45-96D227AA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193" y="3241316"/>
            <a:ext cx="8688686" cy="3193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777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B29B164E-BF9D-450A-9E10-8B5FB9C89F19}"/>
              </a:ext>
            </a:extLst>
          </p:cNvPr>
          <p:cNvGrpSpPr/>
          <p:nvPr/>
        </p:nvGrpSpPr>
        <p:grpSpPr>
          <a:xfrm>
            <a:off x="6692293" y="1847654"/>
            <a:ext cx="5136575" cy="999241"/>
            <a:chOff x="6692293" y="1847654"/>
            <a:chExt cx="5136575" cy="999241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7B966150-52C7-4432-962E-C57EEA533993}"/>
                </a:ext>
              </a:extLst>
            </p:cNvPr>
            <p:cNvSpPr/>
            <p:nvPr/>
          </p:nvSpPr>
          <p:spPr>
            <a:xfrm>
              <a:off x="7164371" y="1847654"/>
              <a:ext cx="4664497" cy="999241"/>
            </a:xfrm>
            <a:prstGeom prst="roundRect">
              <a:avLst>
                <a:gd name="adj" fmla="val 8176"/>
              </a:avLst>
            </a:prstGeom>
            <a:solidFill>
              <a:srgbClr val="FEF9F4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1558BF4-C158-49AD-92F3-D4208F2AD42E}"/>
                </a:ext>
              </a:extLst>
            </p:cNvPr>
            <p:cNvSpPr txBox="1"/>
            <p:nvPr/>
          </p:nvSpPr>
          <p:spPr>
            <a:xfrm>
              <a:off x="6692293" y="227645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b="1" dirty="0">
                  <a:solidFill>
                    <a:srgbClr val="00B0F0"/>
                  </a:solidFill>
                </a:rPr>
                <a:t>记录</a:t>
              </a:r>
              <a:endParaRPr lang="zh-CN" altLang="en-US" sz="105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72DA4A-3EB3-4AEC-9744-38EC65539205}"/>
              </a:ext>
            </a:extLst>
          </p:cNvPr>
          <p:cNvGrpSpPr/>
          <p:nvPr/>
        </p:nvGrpSpPr>
        <p:grpSpPr>
          <a:xfrm>
            <a:off x="6552747" y="2911974"/>
            <a:ext cx="5276120" cy="2024606"/>
            <a:chOff x="6552747" y="2911974"/>
            <a:chExt cx="5276120" cy="2024606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237EFE56-ED55-4829-A295-A176F996E647}"/>
                </a:ext>
              </a:extLst>
            </p:cNvPr>
            <p:cNvSpPr/>
            <p:nvPr/>
          </p:nvSpPr>
          <p:spPr>
            <a:xfrm>
              <a:off x="7164370" y="2911974"/>
              <a:ext cx="4664497" cy="2024606"/>
            </a:xfrm>
            <a:prstGeom prst="roundRect">
              <a:avLst>
                <a:gd name="adj" fmla="val 3520"/>
              </a:avLst>
            </a:prstGeom>
            <a:solidFill>
              <a:srgbClr val="EAFEE8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7079B4F3-CF53-4498-A9DE-39A24A886233}"/>
                </a:ext>
              </a:extLst>
            </p:cNvPr>
            <p:cNvSpPr txBox="1"/>
            <p:nvPr/>
          </p:nvSpPr>
          <p:spPr>
            <a:xfrm>
              <a:off x="6552747" y="3610111"/>
              <a:ext cx="6960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b="1" dirty="0">
                  <a:solidFill>
                    <a:srgbClr val="00B0F0"/>
                  </a:solidFill>
                </a:rPr>
                <a:t>undo log</a:t>
              </a:r>
              <a:endParaRPr lang="zh-CN" altLang="en-US" sz="1100" b="1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/>
              <a:t>undo log</a:t>
            </a:r>
            <a:r>
              <a:rPr lang="zh-CN" altLang="en-US" dirty="0"/>
              <a:t>版本链</a:t>
            </a:r>
            <a:endParaRPr lang="en-US" altLang="zh-CN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4CB54EC-AA24-4EB3-AF97-012B270424CD}"/>
              </a:ext>
            </a:extLst>
          </p:cNvPr>
          <p:cNvGrpSpPr/>
          <p:nvPr/>
        </p:nvGrpSpPr>
        <p:grpSpPr>
          <a:xfrm>
            <a:off x="7896436" y="2178086"/>
            <a:ext cx="3167687" cy="233668"/>
            <a:chOff x="4204075" y="2178086"/>
            <a:chExt cx="3167687" cy="2336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06C3B8-2D52-4154-ADBA-11EB93CC434B}"/>
                </a:ext>
              </a:extLst>
            </p:cNvPr>
            <p:cNvSpPr/>
            <p:nvPr/>
          </p:nvSpPr>
          <p:spPr>
            <a:xfrm>
              <a:off x="4204075" y="2178086"/>
              <a:ext cx="528181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id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63D6F4-745A-4053-A258-25CD45ED3C9B}"/>
                </a:ext>
              </a:extLst>
            </p:cNvPr>
            <p:cNvSpPr/>
            <p:nvPr/>
          </p:nvSpPr>
          <p:spPr>
            <a:xfrm>
              <a:off x="4750363" y="2178086"/>
              <a:ext cx="528181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age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FE6892D-7427-46D3-A711-756A60FDFEC8}"/>
                </a:ext>
              </a:extLst>
            </p:cNvPr>
            <p:cNvSpPr/>
            <p:nvPr/>
          </p:nvSpPr>
          <p:spPr>
            <a:xfrm>
              <a:off x="5296652" y="2178086"/>
              <a:ext cx="528182" cy="233668"/>
            </a:xfrm>
            <a:prstGeom prst="rect">
              <a:avLst/>
            </a:prstGeom>
            <a:solidFill>
              <a:srgbClr val="D3FD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name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98E1AB-1BFC-4E5A-80BE-A6B9F5E72BFA}"/>
                </a:ext>
              </a:extLst>
            </p:cNvPr>
            <p:cNvSpPr/>
            <p:nvPr/>
          </p:nvSpPr>
          <p:spPr>
            <a:xfrm>
              <a:off x="5842942" y="2178086"/>
              <a:ext cx="708687" cy="233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DB_TRX_ID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70A8F4-CC40-461E-AF26-ED7FC997B2F1}"/>
                </a:ext>
              </a:extLst>
            </p:cNvPr>
            <p:cNvSpPr/>
            <p:nvPr/>
          </p:nvSpPr>
          <p:spPr>
            <a:xfrm>
              <a:off x="6566960" y="2178086"/>
              <a:ext cx="804802" cy="233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DB_ROLL_PTR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38D9B0-DCC9-47CC-BFA2-EBBE27A14376}"/>
              </a:ext>
            </a:extLst>
          </p:cNvPr>
          <p:cNvGrpSpPr/>
          <p:nvPr/>
        </p:nvGrpSpPr>
        <p:grpSpPr>
          <a:xfrm>
            <a:off x="7896436" y="2433208"/>
            <a:ext cx="3167687" cy="233668"/>
            <a:chOff x="7945043" y="2433208"/>
            <a:chExt cx="3167687" cy="2336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5A9A01-D1B7-4D7D-9A10-3E29170354F9}"/>
                </a:ext>
              </a:extLst>
            </p:cNvPr>
            <p:cNvSpPr/>
            <p:nvPr/>
          </p:nvSpPr>
          <p:spPr>
            <a:xfrm>
              <a:off x="7945043" y="2433208"/>
              <a:ext cx="528181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ED23ED-05E2-4263-8096-795B91691EA5}"/>
                </a:ext>
              </a:extLst>
            </p:cNvPr>
            <p:cNvSpPr/>
            <p:nvPr/>
          </p:nvSpPr>
          <p:spPr>
            <a:xfrm>
              <a:off x="8491331" y="2433208"/>
              <a:ext cx="528181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20B7B7-1D91-4E03-A2BB-BE2F1A4645B0}"/>
                </a:ext>
              </a:extLst>
            </p:cNvPr>
            <p:cNvSpPr/>
            <p:nvPr/>
          </p:nvSpPr>
          <p:spPr>
            <a:xfrm>
              <a:off x="9037620" y="2433208"/>
              <a:ext cx="528182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3D2098-EF8D-4999-B1BC-2DA3B6B8C3FD}"/>
                </a:ext>
              </a:extLst>
            </p:cNvPr>
            <p:cNvSpPr/>
            <p:nvPr/>
          </p:nvSpPr>
          <p:spPr>
            <a:xfrm>
              <a:off x="9583910" y="2433208"/>
              <a:ext cx="708687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EC8F170-7972-4683-AA98-793A3676C076}"/>
                </a:ext>
              </a:extLst>
            </p:cNvPr>
            <p:cNvSpPr/>
            <p:nvPr/>
          </p:nvSpPr>
          <p:spPr>
            <a:xfrm>
              <a:off x="10307928" y="2433208"/>
              <a:ext cx="804802" cy="233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null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2422EF82-A26E-46C4-B046-1CC7E1328D3D}"/>
              </a:ext>
            </a:extLst>
          </p:cNvPr>
          <p:cNvSpPr/>
          <p:nvPr/>
        </p:nvSpPr>
        <p:spPr>
          <a:xfrm>
            <a:off x="8450389" y="2432897"/>
            <a:ext cx="528181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0F46C8C-A27D-41A8-9C67-9A226EF0446E}"/>
              </a:ext>
            </a:extLst>
          </p:cNvPr>
          <p:cNvSpPr/>
          <p:nvPr/>
        </p:nvSpPr>
        <p:spPr>
          <a:xfrm>
            <a:off x="10255567" y="2429387"/>
            <a:ext cx="80480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0x00001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630BC38A-61D2-4B75-B4B5-C142F736C79C}"/>
              </a:ext>
            </a:extLst>
          </p:cNvPr>
          <p:cNvGrpSpPr/>
          <p:nvPr/>
        </p:nvGrpSpPr>
        <p:grpSpPr>
          <a:xfrm>
            <a:off x="7443950" y="4446247"/>
            <a:ext cx="3620173" cy="233668"/>
            <a:chOff x="8138476" y="3736703"/>
            <a:chExt cx="3620173" cy="23366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58EB092-9325-4C51-AC6A-F8E3CC6DD95B}"/>
                </a:ext>
              </a:extLst>
            </p:cNvPr>
            <p:cNvSpPr/>
            <p:nvPr/>
          </p:nvSpPr>
          <p:spPr>
            <a:xfrm>
              <a:off x="8590962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B251524-0C5B-4D30-865D-045CF0DCCC1E}"/>
                </a:ext>
              </a:extLst>
            </p:cNvPr>
            <p:cNvSpPr/>
            <p:nvPr/>
          </p:nvSpPr>
          <p:spPr>
            <a:xfrm>
              <a:off x="9137250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A09FFE-974E-453B-874F-67BCA8ADF576}"/>
                </a:ext>
              </a:extLst>
            </p:cNvPr>
            <p:cNvSpPr/>
            <p:nvPr/>
          </p:nvSpPr>
          <p:spPr>
            <a:xfrm>
              <a:off x="9683539" y="3736703"/>
              <a:ext cx="52818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270E30-700D-4CDA-B889-819E7918E60C}"/>
                </a:ext>
              </a:extLst>
            </p:cNvPr>
            <p:cNvSpPr/>
            <p:nvPr/>
          </p:nvSpPr>
          <p:spPr>
            <a:xfrm>
              <a:off x="10229829" y="3736703"/>
              <a:ext cx="708687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B5303C-8D55-4DD3-B144-3D2748F722AE}"/>
                </a:ext>
              </a:extLst>
            </p:cNvPr>
            <p:cNvSpPr/>
            <p:nvPr/>
          </p:nvSpPr>
          <p:spPr>
            <a:xfrm>
              <a:off x="10953847" y="3736703"/>
              <a:ext cx="80480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null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16EF656-5F97-4DEE-A6D7-CC03C5C9D360}"/>
                </a:ext>
              </a:extLst>
            </p:cNvPr>
            <p:cNvSpPr txBox="1"/>
            <p:nvPr/>
          </p:nvSpPr>
          <p:spPr>
            <a:xfrm>
              <a:off x="8138476" y="3784287"/>
              <a:ext cx="45248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0x00001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A334C7-6B78-4B96-B740-93D6B7C2A9BD}"/>
              </a:ext>
            </a:extLst>
          </p:cNvPr>
          <p:cNvGrpSpPr/>
          <p:nvPr/>
        </p:nvGrpSpPr>
        <p:grpSpPr>
          <a:xfrm>
            <a:off x="7443950" y="3911759"/>
            <a:ext cx="3620173" cy="233668"/>
            <a:chOff x="8138476" y="3736703"/>
            <a:chExt cx="3620173" cy="23366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89973C9-C35F-4084-978C-BFC8C4CBF781}"/>
                </a:ext>
              </a:extLst>
            </p:cNvPr>
            <p:cNvSpPr/>
            <p:nvPr/>
          </p:nvSpPr>
          <p:spPr>
            <a:xfrm>
              <a:off x="8590962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1D93954-7DFA-4331-AABE-8311CE4B8F09}"/>
                </a:ext>
              </a:extLst>
            </p:cNvPr>
            <p:cNvSpPr/>
            <p:nvPr/>
          </p:nvSpPr>
          <p:spPr>
            <a:xfrm>
              <a:off x="9137250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72E478-8F38-4A73-BACA-2B92909A7730}"/>
                </a:ext>
              </a:extLst>
            </p:cNvPr>
            <p:cNvSpPr/>
            <p:nvPr/>
          </p:nvSpPr>
          <p:spPr>
            <a:xfrm>
              <a:off x="9683539" y="3736703"/>
              <a:ext cx="52818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EFF58E7-54B8-403B-9F0A-6973C32ED328}"/>
                </a:ext>
              </a:extLst>
            </p:cNvPr>
            <p:cNvSpPr/>
            <p:nvPr/>
          </p:nvSpPr>
          <p:spPr>
            <a:xfrm>
              <a:off x="10229829" y="3736703"/>
              <a:ext cx="708687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2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9CBD0C9-FA1D-4A3D-B696-1F0942239B4B}"/>
                </a:ext>
              </a:extLst>
            </p:cNvPr>
            <p:cNvSpPr/>
            <p:nvPr/>
          </p:nvSpPr>
          <p:spPr>
            <a:xfrm>
              <a:off x="10953847" y="3736703"/>
              <a:ext cx="80480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0x00001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301775-9E8F-4A92-A26D-2FA4BEADD233}"/>
                </a:ext>
              </a:extLst>
            </p:cNvPr>
            <p:cNvSpPr txBox="1"/>
            <p:nvPr/>
          </p:nvSpPr>
          <p:spPr>
            <a:xfrm>
              <a:off x="8138476" y="3784287"/>
              <a:ext cx="45248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0x00002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50B00B33-9950-466D-B3DF-4E7563B87C7E}"/>
              </a:ext>
            </a:extLst>
          </p:cNvPr>
          <p:cNvSpPr/>
          <p:nvPr/>
        </p:nvSpPr>
        <p:spPr>
          <a:xfrm>
            <a:off x="8989759" y="2429387"/>
            <a:ext cx="52818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A3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CAED0D-78AC-4B30-9978-59A7A5D5EF8D}"/>
              </a:ext>
            </a:extLst>
          </p:cNvPr>
          <p:cNvSpPr/>
          <p:nvPr/>
        </p:nvSpPr>
        <p:spPr>
          <a:xfrm>
            <a:off x="10251813" y="2430608"/>
            <a:ext cx="80480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0x00002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E430461D-BA76-4FE3-9B2A-95056803FCFF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670193" y="2547442"/>
            <a:ext cx="3386422" cy="1411901"/>
          </a:xfrm>
          <a:prstGeom prst="bentConnector4">
            <a:avLst>
              <a:gd name="adj1" fmla="val -6750"/>
              <a:gd name="adj2" fmla="val 855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D521EEF-CF5E-4A59-BE77-3239EBBF4FC8}"/>
              </a:ext>
            </a:extLst>
          </p:cNvPr>
          <p:cNvGrpSpPr/>
          <p:nvPr/>
        </p:nvGrpSpPr>
        <p:grpSpPr>
          <a:xfrm>
            <a:off x="7436442" y="3379425"/>
            <a:ext cx="3620173" cy="233668"/>
            <a:chOff x="8138476" y="3736703"/>
            <a:chExt cx="3620173" cy="233668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EF0B40B-AE05-4D54-9EF1-E2C7D266969A}"/>
                </a:ext>
              </a:extLst>
            </p:cNvPr>
            <p:cNvSpPr/>
            <p:nvPr/>
          </p:nvSpPr>
          <p:spPr>
            <a:xfrm>
              <a:off x="8590962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30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688C512-2638-480E-94AA-5EB59F03C42A}"/>
                </a:ext>
              </a:extLst>
            </p:cNvPr>
            <p:cNvSpPr/>
            <p:nvPr/>
          </p:nvSpPr>
          <p:spPr>
            <a:xfrm>
              <a:off x="9137250" y="3736703"/>
              <a:ext cx="528181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594B7B8-F670-4768-A41D-763ED31F1AC7}"/>
                </a:ext>
              </a:extLst>
            </p:cNvPr>
            <p:cNvSpPr/>
            <p:nvPr/>
          </p:nvSpPr>
          <p:spPr>
            <a:xfrm>
              <a:off x="9683539" y="3736703"/>
              <a:ext cx="52818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A3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B4B6C23-EE6D-4763-A343-B479528CF4CB}"/>
                </a:ext>
              </a:extLst>
            </p:cNvPr>
            <p:cNvSpPr/>
            <p:nvPr/>
          </p:nvSpPr>
          <p:spPr>
            <a:xfrm>
              <a:off x="10229829" y="3736703"/>
              <a:ext cx="708687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3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113DEF6-01CC-4C1F-B2F3-07A3F3F2CDAD}"/>
                </a:ext>
              </a:extLst>
            </p:cNvPr>
            <p:cNvSpPr/>
            <p:nvPr/>
          </p:nvSpPr>
          <p:spPr>
            <a:xfrm>
              <a:off x="10953847" y="3736703"/>
              <a:ext cx="804802" cy="2336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0x00002</a:t>
              </a:r>
              <a:endParaRPr lang="zh-CN" altLang="en-US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B241415-97AE-4364-B12E-0F7B211EC5F8}"/>
                </a:ext>
              </a:extLst>
            </p:cNvPr>
            <p:cNvSpPr txBox="1"/>
            <p:nvPr/>
          </p:nvSpPr>
          <p:spPr>
            <a:xfrm>
              <a:off x="8138476" y="3784287"/>
              <a:ext cx="45248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900" dirty="0">
                  <a:solidFill>
                    <a:srgbClr val="00B050"/>
                  </a:solidFill>
                  <a:latin typeface="Alibaba Sans Light" panose="020B0303020203040204" pitchFamily="34" charset="0"/>
                  <a:cs typeface="Alibaba Sans Light" panose="020B0303020203040204" pitchFamily="34" charset="0"/>
                </a:rPr>
                <a:t>0x00003</a:t>
              </a:r>
              <a:endParaRPr lang="zh-CN" altLang="en-US" sz="900" dirty="0">
                <a:solidFill>
                  <a:srgbClr val="00B050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5F7D9105-1635-4A09-925C-430E3D6D701F}"/>
              </a:ext>
            </a:extLst>
          </p:cNvPr>
          <p:cNvSpPr/>
          <p:nvPr/>
        </p:nvSpPr>
        <p:spPr>
          <a:xfrm>
            <a:off x="9535303" y="2429387"/>
            <a:ext cx="708687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2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60B78F-16E7-44E1-A60A-A5040715EAC2}"/>
              </a:ext>
            </a:extLst>
          </p:cNvPr>
          <p:cNvSpPr/>
          <p:nvPr/>
        </p:nvSpPr>
        <p:spPr>
          <a:xfrm>
            <a:off x="9535303" y="2433876"/>
            <a:ext cx="708687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4E569BF-93A0-42E6-85B4-F318C3E2BFE9}"/>
              </a:ext>
            </a:extLst>
          </p:cNvPr>
          <p:cNvSpPr/>
          <p:nvPr/>
        </p:nvSpPr>
        <p:spPr>
          <a:xfrm>
            <a:off x="8445390" y="2430442"/>
            <a:ext cx="528181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10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B59C1DF-7C98-403A-ACAD-D1AB19ACB1CB}"/>
              </a:ext>
            </a:extLst>
          </p:cNvPr>
          <p:cNvSpPr/>
          <p:nvPr/>
        </p:nvSpPr>
        <p:spPr>
          <a:xfrm>
            <a:off x="9536795" y="2429387"/>
            <a:ext cx="708687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4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3B149D-1130-4B7A-BD13-2396227C799A}"/>
              </a:ext>
            </a:extLst>
          </p:cNvPr>
          <p:cNvSpPr/>
          <p:nvPr/>
        </p:nvSpPr>
        <p:spPr>
          <a:xfrm>
            <a:off x="10251813" y="2431879"/>
            <a:ext cx="804802" cy="2336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Alibaba Sans Light" panose="020B0303020203040204" pitchFamily="34" charset="0"/>
                <a:cs typeface="Alibaba Sans Light" panose="020B0303020203040204" pitchFamily="34" charset="0"/>
              </a:rPr>
              <a:t>0x00003</a:t>
            </a:r>
            <a:endParaRPr lang="zh-CN" altLang="en-US" sz="1000" dirty="0">
              <a:solidFill>
                <a:schemeClr val="tx1"/>
              </a:solidFill>
              <a:latin typeface="Alibaba Sans Light" panose="020B0303020203040204" pitchFamily="34" charset="0"/>
              <a:cs typeface="Alibaba Sans Light" panose="020B0303020203040204" pitchFamily="34" charset="0"/>
            </a:endParaRP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F14BE2C3-5623-456D-90E4-E030852B9E3E}"/>
              </a:ext>
            </a:extLst>
          </p:cNvPr>
          <p:cNvCxnSpPr>
            <a:cxnSpLocks/>
            <a:stCxn id="15" idx="3"/>
            <a:endCxn id="51" idx="0"/>
          </p:cNvCxnSpPr>
          <p:nvPr/>
        </p:nvCxnSpPr>
        <p:spPr>
          <a:xfrm flipH="1">
            <a:off x="7662685" y="2550042"/>
            <a:ext cx="3401438" cy="876967"/>
          </a:xfrm>
          <a:prstGeom prst="bentConnector4">
            <a:avLst>
              <a:gd name="adj1" fmla="val -6721"/>
              <a:gd name="adj2" fmla="val 566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1D26387-F1EA-4922-B7A9-2AD47507629F}"/>
              </a:ext>
            </a:extLst>
          </p:cNvPr>
          <p:cNvCxnSpPr>
            <a:cxnSpLocks/>
            <a:stCxn id="50" idx="3"/>
            <a:endCxn id="37" idx="0"/>
          </p:cNvCxnSpPr>
          <p:nvPr/>
        </p:nvCxnSpPr>
        <p:spPr>
          <a:xfrm flipH="1">
            <a:off x="7670193" y="3496259"/>
            <a:ext cx="3386422" cy="463084"/>
          </a:xfrm>
          <a:prstGeom prst="bentConnector4">
            <a:avLst>
              <a:gd name="adj1" fmla="val -6750"/>
              <a:gd name="adj2" fmla="val 544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963476CE-8BAA-4A1A-88C2-C819A08B2F15}"/>
              </a:ext>
            </a:extLst>
          </p:cNvPr>
          <p:cNvCxnSpPr>
            <a:cxnSpLocks/>
          </p:cNvCxnSpPr>
          <p:nvPr/>
        </p:nvCxnSpPr>
        <p:spPr>
          <a:xfrm flipH="1">
            <a:off x="7670193" y="4028593"/>
            <a:ext cx="3393930" cy="465238"/>
          </a:xfrm>
          <a:prstGeom prst="bentConnector4">
            <a:avLst>
              <a:gd name="adj1" fmla="val -6736"/>
              <a:gd name="adj2" fmla="val 402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!!ACID">
            <a:extLst>
              <a:ext uri="{FF2B5EF4-FFF2-40B4-BE49-F238E27FC236}">
                <a16:creationId xmlns:a16="http://schemas.microsoft.com/office/drawing/2014/main" id="{8E4EA0C2-DA0A-41EA-998D-CD61CF3A8FD8}"/>
              </a:ext>
            </a:extLst>
          </p:cNvPr>
          <p:cNvSpPr txBox="1"/>
          <p:nvPr/>
        </p:nvSpPr>
        <p:spPr>
          <a:xfrm>
            <a:off x="891938" y="5203867"/>
            <a:ext cx="10936929" cy="80464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不同事务或相同事务对同一条记录进行修改，会导致该记录的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undolog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生成一条记录版本链表，链表的头部是最新的旧记录，链表尾部是最早的旧记录。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DEC38FD9-A17F-4638-8854-C7991EA4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2" y="2031944"/>
            <a:ext cx="5437412" cy="2181837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6D33EA6F-92A4-44BA-AC0F-95E5DEDB9444}"/>
              </a:ext>
            </a:extLst>
          </p:cNvPr>
          <p:cNvSpPr/>
          <p:nvPr/>
        </p:nvSpPr>
        <p:spPr>
          <a:xfrm>
            <a:off x="844018" y="2421181"/>
            <a:ext cx="1451612" cy="15623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195AD65-C97D-4B02-9456-E36F9512A418}"/>
              </a:ext>
            </a:extLst>
          </p:cNvPr>
          <p:cNvSpPr/>
          <p:nvPr/>
        </p:nvSpPr>
        <p:spPr>
          <a:xfrm>
            <a:off x="2295630" y="2947773"/>
            <a:ext cx="1569360" cy="163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3DDB7FA-F125-4832-B526-346488C1C585}"/>
              </a:ext>
            </a:extLst>
          </p:cNvPr>
          <p:cNvSpPr/>
          <p:nvPr/>
        </p:nvSpPr>
        <p:spPr>
          <a:xfrm>
            <a:off x="3864990" y="3499241"/>
            <a:ext cx="1432874" cy="1630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3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70" grpId="0"/>
      <p:bldP spid="7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 err="1"/>
              <a:t>readview</a:t>
            </a:r>
            <a:endParaRPr lang="en-US" altLang="zh-CN" dirty="0"/>
          </a:p>
        </p:txBody>
      </p:sp>
      <p:sp>
        <p:nvSpPr>
          <p:cNvPr id="70" name="!!ACID">
            <a:extLst>
              <a:ext uri="{FF2B5EF4-FFF2-40B4-BE49-F238E27FC236}">
                <a16:creationId xmlns:a16="http://schemas.microsoft.com/office/drawing/2014/main" id="{8E4EA0C2-DA0A-41EA-998D-CD61CF3A8FD8}"/>
              </a:ext>
            </a:extLst>
          </p:cNvPr>
          <p:cNvSpPr txBox="1"/>
          <p:nvPr/>
        </p:nvSpPr>
        <p:spPr>
          <a:xfrm>
            <a:off x="873084" y="2107293"/>
            <a:ext cx="10936929" cy="36586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（读视图）是 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快照读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执行时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MVCC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提取数据的依据，记录并维护系统当前活跃的事务（未提交的）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!!ACID">
            <a:extLst>
              <a:ext uri="{FF2B5EF4-FFF2-40B4-BE49-F238E27FC236}">
                <a16:creationId xmlns:a16="http://schemas.microsoft.com/office/drawing/2014/main" id="{C5D95270-CE15-40BE-C4D9-8374977D69DF}"/>
              </a:ext>
            </a:extLst>
          </p:cNvPr>
          <p:cNvSpPr txBox="1"/>
          <p:nvPr/>
        </p:nvSpPr>
        <p:spPr>
          <a:xfrm>
            <a:off x="852443" y="2898447"/>
            <a:ext cx="10936929" cy="80464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读取的是记录的</a:t>
            </a:r>
            <a:r>
              <a:rPr lang="zh-CN" altLang="en-US" sz="14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最新版本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，读取时还要保证其他并发事务不能修改当前记录，会对读取的记录进行加锁。对于我们日常的操作，如：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... lock in share mode(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共享锁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 ... for update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insert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delete(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排他锁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都是一种当前读。</a:t>
            </a:r>
          </a:p>
        </p:txBody>
      </p:sp>
      <p:sp>
        <p:nvSpPr>
          <p:cNvPr id="6" name="!!ACID">
            <a:extLst>
              <a:ext uri="{FF2B5EF4-FFF2-40B4-BE49-F238E27FC236}">
                <a16:creationId xmlns:a16="http://schemas.microsoft.com/office/drawing/2014/main" id="{06E7D2E5-D93D-2C98-83A1-C08C8D036DA9}"/>
              </a:ext>
            </a:extLst>
          </p:cNvPr>
          <p:cNvSpPr txBox="1"/>
          <p:nvPr/>
        </p:nvSpPr>
        <p:spPr>
          <a:xfrm>
            <a:off x="873083" y="4189463"/>
            <a:ext cx="10936929" cy="122764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简单的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（不加锁）就是快照读，快照读，读取的是记录数据的可见版本，有可能是历史数据，不加锁，是非阻塞读。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 Committed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：每次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，都生成一个快照读。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Repeatable Read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：开启事务后第一个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语句才是快照读的地方。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7A0E610-3C31-A5C6-4D89-64D124251B51}"/>
              </a:ext>
            </a:extLst>
          </p:cNvPr>
          <p:cNvSpPr txBox="1">
            <a:spLocks/>
          </p:cNvSpPr>
          <p:nvPr/>
        </p:nvSpPr>
        <p:spPr>
          <a:xfrm>
            <a:off x="710880" y="2539326"/>
            <a:ext cx="10749598" cy="369102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当前读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快照读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554588A-5693-4F3D-F582-201A648CFB61}"/>
              </a:ext>
            </a:extLst>
          </p:cNvPr>
          <p:cNvGrpSpPr/>
          <p:nvPr/>
        </p:nvGrpSpPr>
        <p:grpSpPr>
          <a:xfrm>
            <a:off x="4609707" y="952107"/>
            <a:ext cx="6890993" cy="1306037"/>
            <a:chOff x="2773015" y="4781159"/>
            <a:chExt cx="7585357" cy="169651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1EA32F2-AE74-4C4F-BA13-C37A08EC1BB0}"/>
                </a:ext>
              </a:extLst>
            </p:cNvPr>
            <p:cNvGrpSpPr/>
            <p:nvPr/>
          </p:nvGrpSpPr>
          <p:grpSpPr>
            <a:xfrm>
              <a:off x="2773015" y="4781159"/>
              <a:ext cx="1018162" cy="1696512"/>
              <a:chOff x="2773015" y="4781159"/>
              <a:chExt cx="1018162" cy="1696512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06EF5F7-B2B6-D009-462E-01616C5C5612}"/>
                  </a:ext>
                </a:extLst>
              </p:cNvPr>
              <p:cNvCxnSpPr/>
              <p:nvPr/>
            </p:nvCxnSpPr>
            <p:spPr>
              <a:xfrm>
                <a:off x="3466509" y="4988701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9BFEFA5-7E11-C559-0983-FE0D94996646}"/>
                  </a:ext>
                </a:extLst>
              </p:cNvPr>
              <p:cNvCxnSpPr/>
              <p:nvPr/>
            </p:nvCxnSpPr>
            <p:spPr>
              <a:xfrm>
                <a:off x="3466509" y="5029341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2AAB9E7-5A6D-7121-4F69-B1CE9217B7AC}"/>
                  </a:ext>
                </a:extLst>
              </p:cNvPr>
              <p:cNvCxnSpPr/>
              <p:nvPr/>
            </p:nvCxnSpPr>
            <p:spPr>
              <a:xfrm>
                <a:off x="3466508" y="5069981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6B94AC8-1788-19FD-D7AE-9A69A43AC00E}"/>
                  </a:ext>
                </a:extLst>
              </p:cNvPr>
              <p:cNvCxnSpPr/>
              <p:nvPr/>
            </p:nvCxnSpPr>
            <p:spPr>
              <a:xfrm>
                <a:off x="3466509" y="5316710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F3F7397-C70A-C290-11F9-32C4F31C9F49}"/>
                  </a:ext>
                </a:extLst>
              </p:cNvPr>
              <p:cNvCxnSpPr/>
              <p:nvPr/>
            </p:nvCxnSpPr>
            <p:spPr>
              <a:xfrm>
                <a:off x="3466509" y="5357350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812BA387-9341-8A1A-C544-874789695E79}"/>
                  </a:ext>
                </a:extLst>
              </p:cNvPr>
              <p:cNvCxnSpPr/>
              <p:nvPr/>
            </p:nvCxnSpPr>
            <p:spPr>
              <a:xfrm>
                <a:off x="3466508" y="5397990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2FAEEC0-BE48-5223-5497-EEA8DE840707}"/>
                  </a:ext>
                </a:extLst>
              </p:cNvPr>
              <p:cNvCxnSpPr/>
              <p:nvPr/>
            </p:nvCxnSpPr>
            <p:spPr>
              <a:xfrm>
                <a:off x="3466509" y="5641084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48317DB4-91AE-234C-87E1-32E3C14A4C74}"/>
                  </a:ext>
                </a:extLst>
              </p:cNvPr>
              <p:cNvCxnSpPr/>
              <p:nvPr/>
            </p:nvCxnSpPr>
            <p:spPr>
              <a:xfrm>
                <a:off x="3466509" y="5681724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25834357-C020-9A02-C531-7B59D603F0FE}"/>
                  </a:ext>
                </a:extLst>
              </p:cNvPr>
              <p:cNvCxnSpPr/>
              <p:nvPr/>
            </p:nvCxnSpPr>
            <p:spPr>
              <a:xfrm>
                <a:off x="3466508" y="5722364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折角形 68">
                <a:extLst>
                  <a:ext uri="{FF2B5EF4-FFF2-40B4-BE49-F238E27FC236}">
                    <a16:creationId xmlns:a16="http://schemas.microsoft.com/office/drawing/2014/main" id="{7501C001-010B-C739-5E7A-48CFFB1DBC70}"/>
                  </a:ext>
                </a:extLst>
              </p:cNvPr>
              <p:cNvSpPr/>
              <p:nvPr/>
            </p:nvSpPr>
            <p:spPr>
              <a:xfrm>
                <a:off x="2863391" y="5276286"/>
                <a:ext cx="110245" cy="162128"/>
              </a:xfrm>
              <a:prstGeom prst="foldedCorner">
                <a:avLst>
                  <a:gd name="adj" fmla="val 283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折角形 69">
                <a:extLst>
                  <a:ext uri="{FF2B5EF4-FFF2-40B4-BE49-F238E27FC236}">
                    <a16:creationId xmlns:a16="http://schemas.microsoft.com/office/drawing/2014/main" id="{7254424A-561B-BB9E-EDA8-58F2D4021EDB}"/>
                  </a:ext>
                </a:extLst>
              </p:cNvPr>
              <p:cNvSpPr/>
              <p:nvPr/>
            </p:nvSpPr>
            <p:spPr>
              <a:xfrm>
                <a:off x="2863391" y="4948277"/>
                <a:ext cx="110245" cy="162128"/>
              </a:xfrm>
              <a:prstGeom prst="foldedCorner">
                <a:avLst>
                  <a:gd name="adj" fmla="val 283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折角形 70">
                <a:extLst>
                  <a:ext uri="{FF2B5EF4-FFF2-40B4-BE49-F238E27FC236}">
                    <a16:creationId xmlns:a16="http://schemas.microsoft.com/office/drawing/2014/main" id="{E67545A5-6473-696E-2A01-731A35CCAA23}"/>
                  </a:ext>
                </a:extLst>
              </p:cNvPr>
              <p:cNvSpPr/>
              <p:nvPr/>
            </p:nvSpPr>
            <p:spPr>
              <a:xfrm>
                <a:off x="2863391" y="5600876"/>
                <a:ext cx="110245" cy="162128"/>
              </a:xfrm>
              <a:prstGeom prst="foldedCorner">
                <a:avLst>
                  <a:gd name="adj" fmla="val 283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3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圆角矩形 71">
                <a:extLst>
                  <a:ext uri="{FF2B5EF4-FFF2-40B4-BE49-F238E27FC236}">
                    <a16:creationId xmlns:a16="http://schemas.microsoft.com/office/drawing/2014/main" id="{4134DC91-F7E4-E6A9-6971-367EE9D89DF1}"/>
                  </a:ext>
                </a:extLst>
              </p:cNvPr>
              <p:cNvSpPr/>
              <p:nvPr/>
            </p:nvSpPr>
            <p:spPr>
              <a:xfrm>
                <a:off x="2773015" y="4781159"/>
                <a:ext cx="1018162" cy="1379611"/>
              </a:xfrm>
              <a:prstGeom prst="roundRect">
                <a:avLst>
                  <a:gd name="adj" fmla="val 5202"/>
                </a:avLst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D6F86C0-D66D-23D1-0787-A4B4A3388F17}"/>
                  </a:ext>
                </a:extLst>
              </p:cNvPr>
              <p:cNvSpPr txBox="1"/>
              <p:nvPr/>
            </p:nvSpPr>
            <p:spPr>
              <a:xfrm>
                <a:off x="3087623" y="6157836"/>
                <a:ext cx="671177" cy="31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事务</a:t>
                </a:r>
                <a:r>
                  <a:rPr lang="en-US" altLang="zh-CN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27682F37-DDDA-C33A-7B6D-7AC08716D9F7}"/>
                  </a:ext>
                </a:extLst>
              </p:cNvPr>
              <p:cNvCxnSpPr/>
              <p:nvPr/>
            </p:nvCxnSpPr>
            <p:spPr>
              <a:xfrm>
                <a:off x="3479548" y="5965458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6DA1545-FD7C-6134-6208-C21F70D52A8D}"/>
                  </a:ext>
                </a:extLst>
              </p:cNvPr>
              <p:cNvCxnSpPr/>
              <p:nvPr/>
            </p:nvCxnSpPr>
            <p:spPr>
              <a:xfrm>
                <a:off x="3479548" y="6006098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4539B0-3082-8B1A-2FC1-4A37B26D48B5}"/>
                  </a:ext>
                </a:extLst>
              </p:cNvPr>
              <p:cNvCxnSpPr/>
              <p:nvPr/>
            </p:nvCxnSpPr>
            <p:spPr>
              <a:xfrm>
                <a:off x="3479547" y="6046738"/>
                <a:ext cx="220979" cy="0"/>
              </a:xfrm>
              <a:prstGeom prst="line">
                <a:avLst/>
              </a:prstGeom>
              <a:ln w="19050">
                <a:solidFill>
                  <a:srgbClr val="F9F9F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折角形 78">
                <a:extLst>
                  <a:ext uri="{FF2B5EF4-FFF2-40B4-BE49-F238E27FC236}">
                    <a16:creationId xmlns:a16="http://schemas.microsoft.com/office/drawing/2014/main" id="{16E4D148-CFB7-81FD-31EC-B76AD448484A}"/>
                  </a:ext>
                </a:extLst>
              </p:cNvPr>
              <p:cNvSpPr/>
              <p:nvPr/>
            </p:nvSpPr>
            <p:spPr>
              <a:xfrm>
                <a:off x="2876430" y="5925250"/>
                <a:ext cx="110245" cy="162128"/>
              </a:xfrm>
              <a:prstGeom prst="foldedCorner">
                <a:avLst>
                  <a:gd name="adj" fmla="val 2831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</a:rPr>
                  <a:t>4</a:t>
                </a: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E86A483-B46B-270D-7FE2-D909889C9A5D}"/>
                </a:ext>
              </a:extLst>
            </p:cNvPr>
            <p:cNvGrpSpPr/>
            <p:nvPr/>
          </p:nvGrpSpPr>
          <p:grpSpPr>
            <a:xfrm>
              <a:off x="2841145" y="4845016"/>
              <a:ext cx="7517227" cy="1428836"/>
              <a:chOff x="2841145" y="4845016"/>
              <a:chExt cx="7517227" cy="1428836"/>
            </a:xfrm>
          </p:grpSpPr>
          <p:sp>
            <p:nvSpPr>
              <p:cNvPr id="2" name="圆角矩形 54">
                <a:extLst>
                  <a:ext uri="{FF2B5EF4-FFF2-40B4-BE49-F238E27FC236}">
                    <a16:creationId xmlns:a16="http://schemas.microsoft.com/office/drawing/2014/main" id="{FC41C2A6-8B64-6AAE-704D-68BA5C0A58BC}"/>
                  </a:ext>
                </a:extLst>
              </p:cNvPr>
              <p:cNvSpPr/>
              <p:nvPr/>
            </p:nvSpPr>
            <p:spPr>
              <a:xfrm>
                <a:off x="2841145" y="4845016"/>
                <a:ext cx="881903" cy="28737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8" name="圆角矩形 55">
                <a:extLst>
                  <a:ext uri="{FF2B5EF4-FFF2-40B4-BE49-F238E27FC236}">
                    <a16:creationId xmlns:a16="http://schemas.microsoft.com/office/drawing/2014/main" id="{E4A2745D-C393-993E-9FB9-1312DA4F43FD}"/>
                  </a:ext>
                </a:extLst>
              </p:cNvPr>
              <p:cNvSpPr/>
              <p:nvPr/>
            </p:nvSpPr>
            <p:spPr>
              <a:xfrm>
                <a:off x="2841145" y="5173025"/>
                <a:ext cx="881903" cy="28737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9" name="圆角矩形 57">
                <a:extLst>
                  <a:ext uri="{FF2B5EF4-FFF2-40B4-BE49-F238E27FC236}">
                    <a16:creationId xmlns:a16="http://schemas.microsoft.com/office/drawing/2014/main" id="{107BDBB6-B525-569B-734C-D7CB339563B7}"/>
                  </a:ext>
                </a:extLst>
              </p:cNvPr>
              <p:cNvSpPr/>
              <p:nvPr/>
            </p:nvSpPr>
            <p:spPr>
              <a:xfrm>
                <a:off x="2841145" y="5497399"/>
                <a:ext cx="881903" cy="28737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3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圆角矩形 74">
                <a:extLst>
                  <a:ext uri="{FF2B5EF4-FFF2-40B4-BE49-F238E27FC236}">
                    <a16:creationId xmlns:a16="http://schemas.microsoft.com/office/drawing/2014/main" id="{D74D9DF3-43ED-0392-926F-F35F42F60847}"/>
                  </a:ext>
                </a:extLst>
              </p:cNvPr>
              <p:cNvSpPr/>
              <p:nvPr/>
            </p:nvSpPr>
            <p:spPr>
              <a:xfrm>
                <a:off x="2854184" y="5821773"/>
                <a:ext cx="881903" cy="28737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4</a:t>
                </a:r>
                <a:endParaRPr lang="zh-CN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0" name="流程图: 磁盘 29">
                <a:extLst>
                  <a:ext uri="{FF2B5EF4-FFF2-40B4-BE49-F238E27FC236}">
                    <a16:creationId xmlns:a16="http://schemas.microsoft.com/office/drawing/2014/main" id="{3AF16C5F-9DB1-E23A-3618-FFDB00795932}"/>
                  </a:ext>
                </a:extLst>
              </p:cNvPr>
              <p:cNvSpPr/>
              <p:nvPr/>
            </p:nvSpPr>
            <p:spPr>
              <a:xfrm>
                <a:off x="5689008" y="5279667"/>
                <a:ext cx="941832" cy="382593"/>
              </a:xfrm>
              <a:prstGeom prst="flowChartMagneticDisk">
                <a:avLst/>
              </a:prstGeom>
              <a:solidFill>
                <a:srgbClr val="19C3FF"/>
              </a:solidFill>
              <a:ln w="3175">
                <a:solidFill>
                  <a:srgbClr val="F9F9F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DB</a:t>
                </a:r>
              </a:p>
            </p:txBody>
          </p:sp>
          <p:sp>
            <p:nvSpPr>
              <p:cNvPr id="31" name="圆角矩形 81">
                <a:extLst>
                  <a:ext uri="{FF2B5EF4-FFF2-40B4-BE49-F238E27FC236}">
                    <a16:creationId xmlns:a16="http://schemas.microsoft.com/office/drawing/2014/main" id="{9A163F83-6522-FB97-E701-602B9A23CFDD}"/>
                  </a:ext>
                </a:extLst>
              </p:cNvPr>
              <p:cNvSpPr/>
              <p:nvPr/>
            </p:nvSpPr>
            <p:spPr>
              <a:xfrm>
                <a:off x="8528671" y="5003941"/>
                <a:ext cx="881903" cy="287370"/>
              </a:xfrm>
              <a:prstGeom prst="roundRect">
                <a:avLst/>
              </a:prstGeom>
              <a:solidFill>
                <a:srgbClr val="BCF1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圆角矩形 82">
                <a:extLst>
                  <a:ext uri="{FF2B5EF4-FFF2-40B4-BE49-F238E27FC236}">
                    <a16:creationId xmlns:a16="http://schemas.microsoft.com/office/drawing/2014/main" id="{DD3B7B4E-E9C1-CAD0-58CE-90EE19412751}"/>
                  </a:ext>
                </a:extLst>
              </p:cNvPr>
              <p:cNvSpPr/>
              <p:nvPr/>
            </p:nvSpPr>
            <p:spPr>
              <a:xfrm>
                <a:off x="8528671" y="5331950"/>
                <a:ext cx="881903" cy="287370"/>
              </a:xfrm>
              <a:prstGeom prst="roundRect">
                <a:avLst/>
              </a:prstGeom>
              <a:solidFill>
                <a:srgbClr val="BCF1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圆角矩形 83">
                <a:extLst>
                  <a:ext uri="{FF2B5EF4-FFF2-40B4-BE49-F238E27FC236}">
                    <a16:creationId xmlns:a16="http://schemas.microsoft.com/office/drawing/2014/main" id="{3A448F73-DA4A-C2F5-466A-67A1F7CFED98}"/>
                  </a:ext>
                </a:extLst>
              </p:cNvPr>
              <p:cNvSpPr/>
              <p:nvPr/>
            </p:nvSpPr>
            <p:spPr>
              <a:xfrm>
                <a:off x="8528671" y="5656324"/>
                <a:ext cx="881903" cy="287370"/>
              </a:xfrm>
              <a:prstGeom prst="roundRect">
                <a:avLst/>
              </a:prstGeom>
              <a:solidFill>
                <a:srgbClr val="BCF1F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BBBEA9F3-CFFF-0B7E-1C21-A409B9D9D5B7}"/>
                  </a:ext>
                </a:extLst>
              </p:cNvPr>
              <p:cNvGrpSpPr/>
              <p:nvPr/>
            </p:nvGrpSpPr>
            <p:grpSpPr>
              <a:xfrm>
                <a:off x="8460541" y="4940084"/>
                <a:ext cx="1018162" cy="1333768"/>
                <a:chOff x="7821077" y="4936456"/>
                <a:chExt cx="1018162" cy="1333768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4132C568-99C3-60BC-3A55-A481815026CD}"/>
                    </a:ext>
                  </a:extLst>
                </p:cNvPr>
                <p:cNvCxnSpPr/>
                <p:nvPr/>
              </p:nvCxnSpPr>
              <p:spPr>
                <a:xfrm>
                  <a:off x="8514571" y="5143998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4E5812F-9CAA-A4C3-C521-036969B5D812}"/>
                    </a:ext>
                  </a:extLst>
                </p:cNvPr>
                <p:cNvCxnSpPr/>
                <p:nvPr/>
              </p:nvCxnSpPr>
              <p:spPr>
                <a:xfrm>
                  <a:off x="8514571" y="5184638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64076ABA-0319-5974-02B7-967FFAB549D7}"/>
                    </a:ext>
                  </a:extLst>
                </p:cNvPr>
                <p:cNvCxnSpPr/>
                <p:nvPr/>
              </p:nvCxnSpPr>
              <p:spPr>
                <a:xfrm>
                  <a:off x="8514570" y="5225278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C00CFF90-B605-7466-D7B2-EFDCC115A2C5}"/>
                    </a:ext>
                  </a:extLst>
                </p:cNvPr>
                <p:cNvCxnSpPr/>
                <p:nvPr/>
              </p:nvCxnSpPr>
              <p:spPr>
                <a:xfrm>
                  <a:off x="8514571" y="5472007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D7A78E7-54F1-3208-29CC-137BA21320B6}"/>
                    </a:ext>
                  </a:extLst>
                </p:cNvPr>
                <p:cNvCxnSpPr/>
                <p:nvPr/>
              </p:nvCxnSpPr>
              <p:spPr>
                <a:xfrm>
                  <a:off x="8514571" y="5512647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65CA73E9-5F46-BAC1-70D7-D2C44E7FDC50}"/>
                    </a:ext>
                  </a:extLst>
                </p:cNvPr>
                <p:cNvCxnSpPr/>
                <p:nvPr/>
              </p:nvCxnSpPr>
              <p:spPr>
                <a:xfrm>
                  <a:off x="8514570" y="5553287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0E97800C-7A44-03EC-B42D-A6B8EF976377}"/>
                    </a:ext>
                  </a:extLst>
                </p:cNvPr>
                <p:cNvCxnSpPr/>
                <p:nvPr/>
              </p:nvCxnSpPr>
              <p:spPr>
                <a:xfrm>
                  <a:off x="8514571" y="5796381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F4CF628A-18B9-8FED-CE64-E4A58B042C2D}"/>
                    </a:ext>
                  </a:extLst>
                </p:cNvPr>
                <p:cNvCxnSpPr/>
                <p:nvPr/>
              </p:nvCxnSpPr>
              <p:spPr>
                <a:xfrm>
                  <a:off x="8514571" y="5837021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4D8956D8-B1B5-6256-CC7B-C52D19315ACA}"/>
                    </a:ext>
                  </a:extLst>
                </p:cNvPr>
                <p:cNvCxnSpPr/>
                <p:nvPr/>
              </p:nvCxnSpPr>
              <p:spPr>
                <a:xfrm>
                  <a:off x="8514570" y="5877661"/>
                  <a:ext cx="220979" cy="0"/>
                </a:xfrm>
                <a:prstGeom prst="line">
                  <a:avLst/>
                </a:prstGeom>
                <a:ln w="19050">
                  <a:solidFill>
                    <a:srgbClr val="F9F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折角形 94">
                  <a:extLst>
                    <a:ext uri="{FF2B5EF4-FFF2-40B4-BE49-F238E27FC236}">
                      <a16:creationId xmlns:a16="http://schemas.microsoft.com/office/drawing/2014/main" id="{BD57E7CB-B4DC-9E8E-604A-F44D11130B20}"/>
                    </a:ext>
                  </a:extLst>
                </p:cNvPr>
                <p:cNvSpPr/>
                <p:nvPr/>
              </p:nvSpPr>
              <p:spPr>
                <a:xfrm>
                  <a:off x="7911453" y="5431583"/>
                  <a:ext cx="110245" cy="162128"/>
                </a:xfrm>
                <a:prstGeom prst="foldedCorner">
                  <a:avLst>
                    <a:gd name="adj" fmla="val 283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折角形 95">
                  <a:extLst>
                    <a:ext uri="{FF2B5EF4-FFF2-40B4-BE49-F238E27FC236}">
                      <a16:creationId xmlns:a16="http://schemas.microsoft.com/office/drawing/2014/main" id="{23CF41E4-E4C8-6D5A-A61B-3E25FB7BBE46}"/>
                    </a:ext>
                  </a:extLst>
                </p:cNvPr>
                <p:cNvSpPr/>
                <p:nvPr/>
              </p:nvSpPr>
              <p:spPr>
                <a:xfrm>
                  <a:off x="7911453" y="5103574"/>
                  <a:ext cx="110245" cy="162128"/>
                </a:xfrm>
                <a:prstGeom prst="foldedCorner">
                  <a:avLst>
                    <a:gd name="adj" fmla="val 283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折角形 96">
                  <a:extLst>
                    <a:ext uri="{FF2B5EF4-FFF2-40B4-BE49-F238E27FC236}">
                      <a16:creationId xmlns:a16="http://schemas.microsoft.com/office/drawing/2014/main" id="{6CA781B1-A6AD-F544-456D-077929C0340D}"/>
                    </a:ext>
                  </a:extLst>
                </p:cNvPr>
                <p:cNvSpPr/>
                <p:nvPr/>
              </p:nvSpPr>
              <p:spPr>
                <a:xfrm>
                  <a:off x="7911453" y="5756173"/>
                  <a:ext cx="110245" cy="162128"/>
                </a:xfrm>
                <a:prstGeom prst="foldedCorner">
                  <a:avLst>
                    <a:gd name="adj" fmla="val 2831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圆角矩形 97">
                  <a:extLst>
                    <a:ext uri="{FF2B5EF4-FFF2-40B4-BE49-F238E27FC236}">
                      <a16:creationId xmlns:a16="http://schemas.microsoft.com/office/drawing/2014/main" id="{998802B9-8092-FE09-7382-3519F357C2E4}"/>
                    </a:ext>
                  </a:extLst>
                </p:cNvPr>
                <p:cNvSpPr/>
                <p:nvPr/>
              </p:nvSpPr>
              <p:spPr>
                <a:xfrm>
                  <a:off x="7821077" y="4936456"/>
                  <a:ext cx="1018162" cy="1063557"/>
                </a:xfrm>
                <a:prstGeom prst="roundRect">
                  <a:avLst>
                    <a:gd name="adj" fmla="val 5202"/>
                  </a:avLst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FA96735-A3FD-4AEC-5827-C5933F35961E}"/>
                    </a:ext>
                  </a:extLst>
                </p:cNvPr>
                <p:cNvSpPr txBox="1"/>
                <p:nvPr/>
              </p:nvSpPr>
              <p:spPr>
                <a:xfrm>
                  <a:off x="8023707" y="6016308"/>
                  <a:ext cx="61290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事务</a:t>
                  </a:r>
                  <a:r>
                    <a:rPr lang="en-US" altLang="zh-CN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B</a:t>
                  </a: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35744B4B-AF71-5A9D-0EB7-EE2836A3B1A3}"/>
                  </a:ext>
                </a:extLst>
              </p:cNvPr>
              <p:cNvGrpSpPr/>
              <p:nvPr/>
            </p:nvGrpSpPr>
            <p:grpSpPr>
              <a:xfrm>
                <a:off x="3723048" y="4982581"/>
                <a:ext cx="1965960" cy="488383"/>
                <a:chOff x="3723048" y="4982581"/>
                <a:chExt cx="1965960" cy="488383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FAB35FF0-3309-F131-1402-FBC20F1E5465}"/>
                    </a:ext>
                  </a:extLst>
                </p:cNvPr>
                <p:cNvCxnSpPr>
                  <a:stCxn id="2" idx="3"/>
                  <a:endCxn id="30" idx="2"/>
                </p:cNvCxnSpPr>
                <p:nvPr/>
              </p:nvCxnSpPr>
              <p:spPr>
                <a:xfrm>
                  <a:off x="3723048" y="4988701"/>
                  <a:ext cx="1965960" cy="4822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21C56D5-8884-8CFF-126D-8BC13B597DA4}"/>
                    </a:ext>
                  </a:extLst>
                </p:cNvPr>
                <p:cNvSpPr txBox="1"/>
                <p:nvPr/>
              </p:nvSpPr>
              <p:spPr>
                <a:xfrm>
                  <a:off x="4426565" y="4982581"/>
                  <a:ext cx="82266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id=1</a:t>
                  </a:r>
                  <a:r>
                    <a:rPr lang="en-US" altLang="zh-CN" sz="1050" dirty="0">
                      <a:solidFill>
                        <a:srgbClr val="FF0000"/>
                      </a:solidFill>
                    </a:rPr>
                    <a:t>(select)</a:t>
                  </a:r>
                  <a:endParaRPr lang="zh-CN" altLang="en-US" sz="105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7C46261-A3F6-A58E-762A-AA9B05818CDD}"/>
                  </a:ext>
                </a:extLst>
              </p:cNvPr>
              <p:cNvGrpSpPr/>
              <p:nvPr/>
            </p:nvGrpSpPr>
            <p:grpSpPr>
              <a:xfrm>
                <a:off x="3723048" y="5370441"/>
                <a:ext cx="1965960" cy="270643"/>
                <a:chOff x="3723048" y="5370441"/>
                <a:chExt cx="1965960" cy="270643"/>
              </a:xfrm>
            </p:grpSpPr>
            <p:cxnSp>
              <p:nvCxnSpPr>
                <p:cNvPr id="53" name="直接箭头连接符 52">
                  <a:extLst>
                    <a:ext uri="{FF2B5EF4-FFF2-40B4-BE49-F238E27FC236}">
                      <a16:creationId xmlns:a16="http://schemas.microsoft.com/office/drawing/2014/main" id="{A142EE45-5B79-3E68-9815-B09368F753D5}"/>
                    </a:ext>
                  </a:extLst>
                </p:cNvPr>
                <p:cNvCxnSpPr>
                  <a:stCxn id="9" idx="3"/>
                  <a:endCxn id="30" idx="2"/>
                </p:cNvCxnSpPr>
                <p:nvPr/>
              </p:nvCxnSpPr>
              <p:spPr>
                <a:xfrm flipV="1">
                  <a:off x="3723048" y="5470964"/>
                  <a:ext cx="1965960" cy="1701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5A481F18-6E5A-AE6A-D95B-29BFC85515DE}"/>
                    </a:ext>
                  </a:extLst>
                </p:cNvPr>
                <p:cNvSpPr txBox="1"/>
                <p:nvPr/>
              </p:nvSpPr>
              <p:spPr>
                <a:xfrm>
                  <a:off x="4413260" y="5370441"/>
                  <a:ext cx="82266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id=1</a:t>
                  </a:r>
                  <a:r>
                    <a:rPr lang="en-US" altLang="zh-CN" sz="1050" dirty="0">
                      <a:solidFill>
                        <a:srgbClr val="FF0000"/>
                      </a:solidFill>
                    </a:rPr>
                    <a:t>(select)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09ABDD3-79BB-E596-E651-23C322686AA1}"/>
                  </a:ext>
                </a:extLst>
              </p:cNvPr>
              <p:cNvGrpSpPr/>
              <p:nvPr/>
            </p:nvGrpSpPr>
            <p:grpSpPr>
              <a:xfrm>
                <a:off x="6630840" y="5248027"/>
                <a:ext cx="1829701" cy="253916"/>
                <a:chOff x="6630840" y="5248027"/>
                <a:chExt cx="1829701" cy="253916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1803E9AC-0BCE-B2F9-0EF7-90A3B4D6F49E}"/>
                    </a:ext>
                  </a:extLst>
                </p:cNvPr>
                <p:cNvCxnSpPr>
                  <a:stCxn id="47" idx="1"/>
                  <a:endCxn id="30" idx="4"/>
                </p:cNvCxnSpPr>
                <p:nvPr/>
              </p:nvCxnSpPr>
              <p:spPr>
                <a:xfrm flipH="1" flipV="1">
                  <a:off x="6630840" y="5470964"/>
                  <a:ext cx="1829701" cy="8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DEADAAF-E74E-EEF2-9B22-729215792FE4}"/>
                    </a:ext>
                  </a:extLst>
                </p:cNvPr>
                <p:cNvSpPr txBox="1"/>
                <p:nvPr/>
              </p:nvSpPr>
              <p:spPr>
                <a:xfrm>
                  <a:off x="7325433" y="5248027"/>
                  <a:ext cx="60305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05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</a:rPr>
                    <a:t>commit</a:t>
                  </a:r>
                  <a:endParaRPr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90A601A-9D11-A607-5A16-E114A88DFB23}"/>
                  </a:ext>
                </a:extLst>
              </p:cNvPr>
              <p:cNvSpPr txBox="1"/>
              <p:nvPr/>
            </p:nvSpPr>
            <p:spPr>
              <a:xfrm>
                <a:off x="9437927" y="5331950"/>
                <a:ext cx="9204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id=1 </a:t>
                </a:r>
                <a:r>
                  <a:rPr lang="en-US" altLang="zh-CN" sz="1050" dirty="0">
                    <a:solidFill>
                      <a:srgbClr val="FF0000"/>
                    </a:solidFill>
                  </a:rPr>
                  <a:t>(update)</a:t>
                </a:r>
                <a:endParaRPr lang="zh-CN" altLang="en-US" sz="105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914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70" name="!!ACID">
            <a:extLst>
              <a:ext uri="{FF2B5EF4-FFF2-40B4-BE49-F238E27FC236}">
                <a16:creationId xmlns:a16="http://schemas.microsoft.com/office/drawing/2014/main" id="{8E4EA0C2-DA0A-41EA-998D-CD61CF3A8FD8}"/>
              </a:ext>
            </a:extLst>
          </p:cNvPr>
          <p:cNvSpPr txBox="1"/>
          <p:nvPr/>
        </p:nvSpPr>
        <p:spPr>
          <a:xfrm>
            <a:off x="710880" y="1519309"/>
            <a:ext cx="10936929" cy="365869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中包含了四个核心字段：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059CF0EF-7A44-4C97-84FF-02D053BA9AD8}"/>
              </a:ext>
            </a:extLst>
          </p:cNvPr>
          <p:cNvGraphicFramePr>
            <a:graphicFrameLocks noGrp="1"/>
          </p:cNvGraphicFramePr>
          <p:nvPr/>
        </p:nvGraphicFramePr>
        <p:xfrm>
          <a:off x="804719" y="2215986"/>
          <a:ext cx="10152668" cy="1947368"/>
        </p:xfrm>
        <a:graphic>
          <a:graphicData uri="http://schemas.openxmlformats.org/drawingml/2006/table">
            <a:tbl>
              <a:tblPr/>
              <a:tblGrid>
                <a:gridCol w="242201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730656">
                  <a:extLst>
                    <a:ext uri="{9D8B030D-6E8A-4147-A177-3AD203B41FA5}">
                      <a16:colId xmlns:a16="http://schemas.microsoft.com/office/drawing/2014/main" val="4046315242"/>
                    </a:ext>
                  </a:extLst>
                </a:gridCol>
              </a:tblGrid>
              <a:tr h="493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字段</a:t>
                      </a:r>
                    </a:p>
                  </a:txBody>
                  <a:tcPr marL="36000" marR="36000" marT="0" marB="108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含义</a:t>
                      </a:r>
                    </a:p>
                  </a:txBody>
                  <a:tcPr marL="36000" marR="36000" marT="0" marB="108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Alibaba Sans Light" panose="020B0303020203040204" pitchFamily="34" charset="0"/>
                          <a:cs typeface="Alibaba Sans Light" panose="020B0303020203040204" pitchFamily="34" charset="0"/>
                        </a:rPr>
                        <a:t>m_ids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libaba Sans Light" panose="020B0303020203040204" pitchFamily="34" charset="0"/>
                        <a:cs typeface="Alibaba Sans Light" panose="020B0303020203040204" pitchFamily="34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当前活跃的事务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集合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Alibaba Sans Light" panose="020B0303020203040204" pitchFamily="34" charset="0"/>
                          <a:cs typeface="Alibaba Sans Light" panose="020B0303020203040204" pitchFamily="34" charset="0"/>
                        </a:rPr>
                        <a:t>min_trx_id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Alibaba Sans Light" panose="020B0303020203040204" pitchFamily="34" charset="0"/>
                        <a:cs typeface="Alibaba Sans Light" panose="020B0303020203040204" pitchFamily="34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最小活跃事务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endParaRPr lang="zh-CN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507836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Alibaba Sans Light" panose="020B0303020203040204" pitchFamily="34" charset="0"/>
                          <a:ea typeface="+mn-ea"/>
                          <a:cs typeface="Alibaba Sans Light" panose="020B0303020203040204" pitchFamily="34" charset="0"/>
                        </a:rPr>
                        <a:t>max_trx_id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libaba Sans Light" panose="020B0303020203040204" pitchFamily="34" charset="0"/>
                        <a:ea typeface="+mn-ea"/>
                        <a:cs typeface="Alibaba Sans Light" panose="020B0303020203040204" pitchFamily="34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预分配事务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，当前最大事务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ID+1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（因为事务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是自增的）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65802"/>
                  </a:ext>
                </a:extLst>
              </a:tr>
              <a:tr h="3633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Alibaba Sans Light" panose="020B0303020203040204" pitchFamily="34" charset="0"/>
                          <a:ea typeface="+mn-ea"/>
                          <a:cs typeface="Alibaba Sans Light" panose="020B0303020203040204" pitchFamily="34" charset="0"/>
                        </a:rPr>
                        <a:t>creator_trx_id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Alibaba Sans Light" panose="020B0303020203040204" pitchFamily="34" charset="0"/>
                        <a:ea typeface="+mn-ea"/>
                        <a:cs typeface="Alibaba Sans Light" panose="020B0303020203040204" pitchFamily="34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ReadView</a:t>
                      </a:r>
                      <a:r>
                        <a:rPr lang="zh-CN" altLang="en-US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创建者的事务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阿里巴巴普惠体" panose="00020600040101010101" pitchFamily="18" charset="-122"/>
                        </a:rPr>
                        <a:t>ID</a:t>
                      </a:r>
                      <a:endParaRPr lang="zh-CN" altLang="en-US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阿里巴巴普惠体" panose="00020600040101010101" pitchFamily="18" charset="-122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351413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8F4D932B-9CA8-F6E3-2DEE-CE527C22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8" y="4359540"/>
            <a:ext cx="5437412" cy="21818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599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 err="1"/>
              <a:t>readview</a:t>
            </a:r>
            <a:endParaRPr lang="en-US" altLang="zh-CN" dirty="0"/>
          </a:p>
        </p:txBody>
      </p:sp>
      <p:sp>
        <p:nvSpPr>
          <p:cNvPr id="70" name="!!ACID">
            <a:extLst>
              <a:ext uri="{FF2B5EF4-FFF2-40B4-BE49-F238E27FC236}">
                <a16:creationId xmlns:a16="http://schemas.microsoft.com/office/drawing/2014/main" id="{8E4EA0C2-DA0A-41EA-998D-CD61CF3A8FD8}"/>
              </a:ext>
            </a:extLst>
          </p:cNvPr>
          <p:cNvSpPr txBox="1"/>
          <p:nvPr/>
        </p:nvSpPr>
        <p:spPr>
          <a:xfrm>
            <a:off x="1032268" y="2725382"/>
            <a:ext cx="1785275" cy="21544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版本链数据访问规则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F13D901-2E30-4425-9234-24A564F72B04}"/>
              </a:ext>
            </a:extLst>
          </p:cNvPr>
          <p:cNvSpPr/>
          <p:nvPr/>
        </p:nvSpPr>
        <p:spPr>
          <a:xfrm>
            <a:off x="2873229" y="2285809"/>
            <a:ext cx="275130" cy="1110311"/>
          </a:xfrm>
          <a:prstGeom prst="leftBrace">
            <a:avLst>
              <a:gd name="adj1" fmla="val 40432"/>
              <a:gd name="adj2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!!ACID">
            <a:extLst>
              <a:ext uri="{FF2B5EF4-FFF2-40B4-BE49-F238E27FC236}">
                <a16:creationId xmlns:a16="http://schemas.microsoft.com/office/drawing/2014/main" id="{2D33F2CC-D46A-44AB-9927-4C5512044311}"/>
              </a:ext>
            </a:extLst>
          </p:cNvPr>
          <p:cNvSpPr txBox="1"/>
          <p:nvPr/>
        </p:nvSpPr>
        <p:spPr>
          <a:xfrm>
            <a:off x="3193739" y="2178086"/>
            <a:ext cx="47699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①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==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creator_trx_id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? </a:t>
            </a:r>
            <a:r>
              <a:rPr lang="zh-CN" altLang="en-US" sz="12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可以访问该版本</a:t>
            </a:r>
            <a:endParaRPr lang="en-US" altLang="zh-CN" sz="12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ACID">
            <a:extLst>
              <a:ext uri="{FF2B5EF4-FFF2-40B4-BE49-F238E27FC236}">
                <a16:creationId xmlns:a16="http://schemas.microsoft.com/office/drawing/2014/main" id="{001D1857-7102-462C-A9A1-769B69C0A72F}"/>
              </a:ext>
            </a:extLst>
          </p:cNvPr>
          <p:cNvSpPr txBox="1"/>
          <p:nvPr/>
        </p:nvSpPr>
        <p:spPr>
          <a:xfrm>
            <a:off x="3193737" y="2540716"/>
            <a:ext cx="3940405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min_trx_id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? </a:t>
            </a:r>
            <a:r>
              <a:rPr lang="zh-CN" altLang="en-US" sz="12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可以访问该版本</a:t>
            </a:r>
            <a:endParaRPr lang="en-US" altLang="zh-CN" sz="12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!!ACID">
            <a:extLst>
              <a:ext uri="{FF2B5EF4-FFF2-40B4-BE49-F238E27FC236}">
                <a16:creationId xmlns:a16="http://schemas.microsoft.com/office/drawing/2014/main" id="{38F452C9-67D8-4857-85AF-6A865DEF9C90}"/>
              </a:ext>
            </a:extLst>
          </p:cNvPr>
          <p:cNvSpPr txBox="1"/>
          <p:nvPr/>
        </p:nvSpPr>
        <p:spPr>
          <a:xfrm>
            <a:off x="3184310" y="2882790"/>
            <a:ext cx="4166649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③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&gt;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max_trx_id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?  </a:t>
            </a:r>
            <a:r>
              <a:rPr lang="zh-CN" altLang="en-US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不可以访问该版本</a:t>
            </a:r>
            <a:endParaRPr lang="en-US" altLang="zh-CN" sz="12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!!ACID">
            <a:extLst>
              <a:ext uri="{FF2B5EF4-FFF2-40B4-BE49-F238E27FC236}">
                <a16:creationId xmlns:a16="http://schemas.microsoft.com/office/drawing/2014/main" id="{B20B4B2A-3411-494E-A77A-52A0673EAA16}"/>
              </a:ext>
            </a:extLst>
          </p:cNvPr>
          <p:cNvSpPr txBox="1"/>
          <p:nvPr/>
        </p:nvSpPr>
        <p:spPr>
          <a:xfrm>
            <a:off x="3184310" y="3211454"/>
            <a:ext cx="6676128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④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min_trx_id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&lt;=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max_trx_id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?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trx_id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不在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m_ids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中是</a:t>
            </a:r>
            <a:r>
              <a:rPr lang="zh-CN" altLang="en-US" sz="1200" dirty="0">
                <a:solidFill>
                  <a:srgbClr val="00B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访问该版本的</a:t>
            </a:r>
            <a:endParaRPr lang="en-US" altLang="zh-CN" sz="1200" dirty="0">
              <a:solidFill>
                <a:srgbClr val="00B05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35DBE5-A53D-4071-805F-45FAE10A21DD}"/>
              </a:ext>
            </a:extLst>
          </p:cNvPr>
          <p:cNvSpPr txBox="1"/>
          <p:nvPr/>
        </p:nvSpPr>
        <p:spPr>
          <a:xfrm>
            <a:off x="3021968" y="1854840"/>
            <a:ext cx="6127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trx_id</a:t>
            </a:r>
            <a:r>
              <a:rPr lang="zh-CN" altLang="en-US" sz="12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：代表是当前事务</a:t>
            </a:r>
            <a:r>
              <a:rPr lang="en-US" altLang="zh-CN" sz="12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r>
              <a:rPr lang="en-US" altLang="zh-CN" sz="12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3B6C093-3EDB-4611-8E68-0E1863EA4E01}"/>
              </a:ext>
            </a:extLst>
          </p:cNvPr>
          <p:cNvGrpSpPr/>
          <p:nvPr/>
        </p:nvGrpSpPr>
        <p:grpSpPr>
          <a:xfrm>
            <a:off x="6700750" y="2478515"/>
            <a:ext cx="2835547" cy="317468"/>
            <a:chOff x="6481676" y="3277052"/>
            <a:chExt cx="2835547" cy="317468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D238A064-C03F-410D-9D3F-344467E8CBC9}"/>
                </a:ext>
              </a:extLst>
            </p:cNvPr>
            <p:cNvSpPr/>
            <p:nvPr/>
          </p:nvSpPr>
          <p:spPr>
            <a:xfrm>
              <a:off x="6481676" y="3277052"/>
              <a:ext cx="275130" cy="317468"/>
            </a:xfrm>
            <a:prstGeom prst="rightArrow">
              <a:avLst/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68E0F8"/>
                </a:solidFill>
              </a:endParaRPr>
            </a:p>
          </p:txBody>
        </p:sp>
        <p:sp>
          <p:nvSpPr>
            <p:cNvPr id="17" name="!!ACID">
              <a:extLst>
                <a:ext uri="{FF2B5EF4-FFF2-40B4-BE49-F238E27FC236}">
                  <a16:creationId xmlns:a16="http://schemas.microsoft.com/office/drawing/2014/main" id="{D285E8B6-621B-40A6-B786-3EA7A8DD738A}"/>
                </a:ext>
              </a:extLst>
            </p:cNvPr>
            <p:cNvSpPr txBox="1"/>
            <p:nvPr/>
          </p:nvSpPr>
          <p:spPr>
            <a:xfrm>
              <a:off x="6868176" y="3324337"/>
              <a:ext cx="2449047" cy="18466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r>
                <a:rPr lang="zh-CN" altLang="en-US" sz="12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成立，说明数据已经提交了。</a:t>
              </a:r>
              <a:endParaRPr lang="en-US" altLang="zh-CN" sz="1200" dirty="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485045-9425-4BE4-9AD7-40616599189C}"/>
              </a:ext>
            </a:extLst>
          </p:cNvPr>
          <p:cNvGrpSpPr/>
          <p:nvPr/>
        </p:nvGrpSpPr>
        <p:grpSpPr>
          <a:xfrm>
            <a:off x="6691323" y="2829247"/>
            <a:ext cx="4343838" cy="317468"/>
            <a:chOff x="6481675" y="4327373"/>
            <a:chExt cx="4343838" cy="317468"/>
          </a:xfrm>
        </p:grpSpPr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077B0C6B-47DC-4C8A-A7DD-A651F4A27BB6}"/>
                </a:ext>
              </a:extLst>
            </p:cNvPr>
            <p:cNvSpPr/>
            <p:nvPr/>
          </p:nvSpPr>
          <p:spPr>
            <a:xfrm>
              <a:off x="6481675" y="4327373"/>
              <a:ext cx="275130" cy="317468"/>
            </a:xfrm>
            <a:prstGeom prst="rightArrow">
              <a:avLst/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68E0F8"/>
                </a:solidFill>
              </a:endParaRPr>
            </a:p>
          </p:txBody>
        </p:sp>
        <p:sp>
          <p:nvSpPr>
            <p:cNvPr id="20" name="!!ACID">
              <a:extLst>
                <a:ext uri="{FF2B5EF4-FFF2-40B4-BE49-F238E27FC236}">
                  <a16:creationId xmlns:a16="http://schemas.microsoft.com/office/drawing/2014/main" id="{003EE041-E0D5-43BA-9363-635F2C6DF8EE}"/>
                </a:ext>
              </a:extLst>
            </p:cNvPr>
            <p:cNvSpPr txBox="1"/>
            <p:nvPr/>
          </p:nvSpPr>
          <p:spPr>
            <a:xfrm>
              <a:off x="6868176" y="4384945"/>
              <a:ext cx="3957337" cy="18466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r>
                <a:rPr lang="zh-CN" altLang="en-US" sz="12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成立，说明该事务是在</a:t>
              </a:r>
              <a:r>
                <a:rPr lang="en-US" altLang="zh-CN" sz="1200" dirty="0" err="1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ReadView</a:t>
              </a:r>
              <a:r>
                <a:rPr lang="zh-CN" altLang="en-US" sz="12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生成后才开启。</a:t>
              </a:r>
              <a:endParaRPr lang="en-US" altLang="zh-CN" sz="1200" dirty="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8E877A-A087-499B-9E04-54FA88213858}"/>
              </a:ext>
            </a:extLst>
          </p:cNvPr>
          <p:cNvGrpSpPr/>
          <p:nvPr/>
        </p:nvGrpSpPr>
        <p:grpSpPr>
          <a:xfrm>
            <a:off x="9419736" y="3141903"/>
            <a:ext cx="2695898" cy="317468"/>
            <a:chOff x="9191136" y="5334991"/>
            <a:chExt cx="2695898" cy="317468"/>
          </a:xfrm>
        </p:grpSpPr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595C12C-939D-425F-A196-2C706C325290}"/>
                </a:ext>
              </a:extLst>
            </p:cNvPr>
            <p:cNvSpPr/>
            <p:nvPr/>
          </p:nvSpPr>
          <p:spPr>
            <a:xfrm>
              <a:off x="9191136" y="5334991"/>
              <a:ext cx="275130" cy="317468"/>
            </a:xfrm>
            <a:prstGeom prst="rightArrow">
              <a:avLst/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68E0F8"/>
                </a:solidFill>
              </a:endParaRPr>
            </a:p>
          </p:txBody>
        </p:sp>
        <p:sp>
          <p:nvSpPr>
            <p:cNvPr id="22" name="!!ACID">
              <a:extLst>
                <a:ext uri="{FF2B5EF4-FFF2-40B4-BE49-F238E27FC236}">
                  <a16:creationId xmlns:a16="http://schemas.microsoft.com/office/drawing/2014/main" id="{2400C72E-CCE8-44D6-B80F-9241D3C174CB}"/>
                </a:ext>
              </a:extLst>
            </p:cNvPr>
            <p:cNvSpPr txBox="1"/>
            <p:nvPr/>
          </p:nvSpPr>
          <p:spPr>
            <a:xfrm>
              <a:off x="9437987" y="5382276"/>
              <a:ext cx="2449047" cy="18466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r>
                <a:rPr lang="zh-CN" altLang="en-US" sz="12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成立，说明数据已经提交。</a:t>
              </a:r>
              <a:endParaRPr lang="en-US" altLang="zh-CN" sz="1200" dirty="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5C9C97-EF92-4076-A1B8-42E34D27F66E}"/>
              </a:ext>
            </a:extLst>
          </p:cNvPr>
          <p:cNvGrpSpPr/>
          <p:nvPr/>
        </p:nvGrpSpPr>
        <p:grpSpPr>
          <a:xfrm>
            <a:off x="6700750" y="2123080"/>
            <a:ext cx="3826908" cy="317468"/>
            <a:chOff x="6481675" y="2132605"/>
            <a:chExt cx="3826908" cy="317468"/>
          </a:xfrm>
        </p:grpSpPr>
        <p:sp>
          <p:nvSpPr>
            <p:cNvPr id="15" name="!!ACID">
              <a:extLst>
                <a:ext uri="{FF2B5EF4-FFF2-40B4-BE49-F238E27FC236}">
                  <a16:creationId xmlns:a16="http://schemas.microsoft.com/office/drawing/2014/main" id="{2CB5D7D0-80F9-41CF-9161-6624CDA037E2}"/>
                </a:ext>
              </a:extLst>
            </p:cNvPr>
            <p:cNvSpPr txBox="1"/>
            <p:nvPr/>
          </p:nvSpPr>
          <p:spPr>
            <a:xfrm>
              <a:off x="6868176" y="2187236"/>
              <a:ext cx="3440407" cy="18466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r>
                <a:rPr lang="zh-CN" altLang="en-US" sz="1200" dirty="0">
                  <a:solidFill>
                    <a:srgbClr val="19C3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成立，说明数据是当前这个事务更改的。</a:t>
              </a:r>
              <a:endParaRPr lang="en-US" altLang="zh-CN" sz="1200" dirty="0">
                <a:solidFill>
                  <a:srgbClr val="19C3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7222FC06-E0BB-4A88-B482-59AAFEC9318A}"/>
                </a:ext>
              </a:extLst>
            </p:cNvPr>
            <p:cNvSpPr/>
            <p:nvPr/>
          </p:nvSpPr>
          <p:spPr>
            <a:xfrm>
              <a:off x="6481675" y="2132605"/>
              <a:ext cx="275130" cy="317468"/>
            </a:xfrm>
            <a:prstGeom prst="rightArrow">
              <a:avLst/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rgbClr val="68E0F8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F8D7D63-EA3D-45EE-B34A-404179BB94D6}"/>
              </a:ext>
            </a:extLst>
          </p:cNvPr>
          <p:cNvSpPr txBox="1"/>
          <p:nvPr/>
        </p:nvSpPr>
        <p:spPr>
          <a:xfrm>
            <a:off x="920218" y="5540190"/>
            <a:ext cx="10005448" cy="943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不同的隔离级别，生成</a:t>
            </a:r>
            <a:r>
              <a:rPr lang="en-US" altLang="zh-CN" sz="14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的时机不同：</a:t>
            </a:r>
            <a:endParaRPr lang="en-US" altLang="zh-CN" sz="1400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 COMMITTED ：在事务中每一次执行快照读时生成</a:t>
            </a:r>
            <a:r>
              <a:rPr lang="en-US" altLang="zh-CN" sz="12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REPEATABLE REA</a:t>
            </a:r>
            <a:r>
              <a:rPr lang="en-US" altLang="zh-CN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</a:t>
            </a:r>
            <a:r>
              <a:rPr lang="zh-CN" altLang="en-US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：仅在事务中第一次执行快照读时生成</a:t>
            </a:r>
            <a:r>
              <a:rPr lang="en-US" altLang="zh-CN" sz="12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，后续复用该</a:t>
            </a:r>
            <a:r>
              <a:rPr lang="en-US" altLang="zh-CN" sz="12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2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A0E8F2-21AF-027C-28B2-04FA9ED7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50" y="3695291"/>
            <a:ext cx="4336767" cy="17401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8869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2" grpId="0" animBg="1"/>
      <p:bldP spid="8" grpId="0"/>
      <p:bldP spid="9" grpId="0"/>
      <p:bldP spid="10" grpId="0"/>
      <p:bldP spid="11" grpId="0"/>
      <p:bldP spid="13" grpId="0"/>
      <p:bldP spid="2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 err="1"/>
              <a:t>readview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F666C67-37D6-4A52-B85B-F8DD1030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32" y="3210681"/>
            <a:ext cx="5437412" cy="2181837"/>
          </a:xfrm>
          <a:prstGeom prst="rect">
            <a:avLst/>
          </a:prstGeom>
        </p:spPr>
      </p:pic>
      <p:sp>
        <p:nvSpPr>
          <p:cNvPr id="5" name="îSḻíďé">
            <a:extLst>
              <a:ext uri="{FF2B5EF4-FFF2-40B4-BE49-F238E27FC236}">
                <a16:creationId xmlns:a16="http://schemas.microsoft.com/office/drawing/2014/main" id="{702BBE48-9BDB-4812-ADDB-BDF030B4EAD4}"/>
              </a:ext>
            </a:extLst>
          </p:cNvPr>
          <p:cNvSpPr/>
          <p:nvPr/>
        </p:nvSpPr>
        <p:spPr>
          <a:xfrm flipH="1">
            <a:off x="10744342" y="2729712"/>
            <a:ext cx="961939" cy="961939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C00000"/>
                </a:solidFill>
              </a:rPr>
              <a:t>RC</a:t>
            </a:r>
            <a:endParaRPr sz="3600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60726-4234-438C-B63C-E00A27F141EC}"/>
              </a:ext>
            </a:extLst>
          </p:cNvPr>
          <p:cNvCxnSpPr>
            <a:cxnSpLocks/>
          </p:cNvCxnSpPr>
          <p:nvPr/>
        </p:nvCxnSpPr>
        <p:spPr>
          <a:xfrm flipV="1">
            <a:off x="6579644" y="4401353"/>
            <a:ext cx="511113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BD324EE9-21B2-4465-ABFE-C89D374390FB}"/>
              </a:ext>
            </a:extLst>
          </p:cNvPr>
          <p:cNvSpPr/>
          <p:nvPr/>
        </p:nvSpPr>
        <p:spPr>
          <a:xfrm>
            <a:off x="7185857" y="3831932"/>
            <a:ext cx="871625" cy="939333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ReadView</a:t>
            </a:r>
            <a:endParaRPr lang="en-US" altLang="zh-CN" sz="900" dirty="0">
              <a:solidFill>
                <a:schemeClr val="bg1"/>
              </a:solidFill>
            </a:endParaRP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 err="1">
                <a:solidFill>
                  <a:schemeClr val="bg1"/>
                </a:solidFill>
              </a:rPr>
              <a:t>m_ids</a:t>
            </a:r>
            <a:r>
              <a:rPr lang="en-US" altLang="zh-CN" sz="900" dirty="0">
                <a:solidFill>
                  <a:schemeClr val="bg1"/>
                </a:solidFill>
              </a:rPr>
              <a:t>: {3,4,5}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min_trx_id</a:t>
            </a:r>
            <a:r>
              <a:rPr lang="en-US" altLang="zh-CN" sz="900" dirty="0">
                <a:solidFill>
                  <a:schemeClr val="bg1"/>
                </a:solidFill>
              </a:rPr>
              <a:t>: 3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max_trx_id</a:t>
            </a:r>
            <a:r>
              <a:rPr lang="en-US" altLang="zh-CN" sz="900" dirty="0">
                <a:solidFill>
                  <a:schemeClr val="bg1"/>
                </a:solidFill>
              </a:rPr>
              <a:t>: 6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creator_trx_id</a:t>
            </a:r>
            <a:r>
              <a:rPr lang="en-US" altLang="zh-CN" sz="900" dirty="0">
                <a:solidFill>
                  <a:schemeClr val="bg1"/>
                </a:solidFill>
              </a:rPr>
              <a:t>: 5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BC4A947-CEA7-431D-A822-52550534B27A}"/>
              </a:ext>
            </a:extLst>
          </p:cNvPr>
          <p:cNvCxnSpPr>
            <a:cxnSpLocks/>
          </p:cNvCxnSpPr>
          <p:nvPr/>
        </p:nvCxnSpPr>
        <p:spPr>
          <a:xfrm flipV="1">
            <a:off x="6579643" y="5135645"/>
            <a:ext cx="2084052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7A163F06-1363-4F7D-BBAF-D20DDFD505F8}"/>
              </a:ext>
            </a:extLst>
          </p:cNvPr>
          <p:cNvSpPr/>
          <p:nvPr/>
        </p:nvSpPr>
        <p:spPr>
          <a:xfrm>
            <a:off x="8663695" y="4553753"/>
            <a:ext cx="871625" cy="939333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ReadView</a:t>
            </a:r>
            <a:endParaRPr lang="en-US" altLang="zh-CN" sz="900" dirty="0">
              <a:solidFill>
                <a:schemeClr val="bg1"/>
              </a:solidFill>
            </a:endParaRP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 err="1">
                <a:solidFill>
                  <a:schemeClr val="bg1"/>
                </a:solidFill>
              </a:rPr>
              <a:t>m_ids</a:t>
            </a:r>
            <a:r>
              <a:rPr lang="en-US" altLang="zh-CN" sz="900" dirty="0">
                <a:solidFill>
                  <a:schemeClr val="bg1"/>
                </a:solidFill>
              </a:rPr>
              <a:t>: {4,5}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min_trx_id</a:t>
            </a:r>
            <a:r>
              <a:rPr lang="en-US" altLang="zh-CN" sz="900" dirty="0">
                <a:solidFill>
                  <a:schemeClr val="bg1"/>
                </a:solidFill>
              </a:rPr>
              <a:t>: 4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max_trx_id</a:t>
            </a:r>
            <a:r>
              <a:rPr lang="en-US" altLang="zh-CN" sz="900" dirty="0">
                <a:solidFill>
                  <a:schemeClr val="bg1"/>
                </a:solidFill>
              </a:rPr>
              <a:t>: 6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creator_trx_id</a:t>
            </a:r>
            <a:r>
              <a:rPr lang="en-US" altLang="zh-CN" sz="900" dirty="0">
                <a:solidFill>
                  <a:schemeClr val="bg1"/>
                </a:solidFill>
              </a:rPr>
              <a:t>: 5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80BDF0-74EE-497C-A1ED-F40375660D1E}"/>
              </a:ext>
            </a:extLst>
          </p:cNvPr>
          <p:cNvSpPr txBox="1"/>
          <p:nvPr/>
        </p:nvSpPr>
        <p:spPr>
          <a:xfrm>
            <a:off x="1142231" y="2438031"/>
            <a:ext cx="6821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RC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隔离级别下，在事务中每一次执行快照读时生成</a:t>
            </a:r>
            <a:r>
              <a:rPr lang="en-US" altLang="zh-CN" sz="14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9134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 err="1"/>
              <a:t>readview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D79C2B-0EA6-4305-8693-D1035A7A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9" y="4111097"/>
            <a:ext cx="4109376" cy="25215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BC7E83-B834-48B9-9450-E58DDBC0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9" y="2107293"/>
            <a:ext cx="4830283" cy="193821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F1330E-E0D7-4875-AE70-6455D4292B78}"/>
              </a:ext>
            </a:extLst>
          </p:cNvPr>
          <p:cNvCxnSpPr>
            <a:cxnSpLocks/>
          </p:cNvCxnSpPr>
          <p:nvPr/>
        </p:nvCxnSpPr>
        <p:spPr>
          <a:xfrm flipV="1">
            <a:off x="5649752" y="3140715"/>
            <a:ext cx="510576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矩形: 剪去单角 16">
            <a:extLst>
              <a:ext uri="{FF2B5EF4-FFF2-40B4-BE49-F238E27FC236}">
                <a16:creationId xmlns:a16="http://schemas.microsoft.com/office/drawing/2014/main" id="{2289F5BC-2B71-4DF8-B83F-294E6CA89B17}"/>
              </a:ext>
            </a:extLst>
          </p:cNvPr>
          <p:cNvSpPr/>
          <p:nvPr/>
        </p:nvSpPr>
        <p:spPr>
          <a:xfrm>
            <a:off x="6223465" y="2512887"/>
            <a:ext cx="1034585" cy="1178763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1050" dirty="0" err="1">
                <a:solidFill>
                  <a:schemeClr val="bg1"/>
                </a:solidFill>
              </a:rPr>
              <a:t>ReadView</a:t>
            </a:r>
            <a:endParaRPr lang="en-US" altLang="zh-CN" sz="1050" dirty="0">
              <a:solidFill>
                <a:schemeClr val="bg1"/>
              </a:solidFill>
            </a:endParaRPr>
          </a:p>
          <a:p>
            <a:endParaRPr lang="en-US" altLang="zh-CN" sz="1050" dirty="0">
              <a:solidFill>
                <a:schemeClr val="bg1"/>
              </a:solidFill>
            </a:endParaRPr>
          </a:p>
          <a:p>
            <a:r>
              <a:rPr lang="en-US" altLang="zh-CN" sz="1050" dirty="0" err="1">
                <a:solidFill>
                  <a:schemeClr val="bg1"/>
                </a:solidFill>
              </a:rPr>
              <a:t>m_ids</a:t>
            </a:r>
            <a:r>
              <a:rPr lang="en-US" altLang="zh-CN" sz="1050" dirty="0">
                <a:solidFill>
                  <a:schemeClr val="bg1"/>
                </a:solidFill>
              </a:rPr>
              <a:t>: {3,4,5}</a:t>
            </a:r>
          </a:p>
          <a:p>
            <a:r>
              <a:rPr lang="en-US" altLang="zh-CN" sz="1050" dirty="0" err="1">
                <a:solidFill>
                  <a:schemeClr val="bg1"/>
                </a:solidFill>
              </a:rPr>
              <a:t>min_trx_id</a:t>
            </a:r>
            <a:r>
              <a:rPr lang="en-US" altLang="zh-CN" sz="1050" dirty="0">
                <a:solidFill>
                  <a:schemeClr val="bg1"/>
                </a:solidFill>
              </a:rPr>
              <a:t>: 3</a:t>
            </a:r>
          </a:p>
          <a:p>
            <a:r>
              <a:rPr lang="en-US" altLang="zh-CN" sz="1050" dirty="0" err="1">
                <a:solidFill>
                  <a:schemeClr val="bg1"/>
                </a:solidFill>
              </a:rPr>
              <a:t>max_trx_id</a:t>
            </a:r>
            <a:r>
              <a:rPr lang="en-US" altLang="zh-CN" sz="1050" dirty="0">
                <a:solidFill>
                  <a:schemeClr val="bg1"/>
                </a:solidFill>
              </a:rPr>
              <a:t>: 6</a:t>
            </a:r>
          </a:p>
          <a:p>
            <a:r>
              <a:rPr lang="en-US" altLang="zh-CN" sz="1050" dirty="0" err="1">
                <a:solidFill>
                  <a:schemeClr val="bg1"/>
                </a:solidFill>
              </a:rPr>
              <a:t>creator_trx_id</a:t>
            </a:r>
            <a:r>
              <a:rPr lang="en-US" altLang="zh-CN" sz="1050" dirty="0">
                <a:solidFill>
                  <a:schemeClr val="bg1"/>
                </a:solidFill>
              </a:rPr>
              <a:t>: 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7DAC818-465D-4832-B790-2C2EF2922444}"/>
              </a:ext>
            </a:extLst>
          </p:cNvPr>
          <p:cNvCxnSpPr>
            <a:cxnSpLocks/>
          </p:cNvCxnSpPr>
          <p:nvPr/>
        </p:nvCxnSpPr>
        <p:spPr>
          <a:xfrm flipV="1">
            <a:off x="5649752" y="3822590"/>
            <a:ext cx="2081863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4C19ADE8-BE2F-4771-9770-F990FA416694}"/>
              </a:ext>
            </a:extLst>
          </p:cNvPr>
          <p:cNvSpPr/>
          <p:nvPr/>
        </p:nvSpPr>
        <p:spPr>
          <a:xfrm>
            <a:off x="7756554" y="3195329"/>
            <a:ext cx="870710" cy="92512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ReadView</a:t>
            </a:r>
            <a:endParaRPr lang="en-US" altLang="zh-CN" sz="900" dirty="0">
              <a:solidFill>
                <a:schemeClr val="bg1"/>
              </a:solidFill>
            </a:endParaRP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 err="1">
                <a:solidFill>
                  <a:schemeClr val="bg1"/>
                </a:solidFill>
              </a:rPr>
              <a:t>m_ids</a:t>
            </a:r>
            <a:r>
              <a:rPr lang="en-US" altLang="zh-CN" sz="900" dirty="0">
                <a:solidFill>
                  <a:schemeClr val="bg1"/>
                </a:solidFill>
              </a:rPr>
              <a:t>: {4,5}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min_trx_id</a:t>
            </a:r>
            <a:r>
              <a:rPr lang="en-US" altLang="zh-CN" sz="900" dirty="0">
                <a:solidFill>
                  <a:schemeClr val="bg1"/>
                </a:solidFill>
              </a:rPr>
              <a:t>: 4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max_trx_id</a:t>
            </a:r>
            <a:r>
              <a:rPr lang="en-US" altLang="zh-CN" sz="900" dirty="0">
                <a:solidFill>
                  <a:schemeClr val="bg1"/>
                </a:solidFill>
              </a:rPr>
              <a:t>: 6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creator_trx_id</a:t>
            </a:r>
            <a:r>
              <a:rPr lang="en-US" altLang="zh-CN" sz="900" dirty="0">
                <a:solidFill>
                  <a:schemeClr val="bg1"/>
                </a:solidFill>
              </a:rPr>
              <a:t>: 5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DCCAE0A-A15E-4350-B8C1-4ED21651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30" y="4580355"/>
            <a:ext cx="6566451" cy="1653185"/>
          </a:xfrm>
          <a:prstGeom prst="rect">
            <a:avLst/>
          </a:prstGeom>
        </p:spPr>
      </p:pic>
      <p:sp>
        <p:nvSpPr>
          <p:cNvPr id="24" name="îSḻíďé">
            <a:extLst>
              <a:ext uri="{FF2B5EF4-FFF2-40B4-BE49-F238E27FC236}">
                <a16:creationId xmlns:a16="http://schemas.microsoft.com/office/drawing/2014/main" id="{5A921548-C32D-48DA-8D76-3F79299DB2BF}"/>
              </a:ext>
            </a:extLst>
          </p:cNvPr>
          <p:cNvSpPr/>
          <p:nvPr/>
        </p:nvSpPr>
        <p:spPr>
          <a:xfrm flipH="1">
            <a:off x="10744342" y="2729712"/>
            <a:ext cx="961939" cy="961939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C00000"/>
                </a:solidFill>
              </a:rPr>
              <a:t>RC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1055CC30-C940-43E2-B6D0-06600DE58AD1}"/>
              </a:ext>
            </a:extLst>
          </p:cNvPr>
          <p:cNvSpPr/>
          <p:nvPr/>
        </p:nvSpPr>
        <p:spPr>
          <a:xfrm>
            <a:off x="6268393" y="4504467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079EA8CA-8E61-43B0-87E5-4522608581A4}"/>
              </a:ext>
            </a:extLst>
          </p:cNvPr>
          <p:cNvSpPr/>
          <p:nvPr/>
        </p:nvSpPr>
        <p:spPr>
          <a:xfrm>
            <a:off x="6069186" y="4921864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7A3E57A3-6B6C-417C-B8C4-5B4ABA4D8E80}"/>
              </a:ext>
            </a:extLst>
          </p:cNvPr>
          <p:cNvSpPr/>
          <p:nvPr/>
        </p:nvSpPr>
        <p:spPr>
          <a:xfrm>
            <a:off x="6053025" y="5331060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F2D271F2-D44E-4C2B-B061-F90DCB1FF3EB}"/>
              </a:ext>
            </a:extLst>
          </p:cNvPr>
          <p:cNvSpPr/>
          <p:nvPr/>
        </p:nvSpPr>
        <p:spPr>
          <a:xfrm>
            <a:off x="6998384" y="5752467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A39CC65C-F7FE-45DC-9331-BFBAC4A93C26}"/>
              </a:ext>
            </a:extLst>
          </p:cNvPr>
          <p:cNvSpPr/>
          <p:nvPr/>
        </p:nvSpPr>
        <p:spPr>
          <a:xfrm>
            <a:off x="5558610" y="5752467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7D2DCABE-C546-4D22-855F-403E4124064A}"/>
              </a:ext>
            </a:extLst>
          </p:cNvPr>
          <p:cNvSpPr/>
          <p:nvPr/>
        </p:nvSpPr>
        <p:spPr>
          <a:xfrm>
            <a:off x="8265710" y="5752467"/>
            <a:ext cx="479279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3,4,5</a:t>
            </a:r>
            <a:endParaRPr lang="zh-CN" altLang="en-US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4B979F-60D3-4F23-979E-A7195681934E}"/>
              </a:ext>
            </a:extLst>
          </p:cNvPr>
          <p:cNvSpPr/>
          <p:nvPr/>
        </p:nvSpPr>
        <p:spPr>
          <a:xfrm>
            <a:off x="8067675" y="6097906"/>
            <a:ext cx="19803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89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 err="1"/>
              <a:t>readview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D79C2B-0EA6-4305-8693-D1035A7A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9" y="4111097"/>
            <a:ext cx="4109376" cy="25215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BC7E83-B834-48B9-9450-E58DDBC0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9" y="2107293"/>
            <a:ext cx="4830283" cy="1938218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F1330E-E0D7-4875-AE70-6455D4292B78}"/>
              </a:ext>
            </a:extLst>
          </p:cNvPr>
          <p:cNvCxnSpPr>
            <a:cxnSpLocks/>
          </p:cNvCxnSpPr>
          <p:nvPr/>
        </p:nvCxnSpPr>
        <p:spPr>
          <a:xfrm flipV="1">
            <a:off x="5649752" y="3140715"/>
            <a:ext cx="510576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7DAC818-465D-4832-B790-2C2EF2922444}"/>
              </a:ext>
            </a:extLst>
          </p:cNvPr>
          <p:cNvCxnSpPr>
            <a:cxnSpLocks/>
          </p:cNvCxnSpPr>
          <p:nvPr/>
        </p:nvCxnSpPr>
        <p:spPr>
          <a:xfrm flipV="1">
            <a:off x="5649752" y="3822590"/>
            <a:ext cx="2081863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6DCCAE0A-A15E-4350-B8C1-4ED21651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30" y="4580355"/>
            <a:ext cx="6566451" cy="1653185"/>
          </a:xfrm>
          <a:prstGeom prst="rect">
            <a:avLst/>
          </a:prstGeom>
        </p:spPr>
      </p:pic>
      <p:sp>
        <p:nvSpPr>
          <p:cNvPr id="24" name="îSḻíďé">
            <a:extLst>
              <a:ext uri="{FF2B5EF4-FFF2-40B4-BE49-F238E27FC236}">
                <a16:creationId xmlns:a16="http://schemas.microsoft.com/office/drawing/2014/main" id="{5A921548-C32D-48DA-8D76-3F79299DB2BF}"/>
              </a:ext>
            </a:extLst>
          </p:cNvPr>
          <p:cNvSpPr/>
          <p:nvPr/>
        </p:nvSpPr>
        <p:spPr>
          <a:xfrm flipH="1">
            <a:off x="10744342" y="2729712"/>
            <a:ext cx="961939" cy="961939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C00000"/>
                </a:solidFill>
              </a:rPr>
              <a:t>RC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23" name="矩形: 剪去单角 22">
            <a:extLst>
              <a:ext uri="{FF2B5EF4-FFF2-40B4-BE49-F238E27FC236}">
                <a16:creationId xmlns:a16="http://schemas.microsoft.com/office/drawing/2014/main" id="{1055CC30-C940-43E2-B6D0-06600DE58AD1}"/>
              </a:ext>
            </a:extLst>
          </p:cNvPr>
          <p:cNvSpPr/>
          <p:nvPr/>
        </p:nvSpPr>
        <p:spPr>
          <a:xfrm>
            <a:off x="6268393" y="4504467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26" name="矩形: 剪去单角 25">
            <a:extLst>
              <a:ext uri="{FF2B5EF4-FFF2-40B4-BE49-F238E27FC236}">
                <a16:creationId xmlns:a16="http://schemas.microsoft.com/office/drawing/2014/main" id="{079EA8CA-8E61-43B0-87E5-4522608581A4}"/>
              </a:ext>
            </a:extLst>
          </p:cNvPr>
          <p:cNvSpPr/>
          <p:nvPr/>
        </p:nvSpPr>
        <p:spPr>
          <a:xfrm>
            <a:off x="6069186" y="4921864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7" name="矩形: 剪去单角 26">
            <a:extLst>
              <a:ext uri="{FF2B5EF4-FFF2-40B4-BE49-F238E27FC236}">
                <a16:creationId xmlns:a16="http://schemas.microsoft.com/office/drawing/2014/main" id="{7A3E57A3-6B6C-417C-B8C4-5B4ABA4D8E80}"/>
              </a:ext>
            </a:extLst>
          </p:cNvPr>
          <p:cNvSpPr/>
          <p:nvPr/>
        </p:nvSpPr>
        <p:spPr>
          <a:xfrm>
            <a:off x="6053025" y="5331060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F2D271F2-D44E-4C2B-B061-F90DCB1FF3EB}"/>
              </a:ext>
            </a:extLst>
          </p:cNvPr>
          <p:cNvSpPr/>
          <p:nvPr/>
        </p:nvSpPr>
        <p:spPr>
          <a:xfrm>
            <a:off x="6998384" y="5752467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29" name="矩形: 剪去单角 28">
            <a:extLst>
              <a:ext uri="{FF2B5EF4-FFF2-40B4-BE49-F238E27FC236}">
                <a16:creationId xmlns:a16="http://schemas.microsoft.com/office/drawing/2014/main" id="{A39CC65C-F7FE-45DC-9331-BFBAC4A93C26}"/>
              </a:ext>
            </a:extLst>
          </p:cNvPr>
          <p:cNvSpPr/>
          <p:nvPr/>
        </p:nvSpPr>
        <p:spPr>
          <a:xfrm>
            <a:off x="5558610" y="5752467"/>
            <a:ext cx="182283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30" name="矩形: 剪去单角 29">
            <a:extLst>
              <a:ext uri="{FF2B5EF4-FFF2-40B4-BE49-F238E27FC236}">
                <a16:creationId xmlns:a16="http://schemas.microsoft.com/office/drawing/2014/main" id="{7D2DCABE-C546-4D22-855F-403E4124064A}"/>
              </a:ext>
            </a:extLst>
          </p:cNvPr>
          <p:cNvSpPr/>
          <p:nvPr/>
        </p:nvSpPr>
        <p:spPr>
          <a:xfrm>
            <a:off x="8265710" y="5752467"/>
            <a:ext cx="479279" cy="206828"/>
          </a:xfrm>
          <a:prstGeom prst="snip1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/>
              <a:t>4,5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A658A3-258B-467F-BF15-A44A86688E81}"/>
              </a:ext>
            </a:extLst>
          </p:cNvPr>
          <p:cNvSpPr/>
          <p:nvPr/>
        </p:nvSpPr>
        <p:spPr>
          <a:xfrm>
            <a:off x="8067675" y="6097906"/>
            <a:ext cx="19803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剪去单角 20">
            <a:extLst>
              <a:ext uri="{FF2B5EF4-FFF2-40B4-BE49-F238E27FC236}">
                <a16:creationId xmlns:a16="http://schemas.microsoft.com/office/drawing/2014/main" id="{D9245B2D-8C3B-4604-8D5E-93B7E0D62212}"/>
              </a:ext>
            </a:extLst>
          </p:cNvPr>
          <p:cNvSpPr/>
          <p:nvPr/>
        </p:nvSpPr>
        <p:spPr>
          <a:xfrm>
            <a:off x="6185267" y="2533437"/>
            <a:ext cx="870710" cy="925120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ReadView</a:t>
            </a:r>
            <a:endParaRPr lang="en-US" altLang="zh-CN" sz="900" dirty="0">
              <a:solidFill>
                <a:schemeClr val="bg1"/>
              </a:solidFill>
            </a:endParaRP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 err="1">
                <a:solidFill>
                  <a:schemeClr val="bg1"/>
                </a:solidFill>
              </a:rPr>
              <a:t>m_ids</a:t>
            </a:r>
            <a:r>
              <a:rPr lang="en-US" altLang="zh-CN" sz="900" dirty="0">
                <a:solidFill>
                  <a:schemeClr val="bg1"/>
                </a:solidFill>
              </a:rPr>
              <a:t>: {3,4,5}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min_trx_id</a:t>
            </a:r>
            <a:r>
              <a:rPr lang="en-US" altLang="zh-CN" sz="900" dirty="0">
                <a:solidFill>
                  <a:schemeClr val="bg1"/>
                </a:solidFill>
              </a:rPr>
              <a:t>: 3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max_trx_id</a:t>
            </a:r>
            <a:r>
              <a:rPr lang="en-US" altLang="zh-CN" sz="900" dirty="0">
                <a:solidFill>
                  <a:schemeClr val="bg1"/>
                </a:solidFill>
              </a:rPr>
              <a:t>: 6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creator_trx_id</a:t>
            </a:r>
            <a:r>
              <a:rPr lang="en-US" altLang="zh-CN" sz="900" dirty="0">
                <a:solidFill>
                  <a:schemeClr val="bg1"/>
                </a:solidFill>
              </a:rPr>
              <a:t>: 5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BCB075DF-6C28-44C8-955C-3E1E7BAB1757}"/>
              </a:ext>
            </a:extLst>
          </p:cNvPr>
          <p:cNvSpPr/>
          <p:nvPr/>
        </p:nvSpPr>
        <p:spPr>
          <a:xfrm>
            <a:off x="7756554" y="3195328"/>
            <a:ext cx="1139796" cy="1110779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1100" dirty="0" err="1">
                <a:solidFill>
                  <a:schemeClr val="bg1"/>
                </a:solidFill>
              </a:rPr>
              <a:t>ReadView</a:t>
            </a:r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 err="1">
                <a:solidFill>
                  <a:schemeClr val="bg1"/>
                </a:solidFill>
              </a:rPr>
              <a:t>m_ids</a:t>
            </a:r>
            <a:r>
              <a:rPr lang="en-US" altLang="zh-CN" sz="1100" dirty="0">
                <a:solidFill>
                  <a:schemeClr val="bg1"/>
                </a:solidFill>
              </a:rPr>
              <a:t>: {4,5}</a:t>
            </a:r>
          </a:p>
          <a:p>
            <a:r>
              <a:rPr lang="en-US" altLang="zh-CN" sz="1100" dirty="0" err="1">
                <a:solidFill>
                  <a:schemeClr val="bg1"/>
                </a:solidFill>
              </a:rPr>
              <a:t>min_trx_id</a:t>
            </a:r>
            <a:r>
              <a:rPr lang="en-US" altLang="zh-CN" sz="1100" dirty="0">
                <a:solidFill>
                  <a:schemeClr val="bg1"/>
                </a:solidFill>
              </a:rPr>
              <a:t>: 4</a:t>
            </a:r>
          </a:p>
          <a:p>
            <a:r>
              <a:rPr lang="en-US" altLang="zh-CN" sz="1100" dirty="0" err="1">
                <a:solidFill>
                  <a:schemeClr val="bg1"/>
                </a:solidFill>
              </a:rPr>
              <a:t>max_trx_id</a:t>
            </a:r>
            <a:r>
              <a:rPr lang="en-US" altLang="zh-CN" sz="1100" dirty="0">
                <a:solidFill>
                  <a:schemeClr val="bg1"/>
                </a:solidFill>
              </a:rPr>
              <a:t>: 6</a:t>
            </a:r>
          </a:p>
          <a:p>
            <a:r>
              <a:rPr lang="en-US" altLang="zh-CN" sz="1100" dirty="0" err="1">
                <a:solidFill>
                  <a:schemeClr val="bg1"/>
                </a:solidFill>
              </a:rPr>
              <a:t>creator_trx_id</a:t>
            </a:r>
            <a:r>
              <a:rPr lang="en-US" altLang="zh-CN" sz="1100" dirty="0">
                <a:solidFill>
                  <a:schemeClr val="bg1"/>
                </a:solidFill>
              </a:rPr>
              <a:t>: 5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2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7002A8D-D1DF-4008-9126-9E7E98F0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MVCC-</a:t>
            </a:r>
            <a:r>
              <a:rPr lang="zh-CN" altLang="en-US" dirty="0"/>
              <a:t>实现原理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39323BC-BE71-4648-AD56-1B2BF39CE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1"/>
          </a:xfrm>
        </p:spPr>
        <p:txBody>
          <a:bodyPr/>
          <a:lstStyle/>
          <a:p>
            <a:r>
              <a:rPr lang="en-US" altLang="zh-CN" dirty="0" err="1"/>
              <a:t>readview</a:t>
            </a:r>
            <a:endParaRPr lang="en-US" altLang="zh-CN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F666C67-37D6-4A52-B85B-F8DD1030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32" y="3210681"/>
            <a:ext cx="5437412" cy="2181837"/>
          </a:xfrm>
          <a:prstGeom prst="rect">
            <a:avLst/>
          </a:prstGeom>
        </p:spPr>
      </p:pic>
      <p:sp>
        <p:nvSpPr>
          <p:cNvPr id="5" name="îSḻíďé">
            <a:extLst>
              <a:ext uri="{FF2B5EF4-FFF2-40B4-BE49-F238E27FC236}">
                <a16:creationId xmlns:a16="http://schemas.microsoft.com/office/drawing/2014/main" id="{702BBE48-9BDB-4812-ADDB-BDF030B4EAD4}"/>
              </a:ext>
            </a:extLst>
          </p:cNvPr>
          <p:cNvSpPr/>
          <p:nvPr/>
        </p:nvSpPr>
        <p:spPr>
          <a:xfrm flipH="1">
            <a:off x="10744342" y="2729712"/>
            <a:ext cx="961939" cy="961939"/>
          </a:xfrm>
          <a:prstGeom prst="ellipse">
            <a:avLst/>
          </a:prstGeom>
          <a:noFill/>
          <a:ln w="57150">
            <a:solidFill>
              <a:srgbClr val="C00000"/>
            </a:solidFill>
          </a:ln>
          <a:effectLst>
            <a:innerShdw dist="25400" dir="5400000">
              <a:schemeClr val="tx1">
                <a:alpha val="15000"/>
              </a:scheme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C00000"/>
                </a:solidFill>
              </a:rPr>
              <a:t>RR</a:t>
            </a:r>
            <a:endParaRPr sz="3600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860726-4234-438C-B63C-E00A27F141EC}"/>
              </a:ext>
            </a:extLst>
          </p:cNvPr>
          <p:cNvCxnSpPr>
            <a:cxnSpLocks/>
          </p:cNvCxnSpPr>
          <p:nvPr/>
        </p:nvCxnSpPr>
        <p:spPr>
          <a:xfrm flipV="1">
            <a:off x="6579644" y="4401353"/>
            <a:ext cx="511113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BD324EE9-21B2-4465-ABFE-C89D374390FB}"/>
              </a:ext>
            </a:extLst>
          </p:cNvPr>
          <p:cNvSpPr/>
          <p:nvPr/>
        </p:nvSpPr>
        <p:spPr>
          <a:xfrm>
            <a:off x="7185857" y="3831932"/>
            <a:ext cx="871625" cy="939333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ReadView</a:t>
            </a:r>
            <a:endParaRPr lang="en-US" altLang="zh-CN" sz="900" dirty="0">
              <a:solidFill>
                <a:schemeClr val="bg1"/>
              </a:solidFill>
            </a:endParaRPr>
          </a:p>
          <a:p>
            <a:endParaRPr lang="en-US" altLang="zh-CN" sz="900" dirty="0">
              <a:solidFill>
                <a:schemeClr val="bg1"/>
              </a:solidFill>
            </a:endParaRPr>
          </a:p>
          <a:p>
            <a:r>
              <a:rPr lang="en-US" altLang="zh-CN" sz="900" dirty="0" err="1">
                <a:solidFill>
                  <a:schemeClr val="bg1"/>
                </a:solidFill>
              </a:rPr>
              <a:t>m_ids</a:t>
            </a:r>
            <a:r>
              <a:rPr lang="en-US" altLang="zh-CN" sz="900" dirty="0">
                <a:solidFill>
                  <a:schemeClr val="bg1"/>
                </a:solidFill>
              </a:rPr>
              <a:t>: {3,4,5}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min_trx_id</a:t>
            </a:r>
            <a:r>
              <a:rPr lang="en-US" altLang="zh-CN" sz="900" dirty="0">
                <a:solidFill>
                  <a:schemeClr val="bg1"/>
                </a:solidFill>
              </a:rPr>
              <a:t>: 3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max_trx_id</a:t>
            </a:r>
            <a:r>
              <a:rPr lang="en-US" altLang="zh-CN" sz="900" dirty="0">
                <a:solidFill>
                  <a:schemeClr val="bg1"/>
                </a:solidFill>
              </a:rPr>
              <a:t>: 6</a:t>
            </a:r>
          </a:p>
          <a:p>
            <a:r>
              <a:rPr lang="en-US" altLang="zh-CN" sz="900" dirty="0" err="1">
                <a:solidFill>
                  <a:schemeClr val="bg1"/>
                </a:solidFill>
              </a:rPr>
              <a:t>creator_trx_id</a:t>
            </a:r>
            <a:r>
              <a:rPr lang="en-US" altLang="zh-CN" sz="900" dirty="0">
                <a:solidFill>
                  <a:schemeClr val="bg1"/>
                </a:solidFill>
              </a:rPr>
              <a:t>: 5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BC4A947-CEA7-431D-A822-52550534B27A}"/>
              </a:ext>
            </a:extLst>
          </p:cNvPr>
          <p:cNvCxnSpPr>
            <a:cxnSpLocks/>
          </p:cNvCxnSpPr>
          <p:nvPr/>
        </p:nvCxnSpPr>
        <p:spPr>
          <a:xfrm flipV="1">
            <a:off x="6579643" y="5135646"/>
            <a:ext cx="511114" cy="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7A163F06-1363-4F7D-BBAF-D20DDFD505F8}"/>
              </a:ext>
            </a:extLst>
          </p:cNvPr>
          <p:cNvSpPr/>
          <p:nvPr/>
        </p:nvSpPr>
        <p:spPr>
          <a:xfrm>
            <a:off x="7185857" y="4976893"/>
            <a:ext cx="871625" cy="317505"/>
          </a:xfrm>
          <a:prstGeom prst="snip1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zh-CN" sz="900" dirty="0" err="1">
                <a:solidFill>
                  <a:schemeClr val="bg1"/>
                </a:solidFill>
              </a:rPr>
              <a:t>ReadView</a:t>
            </a:r>
            <a:r>
              <a:rPr lang="en-US" altLang="zh-CN" sz="900" dirty="0">
                <a:solidFill>
                  <a:schemeClr val="bg1"/>
                </a:solidFill>
              </a:rPr>
              <a:t>(</a:t>
            </a:r>
            <a:r>
              <a:rPr lang="zh-CN" altLang="en-US" sz="900" dirty="0">
                <a:solidFill>
                  <a:schemeClr val="bg1"/>
                </a:solidFill>
              </a:rPr>
              <a:t>复用</a:t>
            </a:r>
            <a:r>
              <a:rPr lang="en-US" altLang="zh-CN" sz="9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AC5C7D2-CF01-4129-8B13-A0B645297C8B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7621670" y="4771265"/>
            <a:ext cx="0" cy="20562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6A28AE2-4CD3-455C-8C6A-6AD77F616CE1}"/>
              </a:ext>
            </a:extLst>
          </p:cNvPr>
          <p:cNvSpPr txBox="1"/>
          <p:nvPr/>
        </p:nvSpPr>
        <p:spPr>
          <a:xfrm>
            <a:off x="1142232" y="2456647"/>
            <a:ext cx="786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RR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隔离级别下，仅在事务中第一次执行快照读时生成</a:t>
            </a:r>
            <a:r>
              <a:rPr lang="en-US" altLang="zh-CN" sz="14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，后续复用该</a:t>
            </a:r>
            <a:r>
              <a:rPr lang="en-US" altLang="zh-CN" sz="1400" dirty="0" err="1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7736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93942" y="1701753"/>
            <a:ext cx="8710833" cy="490643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中的多版本并发控制。指维护一个数据的多个版本，使得读写操作没有冲突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隐藏字段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trx_id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事务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，记录每一次操作的事务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，是自增的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roll_pointer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回滚指针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，指向上一个版本的事务版本记录地址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undo log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回滚日志，存储老版本数据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版本链：多个事务并行操作某一行记录，记录不同事务修改数据的版本，通过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roll_pointer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指针形成一个链表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readView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解决的是一个事务查询选择版本的问题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的匹配规则和当前的一些事务</a:t>
            </a:r>
            <a:r>
              <a: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判断该访问那个版本的数据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不同的隔离级别快照读是不一样的，最终的访问的结果不一样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RC </a:t>
            </a: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：每一次执行快照读时生成</a:t>
            </a:r>
            <a:r>
              <a:rPr lang="en-US" altLang="zh-CN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RR</a:t>
            </a: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：仅在事务中第一次执行快照读时生成</a:t>
            </a:r>
            <a:r>
              <a:rPr lang="en-US" altLang="zh-CN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ReadView</a:t>
            </a:r>
            <a:r>
              <a:rPr lang="zh-CN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，后续复用</a:t>
            </a:r>
            <a:endParaRPr lang="en-US" altLang="zh-CN" sz="1200" b="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49434E6F-B049-5058-8100-7507BA6D4F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13281" y="1383776"/>
            <a:ext cx="867323" cy="116706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A21C554-55DC-299D-0091-0160AAC0F209}"/>
              </a:ext>
            </a:extLst>
          </p:cNvPr>
          <p:cNvGrpSpPr/>
          <p:nvPr/>
        </p:nvGrpSpPr>
        <p:grpSpPr>
          <a:xfrm>
            <a:off x="1459241" y="992938"/>
            <a:ext cx="8861805" cy="859390"/>
            <a:chOff x="1415952" y="1021955"/>
            <a:chExt cx="8179222" cy="85939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DBFCF61-1927-2C59-91E2-C6079E6BF3CC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占位符 6">
              <a:extLst>
                <a:ext uri="{FF2B5EF4-FFF2-40B4-BE49-F238E27FC236}">
                  <a16:creationId xmlns:a16="http://schemas.microsoft.com/office/drawing/2014/main" id="{4D14FD36-D225-D270-6180-D6B8BA68D96D}"/>
                </a:ext>
              </a:extLst>
            </p:cNvPr>
            <p:cNvSpPr txBox="1">
              <a:spLocks/>
            </p:cNvSpPr>
            <p:nvPr/>
          </p:nvSpPr>
          <p:spPr>
            <a:xfrm>
              <a:off x="2464261" y="1074210"/>
              <a:ext cx="7130913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好的，事务中的隔离性是如何保证的呢？</a:t>
              </a:r>
              <a:r>
                <a:rPr lang="en-US" altLang="zh-CN" sz="1400" dirty="0">
                  <a:solidFill>
                    <a:schemeClr val="tx1"/>
                  </a:solidFill>
                </a:rPr>
                <a:t>(</a:t>
              </a:r>
              <a:r>
                <a:rPr lang="zh-CN" altLang="en-US" sz="1400" dirty="0">
                  <a:solidFill>
                    <a:schemeClr val="tx1"/>
                  </a:solidFill>
                </a:rPr>
                <a:t>你解释一下</a:t>
              </a:r>
              <a:r>
                <a:rPr lang="en-US" altLang="zh-CN" sz="1400" dirty="0">
                  <a:solidFill>
                    <a:schemeClr val="tx1"/>
                  </a:solidFill>
                </a:rPr>
                <a:t>MVCC)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213F4A9-DD05-DE0B-9A13-C7D7B20D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60" y="2176169"/>
            <a:ext cx="7382827" cy="37747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2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/>
                  </a:solidFill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主从同步原理 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E6FCB35-D34F-AF92-5993-A2F540C7B811}"/>
              </a:ext>
            </a:extLst>
          </p:cNvPr>
          <p:cNvGrpSpPr/>
          <p:nvPr/>
        </p:nvGrpSpPr>
        <p:grpSpPr>
          <a:xfrm>
            <a:off x="2007910" y="2208667"/>
            <a:ext cx="7879030" cy="3306014"/>
            <a:chOff x="1649691" y="2783700"/>
            <a:chExt cx="8438613" cy="35408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8FB7911-4797-8397-0550-A6C62D9232C2}"/>
                </a:ext>
              </a:extLst>
            </p:cNvPr>
            <p:cNvSpPr/>
            <p:nvPr/>
          </p:nvSpPr>
          <p:spPr>
            <a:xfrm>
              <a:off x="1649691" y="4185501"/>
              <a:ext cx="1791093" cy="7635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应用</a:t>
              </a:r>
            </a:p>
          </p:txBody>
        </p: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36C813C7-F759-A1B6-7B1A-E735BCBAD49D}"/>
                </a:ext>
              </a:extLst>
            </p:cNvPr>
            <p:cNvSpPr/>
            <p:nvPr/>
          </p:nvSpPr>
          <p:spPr>
            <a:xfrm>
              <a:off x="4350469" y="3891865"/>
              <a:ext cx="1409307" cy="1341931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数据库中间件</a:t>
              </a:r>
            </a:p>
          </p:txBody>
        </p:sp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7665A94E-F133-23F3-8847-E3374B9E692B}"/>
                </a:ext>
              </a:extLst>
            </p:cNvPr>
            <p:cNvSpPr/>
            <p:nvPr/>
          </p:nvSpPr>
          <p:spPr>
            <a:xfrm>
              <a:off x="7258640" y="4941566"/>
              <a:ext cx="1216058" cy="1382947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8" name="流程图: 磁盘 7">
              <a:extLst>
                <a:ext uri="{FF2B5EF4-FFF2-40B4-BE49-F238E27FC236}">
                  <a16:creationId xmlns:a16="http://schemas.microsoft.com/office/drawing/2014/main" id="{FEB7152F-E48F-BCD2-49D4-8C7126663AE9}"/>
                </a:ext>
              </a:extLst>
            </p:cNvPr>
            <p:cNvSpPr/>
            <p:nvPr/>
          </p:nvSpPr>
          <p:spPr>
            <a:xfrm>
              <a:off x="7258640" y="2783700"/>
              <a:ext cx="1216058" cy="1382947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11" name="文本占位符 2">
              <a:extLst>
                <a:ext uri="{FF2B5EF4-FFF2-40B4-BE49-F238E27FC236}">
                  <a16:creationId xmlns:a16="http://schemas.microsoft.com/office/drawing/2014/main" id="{BC9D6E1F-3C2E-9FE3-EBD4-48570404CD0D}"/>
                </a:ext>
              </a:extLst>
            </p:cNvPr>
            <p:cNvSpPr txBox="1">
              <a:spLocks/>
            </p:cNvSpPr>
            <p:nvPr/>
          </p:nvSpPr>
          <p:spPr>
            <a:xfrm>
              <a:off x="8678997" y="3188903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Master</a:t>
              </a:r>
            </a:p>
          </p:txBody>
        </p:sp>
        <p:sp>
          <p:nvSpPr>
            <p:cNvPr id="12" name="文本占位符 2">
              <a:extLst>
                <a:ext uri="{FF2B5EF4-FFF2-40B4-BE49-F238E27FC236}">
                  <a16:creationId xmlns:a16="http://schemas.microsoft.com/office/drawing/2014/main" id="{41D49B54-0B65-4E5F-79B4-6EBA2372A51B}"/>
                </a:ext>
              </a:extLst>
            </p:cNvPr>
            <p:cNvSpPr txBox="1">
              <a:spLocks/>
            </p:cNvSpPr>
            <p:nvPr/>
          </p:nvSpPr>
          <p:spPr>
            <a:xfrm>
              <a:off x="8678997" y="5457772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Slave</a:t>
              </a:r>
            </a:p>
          </p:txBody>
        </p: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6137BD9B-9660-92A2-9E5C-00DE7528692F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 flipV="1">
              <a:off x="5759776" y="3475174"/>
              <a:ext cx="1498864" cy="1087657"/>
            </a:xfrm>
            <a:prstGeom prst="curved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曲线 13">
              <a:extLst>
                <a:ext uri="{FF2B5EF4-FFF2-40B4-BE49-F238E27FC236}">
                  <a16:creationId xmlns:a16="http://schemas.microsoft.com/office/drawing/2014/main" id="{2D17C583-5D1B-5EA1-F884-19CAE522ABC2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5759776" y="4562831"/>
              <a:ext cx="1498864" cy="1070209"/>
            </a:xfrm>
            <a:prstGeom prst="curved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占位符 2">
              <a:extLst>
                <a:ext uri="{FF2B5EF4-FFF2-40B4-BE49-F238E27FC236}">
                  <a16:creationId xmlns:a16="http://schemas.microsoft.com/office/drawing/2014/main" id="{3A25A6FD-BEDC-8A12-5947-813325CBA5F2}"/>
                </a:ext>
              </a:extLst>
            </p:cNvPr>
            <p:cNvSpPr txBox="1">
              <a:spLocks/>
            </p:cNvSpPr>
            <p:nvPr/>
          </p:nvSpPr>
          <p:spPr>
            <a:xfrm>
              <a:off x="5964075" y="3441329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Write</a:t>
              </a:r>
            </a:p>
          </p:txBody>
        </p:sp>
        <p:sp>
          <p:nvSpPr>
            <p:cNvPr id="16" name="文本占位符 2">
              <a:extLst>
                <a:ext uri="{FF2B5EF4-FFF2-40B4-BE49-F238E27FC236}">
                  <a16:creationId xmlns:a16="http://schemas.microsoft.com/office/drawing/2014/main" id="{06C6C7F8-8F2E-FCB1-07D9-D000B3E83681}"/>
                </a:ext>
              </a:extLst>
            </p:cNvPr>
            <p:cNvSpPr txBox="1">
              <a:spLocks/>
            </p:cNvSpPr>
            <p:nvPr/>
          </p:nvSpPr>
          <p:spPr>
            <a:xfrm>
              <a:off x="5964075" y="5030854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/>
                <a:t>Read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E54F29D-E5DD-7180-99EB-8CD01070F39D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 flipV="1">
              <a:off x="3440784" y="4562831"/>
              <a:ext cx="909685" cy="445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4C8DE95-7596-88BF-877D-AD3C94714644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7866669" y="4166647"/>
              <a:ext cx="0" cy="77491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占位符 2">
              <a:extLst>
                <a:ext uri="{FF2B5EF4-FFF2-40B4-BE49-F238E27FC236}">
                  <a16:creationId xmlns:a16="http://schemas.microsoft.com/office/drawing/2014/main" id="{05A6E902-4951-4DF5-C440-200836DAE92E}"/>
                </a:ext>
              </a:extLst>
            </p:cNvPr>
            <p:cNvSpPr txBox="1">
              <a:spLocks/>
            </p:cNvSpPr>
            <p:nvPr/>
          </p:nvSpPr>
          <p:spPr>
            <a:xfrm>
              <a:off x="7878132" y="4282029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/>
                <a:t>同步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33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7" y="1003101"/>
            <a:ext cx="5201664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如何定位慢查询</a:t>
              </a:r>
              <a:r>
                <a:rPr lang="en-US" altLang="zh-CN" sz="1400" dirty="0">
                  <a:solidFill>
                    <a:schemeClr val="tx1"/>
                  </a:solidFill>
                </a:rPr>
                <a:t>?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占位符 6">
            <a:extLst>
              <a:ext uri="{FF2B5EF4-FFF2-40B4-BE49-F238E27FC236}">
                <a16:creationId xmlns:a16="http://schemas.microsoft.com/office/drawing/2014/main" id="{411117F3-6422-D8EC-DEF9-A64E78E4E023}"/>
              </a:ext>
            </a:extLst>
          </p:cNvPr>
          <p:cNvSpPr txBox="1">
            <a:spLocks/>
          </p:cNvSpPr>
          <p:nvPr/>
        </p:nvSpPr>
        <p:spPr>
          <a:xfrm>
            <a:off x="2308974" y="1963114"/>
            <a:ext cx="9239897" cy="12702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介绍一下当时产生问题的场景（我们当时的一个接口测试的时候非常的慢，压测的结果大概</a:t>
            </a: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秒钟）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我们系统中当时采用了运维工具（</a:t>
            </a:r>
            <a:r>
              <a:rPr lang="en-US" altLang="zh-CN" sz="14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en-US" altLang="zh-CN" sz="1400" dirty="0" err="1">
                <a:solidFill>
                  <a:srgbClr val="333333"/>
                </a:solidFill>
                <a:latin typeface="Lucida Grande"/>
              </a:rPr>
              <a:t>Skywalking</a:t>
            </a:r>
            <a:r>
              <a:rPr lang="en-US" altLang="zh-CN" sz="1400" dirty="0">
                <a:solidFill>
                  <a:srgbClr val="333333"/>
                </a:solidFill>
                <a:latin typeface="Lucida Grande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），可以监测出哪个接口，最终因为是</a:t>
            </a:r>
            <a:r>
              <a:rPr lang="en-US" altLang="zh-CN" sz="1400" dirty="0" err="1">
                <a:solidFill>
                  <a:schemeClr val="tx1"/>
                </a:solidFill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</a:rPr>
              <a:t>的问题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在</a:t>
            </a:r>
            <a:r>
              <a:rPr lang="en-US" altLang="zh-CN" sz="1400" dirty="0" err="1">
                <a:solidFill>
                  <a:schemeClr val="tx1"/>
                </a:solidFill>
              </a:rPr>
              <a:t>mysql</a:t>
            </a:r>
            <a:r>
              <a:rPr lang="zh-CN" altLang="en-US" sz="1400" dirty="0">
                <a:solidFill>
                  <a:schemeClr val="tx1"/>
                </a:solidFill>
              </a:rPr>
              <a:t>中开启了慢日志查询，我们设置的值就是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秒，一旦</a:t>
            </a:r>
            <a:r>
              <a:rPr lang="en-US" altLang="zh-CN" sz="1400" dirty="0" err="1">
                <a:solidFill>
                  <a:schemeClr val="tx1"/>
                </a:solidFill>
              </a:rPr>
              <a:t>sql</a:t>
            </a:r>
            <a:r>
              <a:rPr lang="zh-CN" altLang="en-US" sz="1400" dirty="0">
                <a:solidFill>
                  <a:schemeClr val="tx1"/>
                </a:solidFill>
              </a:rPr>
              <a:t>执行超过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秒就会记录到日志中（调试阶段）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2" name="图形 1" descr="穿高领毛衣戴眼镜的男人">
            <a:extLst>
              <a:ext uri="{FF2B5EF4-FFF2-40B4-BE49-F238E27FC236}">
                <a16:creationId xmlns:a16="http://schemas.microsoft.com/office/drawing/2014/main" id="{8F5419E7-8286-5BEF-3994-02303987FF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4111" y="3856351"/>
            <a:ext cx="867323" cy="116706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56BE3F1-CEB0-9B91-8933-F46E598D8776}"/>
              </a:ext>
            </a:extLst>
          </p:cNvPr>
          <p:cNvGrpSpPr/>
          <p:nvPr/>
        </p:nvGrpSpPr>
        <p:grpSpPr>
          <a:xfrm>
            <a:off x="1540071" y="3465513"/>
            <a:ext cx="5416909" cy="859390"/>
            <a:chOff x="1415952" y="1021955"/>
            <a:chExt cx="7907155" cy="85939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40AE0D-82B4-DAA9-8F1F-EF29FD1FF7D5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占位符 6">
              <a:extLst>
                <a:ext uri="{FF2B5EF4-FFF2-40B4-BE49-F238E27FC236}">
                  <a16:creationId xmlns:a16="http://schemas.microsoft.com/office/drawing/2014/main" id="{77ACE76D-4066-91CD-5395-4EE4B83918E0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那这个</a:t>
              </a:r>
              <a:r>
                <a:rPr lang="en-US" altLang="zh-CN" sz="1400" dirty="0">
                  <a:solidFill>
                    <a:schemeClr val="tx1"/>
                  </a:solidFill>
                </a:rPr>
                <a:t>SQL</a:t>
              </a:r>
              <a:r>
                <a:rPr lang="zh-CN" altLang="en-US" sz="1400" dirty="0">
                  <a:solidFill>
                    <a:schemeClr val="tx1"/>
                  </a:solidFill>
                </a:rPr>
                <a:t>语句执行很慢</a:t>
              </a:r>
              <a:r>
                <a:rPr lang="en-US" altLang="zh-CN" sz="1400" dirty="0">
                  <a:solidFill>
                    <a:schemeClr val="tx1"/>
                  </a:solidFill>
                </a:rPr>
                <a:t>, </a:t>
              </a:r>
              <a:r>
                <a:rPr lang="zh-CN" altLang="en-US" sz="1400" dirty="0">
                  <a:solidFill>
                    <a:schemeClr val="tx1"/>
                  </a:solidFill>
                </a:rPr>
                <a:t>如何分析呢？</a:t>
              </a:r>
            </a:p>
          </p:txBody>
        </p:sp>
      </p:grp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A6C46A39-EDDA-8F1A-A706-431DCB3DC6F4}"/>
              </a:ext>
            </a:extLst>
          </p:cNvPr>
          <p:cNvSpPr txBox="1">
            <a:spLocks/>
          </p:cNvSpPr>
          <p:nvPr/>
        </p:nvSpPr>
        <p:spPr>
          <a:xfrm>
            <a:off x="2252413" y="4300962"/>
            <a:ext cx="9106885" cy="156251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聚合</a:t>
            </a:r>
            <a:r>
              <a:rPr lang="zh-CN" altLang="en-US" sz="1400" dirty="0" smtClean="0">
                <a:solidFill>
                  <a:schemeClr val="tx1"/>
                </a:solidFill>
              </a:rPr>
              <a:t>查询 </a:t>
            </a:r>
            <a:r>
              <a:rPr lang="zh-CN" altLang="en-US" sz="1400" dirty="0" smtClean="0">
                <a:solidFill>
                  <a:schemeClr val="accent1"/>
                </a:solidFill>
              </a:rPr>
              <a:t>索引优化、缓存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多表</a:t>
            </a:r>
            <a:r>
              <a:rPr lang="zh-CN" altLang="en-US" sz="1400" dirty="0" smtClean="0">
                <a:solidFill>
                  <a:schemeClr val="tx1"/>
                </a:solidFill>
              </a:rPr>
              <a:t>查询 </a:t>
            </a:r>
            <a:r>
              <a:rPr lang="zh-CN" altLang="en-US" sz="1400" dirty="0" smtClean="0">
                <a:solidFill>
                  <a:schemeClr val="accent1"/>
                </a:solidFill>
              </a:rPr>
              <a:t>优化</a:t>
            </a:r>
            <a:r>
              <a:rPr lang="en-US" altLang="zh-CN" sz="1400" dirty="0" err="1" smtClean="0">
                <a:solidFill>
                  <a:schemeClr val="accent1"/>
                </a:solidFill>
              </a:rPr>
              <a:t>sql</a:t>
            </a:r>
            <a:r>
              <a:rPr lang="zh-CN" altLang="en-US" sz="1400" dirty="0" smtClean="0">
                <a:solidFill>
                  <a:schemeClr val="accent1"/>
                </a:solidFill>
              </a:rPr>
              <a:t>：索引优化、连接方式、使用缓存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表数据量过大</a:t>
            </a:r>
            <a:r>
              <a:rPr lang="zh-CN" altLang="en-US" sz="1400" dirty="0" smtClean="0">
                <a:solidFill>
                  <a:schemeClr val="tx1"/>
                </a:solidFill>
              </a:rPr>
              <a:t>查询 </a:t>
            </a:r>
            <a:r>
              <a:rPr lang="zh-CN" altLang="en-US" sz="1400" dirty="0" smtClean="0">
                <a:solidFill>
                  <a:schemeClr val="accent1"/>
                </a:solidFill>
              </a:rPr>
              <a:t>添加索引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深度分页</a:t>
            </a:r>
            <a:r>
              <a:rPr lang="zh-CN" altLang="en-US" sz="1400" dirty="0" smtClean="0">
                <a:solidFill>
                  <a:schemeClr val="tx1"/>
                </a:solidFill>
              </a:rPr>
              <a:t>查询  </a:t>
            </a:r>
            <a:r>
              <a:rPr lang="zh-CN" altLang="en-US" sz="1400" dirty="0" smtClean="0">
                <a:solidFill>
                  <a:schemeClr val="accent1"/>
                </a:solidFill>
              </a:rPr>
              <a:t>覆盖索引，避免回表</a:t>
            </a:r>
            <a:endParaRPr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374D91DD-7F74-9FB9-83F8-64198663C726}"/>
              </a:ext>
            </a:extLst>
          </p:cNvPr>
          <p:cNvSpPr/>
          <p:nvPr/>
        </p:nvSpPr>
        <p:spPr>
          <a:xfrm>
            <a:off x="7060020" y="4433865"/>
            <a:ext cx="370788" cy="848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A2939F3B-58D2-B354-D6E6-67B7D0E1F848}"/>
              </a:ext>
            </a:extLst>
          </p:cNvPr>
          <p:cNvSpPr txBox="1">
            <a:spLocks/>
          </p:cNvSpPr>
          <p:nvPr/>
        </p:nvSpPr>
        <p:spPr>
          <a:xfrm>
            <a:off x="7245414" y="4592118"/>
            <a:ext cx="3667620" cy="43129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SQL</a:t>
            </a:r>
            <a:r>
              <a:rPr lang="zh-CN" altLang="en-US" sz="1400" dirty="0">
                <a:solidFill>
                  <a:srgbClr val="C00000"/>
                </a:solidFill>
              </a:rPr>
              <a:t>执行计划（找到慢的原因）</a:t>
            </a:r>
            <a:endParaRPr lang="en-US" altLang="zh-CN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8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ADF19-E99A-0E80-4964-EE0FE5DF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主从同步原理 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A5B54-710E-1D6A-0D2C-242A2A604C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主从复制的核心就是二进制日志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673DC2A-CE82-6520-659E-34913CC261D7}"/>
              </a:ext>
            </a:extLst>
          </p:cNvPr>
          <p:cNvSpPr txBox="1">
            <a:spLocks/>
          </p:cNvSpPr>
          <p:nvPr/>
        </p:nvSpPr>
        <p:spPr>
          <a:xfrm>
            <a:off x="782321" y="2215737"/>
            <a:ext cx="10265894" cy="442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二进制日志（</a:t>
            </a:r>
            <a:r>
              <a:rPr lang="en-US" altLang="zh-CN" sz="1200" dirty="0"/>
              <a:t>BINLOG</a:t>
            </a:r>
            <a:r>
              <a:rPr lang="zh-CN" altLang="en-US" sz="1200" dirty="0"/>
              <a:t>）记录了所有的 </a:t>
            </a:r>
            <a:r>
              <a:rPr lang="en-US" altLang="zh-CN" sz="1200" dirty="0"/>
              <a:t>DDL</a:t>
            </a:r>
            <a:r>
              <a:rPr lang="zh-CN" altLang="en-US" sz="1200" dirty="0"/>
              <a:t>（数据定义语言）语句和 </a:t>
            </a:r>
            <a:r>
              <a:rPr lang="en-US" altLang="zh-CN" sz="1200" dirty="0"/>
              <a:t>DML</a:t>
            </a:r>
            <a:r>
              <a:rPr lang="zh-CN" altLang="en-US" sz="1200" dirty="0"/>
              <a:t>（数据操纵语言）语句，但不包括数据查询（</a:t>
            </a:r>
            <a:r>
              <a:rPr lang="en-US" altLang="zh-CN" sz="1200" dirty="0"/>
              <a:t>SELECT</a:t>
            </a:r>
            <a:r>
              <a:rPr lang="zh-CN" altLang="en-US" sz="1200" dirty="0"/>
              <a:t>、</a:t>
            </a:r>
            <a:r>
              <a:rPr lang="en-US" altLang="zh-CN" sz="1200" dirty="0"/>
              <a:t>SHOW</a:t>
            </a:r>
            <a:r>
              <a:rPr lang="zh-CN" altLang="en-US" sz="1200" dirty="0"/>
              <a:t>）语句。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8632A0D-04BB-E7E1-3770-FBF0B4507564}"/>
              </a:ext>
            </a:extLst>
          </p:cNvPr>
          <p:cNvGrpSpPr/>
          <p:nvPr/>
        </p:nvGrpSpPr>
        <p:grpSpPr>
          <a:xfrm>
            <a:off x="1316275" y="5255540"/>
            <a:ext cx="694421" cy="797211"/>
            <a:chOff x="6060280" y="2953718"/>
            <a:chExt cx="694421" cy="797211"/>
          </a:xfrm>
          <a:solidFill>
            <a:srgbClr val="FFC000"/>
          </a:solidFill>
        </p:grpSpPr>
        <p:pic>
          <p:nvPicPr>
            <p:cNvPr id="6" name="图形 5" descr="文档 轮廓">
              <a:extLst>
                <a:ext uri="{FF2B5EF4-FFF2-40B4-BE49-F238E27FC236}">
                  <a16:creationId xmlns:a16="http://schemas.microsoft.com/office/drawing/2014/main" id="{CD6B74A5-904D-EEF7-AEF7-A575D8D28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060280" y="2953718"/>
              <a:ext cx="628931" cy="62893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A24DDB-3E11-1807-123E-EF371FABCA88}"/>
                </a:ext>
              </a:extLst>
            </p:cNvPr>
            <p:cNvSpPr txBox="1"/>
            <p:nvPr/>
          </p:nvSpPr>
          <p:spPr>
            <a:xfrm>
              <a:off x="6060280" y="3489319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binlog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D6CF42-8FC4-3ABA-F02D-0A7644D27562}"/>
              </a:ext>
            </a:extLst>
          </p:cNvPr>
          <p:cNvGrpSpPr/>
          <p:nvPr/>
        </p:nvGrpSpPr>
        <p:grpSpPr>
          <a:xfrm>
            <a:off x="5086012" y="5353684"/>
            <a:ext cx="949299" cy="813362"/>
            <a:chOff x="5900095" y="2953718"/>
            <a:chExt cx="949299" cy="813362"/>
          </a:xfrm>
        </p:grpSpPr>
        <p:pic>
          <p:nvPicPr>
            <p:cNvPr id="9" name="图形 8" descr="文档 轮廓">
              <a:extLst>
                <a:ext uri="{FF2B5EF4-FFF2-40B4-BE49-F238E27FC236}">
                  <a16:creationId xmlns:a16="http://schemas.microsoft.com/office/drawing/2014/main" id="{CBED18D1-207E-BB1C-EB12-AF10F5A49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060280" y="2953718"/>
              <a:ext cx="628931" cy="62893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390E8F-5EB1-4244-88C0-F255D1C44331}"/>
                </a:ext>
              </a:extLst>
            </p:cNvPr>
            <p:cNvSpPr txBox="1"/>
            <p:nvPr/>
          </p:nvSpPr>
          <p:spPr>
            <a:xfrm>
              <a:off x="5900095" y="3505470"/>
              <a:ext cx="9492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Relay log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2EEE4F-056E-4DBB-B16A-CAB1DF8D3EA7}"/>
              </a:ext>
            </a:extLst>
          </p:cNvPr>
          <p:cNvGrpSpPr/>
          <p:nvPr/>
        </p:nvGrpSpPr>
        <p:grpSpPr>
          <a:xfrm>
            <a:off x="870468" y="3055851"/>
            <a:ext cx="1543987" cy="3111195"/>
            <a:chOff x="1087442" y="2290521"/>
            <a:chExt cx="1543987" cy="311119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C43FEA2-6027-5A16-4106-3460BAA3E236}"/>
                </a:ext>
              </a:extLst>
            </p:cNvPr>
            <p:cNvSpPr/>
            <p:nvPr/>
          </p:nvSpPr>
          <p:spPr>
            <a:xfrm>
              <a:off x="1087442" y="2448653"/>
              <a:ext cx="1543987" cy="2953063"/>
            </a:xfrm>
            <a:prstGeom prst="roundRect">
              <a:avLst>
                <a:gd name="adj" fmla="val 6958"/>
              </a:avLst>
            </a:prstGeom>
            <a:noFill/>
            <a:ln w="6350">
              <a:solidFill>
                <a:srgbClr val="746D7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096DF84-093E-A157-2431-6656F7FDA540}"/>
                </a:ext>
              </a:extLst>
            </p:cNvPr>
            <p:cNvSpPr/>
            <p:nvPr/>
          </p:nvSpPr>
          <p:spPr>
            <a:xfrm>
              <a:off x="1533247" y="2290521"/>
              <a:ext cx="569869" cy="3037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master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6D1540F-A1DD-0895-FEAE-788F85BE4FA9}"/>
              </a:ext>
            </a:extLst>
          </p:cNvPr>
          <p:cNvGrpSpPr/>
          <p:nvPr/>
        </p:nvGrpSpPr>
        <p:grpSpPr>
          <a:xfrm>
            <a:off x="3960940" y="3077368"/>
            <a:ext cx="3732224" cy="3089678"/>
            <a:chOff x="4177914" y="2312038"/>
            <a:chExt cx="3732224" cy="308967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478CA8A-861C-C651-DD5D-5A8755C51EC5}"/>
                </a:ext>
              </a:extLst>
            </p:cNvPr>
            <p:cNvSpPr/>
            <p:nvPr/>
          </p:nvSpPr>
          <p:spPr>
            <a:xfrm>
              <a:off x="4177914" y="2448653"/>
              <a:ext cx="3732224" cy="2953063"/>
            </a:xfrm>
            <a:prstGeom prst="roundRect">
              <a:avLst>
                <a:gd name="adj" fmla="val 6958"/>
              </a:avLst>
            </a:prstGeom>
            <a:noFill/>
            <a:ln w="6350">
              <a:solidFill>
                <a:srgbClr val="746D7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8A228E9-BCB7-1883-89CB-B994539DE1BE}"/>
                </a:ext>
              </a:extLst>
            </p:cNvPr>
            <p:cNvSpPr/>
            <p:nvPr/>
          </p:nvSpPr>
          <p:spPr>
            <a:xfrm>
              <a:off x="5788873" y="2312038"/>
              <a:ext cx="631523" cy="30373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slave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85790A5-5CED-C45F-A856-F640890D0F19}"/>
              </a:ext>
            </a:extLst>
          </p:cNvPr>
          <p:cNvGrpSpPr/>
          <p:nvPr/>
        </p:nvGrpSpPr>
        <p:grpSpPr>
          <a:xfrm>
            <a:off x="969064" y="4415204"/>
            <a:ext cx="694421" cy="840336"/>
            <a:chOff x="2252838" y="3481953"/>
            <a:chExt cx="694421" cy="84033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7AEC3AF-1947-CEAA-4218-5AA00AB6DA4A}"/>
                </a:ext>
              </a:extLst>
            </p:cNvPr>
            <p:cNvSpPr txBox="1"/>
            <p:nvPr/>
          </p:nvSpPr>
          <p:spPr>
            <a:xfrm>
              <a:off x="2252838" y="3791522"/>
              <a:ext cx="6944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EA848133-1573-BD70-A7E4-AF0F901464D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06066" y="3902120"/>
              <a:ext cx="840336" cy="1"/>
            </a:xfrm>
            <a:prstGeom prst="curvedConnector3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877348D-BF7B-D430-0107-FAE8B5AFF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6273" y="3517713"/>
            <a:ext cx="628928" cy="8098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ABE2B5-D5E5-65E7-E620-CE7CFAF91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374" y="3464676"/>
            <a:ext cx="628928" cy="8098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A58BD6-F278-8F66-F8C6-28E283AA1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43282" y="3989773"/>
            <a:ext cx="137577" cy="137577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21C07F-3041-7E06-1502-E11DEFB26DFC}"/>
              </a:ext>
            </a:extLst>
          </p:cNvPr>
          <p:cNvGrpSpPr/>
          <p:nvPr/>
        </p:nvGrpSpPr>
        <p:grpSpPr>
          <a:xfrm>
            <a:off x="2777358" y="4163531"/>
            <a:ext cx="2211664" cy="477235"/>
            <a:chOff x="2979145" y="3383444"/>
            <a:chExt cx="2211664" cy="47723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958C810-B812-14A7-08C3-1F48099F2B6C}"/>
                </a:ext>
              </a:extLst>
            </p:cNvPr>
            <p:cNvSpPr txBox="1"/>
            <p:nvPr/>
          </p:nvSpPr>
          <p:spPr>
            <a:xfrm>
              <a:off x="2979145" y="3599069"/>
              <a:ext cx="5245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连接符: 肘形 113">
              <a:extLst>
                <a:ext uri="{FF2B5EF4-FFF2-40B4-BE49-F238E27FC236}">
                  <a16:creationId xmlns:a16="http://schemas.microsoft.com/office/drawing/2014/main" id="{E32483AD-3B27-C8E8-2045-11DD3FCC4B84}"/>
                </a:ext>
              </a:extLst>
            </p:cNvPr>
            <p:cNvCxnSpPr>
              <a:cxnSpLocks/>
            </p:cNvCxnSpPr>
            <p:nvPr/>
          </p:nvCxnSpPr>
          <p:spPr>
            <a:xfrm rot="14520000" flipH="1" flipV="1">
              <a:off x="5059901" y="3334072"/>
              <a:ext cx="81536" cy="180280"/>
            </a:xfrm>
            <a:prstGeom prst="curvedConnector4">
              <a:avLst>
                <a:gd name="adj1" fmla="val -469526"/>
                <a:gd name="adj2" fmla="val 1874639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547864A-9C65-2781-DA4C-03D905B785D3}"/>
              </a:ext>
            </a:extLst>
          </p:cNvPr>
          <p:cNvGrpSpPr/>
          <p:nvPr/>
        </p:nvGrpSpPr>
        <p:grpSpPr>
          <a:xfrm>
            <a:off x="4613485" y="4415205"/>
            <a:ext cx="670784" cy="1177562"/>
            <a:chOff x="4830459" y="3649875"/>
            <a:chExt cx="670784" cy="117756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8E45E58-62AD-B4AC-EF93-806171196554}"/>
                </a:ext>
              </a:extLst>
            </p:cNvPr>
            <p:cNvSpPr txBox="1"/>
            <p:nvPr/>
          </p:nvSpPr>
          <p:spPr>
            <a:xfrm>
              <a:off x="4830459" y="4110694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连接符: 曲线 27">
              <a:extLst>
                <a:ext uri="{FF2B5EF4-FFF2-40B4-BE49-F238E27FC236}">
                  <a16:creationId xmlns:a16="http://schemas.microsoft.com/office/drawing/2014/main" id="{E990AB98-C219-ED1E-5FDA-85AD6894F6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32370" y="4158563"/>
              <a:ext cx="1177562" cy="160185"/>
            </a:xfrm>
            <a:prstGeom prst="curved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3CA6CAA-B9EE-E03B-4DCC-06AA29F8B4E6}"/>
              </a:ext>
            </a:extLst>
          </p:cNvPr>
          <p:cNvGrpSpPr/>
          <p:nvPr/>
        </p:nvGrpSpPr>
        <p:grpSpPr>
          <a:xfrm>
            <a:off x="5256597" y="4326060"/>
            <a:ext cx="755240" cy="1123722"/>
            <a:chOff x="5473571" y="3560730"/>
            <a:chExt cx="755240" cy="1123722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87BAE2-20BC-5080-70EA-B8189C585F52}"/>
                </a:ext>
              </a:extLst>
            </p:cNvPr>
            <p:cNvSpPr txBox="1"/>
            <p:nvPr/>
          </p:nvSpPr>
          <p:spPr>
            <a:xfrm>
              <a:off x="5473571" y="3900408"/>
              <a:ext cx="5245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2ADE3C8B-9D09-4C4A-211C-A9B3522681E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5910" y="3560730"/>
              <a:ext cx="362901" cy="1123722"/>
            </a:xfrm>
            <a:prstGeom prst="curved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BF0C96A-2382-3E2B-627D-CFF63A281840}"/>
              </a:ext>
            </a:extLst>
          </p:cNvPr>
          <p:cNvGrpSpPr/>
          <p:nvPr/>
        </p:nvGrpSpPr>
        <p:grpSpPr>
          <a:xfrm>
            <a:off x="5838348" y="4424611"/>
            <a:ext cx="916979" cy="1123722"/>
            <a:chOff x="6055322" y="3659281"/>
            <a:chExt cx="916979" cy="112372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2798F0A-73D4-8BB6-8D58-44EF0F3DC472}"/>
                </a:ext>
              </a:extLst>
            </p:cNvPr>
            <p:cNvSpPr txBox="1"/>
            <p:nvPr/>
          </p:nvSpPr>
          <p:spPr>
            <a:xfrm>
              <a:off x="6277880" y="4128791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replay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连接符: 曲线 33">
              <a:extLst>
                <a:ext uri="{FF2B5EF4-FFF2-40B4-BE49-F238E27FC236}">
                  <a16:creationId xmlns:a16="http://schemas.microsoft.com/office/drawing/2014/main" id="{ACE3679C-217D-5E37-7D7F-292316C66EE6}"/>
                </a:ext>
              </a:extLst>
            </p:cNvPr>
            <p:cNvCxnSpPr>
              <a:cxnSpLocks/>
            </p:cNvCxnSpPr>
            <p:nvPr/>
          </p:nvCxnSpPr>
          <p:spPr>
            <a:xfrm rot="360000" flipV="1">
              <a:off x="6055322" y="3659281"/>
              <a:ext cx="362901" cy="1123722"/>
            </a:xfrm>
            <a:prstGeom prst="curvedConnector2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EE8F456-081B-8EDA-0351-571F9E41E642}"/>
              </a:ext>
            </a:extLst>
          </p:cNvPr>
          <p:cNvGrpSpPr/>
          <p:nvPr/>
        </p:nvGrpSpPr>
        <p:grpSpPr>
          <a:xfrm>
            <a:off x="4696322" y="3684891"/>
            <a:ext cx="864339" cy="786803"/>
            <a:chOff x="5980096" y="2751640"/>
            <a:chExt cx="864339" cy="786803"/>
          </a:xfrm>
        </p:grpSpPr>
        <p:pic>
          <p:nvPicPr>
            <p:cNvPr id="36" name="图形 35" descr="齿轮 轮廓">
              <a:extLst>
                <a:ext uri="{FF2B5EF4-FFF2-40B4-BE49-F238E27FC236}">
                  <a16:creationId xmlns:a16="http://schemas.microsoft.com/office/drawing/2014/main" id="{BFE15974-3ABF-C679-7B0E-C9884B425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6127056" y="2936351"/>
              <a:ext cx="602092" cy="602092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D8C2D12-B399-252F-5EA4-25F51DB06255}"/>
                </a:ext>
              </a:extLst>
            </p:cNvPr>
            <p:cNvSpPr txBox="1"/>
            <p:nvPr/>
          </p:nvSpPr>
          <p:spPr>
            <a:xfrm>
              <a:off x="5980096" y="2751640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IOthread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CDDF22-AD0E-5B69-4582-E44AA3AD904B}"/>
              </a:ext>
            </a:extLst>
          </p:cNvPr>
          <p:cNvGrpSpPr/>
          <p:nvPr/>
        </p:nvGrpSpPr>
        <p:grpSpPr>
          <a:xfrm>
            <a:off x="5923564" y="3928916"/>
            <a:ext cx="1374439" cy="602092"/>
            <a:chOff x="7207338" y="2995665"/>
            <a:chExt cx="1374439" cy="602092"/>
          </a:xfrm>
        </p:grpSpPr>
        <p:pic>
          <p:nvPicPr>
            <p:cNvPr id="39" name="图形 38" descr="齿轮 轮廓">
              <a:extLst>
                <a:ext uri="{FF2B5EF4-FFF2-40B4-BE49-F238E27FC236}">
                  <a16:creationId xmlns:a16="http://schemas.microsoft.com/office/drawing/2014/main" id="{734B2A28-B741-3516-BD52-51D465B0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207338" y="2995665"/>
              <a:ext cx="602092" cy="60209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A9B3734-C97C-4597-CB19-521DEBB21372}"/>
                </a:ext>
              </a:extLst>
            </p:cNvPr>
            <p:cNvSpPr txBox="1"/>
            <p:nvPr/>
          </p:nvSpPr>
          <p:spPr>
            <a:xfrm>
              <a:off x="7632478" y="3038732"/>
              <a:ext cx="9492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SQLthread</a:t>
              </a:r>
              <a:endParaRPr lang="zh-CN" altLang="en-US" sz="11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B0198227-00E3-6E76-6F2D-E06DA4DCD52C}"/>
              </a:ext>
            </a:extLst>
          </p:cNvPr>
          <p:cNvSpPr txBox="1"/>
          <p:nvPr/>
        </p:nvSpPr>
        <p:spPr>
          <a:xfrm>
            <a:off x="1866158" y="3792510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</a:rPr>
              <a:t>insert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2259F2-B4FA-4543-9866-0AF2E8CC361A}"/>
              </a:ext>
            </a:extLst>
          </p:cNvPr>
          <p:cNvSpPr txBox="1"/>
          <p:nvPr/>
        </p:nvSpPr>
        <p:spPr>
          <a:xfrm>
            <a:off x="6041565" y="3679714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/>
              </a:rPr>
              <a:t>insert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libaba PuHuiTi R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28AB4C0-EE94-954E-A8CB-A5E87EF4F604}"/>
              </a:ext>
            </a:extLst>
          </p:cNvPr>
          <p:cNvSpPr txBox="1"/>
          <p:nvPr/>
        </p:nvSpPr>
        <p:spPr>
          <a:xfrm>
            <a:off x="7811165" y="3410833"/>
            <a:ext cx="4231339" cy="2252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复制分成三步：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Master 主库在事务提交时，会把数据变更记录在二进制日志文件 Binlog 中。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从库读取主库的二进制日志文件 Binlog ，写入到从库的中继日志 Relay Log 。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slave重做中继日志中的事件，将改变反映它自己的数据。</a:t>
            </a:r>
          </a:p>
        </p:txBody>
      </p:sp>
    </p:spTree>
    <p:extLst>
      <p:ext uri="{BB962C8B-B14F-4D97-AF65-F5344CB8AC3E}">
        <p14:creationId xmlns:p14="http://schemas.microsoft.com/office/powerpoint/2010/main" val="149549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42" grpId="0"/>
      <p:bldP spid="4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主从同步原理 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FD16ECF-8EF1-8C98-A591-A64C1273ABEF}"/>
              </a:ext>
            </a:extLst>
          </p:cNvPr>
          <p:cNvSpPr txBox="1"/>
          <p:nvPr/>
        </p:nvSpPr>
        <p:spPr>
          <a:xfrm>
            <a:off x="2541390" y="1945828"/>
            <a:ext cx="7799814" cy="188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主从复制的核心就是二进制日志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binlog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(DDL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（数据定义语言）语句和 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DML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（数据操纵语言）语句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主库在事务提交时，会把数据变更记录在二进制日志文件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Binlog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中。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从库读取主库的二进制日志文件 </a:t>
            </a:r>
            <a:r>
              <a:rPr lang="en-US" altLang="zh-CN" sz="12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Binlog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，写入到从库的中继日志 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Relay Log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从库重做中继日志中的事件，将改变反映它自己的数据</a:t>
            </a:r>
          </a:p>
          <a:p>
            <a:pPr>
              <a:lnSpc>
                <a:spcPct val="20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6CE71E-83B7-BABF-7503-840E79335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066" y="3549519"/>
            <a:ext cx="6176152" cy="30315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20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6323455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你们项目用过分库分表吗</a:t>
              </a:r>
            </a:p>
          </p:txBody>
        </p:sp>
      </p:grp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A6DBEC5A-E707-2B41-02A7-7BB9E3B498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7336" y="4663859"/>
            <a:ext cx="2318994" cy="502030"/>
          </a:xfrm>
        </p:spPr>
        <p:txBody>
          <a:bodyPr/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分担了访问压力</a:t>
            </a:r>
            <a:r>
              <a:rPr lang="en-US" altLang="zh-CN" sz="1400" b="1" dirty="0">
                <a:solidFill>
                  <a:srgbClr val="C00000"/>
                </a:solidFill>
              </a:rPr>
              <a:t> 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23EE268-A111-4ED9-6DB5-1589E17EE89C}"/>
              </a:ext>
            </a:extLst>
          </p:cNvPr>
          <p:cNvGrpSpPr/>
          <p:nvPr/>
        </p:nvGrpSpPr>
        <p:grpSpPr>
          <a:xfrm>
            <a:off x="725866" y="2223766"/>
            <a:ext cx="5744728" cy="2410468"/>
            <a:chOff x="1649691" y="2783700"/>
            <a:chExt cx="8438613" cy="3540813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B924A6BA-70E7-2E7B-1923-0A87BE22BEF5}"/>
                </a:ext>
              </a:extLst>
            </p:cNvPr>
            <p:cNvSpPr/>
            <p:nvPr/>
          </p:nvSpPr>
          <p:spPr>
            <a:xfrm>
              <a:off x="1649691" y="4185501"/>
              <a:ext cx="1791093" cy="7635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应用</a:t>
              </a:r>
            </a:p>
          </p:txBody>
        </p:sp>
        <p:sp>
          <p:nvSpPr>
            <p:cNvPr id="43" name="流程图: 接点 42">
              <a:extLst>
                <a:ext uri="{FF2B5EF4-FFF2-40B4-BE49-F238E27FC236}">
                  <a16:creationId xmlns:a16="http://schemas.microsoft.com/office/drawing/2014/main" id="{F344E2CE-9DA4-CF4C-C61A-020FEC6309B6}"/>
                </a:ext>
              </a:extLst>
            </p:cNvPr>
            <p:cNvSpPr/>
            <p:nvPr/>
          </p:nvSpPr>
          <p:spPr>
            <a:xfrm>
              <a:off x="4350469" y="3891865"/>
              <a:ext cx="1409307" cy="1341931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数据库中间件</a:t>
              </a:r>
            </a:p>
          </p:txBody>
        </p:sp>
        <p:sp>
          <p:nvSpPr>
            <p:cNvPr id="44" name="流程图: 磁盘 43">
              <a:extLst>
                <a:ext uri="{FF2B5EF4-FFF2-40B4-BE49-F238E27FC236}">
                  <a16:creationId xmlns:a16="http://schemas.microsoft.com/office/drawing/2014/main" id="{70B88917-EA99-EE64-5A02-BBE6CFB5856E}"/>
                </a:ext>
              </a:extLst>
            </p:cNvPr>
            <p:cNvSpPr/>
            <p:nvPr/>
          </p:nvSpPr>
          <p:spPr>
            <a:xfrm>
              <a:off x="7258640" y="4941566"/>
              <a:ext cx="1216058" cy="1382947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5" name="流程图: 磁盘 44">
              <a:extLst>
                <a:ext uri="{FF2B5EF4-FFF2-40B4-BE49-F238E27FC236}">
                  <a16:creationId xmlns:a16="http://schemas.microsoft.com/office/drawing/2014/main" id="{1C11540E-1B24-BD1C-034D-1AE6A221C3E3}"/>
                </a:ext>
              </a:extLst>
            </p:cNvPr>
            <p:cNvSpPr/>
            <p:nvPr/>
          </p:nvSpPr>
          <p:spPr>
            <a:xfrm>
              <a:off x="7258640" y="2783700"/>
              <a:ext cx="1216058" cy="1382947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46" name="文本占位符 2">
              <a:extLst>
                <a:ext uri="{FF2B5EF4-FFF2-40B4-BE49-F238E27FC236}">
                  <a16:creationId xmlns:a16="http://schemas.microsoft.com/office/drawing/2014/main" id="{3A93E138-1FC5-6D5F-D630-E5B4DAF969CA}"/>
                </a:ext>
              </a:extLst>
            </p:cNvPr>
            <p:cNvSpPr txBox="1">
              <a:spLocks/>
            </p:cNvSpPr>
            <p:nvPr/>
          </p:nvSpPr>
          <p:spPr>
            <a:xfrm>
              <a:off x="8678997" y="3188903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/>
                <a:t>Master</a:t>
              </a:r>
            </a:p>
          </p:txBody>
        </p:sp>
        <p:sp>
          <p:nvSpPr>
            <p:cNvPr id="47" name="文本占位符 2">
              <a:extLst>
                <a:ext uri="{FF2B5EF4-FFF2-40B4-BE49-F238E27FC236}">
                  <a16:creationId xmlns:a16="http://schemas.microsoft.com/office/drawing/2014/main" id="{9F73B197-8424-D9B3-285E-3B9207F36DEC}"/>
                </a:ext>
              </a:extLst>
            </p:cNvPr>
            <p:cNvSpPr txBox="1">
              <a:spLocks/>
            </p:cNvSpPr>
            <p:nvPr/>
          </p:nvSpPr>
          <p:spPr>
            <a:xfrm>
              <a:off x="8678997" y="5457772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/>
                <a:t>Slave</a:t>
              </a:r>
            </a:p>
          </p:txBody>
        </p: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14B12631-9F8A-4CB5-F323-45DE660F9983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 flipV="1">
              <a:off x="5759776" y="3475174"/>
              <a:ext cx="1498864" cy="1087657"/>
            </a:xfrm>
            <a:prstGeom prst="curved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6F1A6143-86AB-079C-0945-CC0B168D5C49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5759776" y="4562831"/>
              <a:ext cx="1498864" cy="1070209"/>
            </a:xfrm>
            <a:prstGeom prst="curvedConnector3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占位符 2">
              <a:extLst>
                <a:ext uri="{FF2B5EF4-FFF2-40B4-BE49-F238E27FC236}">
                  <a16:creationId xmlns:a16="http://schemas.microsoft.com/office/drawing/2014/main" id="{B59AC44D-AFED-AD89-EE0F-058B79496043}"/>
                </a:ext>
              </a:extLst>
            </p:cNvPr>
            <p:cNvSpPr txBox="1">
              <a:spLocks/>
            </p:cNvSpPr>
            <p:nvPr/>
          </p:nvSpPr>
          <p:spPr>
            <a:xfrm>
              <a:off x="5964075" y="3441329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/>
                <a:t>Write</a:t>
              </a:r>
            </a:p>
          </p:txBody>
        </p:sp>
        <p:sp>
          <p:nvSpPr>
            <p:cNvPr id="51" name="文本占位符 2">
              <a:extLst>
                <a:ext uri="{FF2B5EF4-FFF2-40B4-BE49-F238E27FC236}">
                  <a16:creationId xmlns:a16="http://schemas.microsoft.com/office/drawing/2014/main" id="{C2D3B96C-E884-0EDD-470B-F6F137BB8871}"/>
                </a:ext>
              </a:extLst>
            </p:cNvPr>
            <p:cNvSpPr txBox="1">
              <a:spLocks/>
            </p:cNvSpPr>
            <p:nvPr/>
          </p:nvSpPr>
          <p:spPr>
            <a:xfrm>
              <a:off x="5964075" y="5030854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100" dirty="0"/>
                <a:t>Read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03B3BC6-C551-9B90-6231-409770228BDD}"/>
                </a:ext>
              </a:extLst>
            </p:cNvPr>
            <p:cNvCxnSpPr>
              <a:stCxn id="42" idx="3"/>
              <a:endCxn id="43" idx="2"/>
            </p:cNvCxnSpPr>
            <p:nvPr/>
          </p:nvCxnSpPr>
          <p:spPr>
            <a:xfrm flipV="1">
              <a:off x="3440784" y="4562831"/>
              <a:ext cx="909685" cy="445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B5CAEEA-6061-33EE-A753-A4E4E452CF1D}"/>
                </a:ext>
              </a:extLst>
            </p:cNvPr>
            <p:cNvCxnSpPr>
              <a:stCxn id="45" idx="3"/>
              <a:endCxn id="44" idx="1"/>
            </p:cNvCxnSpPr>
            <p:nvPr/>
          </p:nvCxnSpPr>
          <p:spPr>
            <a:xfrm>
              <a:off x="7866669" y="4166647"/>
              <a:ext cx="0" cy="774919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占位符 2">
              <a:extLst>
                <a:ext uri="{FF2B5EF4-FFF2-40B4-BE49-F238E27FC236}">
                  <a16:creationId xmlns:a16="http://schemas.microsoft.com/office/drawing/2014/main" id="{BB0BC607-FF85-3837-CE41-A2444DDB1AEC}"/>
                </a:ext>
              </a:extLst>
            </p:cNvPr>
            <p:cNvSpPr txBox="1">
              <a:spLocks/>
            </p:cNvSpPr>
            <p:nvPr/>
          </p:nvSpPr>
          <p:spPr>
            <a:xfrm>
              <a:off x="7878132" y="4282029"/>
              <a:ext cx="1409307" cy="79599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100" dirty="0"/>
                <a:t>同步</a:t>
              </a:r>
              <a:endParaRPr lang="en-US" altLang="zh-CN" sz="11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A453D92-D047-4265-685A-3883DB0B52C2}"/>
              </a:ext>
            </a:extLst>
          </p:cNvPr>
          <p:cNvGrpSpPr/>
          <p:nvPr/>
        </p:nvGrpSpPr>
        <p:grpSpPr>
          <a:xfrm>
            <a:off x="7064354" y="1926332"/>
            <a:ext cx="3627215" cy="3005335"/>
            <a:chOff x="6951231" y="2257370"/>
            <a:chExt cx="3627215" cy="300533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3B32098-902D-CB6E-0B59-06124E581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5604" y="2278856"/>
              <a:ext cx="628928" cy="809853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5C93AA1-FF3F-9BF0-5C30-D6D2288B6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5604" y="3379828"/>
              <a:ext cx="628928" cy="809853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0B76791-A2F2-326B-EB5C-051750FED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5604" y="4452852"/>
              <a:ext cx="628928" cy="809853"/>
            </a:xfrm>
            <a:prstGeom prst="rect">
              <a:avLst/>
            </a:prstGeom>
          </p:spPr>
        </p:pic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5804831-9EEE-18E5-AFEC-F9AAA0231A5E}"/>
                </a:ext>
              </a:extLst>
            </p:cNvPr>
            <p:cNvCxnSpPr>
              <a:endCxn id="33" idx="1"/>
            </p:cNvCxnSpPr>
            <p:nvPr/>
          </p:nvCxnSpPr>
          <p:spPr>
            <a:xfrm flipV="1">
              <a:off x="7755547" y="2683783"/>
              <a:ext cx="1480057" cy="106833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FEBCD9D-90E2-1D92-0AF2-0D251FB94870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7755547" y="3777571"/>
              <a:ext cx="1480057" cy="718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01938B5-0ED0-4AE2-8995-EAC96F572D28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755547" y="3817129"/>
              <a:ext cx="1480057" cy="104065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流程图: 磁盘 54">
              <a:extLst>
                <a:ext uri="{FF2B5EF4-FFF2-40B4-BE49-F238E27FC236}">
                  <a16:creationId xmlns:a16="http://schemas.microsoft.com/office/drawing/2014/main" id="{41AD45F1-CDD8-5361-5CFB-67600B9B0726}"/>
                </a:ext>
              </a:extLst>
            </p:cNvPr>
            <p:cNvSpPr/>
            <p:nvPr/>
          </p:nvSpPr>
          <p:spPr>
            <a:xfrm>
              <a:off x="9862542" y="2257370"/>
              <a:ext cx="686052" cy="712073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56" name="流程图: 磁盘 55">
              <a:extLst>
                <a:ext uri="{FF2B5EF4-FFF2-40B4-BE49-F238E27FC236}">
                  <a16:creationId xmlns:a16="http://schemas.microsoft.com/office/drawing/2014/main" id="{6F1DF461-F056-1B8B-F472-1A4C4969FF06}"/>
                </a:ext>
              </a:extLst>
            </p:cNvPr>
            <p:cNvSpPr/>
            <p:nvPr/>
          </p:nvSpPr>
          <p:spPr>
            <a:xfrm>
              <a:off x="9873540" y="3429000"/>
              <a:ext cx="686052" cy="712073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57" name="流程图: 磁盘 56">
              <a:extLst>
                <a:ext uri="{FF2B5EF4-FFF2-40B4-BE49-F238E27FC236}">
                  <a16:creationId xmlns:a16="http://schemas.microsoft.com/office/drawing/2014/main" id="{A82ACA39-3E23-0339-D066-2424D966CB4F}"/>
                </a:ext>
              </a:extLst>
            </p:cNvPr>
            <p:cNvSpPr/>
            <p:nvPr/>
          </p:nvSpPr>
          <p:spPr>
            <a:xfrm>
              <a:off x="9892394" y="4484802"/>
              <a:ext cx="686052" cy="712073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  <p:sp>
          <p:nvSpPr>
            <p:cNvPr id="58" name="流程图: 磁盘 57">
              <a:extLst>
                <a:ext uri="{FF2B5EF4-FFF2-40B4-BE49-F238E27FC236}">
                  <a16:creationId xmlns:a16="http://schemas.microsoft.com/office/drawing/2014/main" id="{53E59B1D-5086-FD5E-0D02-79A38C2EE84A}"/>
                </a:ext>
              </a:extLst>
            </p:cNvPr>
            <p:cNvSpPr/>
            <p:nvPr/>
          </p:nvSpPr>
          <p:spPr>
            <a:xfrm>
              <a:off x="6951231" y="3429000"/>
              <a:ext cx="686052" cy="712073"/>
            </a:xfrm>
            <a:prstGeom prst="flowChartMagneticDisk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阿里巴巴普惠体" panose="00020600040101010101" pitchFamily="18" charset="-122"/>
                </a:rPr>
                <a:t>DB</a:t>
              </a:r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endParaRPr>
            </a:p>
          </p:txBody>
        </p:sp>
      </p:grpSp>
      <p:sp>
        <p:nvSpPr>
          <p:cNvPr id="60" name="文本占位符 4">
            <a:extLst>
              <a:ext uri="{FF2B5EF4-FFF2-40B4-BE49-F238E27FC236}">
                <a16:creationId xmlns:a16="http://schemas.microsoft.com/office/drawing/2014/main" id="{27DE7E39-3DCA-9D1B-AE78-3DC5FA27CDA5}"/>
              </a:ext>
            </a:extLst>
          </p:cNvPr>
          <p:cNvSpPr txBox="1">
            <a:spLocks/>
          </p:cNvSpPr>
          <p:nvPr/>
        </p:nvSpPr>
        <p:spPr>
          <a:xfrm>
            <a:off x="7645139" y="4710992"/>
            <a:ext cx="2318994" cy="5020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rgbClr val="C00000"/>
                </a:solidFill>
              </a:rPr>
              <a:t>解决存储压力</a:t>
            </a:r>
          </a:p>
        </p:txBody>
      </p:sp>
      <p:sp>
        <p:nvSpPr>
          <p:cNvPr id="61" name="文本占位符 4">
            <a:extLst>
              <a:ext uri="{FF2B5EF4-FFF2-40B4-BE49-F238E27FC236}">
                <a16:creationId xmlns:a16="http://schemas.microsoft.com/office/drawing/2014/main" id="{A4604259-B49A-4C9C-7CB0-EB65115FC472}"/>
              </a:ext>
            </a:extLst>
          </p:cNvPr>
          <p:cNvSpPr txBox="1">
            <a:spLocks/>
          </p:cNvSpPr>
          <p:nvPr/>
        </p:nvSpPr>
        <p:spPr>
          <a:xfrm>
            <a:off x="980387" y="5144624"/>
            <a:ext cx="7352907" cy="155783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分库分表的时机：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zh-CN" altLang="en-US" sz="1400" b="1" dirty="0">
                <a:solidFill>
                  <a:schemeClr val="tx1"/>
                </a:solidFill>
              </a:rPr>
              <a:t>前提</a:t>
            </a:r>
            <a:r>
              <a:rPr lang="zh-CN" altLang="en-US" sz="1400" dirty="0">
                <a:solidFill>
                  <a:schemeClr val="tx1"/>
                </a:solidFill>
              </a:rPr>
              <a:t>，项目业务数据逐渐增多，或业务发展比较迅速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，优化已解决不了性能问题（主从读写分离、查询索引</a:t>
            </a:r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瓶颈（磁盘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、网络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）、</a:t>
            </a:r>
            <a:r>
              <a:rPr lang="en-US" altLang="zh-CN" sz="1400" dirty="0">
                <a:solidFill>
                  <a:schemeClr val="tx1"/>
                </a:solidFill>
              </a:rPr>
              <a:t>CPU</a:t>
            </a:r>
            <a:r>
              <a:rPr lang="zh-CN" altLang="en-US" sz="1400" dirty="0">
                <a:solidFill>
                  <a:schemeClr val="tx1"/>
                </a:solidFill>
              </a:rPr>
              <a:t>瓶颈（聚合查询、连接数太多）</a:t>
            </a:r>
          </a:p>
        </p:txBody>
      </p:sp>
      <p:sp>
        <p:nvSpPr>
          <p:cNvPr id="62" name="文本占位符 4">
            <a:extLst>
              <a:ext uri="{FF2B5EF4-FFF2-40B4-BE49-F238E27FC236}">
                <a16:creationId xmlns:a16="http://schemas.microsoft.com/office/drawing/2014/main" id="{D992E728-9CA6-34FC-93A3-EE07E5A9DD87}"/>
              </a:ext>
            </a:extLst>
          </p:cNvPr>
          <p:cNvSpPr txBox="1">
            <a:spLocks/>
          </p:cNvSpPr>
          <p:nvPr/>
        </p:nvSpPr>
        <p:spPr>
          <a:xfrm>
            <a:off x="5863472" y="5512271"/>
            <a:ext cx="4260915" cy="5020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/>
                </a:solidFill>
              </a:rPr>
              <a:t>单表的数据量达</a:t>
            </a:r>
            <a:r>
              <a:rPr lang="en-US" altLang="zh-CN" sz="1400" b="1" dirty="0">
                <a:solidFill>
                  <a:srgbClr val="C00000"/>
                </a:solidFill>
              </a:rPr>
              <a:t>1000W</a:t>
            </a:r>
            <a:r>
              <a:rPr lang="zh-CN" altLang="en-US" sz="1400" dirty="0">
                <a:solidFill>
                  <a:schemeClr val="tx1"/>
                </a:solidFill>
              </a:rPr>
              <a:t>或</a:t>
            </a:r>
            <a:r>
              <a:rPr lang="en-US" altLang="zh-CN" sz="1400" b="1" dirty="0">
                <a:solidFill>
                  <a:srgbClr val="C00000"/>
                </a:solidFill>
              </a:rPr>
              <a:t>20G</a:t>
            </a:r>
            <a:r>
              <a:rPr lang="zh-CN" altLang="en-US" sz="1400" dirty="0">
                <a:solidFill>
                  <a:schemeClr val="tx1"/>
                </a:solidFill>
              </a:rPr>
              <a:t>以后</a:t>
            </a:r>
          </a:p>
        </p:txBody>
      </p:sp>
    </p:spTree>
    <p:extLst>
      <p:ext uri="{BB962C8B-B14F-4D97-AF65-F5344CB8AC3E}">
        <p14:creationId xmlns:p14="http://schemas.microsoft.com/office/powerpoint/2010/main" val="135564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0" grpId="0"/>
      <p:bldP spid="6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分库分表介绍">
            <a:extLst>
              <a:ext uri="{FF2B5EF4-FFF2-40B4-BE49-F238E27FC236}">
                <a16:creationId xmlns:a16="http://schemas.microsoft.com/office/drawing/2014/main" id="{A8CDE6DD-5B2B-4C4C-B529-E8ACBDB27B76}"/>
              </a:ext>
            </a:extLst>
          </p:cNvPr>
          <p:cNvSpPr txBox="1"/>
          <p:nvPr/>
        </p:nvSpPr>
        <p:spPr>
          <a:xfrm>
            <a:off x="710880" y="1003241"/>
            <a:ext cx="1069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拆分策略</a:t>
            </a:r>
          </a:p>
        </p:txBody>
      </p:sp>
      <p:sp>
        <p:nvSpPr>
          <p:cNvPr id="61" name="文本占位符 4">
            <a:extLst>
              <a:ext uri="{FF2B5EF4-FFF2-40B4-BE49-F238E27FC236}">
                <a16:creationId xmlns:a16="http://schemas.microsoft.com/office/drawing/2014/main" id="{54267E9E-A479-41D2-8318-A0FEB0182469}"/>
              </a:ext>
            </a:extLst>
          </p:cNvPr>
          <p:cNvSpPr txBox="1">
            <a:spLocks/>
          </p:cNvSpPr>
          <p:nvPr/>
        </p:nvSpPr>
        <p:spPr>
          <a:xfrm>
            <a:off x="803843" y="1507721"/>
            <a:ext cx="10791309" cy="5206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72B0C9DC-6C78-4C17-87BC-CD546A2ED7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2146" y="2295260"/>
            <a:ext cx="970014" cy="536357"/>
          </a:xfrm>
        </p:spPr>
        <p:txBody>
          <a:bodyPr/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垂直拆分</a:t>
            </a: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AC956A96-73EB-44AA-9C68-3790217D2CA2}"/>
              </a:ext>
            </a:extLst>
          </p:cNvPr>
          <p:cNvSpPr/>
          <p:nvPr/>
        </p:nvSpPr>
        <p:spPr>
          <a:xfrm>
            <a:off x="1981200" y="3720572"/>
            <a:ext cx="213360" cy="906780"/>
          </a:xfrm>
          <a:prstGeom prst="leftBrace">
            <a:avLst>
              <a:gd name="adj1" fmla="val 29263"/>
              <a:gd name="adj2" fmla="val 50000"/>
            </a:avLst>
          </a:prstGeom>
          <a:noFill/>
          <a:ln>
            <a:solidFill>
              <a:srgbClr val="746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占位符 4">
            <a:extLst>
              <a:ext uri="{FF2B5EF4-FFF2-40B4-BE49-F238E27FC236}">
                <a16:creationId xmlns:a16="http://schemas.microsoft.com/office/drawing/2014/main" id="{6692539F-6A96-497A-835A-A57021A1D95E}"/>
              </a:ext>
            </a:extLst>
          </p:cNvPr>
          <p:cNvSpPr txBox="1">
            <a:spLocks/>
          </p:cNvSpPr>
          <p:nvPr/>
        </p:nvSpPr>
        <p:spPr>
          <a:xfrm>
            <a:off x="1072146" y="3978156"/>
            <a:ext cx="909054" cy="3980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水平拆分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B8E53D0A-7F72-47EC-A6F8-19F547FF4511}"/>
              </a:ext>
            </a:extLst>
          </p:cNvPr>
          <p:cNvSpPr/>
          <p:nvPr/>
        </p:nvSpPr>
        <p:spPr>
          <a:xfrm>
            <a:off x="1981200" y="2078971"/>
            <a:ext cx="213360" cy="906780"/>
          </a:xfrm>
          <a:prstGeom prst="leftBrace">
            <a:avLst>
              <a:gd name="adj1" fmla="val 29263"/>
              <a:gd name="adj2" fmla="val 50000"/>
            </a:avLst>
          </a:prstGeom>
          <a:noFill/>
          <a:ln>
            <a:solidFill>
              <a:srgbClr val="746D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占位符 4">
            <a:extLst>
              <a:ext uri="{FF2B5EF4-FFF2-40B4-BE49-F238E27FC236}">
                <a16:creationId xmlns:a16="http://schemas.microsoft.com/office/drawing/2014/main" id="{C92BB2DA-AC03-4B36-B6C2-A49892A93321}"/>
              </a:ext>
            </a:extLst>
          </p:cNvPr>
          <p:cNvSpPr txBox="1">
            <a:spLocks/>
          </p:cNvSpPr>
          <p:nvPr/>
        </p:nvSpPr>
        <p:spPr>
          <a:xfrm>
            <a:off x="2217420" y="1867211"/>
            <a:ext cx="970014" cy="2935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垂直分库</a:t>
            </a:r>
          </a:p>
        </p:txBody>
      </p:sp>
      <p:sp>
        <p:nvSpPr>
          <p:cNvPr id="47" name="文本占位符 4">
            <a:extLst>
              <a:ext uri="{FF2B5EF4-FFF2-40B4-BE49-F238E27FC236}">
                <a16:creationId xmlns:a16="http://schemas.microsoft.com/office/drawing/2014/main" id="{8B3451F9-18F4-4B3E-8692-BEA72BA3DC50}"/>
              </a:ext>
            </a:extLst>
          </p:cNvPr>
          <p:cNvSpPr txBox="1">
            <a:spLocks/>
          </p:cNvSpPr>
          <p:nvPr/>
        </p:nvSpPr>
        <p:spPr>
          <a:xfrm>
            <a:off x="2217420" y="2828937"/>
            <a:ext cx="970014" cy="2935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垂直分表</a:t>
            </a:r>
          </a:p>
        </p:txBody>
      </p:sp>
      <p:sp>
        <p:nvSpPr>
          <p:cNvPr id="49" name="文本占位符 4">
            <a:extLst>
              <a:ext uri="{FF2B5EF4-FFF2-40B4-BE49-F238E27FC236}">
                <a16:creationId xmlns:a16="http://schemas.microsoft.com/office/drawing/2014/main" id="{B86B25E7-F42D-424B-BCC4-D2A3A7146ED9}"/>
              </a:ext>
            </a:extLst>
          </p:cNvPr>
          <p:cNvSpPr txBox="1">
            <a:spLocks/>
          </p:cNvSpPr>
          <p:nvPr/>
        </p:nvSpPr>
        <p:spPr>
          <a:xfrm>
            <a:off x="2194560" y="3569671"/>
            <a:ext cx="970014" cy="2935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水平分库</a:t>
            </a:r>
          </a:p>
        </p:txBody>
      </p:sp>
      <p:sp>
        <p:nvSpPr>
          <p:cNvPr id="50" name="文本占位符 4">
            <a:extLst>
              <a:ext uri="{FF2B5EF4-FFF2-40B4-BE49-F238E27FC236}">
                <a16:creationId xmlns:a16="http://schemas.microsoft.com/office/drawing/2014/main" id="{CD8D114A-1806-4927-B1D0-CABB8E16F9E5}"/>
              </a:ext>
            </a:extLst>
          </p:cNvPr>
          <p:cNvSpPr txBox="1">
            <a:spLocks/>
          </p:cNvSpPr>
          <p:nvPr/>
        </p:nvSpPr>
        <p:spPr>
          <a:xfrm>
            <a:off x="2194560" y="4531397"/>
            <a:ext cx="970014" cy="2935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水平分表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E8CC4DD-D036-42FD-92F3-9ADEDC933B76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187434" y="2013996"/>
            <a:ext cx="2908566" cy="81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7C1338-D767-4115-BB73-ACC3633A601E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164574" y="2920531"/>
            <a:ext cx="2931426" cy="79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C5D5F5-5AD2-455B-9DD6-94BD0FA69F6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187434" y="2975722"/>
            <a:ext cx="2807355" cy="1034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B9CFDE-C1F1-4364-A7A6-E05185CC8291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164574" y="4134735"/>
            <a:ext cx="2846482" cy="5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形 32" descr="表格 轮廓">
            <a:extLst>
              <a:ext uri="{FF2B5EF4-FFF2-40B4-BE49-F238E27FC236}">
                <a16:creationId xmlns:a16="http://schemas.microsoft.com/office/drawing/2014/main" id="{C2912A3A-C47C-460E-920F-60BA1CED38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2149" y="3728088"/>
            <a:ext cx="806970" cy="678370"/>
          </a:xfrm>
          <a:prstGeom prst="rect">
            <a:avLst/>
          </a:prstGeom>
        </p:spPr>
      </p:pic>
      <p:sp>
        <p:nvSpPr>
          <p:cNvPr id="37" name="圆柱体 36">
            <a:extLst>
              <a:ext uri="{FF2B5EF4-FFF2-40B4-BE49-F238E27FC236}">
                <a16:creationId xmlns:a16="http://schemas.microsoft.com/office/drawing/2014/main" id="{B816DC10-71F8-4D71-A4C7-0D745739AF44}"/>
              </a:ext>
            </a:extLst>
          </p:cNvPr>
          <p:cNvSpPr/>
          <p:nvPr/>
        </p:nvSpPr>
        <p:spPr>
          <a:xfrm>
            <a:off x="6118860" y="2734840"/>
            <a:ext cx="556760" cy="285615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40" name="图形 39" descr="表格 轮廓">
            <a:extLst>
              <a:ext uri="{FF2B5EF4-FFF2-40B4-BE49-F238E27FC236}">
                <a16:creationId xmlns:a16="http://schemas.microsoft.com/office/drawing/2014/main" id="{66180090-AD00-4B1A-8998-8AAE8DC72C5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2149" y="3807225"/>
            <a:ext cx="634209" cy="533140"/>
          </a:xfrm>
          <a:prstGeom prst="rect">
            <a:avLst/>
          </a:prstGeom>
        </p:spPr>
      </p:pic>
      <p:pic>
        <p:nvPicPr>
          <p:cNvPr id="41" name="图形 40" descr="表格 轮廓">
            <a:extLst>
              <a:ext uri="{FF2B5EF4-FFF2-40B4-BE49-F238E27FC236}">
                <a16:creationId xmlns:a16="http://schemas.microsoft.com/office/drawing/2014/main" id="{C23F0727-3972-4971-898E-C103AE7387A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2149" y="3798645"/>
            <a:ext cx="634209" cy="533140"/>
          </a:xfrm>
          <a:prstGeom prst="rect">
            <a:avLst/>
          </a:prstGeom>
        </p:spPr>
      </p:pic>
      <p:pic>
        <p:nvPicPr>
          <p:cNvPr id="42" name="图形 41" descr="表格 轮廓">
            <a:extLst>
              <a:ext uri="{FF2B5EF4-FFF2-40B4-BE49-F238E27FC236}">
                <a16:creationId xmlns:a16="http://schemas.microsoft.com/office/drawing/2014/main" id="{910EF035-CE71-45EC-861B-38783389020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62149" y="3807225"/>
            <a:ext cx="634209" cy="533140"/>
          </a:xfrm>
          <a:prstGeom prst="rect">
            <a:avLst/>
          </a:prstGeom>
        </p:spPr>
      </p:pic>
      <p:sp>
        <p:nvSpPr>
          <p:cNvPr id="43" name="圆柱体 42">
            <a:extLst>
              <a:ext uri="{FF2B5EF4-FFF2-40B4-BE49-F238E27FC236}">
                <a16:creationId xmlns:a16="http://schemas.microsoft.com/office/drawing/2014/main" id="{E9DAC8E8-46F1-4F09-8C7A-552F76E253F0}"/>
              </a:ext>
            </a:extLst>
          </p:cNvPr>
          <p:cNvSpPr/>
          <p:nvPr/>
        </p:nvSpPr>
        <p:spPr>
          <a:xfrm>
            <a:off x="6118860" y="2734840"/>
            <a:ext cx="556760" cy="285615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4" name="圆柱体 43">
            <a:extLst>
              <a:ext uri="{FF2B5EF4-FFF2-40B4-BE49-F238E27FC236}">
                <a16:creationId xmlns:a16="http://schemas.microsoft.com/office/drawing/2014/main" id="{EBB11681-DC0C-4CCC-9C7F-628E322B19EF}"/>
              </a:ext>
            </a:extLst>
          </p:cNvPr>
          <p:cNvSpPr/>
          <p:nvPr/>
        </p:nvSpPr>
        <p:spPr>
          <a:xfrm>
            <a:off x="6118860" y="2739398"/>
            <a:ext cx="556760" cy="285615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381BBA98-8241-4227-B1F9-D6088A0E6484}"/>
              </a:ext>
            </a:extLst>
          </p:cNvPr>
          <p:cNvSpPr/>
          <p:nvPr/>
        </p:nvSpPr>
        <p:spPr>
          <a:xfrm>
            <a:off x="6118860" y="2694694"/>
            <a:ext cx="634209" cy="365905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8477 -0.0416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-208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8477 0.00625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3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08529 0.0550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9701 -0.05324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266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9766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9701 0.0551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4" grpId="0" animBg="1"/>
      <p:bldP spid="35" grpId="0"/>
      <p:bldP spid="39" grpId="0" animBg="1"/>
      <p:bldP spid="45" grpId="0"/>
      <p:bldP spid="47" grpId="0"/>
      <p:bldP spid="49" grpId="0"/>
      <p:bldP spid="50" grpId="0"/>
      <p:bldP spid="37" grpId="0" animBg="1"/>
      <p:bldP spid="37" grpId="1" animBg="1"/>
      <p:bldP spid="43" grpId="0" animBg="1"/>
      <p:bldP spid="43" grpId="1" animBg="1"/>
      <p:bldP spid="44" grpId="0" animBg="1"/>
      <p:bldP spid="44" grpId="1" animBg="1"/>
      <p:bldP spid="3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分库分表介绍">
            <a:extLst>
              <a:ext uri="{FF2B5EF4-FFF2-40B4-BE49-F238E27FC236}">
                <a16:creationId xmlns:a16="http://schemas.microsoft.com/office/drawing/2014/main" id="{A8CDE6DD-5B2B-4C4C-B529-E8ACBDB27B76}"/>
              </a:ext>
            </a:extLst>
          </p:cNvPr>
          <p:cNvSpPr txBox="1"/>
          <p:nvPr/>
        </p:nvSpPr>
        <p:spPr>
          <a:xfrm>
            <a:off x="710879" y="1003241"/>
            <a:ext cx="4847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垂直拆分</a:t>
            </a:r>
          </a:p>
        </p:txBody>
      </p:sp>
      <p:sp>
        <p:nvSpPr>
          <p:cNvPr id="34" name="圆柱体 33">
            <a:extLst>
              <a:ext uri="{FF2B5EF4-FFF2-40B4-BE49-F238E27FC236}">
                <a16:creationId xmlns:a16="http://schemas.microsoft.com/office/drawing/2014/main" id="{67027DF9-6FA0-4331-BE9D-C6A2E757E16A}"/>
              </a:ext>
            </a:extLst>
          </p:cNvPr>
          <p:cNvSpPr/>
          <p:nvPr/>
        </p:nvSpPr>
        <p:spPr>
          <a:xfrm>
            <a:off x="1602811" y="3212215"/>
            <a:ext cx="890736" cy="527789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35" name="圆柱体 34">
            <a:extLst>
              <a:ext uri="{FF2B5EF4-FFF2-40B4-BE49-F238E27FC236}">
                <a16:creationId xmlns:a16="http://schemas.microsoft.com/office/drawing/2014/main" id="{3A9B9375-0C72-438B-BAD5-5D620DA7B1B1}"/>
              </a:ext>
            </a:extLst>
          </p:cNvPr>
          <p:cNvSpPr/>
          <p:nvPr/>
        </p:nvSpPr>
        <p:spPr>
          <a:xfrm>
            <a:off x="1602811" y="2814472"/>
            <a:ext cx="890736" cy="527789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746D74"/>
              </a:solidFill>
            </a:endParaRPr>
          </a:p>
        </p:txBody>
      </p:sp>
      <p:sp>
        <p:nvSpPr>
          <p:cNvPr id="36" name="圆柱体 35">
            <a:extLst>
              <a:ext uri="{FF2B5EF4-FFF2-40B4-BE49-F238E27FC236}">
                <a16:creationId xmlns:a16="http://schemas.microsoft.com/office/drawing/2014/main" id="{8FDAE616-B38E-405B-8FA2-B22D4464C49C}"/>
              </a:ext>
            </a:extLst>
          </p:cNvPr>
          <p:cNvSpPr/>
          <p:nvPr/>
        </p:nvSpPr>
        <p:spPr>
          <a:xfrm>
            <a:off x="1602811" y="2416729"/>
            <a:ext cx="890736" cy="527789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924DE3BF-962D-4716-80D1-84D86F7B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69" y="1868745"/>
            <a:ext cx="628928" cy="80985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904CC5A-E185-40A6-AF67-BFCF6CCD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69" y="2707848"/>
            <a:ext cx="628928" cy="80985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1D03D72-8D8E-4536-B838-E3C3C1F2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769" y="3540806"/>
            <a:ext cx="628928" cy="809853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83DC932-1EAE-4569-802B-B9130F5AD9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588712" y="2273672"/>
            <a:ext cx="1480057" cy="8319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E91EE54-BC34-4DE7-8DB8-8E3E5971496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588712" y="3105591"/>
            <a:ext cx="1480057" cy="71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9ADB4A-2C0C-4241-BD9B-C384023A419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88712" y="3105591"/>
            <a:ext cx="1480057" cy="8401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图片 64">
            <a:extLst>
              <a:ext uri="{FF2B5EF4-FFF2-40B4-BE49-F238E27FC236}">
                <a16:creationId xmlns:a16="http://schemas.microsoft.com/office/drawing/2014/main" id="{6B81E885-3B60-44BC-BCD0-13ED22593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83" y="3045353"/>
            <a:ext cx="628928" cy="809853"/>
          </a:xfrm>
          <a:prstGeom prst="rect">
            <a:avLst/>
          </a:prstGeom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931DE14E-F622-4ACE-9EE1-20F9AD018805}"/>
              </a:ext>
            </a:extLst>
          </p:cNvPr>
          <p:cNvGrpSpPr/>
          <p:nvPr/>
        </p:nvGrpSpPr>
        <p:grpSpPr>
          <a:xfrm>
            <a:off x="1602811" y="3210761"/>
            <a:ext cx="890736" cy="527789"/>
            <a:chOff x="5650632" y="3429000"/>
            <a:chExt cx="890736" cy="527789"/>
          </a:xfrm>
        </p:grpSpPr>
        <p:sp>
          <p:nvSpPr>
            <p:cNvPr id="82" name="圆柱体 81">
              <a:extLst>
                <a:ext uri="{FF2B5EF4-FFF2-40B4-BE49-F238E27FC236}">
                  <a16:creationId xmlns:a16="http://schemas.microsoft.com/office/drawing/2014/main" id="{F17B3EA9-5D47-4E93-AF6B-8D277A1ADEAE}"/>
                </a:ext>
              </a:extLst>
            </p:cNvPr>
            <p:cNvSpPr/>
            <p:nvPr/>
          </p:nvSpPr>
          <p:spPr>
            <a:xfrm>
              <a:off x="5650632" y="3429000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9002FE0D-EBB8-468A-ADAE-73D7CAAB6D60}"/>
                </a:ext>
              </a:extLst>
            </p:cNvPr>
            <p:cNvGrpSpPr/>
            <p:nvPr/>
          </p:nvGrpSpPr>
          <p:grpSpPr>
            <a:xfrm>
              <a:off x="5747084" y="3588597"/>
              <a:ext cx="697832" cy="313874"/>
              <a:chOff x="4087829" y="5268816"/>
              <a:chExt cx="697832" cy="313874"/>
            </a:xfrm>
          </p:grpSpPr>
          <p:sp>
            <p:nvSpPr>
              <p:cNvPr id="84" name="矩形: 剪去单角 83">
                <a:extLst>
                  <a:ext uri="{FF2B5EF4-FFF2-40B4-BE49-F238E27FC236}">
                    <a16:creationId xmlns:a16="http://schemas.microsoft.com/office/drawing/2014/main" id="{204B7C00-585D-4910-BEAB-5A1AB9209135}"/>
                  </a:ext>
                </a:extLst>
              </p:cNvPr>
              <p:cNvSpPr/>
              <p:nvPr/>
            </p:nvSpPr>
            <p:spPr>
              <a:xfrm>
                <a:off x="4087829" y="5268816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tb_sku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: 剪去单角 84">
                <a:extLst>
                  <a:ext uri="{FF2B5EF4-FFF2-40B4-BE49-F238E27FC236}">
                    <a16:creationId xmlns:a16="http://schemas.microsoft.com/office/drawing/2014/main" id="{1DFBC14E-7512-4A34-8DAB-9065307BEE97}"/>
                  </a:ext>
                </a:extLst>
              </p:cNvPr>
              <p:cNvSpPr/>
              <p:nvPr/>
            </p:nvSpPr>
            <p:spPr>
              <a:xfrm>
                <a:off x="4087829" y="5425753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tb_spu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F9F45FC-08AF-4969-9E1C-0FD05F4F984D}"/>
              </a:ext>
            </a:extLst>
          </p:cNvPr>
          <p:cNvGrpSpPr/>
          <p:nvPr/>
        </p:nvGrpSpPr>
        <p:grpSpPr>
          <a:xfrm>
            <a:off x="1602811" y="2812760"/>
            <a:ext cx="890736" cy="527789"/>
            <a:chOff x="5650632" y="3031257"/>
            <a:chExt cx="890736" cy="527789"/>
          </a:xfrm>
        </p:grpSpPr>
        <p:sp>
          <p:nvSpPr>
            <p:cNvPr id="87" name="圆柱体 86">
              <a:extLst>
                <a:ext uri="{FF2B5EF4-FFF2-40B4-BE49-F238E27FC236}">
                  <a16:creationId xmlns:a16="http://schemas.microsoft.com/office/drawing/2014/main" id="{7AEF6153-C06D-41B1-96D6-7E1AFA8F82B7}"/>
                </a:ext>
              </a:extLst>
            </p:cNvPr>
            <p:cNvSpPr/>
            <p:nvPr/>
          </p:nvSpPr>
          <p:spPr>
            <a:xfrm>
              <a:off x="5650632" y="3031257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D99FE3E-7223-4033-80E9-0D68C1771630}"/>
                </a:ext>
              </a:extLst>
            </p:cNvPr>
            <p:cNvGrpSpPr/>
            <p:nvPr/>
          </p:nvGrpSpPr>
          <p:grpSpPr>
            <a:xfrm>
              <a:off x="5747084" y="3192824"/>
              <a:ext cx="697832" cy="313874"/>
              <a:chOff x="4087829" y="4880716"/>
              <a:chExt cx="697832" cy="313874"/>
            </a:xfrm>
          </p:grpSpPr>
          <p:sp>
            <p:nvSpPr>
              <p:cNvPr id="89" name="矩形: 剪去单角 88">
                <a:extLst>
                  <a:ext uri="{FF2B5EF4-FFF2-40B4-BE49-F238E27FC236}">
                    <a16:creationId xmlns:a16="http://schemas.microsoft.com/office/drawing/2014/main" id="{785C9C36-FC27-42DA-AC88-F7B19B30708A}"/>
                  </a:ext>
                </a:extLst>
              </p:cNvPr>
              <p:cNvSpPr/>
              <p:nvPr/>
            </p:nvSpPr>
            <p:spPr>
              <a:xfrm>
                <a:off x="4087829" y="4880716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: 剪去单角 89">
                <a:extLst>
                  <a:ext uri="{FF2B5EF4-FFF2-40B4-BE49-F238E27FC236}">
                    <a16:creationId xmlns:a16="http://schemas.microsoft.com/office/drawing/2014/main" id="{E1121961-8BD3-425D-96A3-5FFF58468079}"/>
                  </a:ext>
                </a:extLst>
              </p:cNvPr>
              <p:cNvSpPr/>
              <p:nvPr/>
            </p:nvSpPr>
            <p:spPr>
              <a:xfrm>
                <a:off x="4087829" y="5037653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tb_orderdetail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1010750-C4FA-4E81-B32B-C35E36CDE972}"/>
              </a:ext>
            </a:extLst>
          </p:cNvPr>
          <p:cNvGrpSpPr/>
          <p:nvPr/>
        </p:nvGrpSpPr>
        <p:grpSpPr>
          <a:xfrm>
            <a:off x="1602811" y="2416729"/>
            <a:ext cx="890736" cy="527789"/>
            <a:chOff x="5650632" y="2633514"/>
            <a:chExt cx="890736" cy="527789"/>
          </a:xfrm>
        </p:grpSpPr>
        <p:sp>
          <p:nvSpPr>
            <p:cNvPr id="92" name="圆柱体 91">
              <a:extLst>
                <a:ext uri="{FF2B5EF4-FFF2-40B4-BE49-F238E27FC236}">
                  <a16:creationId xmlns:a16="http://schemas.microsoft.com/office/drawing/2014/main" id="{A1AB28C2-E218-4965-AA27-BC3411EE23C2}"/>
                </a:ext>
              </a:extLst>
            </p:cNvPr>
            <p:cNvSpPr/>
            <p:nvPr/>
          </p:nvSpPr>
          <p:spPr>
            <a:xfrm>
              <a:off x="5650632" y="2633514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E6DCB71F-F844-41F7-9BE7-2CAA71B68DDB}"/>
                </a:ext>
              </a:extLst>
            </p:cNvPr>
            <p:cNvGrpSpPr/>
            <p:nvPr/>
          </p:nvGrpSpPr>
          <p:grpSpPr>
            <a:xfrm>
              <a:off x="5747084" y="2799403"/>
              <a:ext cx="697832" cy="313874"/>
              <a:chOff x="4087829" y="4472922"/>
              <a:chExt cx="697832" cy="313874"/>
            </a:xfrm>
          </p:grpSpPr>
          <p:sp>
            <p:nvSpPr>
              <p:cNvPr id="94" name="矩形: 剪去单角 93">
                <a:extLst>
                  <a:ext uri="{FF2B5EF4-FFF2-40B4-BE49-F238E27FC236}">
                    <a16:creationId xmlns:a16="http://schemas.microsoft.com/office/drawing/2014/main" id="{F9710888-AAD3-4217-8D24-284BE111765D}"/>
                  </a:ext>
                </a:extLst>
              </p:cNvPr>
              <p:cNvSpPr/>
              <p:nvPr/>
            </p:nvSpPr>
            <p:spPr>
              <a:xfrm>
                <a:off x="4087829" y="4472922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tb_user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: 剪去单角 94">
                <a:extLst>
                  <a:ext uri="{FF2B5EF4-FFF2-40B4-BE49-F238E27FC236}">
                    <a16:creationId xmlns:a16="http://schemas.microsoft.com/office/drawing/2014/main" id="{1450DFE1-5DD8-481E-8665-1DB598098C5F}"/>
                  </a:ext>
                </a:extLst>
              </p:cNvPr>
              <p:cNvSpPr/>
              <p:nvPr/>
            </p:nvSpPr>
            <p:spPr>
              <a:xfrm>
                <a:off x="4087829" y="4629859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tb_user_score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BDCE04B-AB41-4DD9-8877-67D381113FC0}"/>
              </a:ext>
            </a:extLst>
          </p:cNvPr>
          <p:cNvGrpSpPr/>
          <p:nvPr/>
        </p:nvGrpSpPr>
        <p:grpSpPr>
          <a:xfrm>
            <a:off x="1602811" y="3212215"/>
            <a:ext cx="890736" cy="527789"/>
            <a:chOff x="5650632" y="3429000"/>
            <a:chExt cx="890736" cy="527789"/>
          </a:xfrm>
        </p:grpSpPr>
        <p:sp>
          <p:nvSpPr>
            <p:cNvPr id="43" name="圆柱体 42">
              <a:extLst>
                <a:ext uri="{FF2B5EF4-FFF2-40B4-BE49-F238E27FC236}">
                  <a16:creationId xmlns:a16="http://schemas.microsoft.com/office/drawing/2014/main" id="{630E4B0C-AD8D-485B-8150-3CC7370C54A9}"/>
                </a:ext>
              </a:extLst>
            </p:cNvPr>
            <p:cNvSpPr/>
            <p:nvPr/>
          </p:nvSpPr>
          <p:spPr>
            <a:xfrm>
              <a:off x="5650632" y="3429000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348C81F-276D-457A-A3DA-C9CB2F5E2637}"/>
                </a:ext>
              </a:extLst>
            </p:cNvPr>
            <p:cNvGrpSpPr/>
            <p:nvPr/>
          </p:nvGrpSpPr>
          <p:grpSpPr>
            <a:xfrm>
              <a:off x="5747084" y="3588597"/>
              <a:ext cx="697832" cy="313874"/>
              <a:chOff x="4087829" y="5268816"/>
              <a:chExt cx="697832" cy="313874"/>
            </a:xfrm>
          </p:grpSpPr>
          <p:sp>
            <p:nvSpPr>
              <p:cNvPr id="53" name="矩形: 剪去单角 52">
                <a:extLst>
                  <a:ext uri="{FF2B5EF4-FFF2-40B4-BE49-F238E27FC236}">
                    <a16:creationId xmlns:a16="http://schemas.microsoft.com/office/drawing/2014/main" id="{DAC06988-24CF-440A-9E59-4079927E151D}"/>
                  </a:ext>
                </a:extLst>
              </p:cNvPr>
              <p:cNvSpPr/>
              <p:nvPr/>
            </p:nvSpPr>
            <p:spPr>
              <a:xfrm>
                <a:off x="4087829" y="5268816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tb_sku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: 剪去单角 53">
                <a:extLst>
                  <a:ext uri="{FF2B5EF4-FFF2-40B4-BE49-F238E27FC236}">
                    <a16:creationId xmlns:a16="http://schemas.microsoft.com/office/drawing/2014/main" id="{2EDA2923-0FB8-4DA5-8CD1-9746A709A0FF}"/>
                  </a:ext>
                </a:extLst>
              </p:cNvPr>
              <p:cNvSpPr/>
              <p:nvPr/>
            </p:nvSpPr>
            <p:spPr>
              <a:xfrm>
                <a:off x="4087829" y="5425753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tb_spu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3896622-F289-4996-82DA-F1F3F880706B}"/>
              </a:ext>
            </a:extLst>
          </p:cNvPr>
          <p:cNvGrpSpPr/>
          <p:nvPr/>
        </p:nvGrpSpPr>
        <p:grpSpPr>
          <a:xfrm>
            <a:off x="1602811" y="2814214"/>
            <a:ext cx="890736" cy="527789"/>
            <a:chOff x="5650632" y="3031257"/>
            <a:chExt cx="890736" cy="527789"/>
          </a:xfrm>
        </p:grpSpPr>
        <p:sp>
          <p:nvSpPr>
            <p:cNvPr id="44" name="圆柱体 43">
              <a:extLst>
                <a:ext uri="{FF2B5EF4-FFF2-40B4-BE49-F238E27FC236}">
                  <a16:creationId xmlns:a16="http://schemas.microsoft.com/office/drawing/2014/main" id="{BD1C7DAA-55BA-484C-846E-A66DC807B363}"/>
                </a:ext>
              </a:extLst>
            </p:cNvPr>
            <p:cNvSpPr/>
            <p:nvPr/>
          </p:nvSpPr>
          <p:spPr>
            <a:xfrm>
              <a:off x="5650632" y="3031257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00110F2-F2E1-4904-A573-0A8712591124}"/>
                </a:ext>
              </a:extLst>
            </p:cNvPr>
            <p:cNvGrpSpPr/>
            <p:nvPr/>
          </p:nvGrpSpPr>
          <p:grpSpPr>
            <a:xfrm>
              <a:off x="5747084" y="3192824"/>
              <a:ext cx="697832" cy="313874"/>
              <a:chOff x="4087829" y="4880716"/>
              <a:chExt cx="697832" cy="313874"/>
            </a:xfrm>
          </p:grpSpPr>
          <p:sp>
            <p:nvSpPr>
              <p:cNvPr id="51" name="矩形: 剪去单角 50">
                <a:extLst>
                  <a:ext uri="{FF2B5EF4-FFF2-40B4-BE49-F238E27FC236}">
                    <a16:creationId xmlns:a16="http://schemas.microsoft.com/office/drawing/2014/main" id="{E953B4AA-2720-485A-8FBA-AA8A16631D44}"/>
                  </a:ext>
                </a:extLst>
              </p:cNvPr>
              <p:cNvSpPr/>
              <p:nvPr/>
            </p:nvSpPr>
            <p:spPr>
              <a:xfrm>
                <a:off x="4087829" y="4880716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: 剪去单角 51">
                <a:extLst>
                  <a:ext uri="{FF2B5EF4-FFF2-40B4-BE49-F238E27FC236}">
                    <a16:creationId xmlns:a16="http://schemas.microsoft.com/office/drawing/2014/main" id="{ADD609D0-F079-49C9-945D-BB21B2E02FA7}"/>
                  </a:ext>
                </a:extLst>
              </p:cNvPr>
              <p:cNvSpPr/>
              <p:nvPr/>
            </p:nvSpPr>
            <p:spPr>
              <a:xfrm>
                <a:off x="4087829" y="5037653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tb_orderdetail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2F39FCB-6AB5-4085-91D7-AEA9BA9A7263}"/>
              </a:ext>
            </a:extLst>
          </p:cNvPr>
          <p:cNvGrpSpPr/>
          <p:nvPr/>
        </p:nvGrpSpPr>
        <p:grpSpPr>
          <a:xfrm>
            <a:off x="1602811" y="2418183"/>
            <a:ext cx="890736" cy="527789"/>
            <a:chOff x="5650632" y="2633514"/>
            <a:chExt cx="890736" cy="527789"/>
          </a:xfrm>
        </p:grpSpPr>
        <p:sp>
          <p:nvSpPr>
            <p:cNvPr id="45" name="圆柱体 44">
              <a:extLst>
                <a:ext uri="{FF2B5EF4-FFF2-40B4-BE49-F238E27FC236}">
                  <a16:creationId xmlns:a16="http://schemas.microsoft.com/office/drawing/2014/main" id="{95D1E91F-289D-4C2B-930F-CA56AAF1B5F2}"/>
                </a:ext>
              </a:extLst>
            </p:cNvPr>
            <p:cNvSpPr/>
            <p:nvPr/>
          </p:nvSpPr>
          <p:spPr>
            <a:xfrm>
              <a:off x="5650632" y="2633514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6EB1404-0CB5-403E-8BAF-D785C675D4B2}"/>
                </a:ext>
              </a:extLst>
            </p:cNvPr>
            <p:cNvGrpSpPr/>
            <p:nvPr/>
          </p:nvGrpSpPr>
          <p:grpSpPr>
            <a:xfrm>
              <a:off x="5747084" y="2799403"/>
              <a:ext cx="697832" cy="313874"/>
              <a:chOff x="4087829" y="4472922"/>
              <a:chExt cx="697832" cy="313874"/>
            </a:xfrm>
          </p:grpSpPr>
          <p:sp>
            <p:nvSpPr>
              <p:cNvPr id="49" name="矩形: 剪去单角 48">
                <a:extLst>
                  <a:ext uri="{FF2B5EF4-FFF2-40B4-BE49-F238E27FC236}">
                    <a16:creationId xmlns:a16="http://schemas.microsoft.com/office/drawing/2014/main" id="{32084222-FE15-4437-B022-EB1F520D84AD}"/>
                  </a:ext>
                </a:extLst>
              </p:cNvPr>
              <p:cNvSpPr/>
              <p:nvPr/>
            </p:nvSpPr>
            <p:spPr>
              <a:xfrm>
                <a:off x="4087829" y="4472922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tb_user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: 剪去单角 49">
                <a:extLst>
                  <a:ext uri="{FF2B5EF4-FFF2-40B4-BE49-F238E27FC236}">
                    <a16:creationId xmlns:a16="http://schemas.microsoft.com/office/drawing/2014/main" id="{659DCB2C-9775-4EB1-AD53-C9963AE24315}"/>
                  </a:ext>
                </a:extLst>
              </p:cNvPr>
              <p:cNvSpPr/>
              <p:nvPr/>
            </p:nvSpPr>
            <p:spPr>
              <a:xfrm>
                <a:off x="4087829" y="4629859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tb_user_score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6" name="文本占位符 4">
            <a:extLst>
              <a:ext uri="{FF2B5EF4-FFF2-40B4-BE49-F238E27FC236}">
                <a16:creationId xmlns:a16="http://schemas.microsoft.com/office/drawing/2014/main" id="{C6B6FFCA-2AAA-4215-91F6-7D91049C9E0D}"/>
              </a:ext>
            </a:extLst>
          </p:cNvPr>
          <p:cNvSpPr txBox="1">
            <a:spLocks/>
          </p:cNvSpPr>
          <p:nvPr/>
        </p:nvSpPr>
        <p:spPr>
          <a:xfrm>
            <a:off x="709575" y="4602583"/>
            <a:ext cx="5983456" cy="16827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rgbClr val="FF0000"/>
                </a:solidFill>
              </a:rPr>
              <a:t>垂直分库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以表为依据，根据业务将不同表拆分到不同库中。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特点：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按业务对数据分级管理、维护、监控、扩展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在高并发下，提高磁盘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和数据量连接数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5EF8DE-A5B1-24C4-1F13-AE1E4E012050}"/>
              </a:ext>
            </a:extLst>
          </p:cNvPr>
          <p:cNvSpPr/>
          <p:nvPr/>
        </p:nvSpPr>
        <p:spPr bwMode="auto">
          <a:xfrm>
            <a:off x="9275976" y="2828041"/>
            <a:ext cx="1150069" cy="57503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网关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8887C82-7F0B-2330-1C96-B4188D20DB5A}"/>
              </a:ext>
            </a:extLst>
          </p:cNvPr>
          <p:cNvSpPr/>
          <p:nvPr/>
        </p:nvSpPr>
        <p:spPr bwMode="auto">
          <a:xfrm>
            <a:off x="6647467" y="1970203"/>
            <a:ext cx="1659117" cy="5561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用户微服务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E6A36C1-9539-6DF9-3569-1ECB81124EFB}"/>
              </a:ext>
            </a:extLst>
          </p:cNvPr>
          <p:cNvSpPr/>
          <p:nvPr/>
        </p:nvSpPr>
        <p:spPr bwMode="auto">
          <a:xfrm>
            <a:off x="6647467" y="2838648"/>
            <a:ext cx="1659117" cy="5561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订单微服务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0461744-2649-3427-E7C1-A1789E9FA151}"/>
              </a:ext>
            </a:extLst>
          </p:cNvPr>
          <p:cNvSpPr/>
          <p:nvPr/>
        </p:nvSpPr>
        <p:spPr bwMode="auto">
          <a:xfrm>
            <a:off x="6638040" y="3669385"/>
            <a:ext cx="1659117" cy="55618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商品微服务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EFF28A-0537-BE0C-56B9-B48EE3C6B422}"/>
              </a:ext>
            </a:extLst>
          </p:cNvPr>
          <p:cNvCxnSpPr/>
          <p:nvPr/>
        </p:nvCxnSpPr>
        <p:spPr>
          <a:xfrm flipH="1">
            <a:off x="5712643" y="2224728"/>
            <a:ext cx="76357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9792A94-134E-9B32-4122-0149A9A6078D}"/>
              </a:ext>
            </a:extLst>
          </p:cNvPr>
          <p:cNvCxnSpPr/>
          <p:nvPr/>
        </p:nvCxnSpPr>
        <p:spPr>
          <a:xfrm flipH="1">
            <a:off x="5722446" y="3129701"/>
            <a:ext cx="76357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A9915F-BE7D-49E3-81E7-584C9006C4DE}"/>
              </a:ext>
            </a:extLst>
          </p:cNvPr>
          <p:cNvCxnSpPr/>
          <p:nvPr/>
        </p:nvCxnSpPr>
        <p:spPr>
          <a:xfrm flipH="1">
            <a:off x="5722446" y="3947478"/>
            <a:ext cx="76357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8E4B632D-4D62-5D68-B584-2356C10D5D70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rot="10800000">
            <a:off x="8306584" y="2248295"/>
            <a:ext cx="969392" cy="867265"/>
          </a:xfrm>
          <a:prstGeom prst="curved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DDBB1FA-F03B-9111-E359-8C8A9A14C3CA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rot="10800000" flipV="1">
            <a:off x="8306584" y="3115559"/>
            <a:ext cx="969392" cy="1180"/>
          </a:xfrm>
          <a:prstGeom prst="curved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F882C93B-A435-2953-7C3E-205ACA12E5A1}"/>
              </a:ext>
            </a:extLst>
          </p:cNvPr>
          <p:cNvCxnSpPr>
            <a:stCxn id="5" idx="1"/>
            <a:endCxn id="17" idx="3"/>
          </p:cNvCxnSpPr>
          <p:nvPr/>
        </p:nvCxnSpPr>
        <p:spPr>
          <a:xfrm rot="10800000" flipV="1">
            <a:off x="8297158" y="3115558"/>
            <a:ext cx="978819" cy="831917"/>
          </a:xfrm>
          <a:prstGeom prst="curvedConnector3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占位符 4">
            <a:extLst>
              <a:ext uri="{FF2B5EF4-FFF2-40B4-BE49-F238E27FC236}">
                <a16:creationId xmlns:a16="http://schemas.microsoft.com/office/drawing/2014/main" id="{A812A100-BED1-D14A-0C03-F8E1A0A9DB24}"/>
              </a:ext>
            </a:extLst>
          </p:cNvPr>
          <p:cNvSpPr txBox="1">
            <a:spLocks/>
          </p:cNvSpPr>
          <p:nvPr/>
        </p:nvSpPr>
        <p:spPr>
          <a:xfrm>
            <a:off x="803843" y="1507721"/>
            <a:ext cx="10791309" cy="5206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垂直分库</a:t>
            </a:r>
          </a:p>
        </p:txBody>
      </p:sp>
    </p:spTree>
    <p:extLst>
      <p:ext uri="{BB962C8B-B14F-4D97-AF65-F5344CB8AC3E}">
        <p14:creationId xmlns:p14="http://schemas.microsoft.com/office/powerpoint/2010/main" val="150089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0.25182 -0.06157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-307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0.25169 0.00209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78" y="9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0.25182 0.06574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91" y="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5" grpId="0" animBg="1"/>
      <p:bldP spid="10" grpId="0" animBg="1"/>
      <p:bldP spid="16" grpId="0" animBg="1"/>
      <p:bldP spid="1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圆柱体 170">
            <a:extLst>
              <a:ext uri="{FF2B5EF4-FFF2-40B4-BE49-F238E27FC236}">
                <a16:creationId xmlns:a16="http://schemas.microsoft.com/office/drawing/2014/main" id="{730FE025-74DA-4ED0-B496-3AF30FCB52A0}"/>
              </a:ext>
            </a:extLst>
          </p:cNvPr>
          <p:cNvSpPr/>
          <p:nvPr/>
        </p:nvSpPr>
        <p:spPr>
          <a:xfrm>
            <a:off x="2661475" y="3023049"/>
            <a:ext cx="890736" cy="772514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6" name="!!分库分表介绍">
            <a:extLst>
              <a:ext uri="{FF2B5EF4-FFF2-40B4-BE49-F238E27FC236}">
                <a16:creationId xmlns:a16="http://schemas.microsoft.com/office/drawing/2014/main" id="{A8CDE6DD-5B2B-4C4C-B529-E8ACBDB27B76}"/>
              </a:ext>
            </a:extLst>
          </p:cNvPr>
          <p:cNvSpPr txBox="1"/>
          <p:nvPr/>
        </p:nvSpPr>
        <p:spPr>
          <a:xfrm>
            <a:off x="710879" y="1003241"/>
            <a:ext cx="4847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垂直拆分</a:t>
            </a: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6E8AB89C-3C5E-47D5-9095-B93C024A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71" y="1934895"/>
            <a:ext cx="628928" cy="809853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AAC01A19-8B76-4161-AE64-9CBA3CA6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71" y="3606956"/>
            <a:ext cx="628928" cy="809853"/>
          </a:xfrm>
          <a:prstGeom prst="rect">
            <a:avLst/>
          </a:prstGeom>
        </p:spPr>
      </p:pic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888567B-BCEB-4839-A456-562A57A7CA7B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3642314" y="2339822"/>
            <a:ext cx="1480057" cy="8319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4DD3D0C-2164-47E9-A790-98DE75D62AA8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3642314" y="3171741"/>
            <a:ext cx="1480057" cy="8401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圆柱体 152">
            <a:extLst>
              <a:ext uri="{FF2B5EF4-FFF2-40B4-BE49-F238E27FC236}">
                <a16:creationId xmlns:a16="http://schemas.microsoft.com/office/drawing/2014/main" id="{E6731965-3438-46B3-8002-8F48190677E1}"/>
              </a:ext>
            </a:extLst>
          </p:cNvPr>
          <p:cNvSpPr/>
          <p:nvPr/>
        </p:nvSpPr>
        <p:spPr>
          <a:xfrm>
            <a:off x="2661475" y="2439591"/>
            <a:ext cx="890736" cy="772514"/>
          </a:xfrm>
          <a:prstGeom prst="can">
            <a:avLst/>
          </a:prstGeom>
          <a:solidFill>
            <a:srgbClr val="746D74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  <a:solidFill>
                <a:srgbClr val="0070C0"/>
              </a:solidFill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B1D58F03-8450-4DE1-9268-064738823EB4}"/>
              </a:ext>
            </a:extLst>
          </p:cNvPr>
          <p:cNvGrpSpPr/>
          <p:nvPr/>
        </p:nvGrpSpPr>
        <p:grpSpPr>
          <a:xfrm>
            <a:off x="2782217" y="2490804"/>
            <a:ext cx="697832" cy="943347"/>
            <a:chOff x="10711848" y="5020069"/>
            <a:chExt cx="697832" cy="943347"/>
          </a:xfrm>
        </p:grpSpPr>
        <p:sp>
          <p:nvSpPr>
            <p:cNvPr id="163" name="矩形: 剪去单角 162">
              <a:extLst>
                <a:ext uri="{FF2B5EF4-FFF2-40B4-BE49-F238E27FC236}">
                  <a16:creationId xmlns:a16="http://schemas.microsoft.com/office/drawing/2014/main" id="{F4FCD22D-C80D-47D3-B7A3-B79DE44AB017}"/>
                </a:ext>
              </a:extLst>
            </p:cNvPr>
            <p:cNvSpPr/>
            <p:nvPr/>
          </p:nvSpPr>
          <p:spPr>
            <a:xfrm>
              <a:off x="10711848" y="5020069"/>
              <a:ext cx="697832" cy="15693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tb_sku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98015E6-CE36-4A70-AB30-027963AE1F7E}"/>
                </a:ext>
              </a:extLst>
            </p:cNvPr>
            <p:cNvSpPr/>
            <p:nvPr/>
          </p:nvSpPr>
          <p:spPr>
            <a:xfrm>
              <a:off x="10818528" y="5177006"/>
              <a:ext cx="591152" cy="155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id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8BCFA981-BBD6-4C37-9850-212BB58AA871}"/>
                </a:ext>
              </a:extLst>
            </p:cNvPr>
            <p:cNvSpPr/>
            <p:nvPr/>
          </p:nvSpPr>
          <p:spPr>
            <a:xfrm>
              <a:off x="10818528" y="5333943"/>
              <a:ext cx="591152" cy="198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name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10E8BD6E-59C5-4A5C-8F15-D39F6C1A6868}"/>
                </a:ext>
              </a:extLst>
            </p:cNvPr>
            <p:cNvSpPr/>
            <p:nvPr/>
          </p:nvSpPr>
          <p:spPr>
            <a:xfrm>
              <a:off x="10818528" y="5490880"/>
              <a:ext cx="591152" cy="198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category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0DB493-C2A5-4437-A58E-504CA3DC5900}"/>
                </a:ext>
              </a:extLst>
            </p:cNvPr>
            <p:cNvSpPr/>
            <p:nvPr/>
          </p:nvSpPr>
          <p:spPr>
            <a:xfrm>
              <a:off x="10818528" y="5647817"/>
              <a:ext cx="591152" cy="16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brand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65DD037D-608A-4594-B5E7-2A8EEC065EE8}"/>
                </a:ext>
              </a:extLst>
            </p:cNvPr>
            <p:cNvSpPr/>
            <p:nvPr/>
          </p:nvSpPr>
          <p:spPr>
            <a:xfrm>
              <a:off x="10818528" y="5804754"/>
              <a:ext cx="591152" cy="1586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title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E7C749A7-6FA5-48E7-993E-BA773DC2C6AC}"/>
              </a:ext>
            </a:extLst>
          </p:cNvPr>
          <p:cNvGrpSpPr/>
          <p:nvPr/>
        </p:nvGrpSpPr>
        <p:grpSpPr>
          <a:xfrm>
            <a:off x="2782217" y="3273539"/>
            <a:ext cx="697832" cy="447229"/>
            <a:chOff x="7150818" y="4054963"/>
            <a:chExt cx="697832" cy="447229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DDBEF492-B089-4AEC-87AC-F496B9619A76}"/>
                </a:ext>
              </a:extLst>
            </p:cNvPr>
            <p:cNvGrpSpPr/>
            <p:nvPr/>
          </p:nvGrpSpPr>
          <p:grpSpPr>
            <a:xfrm>
              <a:off x="7150818" y="4054963"/>
              <a:ext cx="697832" cy="447229"/>
              <a:chOff x="9650725" y="4763796"/>
              <a:chExt cx="697832" cy="447229"/>
            </a:xfrm>
          </p:grpSpPr>
          <p:sp>
            <p:nvSpPr>
              <p:cNvPr id="156" name="矩形: 剪去单角 155">
                <a:extLst>
                  <a:ext uri="{FF2B5EF4-FFF2-40B4-BE49-F238E27FC236}">
                    <a16:creationId xmlns:a16="http://schemas.microsoft.com/office/drawing/2014/main" id="{F9A4C60B-C778-4D58-8120-96C80886B6F6}"/>
                  </a:ext>
                </a:extLst>
              </p:cNvPr>
              <p:cNvSpPr/>
              <p:nvPr/>
            </p:nvSpPr>
            <p:spPr>
              <a:xfrm>
                <a:off x="9650725" y="4763796"/>
                <a:ext cx="697832" cy="156937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tb_skudesc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78B282EB-8301-4FF8-B657-4637F79F5D45}"/>
                  </a:ext>
                </a:extLst>
              </p:cNvPr>
              <p:cNvSpPr/>
              <p:nvPr/>
            </p:nvSpPr>
            <p:spPr>
              <a:xfrm>
                <a:off x="9755799" y="5067510"/>
                <a:ext cx="591152" cy="14351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>
                    <a:solidFill>
                      <a:srgbClr val="00B0F0"/>
                    </a:solidFill>
                  </a:rPr>
                  <a:t>description</a:t>
                </a:r>
                <a:endParaRPr lang="zh-CN" altLang="en-US" sz="900" dirty="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34CD3DE4-10E4-4899-B389-3712A5A9AF75}"/>
                </a:ext>
              </a:extLst>
            </p:cNvPr>
            <p:cNvSpPr/>
            <p:nvPr/>
          </p:nvSpPr>
          <p:spPr>
            <a:xfrm>
              <a:off x="7255892" y="4213531"/>
              <a:ext cx="591152" cy="143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id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E2D8BD5-9763-484A-8C1B-1FD5FC2830E8}"/>
              </a:ext>
            </a:extLst>
          </p:cNvPr>
          <p:cNvGrpSpPr/>
          <p:nvPr/>
        </p:nvGrpSpPr>
        <p:grpSpPr>
          <a:xfrm>
            <a:off x="1992607" y="2424292"/>
            <a:ext cx="1593157" cy="1508936"/>
            <a:chOff x="6420376" y="2680845"/>
            <a:chExt cx="1519664" cy="1438477"/>
          </a:xfrm>
        </p:grpSpPr>
        <p:sp>
          <p:nvSpPr>
            <p:cNvPr id="99" name="圆柱体 98">
              <a:extLst>
                <a:ext uri="{FF2B5EF4-FFF2-40B4-BE49-F238E27FC236}">
                  <a16:creationId xmlns:a16="http://schemas.microsoft.com/office/drawing/2014/main" id="{5B0D8643-160E-48BA-B68D-7BE156F6D808}"/>
                </a:ext>
              </a:extLst>
            </p:cNvPr>
            <p:cNvSpPr/>
            <p:nvPr/>
          </p:nvSpPr>
          <p:spPr>
            <a:xfrm>
              <a:off x="7049304" y="3476331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100" name="圆柱体 99">
              <a:extLst>
                <a:ext uri="{FF2B5EF4-FFF2-40B4-BE49-F238E27FC236}">
                  <a16:creationId xmlns:a16="http://schemas.microsoft.com/office/drawing/2014/main" id="{A7FAE090-653E-468C-B928-E9C84D3380A1}"/>
                </a:ext>
              </a:extLst>
            </p:cNvPr>
            <p:cNvSpPr/>
            <p:nvPr/>
          </p:nvSpPr>
          <p:spPr>
            <a:xfrm>
              <a:off x="7049304" y="3078588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sp>
          <p:nvSpPr>
            <p:cNvPr id="101" name="圆柱体 100">
              <a:extLst>
                <a:ext uri="{FF2B5EF4-FFF2-40B4-BE49-F238E27FC236}">
                  <a16:creationId xmlns:a16="http://schemas.microsoft.com/office/drawing/2014/main" id="{F9039DED-C625-4DE7-BB04-63AB45E387F0}"/>
                </a:ext>
              </a:extLst>
            </p:cNvPr>
            <p:cNvSpPr/>
            <p:nvPr/>
          </p:nvSpPr>
          <p:spPr>
            <a:xfrm>
              <a:off x="7049304" y="2680845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FC9C1EE8-F02D-4935-BD5B-AC67F5074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0376" y="3309469"/>
              <a:ext cx="628928" cy="809853"/>
            </a:xfrm>
            <a:prstGeom prst="rect">
              <a:avLst/>
            </a:prstGeom>
          </p:spPr>
        </p:pic>
        <p:sp>
          <p:nvSpPr>
            <p:cNvPr id="145" name="矩形: 剪去单角 144">
              <a:extLst>
                <a:ext uri="{FF2B5EF4-FFF2-40B4-BE49-F238E27FC236}">
                  <a16:creationId xmlns:a16="http://schemas.microsoft.com/office/drawing/2014/main" id="{0BD8F541-19DA-4F20-AAD3-22E8586B7980}"/>
                </a:ext>
              </a:extLst>
            </p:cNvPr>
            <p:cNvSpPr/>
            <p:nvPr/>
          </p:nvSpPr>
          <p:spPr>
            <a:xfrm>
              <a:off x="7137053" y="2846570"/>
              <a:ext cx="697832" cy="156937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tb_sku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D68988FA-4CA7-4465-9C1C-68DDE0368475}"/>
                </a:ext>
              </a:extLst>
            </p:cNvPr>
            <p:cNvSpPr/>
            <p:nvPr/>
          </p:nvSpPr>
          <p:spPr>
            <a:xfrm>
              <a:off x="7243733" y="3003507"/>
              <a:ext cx="591152" cy="1554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id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7EAC0DC8-D49D-4825-B665-5C9DF5535939}"/>
                </a:ext>
              </a:extLst>
            </p:cNvPr>
            <p:cNvSpPr/>
            <p:nvPr/>
          </p:nvSpPr>
          <p:spPr>
            <a:xfrm>
              <a:off x="7243733" y="3160444"/>
              <a:ext cx="591152" cy="198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name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BE7C797F-D0BA-46AF-A39F-2980DDC503DA}"/>
                </a:ext>
              </a:extLst>
            </p:cNvPr>
            <p:cNvSpPr/>
            <p:nvPr/>
          </p:nvSpPr>
          <p:spPr>
            <a:xfrm>
              <a:off x="7243733" y="3317381"/>
              <a:ext cx="591152" cy="198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category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E341589-937A-4849-ADE1-F9C04D2F39E6}"/>
                </a:ext>
              </a:extLst>
            </p:cNvPr>
            <p:cNvSpPr/>
            <p:nvPr/>
          </p:nvSpPr>
          <p:spPr>
            <a:xfrm>
              <a:off x="7243733" y="3474318"/>
              <a:ext cx="591152" cy="198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brand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F23A974-C510-418C-873C-D77696B22FE1}"/>
                </a:ext>
              </a:extLst>
            </p:cNvPr>
            <p:cNvSpPr/>
            <p:nvPr/>
          </p:nvSpPr>
          <p:spPr>
            <a:xfrm>
              <a:off x="7243733" y="3631255"/>
              <a:ext cx="591152" cy="185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title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088776FC-A7D6-466C-B2CF-7F9865D5CD77}"/>
                </a:ext>
              </a:extLst>
            </p:cNvPr>
            <p:cNvSpPr/>
            <p:nvPr/>
          </p:nvSpPr>
          <p:spPr>
            <a:xfrm>
              <a:off x="7243733" y="3788192"/>
              <a:ext cx="591152" cy="1435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900" dirty="0">
                  <a:solidFill>
                    <a:srgbClr val="00B0F0"/>
                  </a:solidFill>
                </a:rPr>
                <a:t>description</a:t>
              </a:r>
              <a:endParaRPr lang="zh-CN" altLang="en-US" sz="9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75" name="文本占位符 4">
            <a:extLst>
              <a:ext uri="{FF2B5EF4-FFF2-40B4-BE49-F238E27FC236}">
                <a16:creationId xmlns:a16="http://schemas.microsoft.com/office/drawing/2014/main" id="{33F93B2B-09EB-434A-A282-639D2B158FD1}"/>
              </a:ext>
            </a:extLst>
          </p:cNvPr>
          <p:cNvSpPr txBox="1">
            <a:spLocks/>
          </p:cNvSpPr>
          <p:nvPr/>
        </p:nvSpPr>
        <p:spPr>
          <a:xfrm>
            <a:off x="1146266" y="4752662"/>
            <a:ext cx="5884259" cy="16827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rgbClr val="FF0000"/>
                </a:solidFill>
              </a:rPr>
              <a:t>垂直分表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以字段为依据，根据字段属性将不同字段拆分到不同表中。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特点：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，冷热数据分离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，减少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过渡争抢，两表互不影响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3A567F97-EBE1-A39E-C1BE-D501675CA0B5}"/>
              </a:ext>
            </a:extLst>
          </p:cNvPr>
          <p:cNvSpPr txBox="1">
            <a:spLocks/>
          </p:cNvSpPr>
          <p:nvPr/>
        </p:nvSpPr>
        <p:spPr>
          <a:xfrm>
            <a:off x="803843" y="1507721"/>
            <a:ext cx="10791309" cy="5206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垂直分表</a:t>
            </a: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F0229E07-9886-2F6C-5E55-39653F51E152}"/>
              </a:ext>
            </a:extLst>
          </p:cNvPr>
          <p:cNvSpPr txBox="1">
            <a:spLocks/>
          </p:cNvSpPr>
          <p:nvPr/>
        </p:nvSpPr>
        <p:spPr>
          <a:xfrm>
            <a:off x="7349104" y="2820953"/>
            <a:ext cx="4057330" cy="1176012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拆分规则：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把不常用的字段单独放在一张表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把</a:t>
            </a:r>
            <a:r>
              <a:rPr lang="en-US" altLang="zh-CN" sz="1400" dirty="0">
                <a:solidFill>
                  <a:schemeClr val="tx1"/>
                </a:solidFill>
              </a:rPr>
              <a:t>text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blob</a:t>
            </a:r>
            <a:r>
              <a:rPr lang="zh-CN" altLang="en-US" sz="1400" dirty="0">
                <a:solidFill>
                  <a:schemeClr val="tx1"/>
                </a:solidFill>
              </a:rPr>
              <a:t>等大字段拆分出来放在附表中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677F72-3BAB-CE56-AB49-89C243AF0236}"/>
              </a:ext>
            </a:extLst>
          </p:cNvPr>
          <p:cNvGrpSpPr/>
          <p:nvPr/>
        </p:nvGrpSpPr>
        <p:grpSpPr>
          <a:xfrm>
            <a:off x="6193411" y="2566430"/>
            <a:ext cx="556180" cy="1110024"/>
            <a:chOff x="6193411" y="2566430"/>
            <a:chExt cx="556180" cy="1110024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06A90CC-A1DF-F066-D774-A2D4D479413D}"/>
                </a:ext>
              </a:extLst>
            </p:cNvPr>
            <p:cNvCxnSpPr/>
            <p:nvPr/>
          </p:nvCxnSpPr>
          <p:spPr>
            <a:xfrm>
              <a:off x="6193411" y="2696068"/>
              <a:ext cx="0" cy="80834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本占位符 4">
              <a:extLst>
                <a:ext uri="{FF2B5EF4-FFF2-40B4-BE49-F238E27FC236}">
                  <a16:creationId xmlns:a16="http://schemas.microsoft.com/office/drawing/2014/main" id="{F605BC0C-A6F7-4B40-068C-7B7FF631DA54}"/>
                </a:ext>
              </a:extLst>
            </p:cNvPr>
            <p:cNvSpPr txBox="1">
              <a:spLocks/>
            </p:cNvSpPr>
            <p:nvPr/>
          </p:nvSpPr>
          <p:spPr>
            <a:xfrm>
              <a:off x="6236742" y="2566430"/>
              <a:ext cx="503423" cy="4407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文本占位符 4">
              <a:extLst>
                <a:ext uri="{FF2B5EF4-FFF2-40B4-BE49-F238E27FC236}">
                  <a16:creationId xmlns:a16="http://schemas.microsoft.com/office/drawing/2014/main" id="{4EF5D2CB-A814-9CDF-2A1C-DABF99471B48}"/>
                </a:ext>
              </a:extLst>
            </p:cNvPr>
            <p:cNvSpPr txBox="1">
              <a:spLocks/>
            </p:cNvSpPr>
            <p:nvPr/>
          </p:nvSpPr>
          <p:spPr>
            <a:xfrm>
              <a:off x="6246168" y="3235732"/>
              <a:ext cx="503423" cy="440722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24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5338 -0.08797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-439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25208 0.07153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04" y="356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25013 -0.11851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592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25312 0.07315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1" grpId="1" animBg="1"/>
      <p:bldP spid="153" grpId="0" animBg="1"/>
      <p:bldP spid="153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1314BBC-6FFC-4E9F-BDDE-521995DA31C5}"/>
              </a:ext>
            </a:extLst>
          </p:cNvPr>
          <p:cNvGrpSpPr/>
          <p:nvPr/>
        </p:nvGrpSpPr>
        <p:grpSpPr>
          <a:xfrm>
            <a:off x="1690163" y="2978964"/>
            <a:ext cx="1478016" cy="939031"/>
            <a:chOff x="1069185" y="4487748"/>
            <a:chExt cx="1478016" cy="939031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C2F6ACA-8797-4252-BF2F-0FDF8FD65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185" y="4616926"/>
              <a:ext cx="628928" cy="809853"/>
            </a:xfrm>
            <a:prstGeom prst="rect">
              <a:avLst/>
            </a:prstGeom>
          </p:spPr>
        </p:pic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33998EAD-1D9D-442B-B685-0BD14C945DAD}"/>
                </a:ext>
              </a:extLst>
            </p:cNvPr>
            <p:cNvGrpSpPr/>
            <p:nvPr/>
          </p:nvGrpSpPr>
          <p:grpSpPr>
            <a:xfrm>
              <a:off x="1656465" y="4487748"/>
              <a:ext cx="890736" cy="802669"/>
              <a:chOff x="5650632" y="3031257"/>
              <a:chExt cx="890736" cy="527789"/>
            </a:xfrm>
          </p:grpSpPr>
          <p:sp>
            <p:nvSpPr>
              <p:cNvPr id="99" name="圆柱体 98">
                <a:extLst>
                  <a:ext uri="{FF2B5EF4-FFF2-40B4-BE49-F238E27FC236}">
                    <a16:creationId xmlns:a16="http://schemas.microsoft.com/office/drawing/2014/main" id="{BF7FE5F2-182C-4E18-BBBA-6FEB84BF8B36}"/>
                  </a:ext>
                </a:extLst>
              </p:cNvPr>
              <p:cNvSpPr/>
              <p:nvPr/>
            </p:nvSpPr>
            <p:spPr>
              <a:xfrm>
                <a:off x="5650632" y="3031257"/>
                <a:ext cx="890736" cy="527789"/>
              </a:xfrm>
              <a:prstGeom prst="can">
                <a:avLst/>
              </a:prstGeom>
              <a:solidFill>
                <a:srgbClr val="746D7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rgbClr val="746D74"/>
                  </a:solidFill>
                </a:endParaRP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4CE381AE-C12E-4D62-9AC8-9E8C56CC5B5D}"/>
                  </a:ext>
                </a:extLst>
              </p:cNvPr>
              <p:cNvGrpSpPr/>
              <p:nvPr/>
            </p:nvGrpSpPr>
            <p:grpSpPr>
              <a:xfrm>
                <a:off x="5745797" y="3199151"/>
                <a:ext cx="697832" cy="275518"/>
                <a:chOff x="4086542" y="4887043"/>
                <a:chExt cx="697832" cy="275518"/>
              </a:xfrm>
            </p:grpSpPr>
            <p:sp>
              <p:nvSpPr>
                <p:cNvPr id="101" name="矩形: 剪去单角 100">
                  <a:extLst>
                    <a:ext uri="{FF2B5EF4-FFF2-40B4-BE49-F238E27FC236}">
                      <a16:creationId xmlns:a16="http://schemas.microsoft.com/office/drawing/2014/main" id="{59C2196F-4B07-45DD-945A-8D245F29C557}"/>
                    </a:ext>
                  </a:extLst>
                </p:cNvPr>
                <p:cNvSpPr/>
                <p:nvPr/>
              </p:nvSpPr>
              <p:spPr>
                <a:xfrm>
                  <a:off x="4086542" y="4887043"/>
                  <a:ext cx="697832" cy="137759"/>
                </a:xfrm>
                <a:prstGeom prst="snip1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900" dirty="0" err="1">
                      <a:solidFill>
                        <a:schemeClr val="tx1"/>
                      </a:solidFill>
                    </a:rPr>
                    <a:t>tb_order</a:t>
                  </a:r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: 剪去单角 101">
                  <a:extLst>
                    <a:ext uri="{FF2B5EF4-FFF2-40B4-BE49-F238E27FC236}">
                      <a16:creationId xmlns:a16="http://schemas.microsoft.com/office/drawing/2014/main" id="{D49DF7AB-E2FA-4A96-93B5-A39E5570B76D}"/>
                    </a:ext>
                  </a:extLst>
                </p:cNvPr>
                <p:cNvSpPr/>
                <p:nvPr/>
              </p:nvSpPr>
              <p:spPr>
                <a:xfrm>
                  <a:off x="4086542" y="5024802"/>
                  <a:ext cx="697832" cy="137759"/>
                </a:xfrm>
                <a:prstGeom prst="snip1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900" dirty="0" err="1">
                      <a:solidFill>
                        <a:schemeClr val="tx1"/>
                      </a:solidFill>
                    </a:rPr>
                    <a:t>tb_orderdetail</a:t>
                  </a:r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6" name="!!分库分表介绍">
            <a:extLst>
              <a:ext uri="{FF2B5EF4-FFF2-40B4-BE49-F238E27FC236}">
                <a16:creationId xmlns:a16="http://schemas.microsoft.com/office/drawing/2014/main" id="{A8CDE6DD-5B2B-4C4C-B529-E8ACBDB27B76}"/>
              </a:ext>
            </a:extLst>
          </p:cNvPr>
          <p:cNvSpPr txBox="1"/>
          <p:nvPr/>
        </p:nvSpPr>
        <p:spPr>
          <a:xfrm>
            <a:off x="710880" y="1003241"/>
            <a:ext cx="1069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水平拆分</a:t>
            </a:r>
          </a:p>
        </p:txBody>
      </p:sp>
      <p:sp>
        <p:nvSpPr>
          <p:cNvPr id="61" name="文本占位符 4">
            <a:extLst>
              <a:ext uri="{FF2B5EF4-FFF2-40B4-BE49-F238E27FC236}">
                <a16:creationId xmlns:a16="http://schemas.microsoft.com/office/drawing/2014/main" id="{54267E9E-A479-41D2-8318-A0FEB0182469}"/>
              </a:ext>
            </a:extLst>
          </p:cNvPr>
          <p:cNvSpPr txBox="1">
            <a:spLocks/>
          </p:cNvSpPr>
          <p:nvPr/>
        </p:nvSpPr>
        <p:spPr>
          <a:xfrm>
            <a:off x="803843" y="1507721"/>
            <a:ext cx="10791309" cy="5206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水平分库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D198B8C-1299-4948-89C0-0EF4AB6D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46" y="2132697"/>
            <a:ext cx="628928" cy="80985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DC56383-9980-479F-84A1-F40AE881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46" y="2971800"/>
            <a:ext cx="628928" cy="80985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182B5C1-832C-4713-87C9-7D76DDC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46" y="3804758"/>
            <a:ext cx="628928" cy="809853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BE9C02-3B7A-4C08-9EC1-085D195503D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3248589" y="2537624"/>
            <a:ext cx="1480057" cy="8319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69D9ADF-0AE1-4011-BDD2-E6046B3BA5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248589" y="3369543"/>
            <a:ext cx="1480057" cy="71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E3D3DF-A41D-4468-99EF-2821F5E1A6C8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48589" y="3369543"/>
            <a:ext cx="1480057" cy="8401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723343B-DC7E-420B-A770-D92B77A92ADE}"/>
              </a:ext>
            </a:extLst>
          </p:cNvPr>
          <p:cNvGrpSpPr/>
          <p:nvPr/>
        </p:nvGrpSpPr>
        <p:grpSpPr>
          <a:xfrm>
            <a:off x="2278730" y="2978984"/>
            <a:ext cx="890736" cy="802669"/>
            <a:chOff x="5650632" y="3031257"/>
            <a:chExt cx="890736" cy="527789"/>
          </a:xfrm>
        </p:grpSpPr>
        <p:sp>
          <p:nvSpPr>
            <p:cNvPr id="66" name="圆柱体 65">
              <a:extLst>
                <a:ext uri="{FF2B5EF4-FFF2-40B4-BE49-F238E27FC236}">
                  <a16:creationId xmlns:a16="http://schemas.microsoft.com/office/drawing/2014/main" id="{77BB61F8-6160-4BE3-8176-07346BA058C4}"/>
                </a:ext>
              </a:extLst>
            </p:cNvPr>
            <p:cNvSpPr/>
            <p:nvPr/>
          </p:nvSpPr>
          <p:spPr>
            <a:xfrm>
              <a:off x="5650632" y="3031257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00A2C5FC-747E-4BE7-8E1F-A76B6F3B08B9}"/>
                </a:ext>
              </a:extLst>
            </p:cNvPr>
            <p:cNvGrpSpPr/>
            <p:nvPr/>
          </p:nvGrpSpPr>
          <p:grpSpPr>
            <a:xfrm>
              <a:off x="5745797" y="3199151"/>
              <a:ext cx="697832" cy="275518"/>
              <a:chOff x="4086542" y="4887043"/>
              <a:chExt cx="697832" cy="275518"/>
            </a:xfrm>
          </p:grpSpPr>
          <p:sp>
            <p:nvSpPr>
              <p:cNvPr id="70" name="矩形: 剪去单角 69">
                <a:extLst>
                  <a:ext uri="{FF2B5EF4-FFF2-40B4-BE49-F238E27FC236}">
                    <a16:creationId xmlns:a16="http://schemas.microsoft.com/office/drawing/2014/main" id="{6EB0F802-32F4-4858-A060-9E796C73A813}"/>
                  </a:ext>
                </a:extLst>
              </p:cNvPr>
              <p:cNvSpPr/>
              <p:nvPr/>
            </p:nvSpPr>
            <p:spPr>
              <a:xfrm>
                <a:off x="4086542" y="4887043"/>
                <a:ext cx="697832" cy="137759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: 剪去单角 70">
                <a:extLst>
                  <a:ext uri="{FF2B5EF4-FFF2-40B4-BE49-F238E27FC236}">
                    <a16:creationId xmlns:a16="http://schemas.microsoft.com/office/drawing/2014/main" id="{DA00105C-E674-4B15-88A4-1FC62A2D5712}"/>
                  </a:ext>
                </a:extLst>
              </p:cNvPr>
              <p:cNvSpPr/>
              <p:nvPr/>
            </p:nvSpPr>
            <p:spPr>
              <a:xfrm>
                <a:off x="4086542" y="5024802"/>
                <a:ext cx="697832" cy="137759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tb_orderdetail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9A4E856-0512-4FE6-95B5-0BF63FF358B2}"/>
              </a:ext>
            </a:extLst>
          </p:cNvPr>
          <p:cNvGrpSpPr/>
          <p:nvPr/>
        </p:nvGrpSpPr>
        <p:grpSpPr>
          <a:xfrm>
            <a:off x="2278730" y="2971800"/>
            <a:ext cx="890736" cy="802669"/>
            <a:chOff x="5650632" y="3031257"/>
            <a:chExt cx="890736" cy="527789"/>
          </a:xfrm>
        </p:grpSpPr>
        <p:sp>
          <p:nvSpPr>
            <p:cNvPr id="94" name="圆柱体 93">
              <a:extLst>
                <a:ext uri="{FF2B5EF4-FFF2-40B4-BE49-F238E27FC236}">
                  <a16:creationId xmlns:a16="http://schemas.microsoft.com/office/drawing/2014/main" id="{27CA0977-58A9-4A64-8C14-C15CF8B3600A}"/>
                </a:ext>
              </a:extLst>
            </p:cNvPr>
            <p:cNvSpPr/>
            <p:nvPr/>
          </p:nvSpPr>
          <p:spPr>
            <a:xfrm>
              <a:off x="5650632" y="3031257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8762CEE7-6C57-4407-A343-BD6EED8A1B8A}"/>
                </a:ext>
              </a:extLst>
            </p:cNvPr>
            <p:cNvGrpSpPr/>
            <p:nvPr/>
          </p:nvGrpSpPr>
          <p:grpSpPr>
            <a:xfrm>
              <a:off x="5745797" y="3199151"/>
              <a:ext cx="697832" cy="275518"/>
              <a:chOff x="4086542" y="4887043"/>
              <a:chExt cx="697832" cy="275518"/>
            </a:xfrm>
          </p:grpSpPr>
          <p:sp>
            <p:nvSpPr>
              <p:cNvPr id="96" name="矩形: 剪去单角 95">
                <a:extLst>
                  <a:ext uri="{FF2B5EF4-FFF2-40B4-BE49-F238E27FC236}">
                    <a16:creationId xmlns:a16="http://schemas.microsoft.com/office/drawing/2014/main" id="{7084779F-4426-486B-8CD9-2155D6B3E018}"/>
                  </a:ext>
                </a:extLst>
              </p:cNvPr>
              <p:cNvSpPr/>
              <p:nvPr/>
            </p:nvSpPr>
            <p:spPr>
              <a:xfrm>
                <a:off x="4086542" y="4887043"/>
                <a:ext cx="697832" cy="137759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: 剪去单角 96">
                <a:extLst>
                  <a:ext uri="{FF2B5EF4-FFF2-40B4-BE49-F238E27FC236}">
                    <a16:creationId xmlns:a16="http://schemas.microsoft.com/office/drawing/2014/main" id="{65B7B40B-F6A3-458D-8356-72EEC4D6C5AB}"/>
                  </a:ext>
                </a:extLst>
              </p:cNvPr>
              <p:cNvSpPr/>
              <p:nvPr/>
            </p:nvSpPr>
            <p:spPr>
              <a:xfrm>
                <a:off x="4086542" y="5024802"/>
                <a:ext cx="697832" cy="137759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tb_orderdetail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E1B6D58-7B69-4ED7-93B3-A97F33D59FA7}"/>
              </a:ext>
            </a:extLst>
          </p:cNvPr>
          <p:cNvGrpSpPr/>
          <p:nvPr/>
        </p:nvGrpSpPr>
        <p:grpSpPr>
          <a:xfrm>
            <a:off x="2277443" y="2978964"/>
            <a:ext cx="890736" cy="802669"/>
            <a:chOff x="5650632" y="3031257"/>
            <a:chExt cx="890736" cy="527789"/>
          </a:xfrm>
        </p:grpSpPr>
        <p:sp>
          <p:nvSpPr>
            <p:cNvPr id="104" name="圆柱体 103">
              <a:extLst>
                <a:ext uri="{FF2B5EF4-FFF2-40B4-BE49-F238E27FC236}">
                  <a16:creationId xmlns:a16="http://schemas.microsoft.com/office/drawing/2014/main" id="{3F122730-2524-40B5-A3CC-F8C150C594E8}"/>
                </a:ext>
              </a:extLst>
            </p:cNvPr>
            <p:cNvSpPr/>
            <p:nvPr/>
          </p:nvSpPr>
          <p:spPr>
            <a:xfrm>
              <a:off x="5650632" y="3031257"/>
              <a:ext cx="890736" cy="527789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756175EA-5E83-4BDD-88DC-DE3569A6CFE8}"/>
                </a:ext>
              </a:extLst>
            </p:cNvPr>
            <p:cNvGrpSpPr/>
            <p:nvPr/>
          </p:nvGrpSpPr>
          <p:grpSpPr>
            <a:xfrm>
              <a:off x="5745797" y="3199151"/>
              <a:ext cx="697832" cy="275518"/>
              <a:chOff x="4086542" y="4887043"/>
              <a:chExt cx="697832" cy="275518"/>
            </a:xfrm>
          </p:grpSpPr>
          <p:sp>
            <p:nvSpPr>
              <p:cNvPr id="106" name="矩形: 剪去单角 105">
                <a:extLst>
                  <a:ext uri="{FF2B5EF4-FFF2-40B4-BE49-F238E27FC236}">
                    <a16:creationId xmlns:a16="http://schemas.microsoft.com/office/drawing/2014/main" id="{31D738F5-1D16-4215-8109-B574F38235D9}"/>
                  </a:ext>
                </a:extLst>
              </p:cNvPr>
              <p:cNvSpPr/>
              <p:nvPr/>
            </p:nvSpPr>
            <p:spPr>
              <a:xfrm>
                <a:off x="4086542" y="4887043"/>
                <a:ext cx="697832" cy="137759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: 剪去单角 106">
                <a:extLst>
                  <a:ext uri="{FF2B5EF4-FFF2-40B4-BE49-F238E27FC236}">
                    <a16:creationId xmlns:a16="http://schemas.microsoft.com/office/drawing/2014/main" id="{9C2D204F-B9A2-40DD-983E-10FE8F7CADEA}"/>
                  </a:ext>
                </a:extLst>
              </p:cNvPr>
              <p:cNvSpPr/>
              <p:nvPr/>
            </p:nvSpPr>
            <p:spPr>
              <a:xfrm>
                <a:off x="4086542" y="5024802"/>
                <a:ext cx="697832" cy="137759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tb_orderdetail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08" name="文本占位符 4">
            <a:extLst>
              <a:ext uri="{FF2B5EF4-FFF2-40B4-BE49-F238E27FC236}">
                <a16:creationId xmlns:a16="http://schemas.microsoft.com/office/drawing/2014/main" id="{EB9E741E-AAAE-43FC-AC9A-C236E8ABE7D0}"/>
              </a:ext>
            </a:extLst>
          </p:cNvPr>
          <p:cNvSpPr txBox="1">
            <a:spLocks/>
          </p:cNvSpPr>
          <p:nvPr/>
        </p:nvSpPr>
        <p:spPr>
          <a:xfrm>
            <a:off x="803843" y="4809973"/>
            <a:ext cx="8189328" cy="19141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rgbClr val="FF0000"/>
                </a:solidFill>
              </a:rPr>
              <a:t>水平分库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将一个库的数据拆分到多个库中。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特点：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解决了单库大数量，高并发的性能瓶颈问题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提高了系统的稳定性和可用性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0BC3D33-7524-B455-A212-57FD9019370E}"/>
              </a:ext>
            </a:extLst>
          </p:cNvPr>
          <p:cNvSpPr/>
          <p:nvPr/>
        </p:nvSpPr>
        <p:spPr bwMode="auto">
          <a:xfrm>
            <a:off x="8389856" y="3075494"/>
            <a:ext cx="1150069" cy="5750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2206588-1993-0355-1BE1-531581EAEEE9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6278252" y="2545237"/>
            <a:ext cx="2111604" cy="8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E533869-3BB6-A579-7E13-40BAA2CA7D2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6372520" y="3363012"/>
            <a:ext cx="2017336" cy="8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054A537-FED6-D47B-3DDA-4E3D0B95040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6287679" y="3363012"/>
            <a:ext cx="2102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802AC0B-300F-7433-5A9C-9B626EE8DB03}"/>
              </a:ext>
            </a:extLst>
          </p:cNvPr>
          <p:cNvSpPr txBox="1"/>
          <p:nvPr/>
        </p:nvSpPr>
        <p:spPr>
          <a:xfrm>
            <a:off x="7273635" y="2771952"/>
            <a:ext cx="469680" cy="122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id%3==0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AAFDB3-5108-2873-9699-9FF95101E91B}"/>
              </a:ext>
            </a:extLst>
          </p:cNvPr>
          <p:cNvSpPr txBox="1"/>
          <p:nvPr/>
        </p:nvSpPr>
        <p:spPr>
          <a:xfrm>
            <a:off x="7260165" y="3259843"/>
            <a:ext cx="469680" cy="122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id%3==1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297639-BF49-0362-D0BC-E95107064676}"/>
              </a:ext>
            </a:extLst>
          </p:cNvPr>
          <p:cNvSpPr txBox="1"/>
          <p:nvPr/>
        </p:nvSpPr>
        <p:spPr>
          <a:xfrm>
            <a:off x="7243443" y="3893471"/>
            <a:ext cx="469680" cy="122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id%3==2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文本占位符 4">
            <a:extLst>
              <a:ext uri="{FF2B5EF4-FFF2-40B4-BE49-F238E27FC236}">
                <a16:creationId xmlns:a16="http://schemas.microsoft.com/office/drawing/2014/main" id="{E47E41BC-DFAC-8713-37B0-3939A47BA04F}"/>
              </a:ext>
            </a:extLst>
          </p:cNvPr>
          <p:cNvSpPr txBox="1">
            <a:spLocks/>
          </p:cNvSpPr>
          <p:nvPr/>
        </p:nvSpPr>
        <p:spPr>
          <a:xfrm>
            <a:off x="6225358" y="4797337"/>
            <a:ext cx="5392710" cy="19141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路由规则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根据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节点取模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按</a:t>
            </a:r>
            <a:r>
              <a:rPr lang="en-US" altLang="zh-CN" sz="1400" dirty="0">
                <a:solidFill>
                  <a:schemeClr val="tx1"/>
                </a:solidFill>
              </a:rPr>
              <a:t>id</a:t>
            </a:r>
            <a:r>
              <a:rPr lang="zh-CN" altLang="en-US" sz="1400" dirty="0">
                <a:solidFill>
                  <a:schemeClr val="tx1"/>
                </a:solidFill>
              </a:rPr>
              <a:t>也就是范围路由，节点</a:t>
            </a:r>
            <a:r>
              <a:rPr lang="en-US" altLang="zh-CN" sz="1400" dirty="0">
                <a:solidFill>
                  <a:schemeClr val="tx1"/>
                </a:solidFill>
              </a:rPr>
              <a:t>1(1-100</a:t>
            </a:r>
            <a:r>
              <a:rPr lang="zh-CN" altLang="en-US" sz="1400" dirty="0">
                <a:solidFill>
                  <a:schemeClr val="tx1"/>
                </a:solidFill>
              </a:rPr>
              <a:t>万</a:t>
            </a:r>
            <a:r>
              <a:rPr lang="en-US" altLang="zh-CN" sz="1400" dirty="0">
                <a:solidFill>
                  <a:schemeClr val="tx1"/>
                </a:solidFill>
              </a:rPr>
              <a:t> ),</a:t>
            </a:r>
            <a:r>
              <a:rPr lang="zh-CN" altLang="en-US" sz="1400" dirty="0">
                <a:solidFill>
                  <a:schemeClr val="tx1"/>
                </a:solidFill>
              </a:rPr>
              <a:t>节点</a:t>
            </a:r>
            <a:r>
              <a:rPr lang="en-US" altLang="zh-CN" sz="1400" dirty="0">
                <a:solidFill>
                  <a:schemeClr val="tx1"/>
                </a:solidFill>
              </a:rPr>
              <a:t>2(100</a:t>
            </a:r>
            <a:r>
              <a:rPr lang="zh-CN" altLang="en-US" sz="1400" dirty="0">
                <a:solidFill>
                  <a:schemeClr val="tx1"/>
                </a:solidFill>
              </a:rPr>
              <a:t>万</a:t>
            </a:r>
            <a:r>
              <a:rPr lang="en-US" altLang="zh-CN" sz="1400" dirty="0">
                <a:solidFill>
                  <a:schemeClr val="tx1"/>
                </a:solidFill>
              </a:rPr>
              <a:t>-200</a:t>
            </a:r>
            <a:r>
              <a:rPr lang="zh-CN" altLang="en-US" sz="1400" dirty="0">
                <a:solidFill>
                  <a:schemeClr val="tx1"/>
                </a:solidFill>
              </a:rPr>
              <a:t>万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/>
                </a:solidFill>
              </a:rPr>
              <a:t>…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65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0.24922 -0.1391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-696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24922 -0.0182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-92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24935 0.10324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61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/>
      <p:bldP spid="24" grpId="0"/>
      <p:bldP spid="25" grpId="0"/>
      <p:bldP spid="2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分库分表介绍">
            <a:extLst>
              <a:ext uri="{FF2B5EF4-FFF2-40B4-BE49-F238E27FC236}">
                <a16:creationId xmlns:a16="http://schemas.microsoft.com/office/drawing/2014/main" id="{A8CDE6DD-5B2B-4C4C-B529-E8ACBDB27B76}"/>
              </a:ext>
            </a:extLst>
          </p:cNvPr>
          <p:cNvSpPr txBox="1"/>
          <p:nvPr/>
        </p:nvSpPr>
        <p:spPr>
          <a:xfrm>
            <a:off x="710880" y="1003241"/>
            <a:ext cx="1069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水平拆分</a:t>
            </a:r>
          </a:p>
        </p:txBody>
      </p:sp>
      <p:sp>
        <p:nvSpPr>
          <p:cNvPr id="61" name="文本占位符 4">
            <a:extLst>
              <a:ext uri="{FF2B5EF4-FFF2-40B4-BE49-F238E27FC236}">
                <a16:creationId xmlns:a16="http://schemas.microsoft.com/office/drawing/2014/main" id="{54267E9E-A479-41D2-8318-A0FEB0182469}"/>
              </a:ext>
            </a:extLst>
          </p:cNvPr>
          <p:cNvSpPr txBox="1">
            <a:spLocks/>
          </p:cNvSpPr>
          <p:nvPr/>
        </p:nvSpPr>
        <p:spPr>
          <a:xfrm>
            <a:off x="803843" y="1507721"/>
            <a:ext cx="10791309" cy="5206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水平分表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20AFA43-F02B-4C93-BC23-034B69EC0347}"/>
              </a:ext>
            </a:extLst>
          </p:cNvPr>
          <p:cNvGrpSpPr/>
          <p:nvPr/>
        </p:nvGrpSpPr>
        <p:grpSpPr>
          <a:xfrm>
            <a:off x="1287361" y="2844191"/>
            <a:ext cx="1489731" cy="809853"/>
            <a:chOff x="6915163" y="3108142"/>
            <a:chExt cx="1489731" cy="809853"/>
          </a:xfrm>
        </p:grpSpPr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EB56DC04-B253-4CC3-8705-D34E0ACA4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5163" y="3108142"/>
              <a:ext cx="628928" cy="809853"/>
            </a:xfrm>
            <a:prstGeom prst="rect">
              <a:avLst/>
            </a:prstGeom>
          </p:spPr>
        </p:pic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3D62BCF7-40EB-43BD-8B9D-DCE38A9657EF}"/>
                </a:ext>
              </a:extLst>
            </p:cNvPr>
            <p:cNvGrpSpPr/>
            <p:nvPr/>
          </p:nvGrpSpPr>
          <p:grpSpPr>
            <a:xfrm>
              <a:off x="7514158" y="3215090"/>
              <a:ext cx="890736" cy="539501"/>
              <a:chOff x="5662347" y="3186521"/>
              <a:chExt cx="890736" cy="354745"/>
            </a:xfrm>
          </p:grpSpPr>
          <p:sp>
            <p:nvSpPr>
              <p:cNvPr id="141" name="圆柱体 140">
                <a:extLst>
                  <a:ext uri="{FF2B5EF4-FFF2-40B4-BE49-F238E27FC236}">
                    <a16:creationId xmlns:a16="http://schemas.microsoft.com/office/drawing/2014/main" id="{D8A66EA3-C09D-41B8-B395-410FD9219DB5}"/>
                  </a:ext>
                </a:extLst>
              </p:cNvPr>
              <p:cNvSpPr/>
              <p:nvPr/>
            </p:nvSpPr>
            <p:spPr>
              <a:xfrm>
                <a:off x="5662347" y="3186521"/>
                <a:ext cx="890736" cy="354745"/>
              </a:xfrm>
              <a:prstGeom prst="can">
                <a:avLst/>
              </a:prstGeom>
              <a:solidFill>
                <a:srgbClr val="746D74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bg1"/>
                    </a:solidFill>
                  </a:ln>
                  <a:solidFill>
                    <a:srgbClr val="746D74"/>
                  </a:solidFill>
                </a:endParaRPr>
              </a:p>
            </p:txBody>
          </p:sp>
          <p:sp>
            <p:nvSpPr>
              <p:cNvPr id="143" name="矩形: 剪去单角 142">
                <a:extLst>
                  <a:ext uri="{FF2B5EF4-FFF2-40B4-BE49-F238E27FC236}">
                    <a16:creationId xmlns:a16="http://schemas.microsoft.com/office/drawing/2014/main" id="{DAC5725F-5316-4847-9B91-87D71CDB50C4}"/>
                  </a:ext>
                </a:extLst>
              </p:cNvPr>
              <p:cNvSpPr/>
              <p:nvPr/>
            </p:nvSpPr>
            <p:spPr>
              <a:xfrm>
                <a:off x="5773765" y="3327178"/>
                <a:ext cx="697832" cy="137759"/>
              </a:xfrm>
              <a:prstGeom prst="snip1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 err="1">
                    <a:solidFill>
                      <a:schemeClr val="tx1"/>
                    </a:solidFill>
                  </a:rPr>
                  <a:t>tb_order</a:t>
                </a:r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45" name="图片 144">
            <a:extLst>
              <a:ext uri="{FF2B5EF4-FFF2-40B4-BE49-F238E27FC236}">
                <a16:creationId xmlns:a16="http://schemas.microsoft.com/office/drawing/2014/main" id="{82ED7FF0-AE96-45EC-A9BB-7F996314A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44" y="1868746"/>
            <a:ext cx="628928" cy="809853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EF42BB67-05B7-4E4D-AE9C-A2451976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44" y="2707849"/>
            <a:ext cx="628928" cy="809853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24BCA8BB-FFE8-46D8-A87F-E2564C672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44" y="3540807"/>
            <a:ext cx="628928" cy="809853"/>
          </a:xfrm>
          <a:prstGeom prst="rect">
            <a:avLst/>
          </a:prstGeom>
        </p:spPr>
      </p:pic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00833505-379D-4992-BDFB-1FC57ADBE635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2845787" y="2273673"/>
            <a:ext cx="1480057" cy="8319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C82DDE5-BF47-4803-ABA4-A4F3347EC0B2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845787" y="3105592"/>
            <a:ext cx="1480057" cy="71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8E54797C-DA63-40E6-A406-8B5980062DD5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2845787" y="3105592"/>
            <a:ext cx="1480057" cy="8401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B96CA0-0166-48BC-8CF4-7244D7BFBD20}"/>
              </a:ext>
            </a:extLst>
          </p:cNvPr>
          <p:cNvGrpSpPr/>
          <p:nvPr/>
        </p:nvGrpSpPr>
        <p:grpSpPr>
          <a:xfrm>
            <a:off x="1886356" y="2951139"/>
            <a:ext cx="890736" cy="539501"/>
            <a:chOff x="7223676" y="4401853"/>
            <a:chExt cx="890736" cy="539501"/>
          </a:xfrm>
        </p:grpSpPr>
        <p:sp>
          <p:nvSpPr>
            <p:cNvPr id="166" name="圆柱体 165">
              <a:extLst>
                <a:ext uri="{FF2B5EF4-FFF2-40B4-BE49-F238E27FC236}">
                  <a16:creationId xmlns:a16="http://schemas.microsoft.com/office/drawing/2014/main" id="{9BEC8868-7B25-493A-B967-3BC5C37C57E8}"/>
                </a:ext>
              </a:extLst>
            </p:cNvPr>
            <p:cNvSpPr/>
            <p:nvPr/>
          </p:nvSpPr>
          <p:spPr>
            <a:xfrm>
              <a:off x="7223676" y="4401853"/>
              <a:ext cx="890736" cy="539501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sp>
          <p:nvSpPr>
            <p:cNvPr id="167" name="矩形: 剪去单角 166">
              <a:extLst>
                <a:ext uri="{FF2B5EF4-FFF2-40B4-BE49-F238E27FC236}">
                  <a16:creationId xmlns:a16="http://schemas.microsoft.com/office/drawing/2014/main" id="{87C87D2B-550B-4EE4-B671-7EF7E820E248}"/>
                </a:ext>
              </a:extLst>
            </p:cNvPr>
            <p:cNvSpPr/>
            <p:nvPr/>
          </p:nvSpPr>
          <p:spPr>
            <a:xfrm>
              <a:off x="7346993" y="4614611"/>
              <a:ext cx="697832" cy="20950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tb_order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FA30CCF-FC36-4D23-A957-91276248B9BC}"/>
              </a:ext>
            </a:extLst>
          </p:cNvPr>
          <p:cNvGrpSpPr/>
          <p:nvPr/>
        </p:nvGrpSpPr>
        <p:grpSpPr>
          <a:xfrm>
            <a:off x="1898951" y="2946960"/>
            <a:ext cx="890736" cy="539501"/>
            <a:chOff x="7223676" y="4401853"/>
            <a:chExt cx="890736" cy="539501"/>
          </a:xfrm>
        </p:grpSpPr>
        <p:sp>
          <p:nvSpPr>
            <p:cNvPr id="172" name="圆柱体 171">
              <a:extLst>
                <a:ext uri="{FF2B5EF4-FFF2-40B4-BE49-F238E27FC236}">
                  <a16:creationId xmlns:a16="http://schemas.microsoft.com/office/drawing/2014/main" id="{9721DDFE-8689-4082-955F-E3DAD112A290}"/>
                </a:ext>
              </a:extLst>
            </p:cNvPr>
            <p:cNvSpPr/>
            <p:nvPr/>
          </p:nvSpPr>
          <p:spPr>
            <a:xfrm>
              <a:off x="7223676" y="4401853"/>
              <a:ext cx="890736" cy="539501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sp>
          <p:nvSpPr>
            <p:cNvPr id="173" name="矩形: 剪去单角 172">
              <a:extLst>
                <a:ext uri="{FF2B5EF4-FFF2-40B4-BE49-F238E27FC236}">
                  <a16:creationId xmlns:a16="http://schemas.microsoft.com/office/drawing/2014/main" id="{2EA03EA7-4905-4A06-B3E6-CE870374E509}"/>
                </a:ext>
              </a:extLst>
            </p:cNvPr>
            <p:cNvSpPr/>
            <p:nvPr/>
          </p:nvSpPr>
          <p:spPr>
            <a:xfrm>
              <a:off x="7346993" y="4614611"/>
              <a:ext cx="697832" cy="20950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tb_order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990567F-238D-4AA1-AA68-A7FC05AE2AEF}"/>
              </a:ext>
            </a:extLst>
          </p:cNvPr>
          <p:cNvGrpSpPr/>
          <p:nvPr/>
        </p:nvGrpSpPr>
        <p:grpSpPr>
          <a:xfrm>
            <a:off x="1893208" y="2946959"/>
            <a:ext cx="890736" cy="539501"/>
            <a:chOff x="7223676" y="4401853"/>
            <a:chExt cx="890736" cy="539501"/>
          </a:xfrm>
        </p:grpSpPr>
        <p:sp>
          <p:nvSpPr>
            <p:cNvPr id="169" name="圆柱体 168">
              <a:extLst>
                <a:ext uri="{FF2B5EF4-FFF2-40B4-BE49-F238E27FC236}">
                  <a16:creationId xmlns:a16="http://schemas.microsoft.com/office/drawing/2014/main" id="{B9FB74A7-B1B9-48CF-8281-ECD76955B8DF}"/>
                </a:ext>
              </a:extLst>
            </p:cNvPr>
            <p:cNvSpPr/>
            <p:nvPr/>
          </p:nvSpPr>
          <p:spPr>
            <a:xfrm>
              <a:off x="7223676" y="4401853"/>
              <a:ext cx="890736" cy="539501"/>
            </a:xfrm>
            <a:prstGeom prst="can">
              <a:avLst/>
            </a:prstGeom>
            <a:solidFill>
              <a:srgbClr val="746D74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1"/>
                  </a:solidFill>
                </a:ln>
                <a:solidFill>
                  <a:srgbClr val="746D74"/>
                </a:solidFill>
              </a:endParaRPr>
            </a:p>
          </p:txBody>
        </p:sp>
        <p:sp>
          <p:nvSpPr>
            <p:cNvPr id="170" name="矩形: 剪去单角 169">
              <a:extLst>
                <a:ext uri="{FF2B5EF4-FFF2-40B4-BE49-F238E27FC236}">
                  <a16:creationId xmlns:a16="http://schemas.microsoft.com/office/drawing/2014/main" id="{3A26580F-190B-420E-9729-4190E63B4AF5}"/>
                </a:ext>
              </a:extLst>
            </p:cNvPr>
            <p:cNvSpPr/>
            <p:nvPr/>
          </p:nvSpPr>
          <p:spPr>
            <a:xfrm>
              <a:off x="7346993" y="4614611"/>
              <a:ext cx="697832" cy="209506"/>
            </a:xfrm>
            <a:prstGeom prst="snip1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solidFill>
                    <a:schemeClr val="tx1"/>
                  </a:solidFill>
                </a:rPr>
                <a:t>tb_order</a:t>
              </a:r>
              <a:endParaRPr lang="zh-CN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4" name="文本占位符 4">
            <a:extLst>
              <a:ext uri="{FF2B5EF4-FFF2-40B4-BE49-F238E27FC236}">
                <a16:creationId xmlns:a16="http://schemas.microsoft.com/office/drawing/2014/main" id="{8E4AF7A5-8149-4C90-84E3-5A0918BDA589}"/>
              </a:ext>
            </a:extLst>
          </p:cNvPr>
          <p:cNvSpPr txBox="1">
            <a:spLocks/>
          </p:cNvSpPr>
          <p:nvPr/>
        </p:nvSpPr>
        <p:spPr>
          <a:xfrm>
            <a:off x="1185436" y="4697699"/>
            <a:ext cx="7986844" cy="19141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rgbClr val="FF0000"/>
                </a:solidFill>
              </a:rPr>
              <a:t>水平分表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将一个表的数据拆分到多个表中</a:t>
            </a:r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可以在同一个库内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特点：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优化单一表数据量过大而产生的性能问题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chemeClr val="tx1"/>
                </a:solidFill>
              </a:rPr>
              <a:t>避免</a:t>
            </a:r>
            <a:r>
              <a:rPr lang="en-US" altLang="zh-CN" sz="1400" dirty="0">
                <a:solidFill>
                  <a:schemeClr val="tx1"/>
                </a:solidFill>
              </a:rPr>
              <a:t>IO</a:t>
            </a:r>
            <a:r>
              <a:rPr lang="zh-CN" altLang="en-US" sz="1400" dirty="0">
                <a:solidFill>
                  <a:schemeClr val="tx1"/>
                </a:solidFill>
              </a:rPr>
              <a:t>争抢并减少锁表的几率</a:t>
            </a:r>
            <a:r>
              <a:rPr lang="en-US" altLang="zh-CN" sz="1400" dirty="0">
                <a:solidFill>
                  <a:schemeClr val="tx1"/>
                </a:solidFill>
              </a:rPr>
              <a:t>;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5C9B04-016E-016D-0CA7-05421F6692DB}"/>
              </a:ext>
            </a:extLst>
          </p:cNvPr>
          <p:cNvSpPr/>
          <p:nvPr/>
        </p:nvSpPr>
        <p:spPr bwMode="auto">
          <a:xfrm>
            <a:off x="7956223" y="2839821"/>
            <a:ext cx="1150069" cy="57503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应用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BEE1409-9841-DE3F-160E-20EBC568D28F}"/>
              </a:ext>
            </a:extLst>
          </p:cNvPr>
          <p:cNvGrpSpPr/>
          <p:nvPr/>
        </p:nvGrpSpPr>
        <p:grpSpPr>
          <a:xfrm>
            <a:off x="5844619" y="2309564"/>
            <a:ext cx="2111604" cy="1630837"/>
            <a:chOff x="5844619" y="2309564"/>
            <a:chExt cx="2111604" cy="163083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8C610C06-1554-ED8A-12CA-D7505E80CA61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 flipV="1">
              <a:off x="5844619" y="2309564"/>
              <a:ext cx="2111604" cy="817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9247FA5-A62E-0DCF-F311-995AFD5C9E8C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5938887" y="3127339"/>
              <a:ext cx="2017336" cy="813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3BCDCEE-80A6-BD45-052F-8DD86524E8D6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5854046" y="3127339"/>
              <a:ext cx="21021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308146-4938-C853-6235-FD7DA87C7262}"/>
                </a:ext>
              </a:extLst>
            </p:cNvPr>
            <p:cNvSpPr txBox="1"/>
            <p:nvPr/>
          </p:nvSpPr>
          <p:spPr>
            <a:xfrm>
              <a:off x="6840002" y="2536279"/>
              <a:ext cx="469680" cy="1220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id%3==0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E19720-A549-B019-FDF6-36EE578C14AC}"/>
                </a:ext>
              </a:extLst>
            </p:cNvPr>
            <p:cNvSpPr txBox="1"/>
            <p:nvPr/>
          </p:nvSpPr>
          <p:spPr>
            <a:xfrm>
              <a:off x="6826532" y="3024170"/>
              <a:ext cx="469680" cy="1220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id%3==1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1B9D98-E51C-2F2E-24EC-E9CBA716D734}"/>
                </a:ext>
              </a:extLst>
            </p:cNvPr>
            <p:cNvSpPr txBox="1"/>
            <p:nvPr/>
          </p:nvSpPr>
          <p:spPr>
            <a:xfrm>
              <a:off x="6809810" y="3657798"/>
              <a:ext cx="469680" cy="1220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id%3==2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061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4.07407E-6 L 0.24882 -0.13843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9" y="-692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24817 -0.01921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09" y="-97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0.24896 0.1053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BC2F6ACA-8797-4252-BF2F-0FDF8FD6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43" y="3024072"/>
            <a:ext cx="628928" cy="809853"/>
          </a:xfrm>
          <a:prstGeom prst="rect">
            <a:avLst/>
          </a:prstGeom>
        </p:spPr>
      </p:pic>
      <p:sp>
        <p:nvSpPr>
          <p:cNvPr id="6" name="!!分库分表介绍">
            <a:extLst>
              <a:ext uri="{FF2B5EF4-FFF2-40B4-BE49-F238E27FC236}">
                <a16:creationId xmlns:a16="http://schemas.microsoft.com/office/drawing/2014/main" id="{A8CDE6DD-5B2B-4C4C-B529-E8ACBDB27B76}"/>
              </a:ext>
            </a:extLst>
          </p:cNvPr>
          <p:cNvSpPr txBox="1"/>
          <p:nvPr/>
        </p:nvSpPr>
        <p:spPr>
          <a:xfrm>
            <a:off x="710880" y="1003241"/>
            <a:ext cx="1069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分库分表的策略有哪些</a:t>
            </a:r>
          </a:p>
        </p:txBody>
      </p:sp>
      <p:sp>
        <p:nvSpPr>
          <p:cNvPr id="61" name="文本占位符 4">
            <a:extLst>
              <a:ext uri="{FF2B5EF4-FFF2-40B4-BE49-F238E27FC236}">
                <a16:creationId xmlns:a16="http://schemas.microsoft.com/office/drawing/2014/main" id="{54267E9E-A479-41D2-8318-A0FEB0182469}"/>
              </a:ext>
            </a:extLst>
          </p:cNvPr>
          <p:cNvSpPr txBox="1">
            <a:spLocks/>
          </p:cNvSpPr>
          <p:nvPr/>
        </p:nvSpPr>
        <p:spPr>
          <a:xfrm>
            <a:off x="803843" y="1507721"/>
            <a:ext cx="10791309" cy="52060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新的问题和新的技术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D198B8C-1299-4948-89C0-0EF4AB6D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79" y="2120397"/>
            <a:ext cx="628928" cy="80985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7DC56383-9980-479F-84A1-F40AE881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79" y="2959500"/>
            <a:ext cx="628928" cy="80985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182B5C1-832C-4713-87C9-7D76DDC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79" y="3792458"/>
            <a:ext cx="628928" cy="809853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BE9C02-3B7A-4C08-9EC1-085D195503D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466122" y="2525324"/>
            <a:ext cx="1480057" cy="83191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69D9ADF-0AE1-4011-BDD2-E6046B3BA5E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466122" y="3357243"/>
            <a:ext cx="1480057" cy="71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E3D3DF-A41D-4468-99EF-2821F5E1A6C8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466122" y="3357243"/>
            <a:ext cx="1480057" cy="8401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占位符 4">
            <a:extLst>
              <a:ext uri="{FF2B5EF4-FFF2-40B4-BE49-F238E27FC236}">
                <a16:creationId xmlns:a16="http://schemas.microsoft.com/office/drawing/2014/main" id="{EB9E741E-AAAE-43FC-AC9A-C236E8ABE7D0}"/>
              </a:ext>
            </a:extLst>
          </p:cNvPr>
          <p:cNvSpPr txBox="1">
            <a:spLocks/>
          </p:cNvSpPr>
          <p:nvPr/>
        </p:nvSpPr>
        <p:spPr>
          <a:xfrm>
            <a:off x="1039513" y="4227663"/>
            <a:ext cx="4362046" cy="19141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分库之后的问题：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分布式事务一致性问题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跨节点关联查询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跨节点分页、排序函数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/>
                </a:solidFill>
              </a:rPr>
              <a:t>主键避重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C4EBDEAA-F2AF-4D7F-BC55-E80BE5DC69AB}"/>
              </a:ext>
            </a:extLst>
          </p:cNvPr>
          <p:cNvSpPr/>
          <p:nvPr/>
        </p:nvSpPr>
        <p:spPr>
          <a:xfrm>
            <a:off x="961415" y="3168696"/>
            <a:ext cx="990635" cy="520606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/>
              <a:t>应用程序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39B3843-0D50-48CD-8010-85884F88C1F3}"/>
              </a:ext>
            </a:extLst>
          </p:cNvPr>
          <p:cNvCxnSpPr>
            <a:cxnSpLocks/>
            <a:stCxn id="11" idx="0"/>
            <a:endCxn id="51" idx="1"/>
          </p:cNvCxnSpPr>
          <p:nvPr/>
        </p:nvCxnSpPr>
        <p:spPr>
          <a:xfrm>
            <a:off x="1952050" y="3428999"/>
            <a:ext cx="1165593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对角圆角 66">
            <a:extLst>
              <a:ext uri="{FF2B5EF4-FFF2-40B4-BE49-F238E27FC236}">
                <a16:creationId xmlns:a16="http://schemas.microsoft.com/office/drawing/2014/main" id="{FBF4495F-EA3A-4126-A8C7-294B1379B639}"/>
              </a:ext>
            </a:extLst>
          </p:cNvPr>
          <p:cNvSpPr/>
          <p:nvPr/>
        </p:nvSpPr>
        <p:spPr>
          <a:xfrm>
            <a:off x="7430516" y="3110156"/>
            <a:ext cx="990635" cy="520606"/>
          </a:xfrm>
          <a:prstGeom prst="round2Diag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dirty="0"/>
              <a:t>应用程序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F82A423-EE83-4873-AFE4-531832F09FB8}"/>
              </a:ext>
            </a:extLst>
          </p:cNvPr>
          <p:cNvSpPr txBox="1"/>
          <p:nvPr/>
        </p:nvSpPr>
        <p:spPr>
          <a:xfrm>
            <a:off x="8951605" y="2705965"/>
            <a:ext cx="469680" cy="122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id%3==0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208F9C6-2EF9-46FB-A76E-4168B5ADBFEB}"/>
              </a:ext>
            </a:extLst>
          </p:cNvPr>
          <p:cNvSpPr txBox="1"/>
          <p:nvPr/>
        </p:nvSpPr>
        <p:spPr>
          <a:xfrm>
            <a:off x="8938135" y="3250417"/>
            <a:ext cx="469680" cy="122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id%3==1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F788D9-EB26-49E1-87C0-F0FD3B6E76A8}"/>
              </a:ext>
            </a:extLst>
          </p:cNvPr>
          <p:cNvSpPr txBox="1"/>
          <p:nvPr/>
        </p:nvSpPr>
        <p:spPr>
          <a:xfrm>
            <a:off x="8921413" y="3950033"/>
            <a:ext cx="469680" cy="1220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auto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id%3==2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CF310E8E-7AA3-4517-A421-17539010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7" y="2124144"/>
            <a:ext cx="628928" cy="809853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4F9E38CA-9658-4A10-993E-A60841BD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7" y="2963247"/>
            <a:ext cx="628928" cy="809853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FB3294C-4F2A-42FB-B208-577B772E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57" y="3796205"/>
            <a:ext cx="628928" cy="809853"/>
          </a:xfrm>
          <a:prstGeom prst="rect">
            <a:avLst/>
          </a:prstGeom>
        </p:spPr>
      </p:pic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0C91B6B-320E-4723-BE7F-435A411278B5}"/>
              </a:ext>
            </a:extLst>
          </p:cNvPr>
          <p:cNvCxnSpPr/>
          <p:nvPr/>
        </p:nvCxnSpPr>
        <p:spPr>
          <a:xfrm>
            <a:off x="6421617" y="3372502"/>
            <a:ext cx="1165593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079F612-CC56-4FC5-B107-668740E9916B}"/>
              </a:ext>
            </a:extLst>
          </p:cNvPr>
          <p:cNvGrpSpPr/>
          <p:nvPr/>
        </p:nvGrpSpPr>
        <p:grpSpPr>
          <a:xfrm>
            <a:off x="7544971" y="2923171"/>
            <a:ext cx="914400" cy="997295"/>
            <a:chOff x="7420714" y="3696936"/>
            <a:chExt cx="914400" cy="997295"/>
          </a:xfrm>
        </p:grpSpPr>
        <p:pic>
          <p:nvPicPr>
            <p:cNvPr id="10" name="图形 9" descr="单级齿轮 轮廓">
              <a:extLst>
                <a:ext uri="{FF2B5EF4-FFF2-40B4-BE49-F238E27FC236}">
                  <a16:creationId xmlns:a16="http://schemas.microsoft.com/office/drawing/2014/main" id="{D9229B39-8606-43C5-B497-1F6A46912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420714" y="3696936"/>
              <a:ext cx="914400" cy="914400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37FD68D-07EE-4383-A7CE-2FA075B41265}"/>
                </a:ext>
              </a:extLst>
            </p:cNvPr>
            <p:cNvSpPr txBox="1"/>
            <p:nvPr/>
          </p:nvSpPr>
          <p:spPr>
            <a:xfrm>
              <a:off x="7655085" y="4553551"/>
              <a:ext cx="541495" cy="140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auto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 err="1">
                  <a:solidFill>
                    <a:srgbClr val="00B0F0"/>
                  </a:solidFill>
                  <a:latin typeface="+mn-lt"/>
                  <a:ea typeface="+mn-ea"/>
                </a:rPr>
                <a:t>MyCat</a:t>
              </a:r>
              <a:endParaRPr lang="zh-CN" altLang="en-US" sz="1600" dirty="0">
                <a:solidFill>
                  <a:srgbClr val="00B0F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31CC5F39-C4D4-0732-28BF-62B4D21C698D}"/>
              </a:ext>
            </a:extLst>
          </p:cNvPr>
          <p:cNvSpPr txBox="1">
            <a:spLocks/>
          </p:cNvSpPr>
          <p:nvPr/>
        </p:nvSpPr>
        <p:spPr>
          <a:xfrm>
            <a:off x="5894317" y="4199382"/>
            <a:ext cx="4362046" cy="19141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1400" dirty="0">
                <a:solidFill>
                  <a:schemeClr val="tx1"/>
                </a:solidFill>
              </a:rPr>
              <a:t>分库分表中间件：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sharding</a:t>
            </a:r>
            <a:r>
              <a:rPr lang="en-US" altLang="zh-CN" sz="1400" dirty="0">
                <a:solidFill>
                  <a:schemeClr val="tx1"/>
                </a:solidFill>
              </a:rPr>
              <a:t>-sphere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1400" dirty="0" err="1">
                <a:solidFill>
                  <a:schemeClr val="tx1"/>
                </a:solidFill>
              </a:rPr>
              <a:t>mycat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4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81481E-6 L -0.1694 0.00023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1" grpId="0" animBg="1"/>
      <p:bldP spid="67" grpId="0" animBg="1"/>
      <p:bldP spid="67" grpId="1" animBg="1"/>
      <p:bldP spid="69" grpId="0"/>
      <p:bldP spid="72" grpId="0"/>
      <p:bldP spid="7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 descr="穿高领毛衣戴眼镜的男人">
            <a:extLst>
              <a:ext uri="{FF2B5EF4-FFF2-40B4-BE49-F238E27FC236}">
                <a16:creationId xmlns:a16="http://schemas.microsoft.com/office/drawing/2014/main" id="{FB351707-D5AC-77AE-78AA-DC4A78F889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3686" y="1393939"/>
            <a:ext cx="867323" cy="116706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31E90D8-9EFC-8915-1B71-0AEC52A61BF4}"/>
              </a:ext>
            </a:extLst>
          </p:cNvPr>
          <p:cNvGrpSpPr/>
          <p:nvPr/>
        </p:nvGrpSpPr>
        <p:grpSpPr>
          <a:xfrm>
            <a:off x="1519646" y="1003101"/>
            <a:ext cx="8567033" cy="859390"/>
            <a:chOff x="1415952" y="1021955"/>
            <a:chExt cx="7907155" cy="859390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D454A38D-B22F-9053-FDBD-C952E3EC02E8}"/>
                </a:ext>
              </a:extLst>
            </p:cNvPr>
            <p:cNvSpPr/>
            <p:nvPr/>
          </p:nvSpPr>
          <p:spPr bwMode="auto">
            <a:xfrm>
              <a:off x="1415952" y="1021955"/>
              <a:ext cx="6858846" cy="859390"/>
            </a:xfrm>
            <a:custGeom>
              <a:avLst/>
              <a:gdLst>
                <a:gd name="connsiteX0" fmla="*/ 803381 w 5319528"/>
                <a:gd name="connsiteY0" fmla="*/ 0 h 942071"/>
                <a:gd name="connsiteX1" fmla="*/ 5216541 w 5319528"/>
                <a:gd name="connsiteY1" fmla="*/ 0 h 942071"/>
                <a:gd name="connsiteX2" fmla="*/ 5319528 w 5319528"/>
                <a:gd name="connsiteY2" fmla="*/ 102987 h 942071"/>
                <a:gd name="connsiteX3" fmla="*/ 5319528 w 5319528"/>
                <a:gd name="connsiteY3" fmla="*/ 514924 h 942071"/>
                <a:gd name="connsiteX4" fmla="*/ 5216541 w 5319528"/>
                <a:gd name="connsiteY4" fmla="*/ 617911 h 942071"/>
                <a:gd name="connsiteX5" fmla="*/ 875800 w 5319528"/>
                <a:gd name="connsiteY5" fmla="*/ 617911 h 942071"/>
                <a:gd name="connsiteX6" fmla="*/ 0 w 5319528"/>
                <a:gd name="connsiteY6" fmla="*/ 942071 h 942071"/>
                <a:gd name="connsiteX7" fmla="*/ 700394 w 5319528"/>
                <a:gd name="connsiteY7" fmla="*/ 498849 h 942071"/>
                <a:gd name="connsiteX8" fmla="*/ 700394 w 5319528"/>
                <a:gd name="connsiteY8" fmla="*/ 102987 h 942071"/>
                <a:gd name="connsiteX9" fmla="*/ 803381 w 5319528"/>
                <a:gd name="connsiteY9" fmla="*/ 0 h 94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9528" h="942071">
                  <a:moveTo>
                    <a:pt x="803381" y="0"/>
                  </a:moveTo>
                  <a:lnTo>
                    <a:pt x="5216541" y="0"/>
                  </a:lnTo>
                  <a:cubicBezTo>
                    <a:pt x="5273419" y="0"/>
                    <a:pt x="5319528" y="46109"/>
                    <a:pt x="5319528" y="102987"/>
                  </a:cubicBezTo>
                  <a:lnTo>
                    <a:pt x="5319528" y="514924"/>
                  </a:lnTo>
                  <a:cubicBezTo>
                    <a:pt x="5319528" y="571802"/>
                    <a:pt x="5273419" y="617911"/>
                    <a:pt x="5216541" y="617911"/>
                  </a:cubicBezTo>
                  <a:lnTo>
                    <a:pt x="875800" y="617911"/>
                  </a:lnTo>
                  <a:lnTo>
                    <a:pt x="0" y="942071"/>
                  </a:lnTo>
                  <a:lnTo>
                    <a:pt x="700394" y="498849"/>
                  </a:lnTo>
                  <a:lnTo>
                    <a:pt x="700394" y="102987"/>
                  </a:lnTo>
                  <a:cubicBezTo>
                    <a:pt x="700394" y="46109"/>
                    <a:pt x="746503" y="0"/>
                    <a:pt x="803381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占位符 6">
              <a:extLst>
                <a:ext uri="{FF2B5EF4-FFF2-40B4-BE49-F238E27FC236}">
                  <a16:creationId xmlns:a16="http://schemas.microsoft.com/office/drawing/2014/main" id="{941D949A-F4AB-86B8-9868-4097E144E18F}"/>
                </a:ext>
              </a:extLst>
            </p:cNvPr>
            <p:cNvSpPr txBox="1">
              <a:spLocks/>
            </p:cNvSpPr>
            <p:nvPr/>
          </p:nvSpPr>
          <p:spPr>
            <a:xfrm>
              <a:off x="2464262" y="1074210"/>
              <a:ext cx="6858845" cy="43222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你们项目用过分库分表吗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00A07DD-1AFA-480B-6CBC-B85377662660}"/>
              </a:ext>
            </a:extLst>
          </p:cNvPr>
          <p:cNvSpPr txBox="1"/>
          <p:nvPr/>
        </p:nvSpPr>
        <p:spPr>
          <a:xfrm>
            <a:off x="2486952" y="1864015"/>
            <a:ext cx="7047317" cy="1319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业务介绍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，根据自己简历上的项目，想一个数据量较大业务（请求数多或业务累积大）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，达到了什么样的量级（单表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1000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万或超过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20G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21FF05-BA55-ECD3-EE55-AF47FBAC2255}"/>
              </a:ext>
            </a:extLst>
          </p:cNvPr>
          <p:cNvSpPr txBox="1"/>
          <p:nvPr/>
        </p:nvSpPr>
        <p:spPr>
          <a:xfrm>
            <a:off x="2505805" y="3226027"/>
            <a:ext cx="7571449" cy="2181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具体拆分策略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，水平分库，将一个库的数据拆分到多个库中，解决海量数据存储和高并发的问题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，水平分表，解决单表存储和性能的问题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，垂直分库，根据业务进行拆分，高并发下提高磁盘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和网络连接数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，垂直分表，冷热数据分离，多表互不影响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7344A192-94B6-6394-9670-2F9096F2E1AA}"/>
              </a:ext>
            </a:extLst>
          </p:cNvPr>
          <p:cNvSpPr/>
          <p:nvPr/>
        </p:nvSpPr>
        <p:spPr>
          <a:xfrm>
            <a:off x="9313684" y="3874416"/>
            <a:ext cx="301658" cy="6127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ECFE2F-77A6-B859-87C5-699C375553AC}"/>
              </a:ext>
            </a:extLst>
          </p:cNvPr>
          <p:cNvSpPr txBox="1"/>
          <p:nvPr/>
        </p:nvSpPr>
        <p:spPr>
          <a:xfrm>
            <a:off x="9679604" y="3834217"/>
            <a:ext cx="2386706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sharding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-sphere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en-US" altLang="zh-CN" sz="14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mycat</a:t>
            </a:r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622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DB4E-C897-2BF7-E05A-5A404151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SQL</a:t>
            </a:r>
            <a:r>
              <a:rPr lang="zh-CN" altLang="en-US" sz="2000" dirty="0"/>
              <a:t>语句执行很慢</a:t>
            </a:r>
            <a:r>
              <a:rPr lang="en-US" altLang="zh-CN" sz="2000" dirty="0"/>
              <a:t>, </a:t>
            </a:r>
            <a:r>
              <a:rPr lang="zh-CN" altLang="en-US" sz="2000" dirty="0"/>
              <a:t>如何分析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8FFB7-60D0-5CD7-B485-05F62DC686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988253"/>
          </a:xfrm>
        </p:spPr>
        <p:txBody>
          <a:bodyPr/>
          <a:lstStyle/>
          <a:p>
            <a:r>
              <a:rPr lang="zh-CN" altLang="en-US" dirty="0"/>
              <a:t>可以采用</a:t>
            </a:r>
            <a:r>
              <a:rPr lang="en-US" altLang="zh-CN" dirty="0">
                <a:solidFill>
                  <a:srgbClr val="C00000"/>
                </a:solidFill>
              </a:rPr>
              <a:t>EXPLAIN</a:t>
            </a:r>
            <a:r>
              <a:rPr lang="en-US" altLang="zh-CN" dirty="0"/>
              <a:t> </a:t>
            </a:r>
            <a:r>
              <a:rPr lang="zh-CN" altLang="en-US" dirty="0"/>
              <a:t>或者 </a:t>
            </a:r>
            <a:r>
              <a:rPr lang="en-US" altLang="zh-CN" dirty="0">
                <a:solidFill>
                  <a:srgbClr val="C00000"/>
                </a:solidFill>
              </a:rPr>
              <a:t>DESC</a:t>
            </a:r>
            <a:r>
              <a:rPr lang="zh-CN" altLang="en-US" dirty="0"/>
              <a:t>命令获取 </a:t>
            </a:r>
            <a:r>
              <a:rPr lang="en-US" altLang="zh-CN" dirty="0"/>
              <a:t>MySQL </a:t>
            </a:r>
            <a:r>
              <a:rPr lang="zh-CN" altLang="en-US" dirty="0"/>
              <a:t>如何执行 </a:t>
            </a:r>
            <a:r>
              <a:rPr lang="en-US" altLang="zh-CN" dirty="0"/>
              <a:t>SELECT </a:t>
            </a:r>
            <a:r>
              <a:rPr lang="zh-CN" altLang="en-US" dirty="0"/>
              <a:t>语句的信息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CF56F8-01E6-04DF-D55F-19D08E07B49E}"/>
              </a:ext>
            </a:extLst>
          </p:cNvPr>
          <p:cNvGrpSpPr/>
          <p:nvPr/>
        </p:nvGrpSpPr>
        <p:grpSpPr>
          <a:xfrm>
            <a:off x="710880" y="2717239"/>
            <a:ext cx="10698800" cy="1154230"/>
            <a:chOff x="710880" y="2717239"/>
            <a:chExt cx="10698800" cy="11542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7030C2C-FDA7-A30F-2EB1-5473282F1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320" y="3379026"/>
              <a:ext cx="8078216" cy="4924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-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直接在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select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语句之前加上关键字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explain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/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desc</a:t>
              </a:r>
              <a:b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</a:b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EXPLAIN   SELECT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字段列表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FROM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表名 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  <a:ea typeface="JetBrains Mono"/>
                </a:rPr>
                <a:t>WHERE 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条件 </a:t>
              </a:r>
              <a:r>
                <a:rPr kumimoji="0" lang="zh-CN" altLang="zh-CN" sz="13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  <a:ea typeface="JetBrains Mono"/>
                </a:rPr>
                <a:t>;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文本占位符 2">
              <a:extLst>
                <a:ext uri="{FF2B5EF4-FFF2-40B4-BE49-F238E27FC236}">
                  <a16:creationId xmlns:a16="http://schemas.microsoft.com/office/drawing/2014/main" id="{19A2837E-FAD7-3BA7-8283-1AC0D6B2A76E}"/>
                </a:ext>
              </a:extLst>
            </p:cNvPr>
            <p:cNvSpPr txBox="1">
              <a:spLocks/>
            </p:cNvSpPr>
            <p:nvPr/>
          </p:nvSpPr>
          <p:spPr>
            <a:xfrm>
              <a:off x="710880" y="2717239"/>
              <a:ext cx="10698800" cy="988253"/>
            </a:xfrm>
            <a:prstGeom prst="rect">
              <a:avLst/>
            </a:prstGeom>
          </p:spPr>
          <p:txBody>
            <a:bodyPr/>
            <a:lstStyle>
              <a:lvl1pPr marL="0" indent="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575" indent="-3809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3962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7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语法：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8B9126D-DBFC-8B5B-EAD9-490467D6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9" y="4533256"/>
            <a:ext cx="10893741" cy="133638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272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12700">
          <a:solidFill>
            <a:schemeClr val="tx1"/>
          </a:solidFill>
        </a:ln>
      </a:spPr>
      <a:bodyPr anchor="ctr"/>
      <a:lstStyle>
        <a:defPPr algn="ctr">
          <a:defRPr sz="1400" dirty="0" smtClean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77040</TotalTime>
  <Words>7328</Words>
  <Application>Microsoft Office PowerPoint</Application>
  <PresentationFormat>宽屏</PresentationFormat>
  <Paragraphs>1279</Paragraphs>
  <Slides>89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89</vt:i4>
      </vt:variant>
    </vt:vector>
  </HeadingPairs>
  <TitlesOfParts>
    <vt:vector size="118" baseType="lpstr">
      <vt:lpstr>Alibaba PuHuiTi</vt:lpstr>
      <vt:lpstr>Alibaba PuHuiTi B</vt:lpstr>
      <vt:lpstr>Alibaba PuHuiTi Medium</vt:lpstr>
      <vt:lpstr>Alibaba PuHuiTi R</vt:lpstr>
      <vt:lpstr>Alibaba Sans Light</vt:lpstr>
      <vt:lpstr>Arial Unicode MS</vt:lpstr>
      <vt:lpstr>Gill Sans</vt:lpstr>
      <vt:lpstr>JetBrains Mono</vt:lpstr>
      <vt:lpstr>Lucida Grande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Courier New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MySQL篇</vt:lpstr>
      <vt:lpstr>PowerPoint 演示文稿</vt:lpstr>
      <vt:lpstr>PowerPoint 演示文稿</vt:lpstr>
      <vt:lpstr>PowerPoint 演示文稿</vt:lpstr>
      <vt:lpstr>如何定位慢查询 ?</vt:lpstr>
      <vt:lpstr>如何定位慢查询 ?</vt:lpstr>
      <vt:lpstr>PowerPoint 演示文稿</vt:lpstr>
      <vt:lpstr>PowerPoint 演示文稿</vt:lpstr>
      <vt:lpstr>一个SQL语句执行很慢, 如何分析</vt:lpstr>
      <vt:lpstr>一个SQL语句执行很慢, 如何分析</vt:lpstr>
      <vt:lpstr>一个SQL语句执行很慢, 如何分析</vt:lpstr>
      <vt:lpstr>PowerPoint 演示文稿</vt:lpstr>
      <vt:lpstr>PowerPoint 演示文稿</vt:lpstr>
      <vt:lpstr>MySQL体系结构</vt:lpstr>
      <vt:lpstr>存储引擎特点</vt:lpstr>
      <vt:lpstr>PowerPoint 演示文稿</vt:lpstr>
      <vt:lpstr>PowerPoint 演示文稿</vt:lpstr>
      <vt:lpstr>PowerPoint 演示文稿</vt:lpstr>
      <vt:lpstr>数据结构对比</vt:lpstr>
      <vt:lpstr>数据结构对比</vt:lpstr>
      <vt:lpstr>数据结构对比</vt:lpstr>
      <vt:lpstr>PowerPoint 演示文稿</vt:lpstr>
      <vt:lpstr>PowerPoint 演示文稿</vt:lpstr>
      <vt:lpstr>什么是聚簇索引和非聚簇索引 ?</vt:lpstr>
      <vt:lpstr>回表查询</vt:lpstr>
      <vt:lpstr>PowerPoint 演示文稿</vt:lpstr>
      <vt:lpstr>PowerPoint 演示文稿</vt:lpstr>
      <vt:lpstr>覆盖索引</vt:lpstr>
      <vt:lpstr>覆盖索引</vt:lpstr>
      <vt:lpstr>覆盖索引</vt:lpstr>
      <vt:lpstr>PowerPoint 演示文稿</vt:lpstr>
      <vt:lpstr>MYSQL超大分页处理 </vt:lpstr>
      <vt:lpstr>MYSQL超大分页处理</vt:lpstr>
      <vt:lpstr>PowerPoint 演示文稿</vt:lpstr>
      <vt:lpstr>PowerPoint 演示文稿</vt:lpstr>
      <vt:lpstr>索引创建原则有哪些？</vt:lpstr>
      <vt:lpstr>PowerPoint 演示文稿</vt:lpstr>
      <vt:lpstr>PowerPoint 演示文稿</vt:lpstr>
      <vt:lpstr>什么情况下索引会失效 ?</vt:lpstr>
      <vt:lpstr>什么情况下索引会失效 ?</vt:lpstr>
      <vt:lpstr>什么情况下索引会失效 ?</vt:lpstr>
      <vt:lpstr>什么情况下索引会失效 ?</vt:lpstr>
      <vt:lpstr>什么情况下索引会失效 ?</vt:lpstr>
      <vt:lpstr>什么情况下索引会失效 ?</vt:lpstr>
      <vt:lpstr>PowerPoint 演示文稿</vt:lpstr>
      <vt:lpstr>PowerPoint 演示文稿</vt:lpstr>
      <vt:lpstr>谈谈你对sql的优化的经验</vt:lpstr>
      <vt:lpstr>谈谈你对sql的优化的经验</vt:lpstr>
      <vt:lpstr>PowerPoint 演示文稿</vt:lpstr>
      <vt:lpstr>PowerPoint 演示文稿</vt:lpstr>
      <vt:lpstr>PowerPoint 演示文稿</vt:lpstr>
      <vt:lpstr>ACID是什么？可以详细说一下吗？</vt:lpstr>
      <vt:lpstr>PowerPoint 演示文稿</vt:lpstr>
      <vt:lpstr>PowerPoint 演示文稿</vt:lpstr>
      <vt:lpstr>并发事务问题</vt:lpstr>
      <vt:lpstr>并发事务问题</vt:lpstr>
      <vt:lpstr>并发事务问题</vt:lpstr>
      <vt:lpstr>怎么解决并发事务的问题呢？</vt:lpstr>
      <vt:lpstr>PowerPoint 演示文稿</vt:lpstr>
      <vt:lpstr>PowerPoint 演示文稿</vt:lpstr>
      <vt:lpstr>redo log</vt:lpstr>
      <vt:lpstr>undo log</vt:lpstr>
      <vt:lpstr>PowerPoint 演示文稿</vt:lpstr>
      <vt:lpstr>PowerPoint 演示文稿</vt:lpstr>
      <vt:lpstr>解释一下MVCC</vt:lpstr>
      <vt:lpstr>MVCC-实现原理</vt:lpstr>
      <vt:lpstr>MVCC-实现原理</vt:lpstr>
      <vt:lpstr>MVCC-实现原理</vt:lpstr>
      <vt:lpstr>MVCC-实现原理</vt:lpstr>
      <vt:lpstr>MVCC-实现原理</vt:lpstr>
      <vt:lpstr>MVCC-实现原理</vt:lpstr>
      <vt:lpstr>MVCC-实现原理</vt:lpstr>
      <vt:lpstr>MVCC-实现原理</vt:lpstr>
      <vt:lpstr>MVCC-实现原理</vt:lpstr>
      <vt:lpstr>MVCC-实现原理</vt:lpstr>
      <vt:lpstr>MVCC-实现原理</vt:lpstr>
      <vt:lpstr>MVCC-实现原理</vt:lpstr>
      <vt:lpstr>PowerPoint 演示文稿</vt:lpstr>
      <vt:lpstr>PowerPoint 演示文稿</vt:lpstr>
      <vt:lpstr>主从同步原理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醒酒器</cp:lastModifiedBy>
  <cp:revision>7866</cp:revision>
  <dcterms:created xsi:type="dcterms:W3CDTF">2020-03-31T02:23:27Z</dcterms:created>
  <dcterms:modified xsi:type="dcterms:W3CDTF">2024-03-01T16:16:41Z</dcterms:modified>
</cp:coreProperties>
</file>