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D8D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266" y="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0AEC-383F-454E-A705-4691E4E02C37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3A27E1-0806-4EA0-BBF4-2C172635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9653" y="2249805"/>
            <a:ext cx="4192693" cy="23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4244179" y="3044279"/>
            <a:ext cx="370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Produktkatalog</a:t>
            </a:r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DCD26C-065F-4B06-AEE2-0FB369E2F149}"/>
              </a:ext>
            </a:extLst>
          </p:cNvPr>
          <p:cNvSpPr txBox="1"/>
          <p:nvPr/>
        </p:nvSpPr>
        <p:spPr>
          <a:xfrm>
            <a:off x="247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Alarm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E9FE2A-8055-4866-88C2-E268587CF0DB}"/>
              </a:ext>
            </a:extLst>
          </p:cNvPr>
          <p:cNvSpPr txBox="1"/>
          <p:nvPr/>
        </p:nvSpPr>
        <p:spPr>
          <a:xfrm>
            <a:off x="247135" y="1042204"/>
            <a:ext cx="56841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Management prozesstechnischer Anlagen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Analyse von Alarmarchiven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Erkennung von Alarmketten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Berechnung von KPIs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6343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Fehlerklassifizierung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6343135" y="1042204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Fehlerklassifizierung von Conti- und Batch-Prozessen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Metriken zur Bestimmung der Güte der Klassifizierung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07659D-DF1E-448F-B069-48B5B9D733B3}"/>
              </a:ext>
            </a:extLst>
          </p:cNvPr>
          <p:cNvSpPr txBox="1"/>
          <p:nvPr/>
        </p:nvSpPr>
        <p:spPr>
          <a:xfrm>
            <a:off x="205946" y="3429000"/>
            <a:ext cx="359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Optimierung der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Prozessfahrweise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7B6719-EBFA-44C9-BB27-793436F56366}"/>
              </a:ext>
            </a:extLst>
          </p:cNvPr>
          <p:cNvSpPr txBox="1"/>
          <p:nvPr/>
        </p:nvSpPr>
        <p:spPr>
          <a:xfrm>
            <a:off x="205946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Daten-getriebene Optimierung eines Batch-Prozesses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Festlegung von Optimierungskriterien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Modellierung der Prozessvariablen in Abhängigkeit der Stör- und Stellgrößen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B5C5F2-A917-414C-BC58-7F65955D58D8}"/>
              </a:ext>
            </a:extLst>
          </p:cNvPr>
          <p:cNvSpPr txBox="1"/>
          <p:nvPr/>
        </p:nvSpPr>
        <p:spPr>
          <a:xfrm>
            <a:off x="6301946" y="3431045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Prädiktion / Softsensor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169573-0941-47E0-9AF2-3A852987D87F}"/>
              </a:ext>
            </a:extLst>
          </p:cNvPr>
          <p:cNvSpPr txBox="1"/>
          <p:nvPr/>
        </p:nvSpPr>
        <p:spPr>
          <a:xfrm>
            <a:off x="6343135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Prädiktion der Emissionen eines Kraftwerks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Vergleich der Güte der Schätzung mit den gesetzlichen 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7F1857A-6031-431E-86D9-719A9CA6020E}"/>
              </a:ext>
            </a:extLst>
          </p:cNvPr>
          <p:cNvCxnSpPr>
            <a:cxnSpLocks/>
          </p:cNvCxnSpPr>
          <p:nvPr/>
        </p:nvCxnSpPr>
        <p:spPr>
          <a:xfrm flipH="1">
            <a:off x="0" y="3291213"/>
            <a:ext cx="60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6E7EBB-481B-4829-BACE-84DFAE5F0EF1}"/>
              </a:ext>
            </a:extLst>
          </p:cNvPr>
          <p:cNvCxnSpPr>
            <a:cxnSpLocks/>
          </p:cNvCxnSpPr>
          <p:nvPr/>
        </p:nvCxnSpPr>
        <p:spPr>
          <a:xfrm flipH="1">
            <a:off x="6096000" y="3291213"/>
            <a:ext cx="6096000" cy="0"/>
          </a:xfrm>
          <a:prstGeom prst="line">
            <a:avLst/>
          </a:prstGeom>
          <a:ln w="38100">
            <a:solidFill>
              <a:srgbClr val="5C5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ABAEAC0E-DD9E-42B5-8790-61634E45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8534" y="3472107"/>
            <a:ext cx="728709" cy="7287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F7FC2FC-1255-4C0A-BC3C-C9F1DA44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09" y="3534288"/>
            <a:ext cx="604345" cy="6043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55C8C49-97AC-4DF3-82EE-F6B130E4C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1770" y="201173"/>
            <a:ext cx="643095" cy="64309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886D01A-8109-4AEB-AF72-0B656F407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5708" y="213787"/>
            <a:ext cx="604345" cy="6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853DA0A-6B6C-4EF2-950A-6CAD9C612654}"/>
              </a:ext>
            </a:extLst>
          </p:cNvPr>
          <p:cNvSpPr/>
          <p:nvPr/>
        </p:nvSpPr>
        <p:spPr>
          <a:xfrm>
            <a:off x="463976" y="5229067"/>
            <a:ext cx="2794297" cy="1256729"/>
          </a:xfrm>
          <a:prstGeom prst="rect">
            <a:avLst/>
          </a:prstGeom>
          <a:solidFill>
            <a:schemeClr val="bg1"/>
          </a:solidFill>
          <a:ln w="44450">
            <a:solidFill>
              <a:srgbClr val="5C5D8D"/>
            </a:solidFill>
          </a:ln>
          <a:effectLst>
            <a:outerShdw blurRad="254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C86805A-5391-440C-AD1F-A7B5455411A4}"/>
              </a:ext>
            </a:extLst>
          </p:cNvPr>
          <p:cNvSpPr/>
          <p:nvPr/>
        </p:nvSpPr>
        <p:spPr>
          <a:xfrm>
            <a:off x="463977" y="3974861"/>
            <a:ext cx="2794296" cy="1033011"/>
          </a:xfrm>
          <a:prstGeom prst="rect">
            <a:avLst/>
          </a:prstGeom>
          <a:solidFill>
            <a:schemeClr val="bg1"/>
          </a:solidFill>
          <a:ln w="44450">
            <a:solidFill>
              <a:srgbClr val="5C5D8D"/>
            </a:solidFill>
          </a:ln>
          <a:effectLst>
            <a:outerShdw blurRad="254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Anomalieerkennung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(Evt.) 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Anomalieerkennung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A45771F-3D20-430F-8FB1-F3F019DD7B57}"/>
              </a:ext>
            </a:extLst>
          </p:cNvPr>
          <p:cNvSpPr/>
          <p:nvPr/>
        </p:nvSpPr>
        <p:spPr>
          <a:xfrm>
            <a:off x="8084151" y="621307"/>
            <a:ext cx="313985" cy="31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C4B0CB6-057D-4B0F-8462-CF74DA4DD80C}"/>
              </a:ext>
            </a:extLst>
          </p:cNvPr>
          <p:cNvSpPr/>
          <p:nvPr/>
        </p:nvSpPr>
        <p:spPr>
          <a:xfrm>
            <a:off x="7216367" y="603766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89AC558-0FE5-4380-8727-4925B5ECCE9A}"/>
              </a:ext>
            </a:extLst>
          </p:cNvPr>
          <p:cNvSpPr/>
          <p:nvPr/>
        </p:nvSpPr>
        <p:spPr>
          <a:xfrm>
            <a:off x="7493266" y="863541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EA10649-1B6F-46D2-B977-E4444B464B6E}"/>
              </a:ext>
            </a:extLst>
          </p:cNvPr>
          <p:cNvSpPr/>
          <p:nvPr/>
        </p:nvSpPr>
        <p:spPr>
          <a:xfrm>
            <a:off x="7530697" y="372204"/>
            <a:ext cx="313985" cy="313985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52AFA-FA79-4F32-B5A1-EAFC34D48FF9}"/>
              </a:ext>
            </a:extLst>
          </p:cNvPr>
          <p:cNvSpPr txBox="1"/>
          <p:nvPr/>
        </p:nvSpPr>
        <p:spPr>
          <a:xfrm>
            <a:off x="411891" y="3328486"/>
            <a:ext cx="86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SaaS</a:t>
            </a:r>
          </a:p>
        </p:txBody>
      </p:sp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6874177A-09C0-4FD5-8720-CBF60F31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79170"/>
              </p:ext>
            </p:extLst>
          </p:nvPr>
        </p:nvGraphicFramePr>
        <p:xfrm>
          <a:off x="4870448" y="3974861"/>
          <a:ext cx="4427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18">
                  <a:extLst>
                    <a:ext uri="{9D8B030D-6E8A-4147-A177-3AD203B41FA5}">
                      <a16:colId xmlns:a16="http://schemas.microsoft.com/office/drawing/2014/main" val="3393285587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3054863938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1217889440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2612316636"/>
                    </a:ext>
                  </a:extLst>
                </a:gridCol>
                <a:gridCol w="885418">
                  <a:extLst>
                    <a:ext uri="{9D8B030D-6E8A-4147-A177-3AD203B41FA5}">
                      <a16:colId xmlns:a16="http://schemas.microsoft.com/office/drawing/2014/main" val="262999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8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93790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FAD345A-B56E-457E-85F2-1BDF509F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62" y="3359382"/>
            <a:ext cx="461428" cy="46142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9F85B2C-48BB-4FC9-9C3A-6C9A31D27CAC}"/>
              </a:ext>
            </a:extLst>
          </p:cNvPr>
          <p:cNvSpPr txBox="1"/>
          <p:nvPr/>
        </p:nvSpPr>
        <p:spPr>
          <a:xfrm>
            <a:off x="579724" y="4005949"/>
            <a:ext cx="2441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5C5D8D"/>
                </a:solidFill>
              </a:rPr>
              <a:t>59.950 € </a:t>
            </a:r>
            <a:r>
              <a:rPr lang="de-DE" sz="1600" dirty="0">
                <a:solidFill>
                  <a:srgbClr val="5C5D8D"/>
                </a:solidFill>
              </a:rPr>
              <a:t>einmalig</a:t>
            </a:r>
            <a:endParaRPr lang="de-DE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7BB2FAE-34E4-4A43-94B6-591AC7E9E463}"/>
              </a:ext>
            </a:extLst>
          </p:cNvPr>
          <p:cNvSpPr txBox="1"/>
          <p:nvPr/>
        </p:nvSpPr>
        <p:spPr>
          <a:xfrm>
            <a:off x="579724" y="5229067"/>
            <a:ext cx="2366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5C5D8D"/>
                </a:solidFill>
              </a:rPr>
              <a:t>5.985 € </a:t>
            </a:r>
            <a:r>
              <a:rPr lang="de-DE" sz="1600" dirty="0">
                <a:solidFill>
                  <a:srgbClr val="5C5D8D"/>
                </a:solidFill>
              </a:rPr>
              <a:t>monatlich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C7AE7C-EE5C-48BD-878D-AE12B544A00F}"/>
              </a:ext>
            </a:extLst>
          </p:cNvPr>
          <p:cNvSpPr txBox="1"/>
          <p:nvPr/>
        </p:nvSpPr>
        <p:spPr>
          <a:xfrm>
            <a:off x="579724" y="4598126"/>
            <a:ext cx="2493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C5D8D"/>
                </a:solidFill>
              </a:rPr>
              <a:t>exklusive Supportkosten</a:t>
            </a:r>
            <a:endParaRPr lang="de-DE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DEA790-0C51-4C87-ADA7-6E35FD07F602}"/>
              </a:ext>
            </a:extLst>
          </p:cNvPr>
          <p:cNvSpPr txBox="1"/>
          <p:nvPr/>
        </p:nvSpPr>
        <p:spPr>
          <a:xfrm>
            <a:off x="579724" y="5813842"/>
            <a:ext cx="2441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C5D8D"/>
                </a:solidFill>
              </a:rPr>
              <a:t>inklusive Supportkosten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C5D8D"/>
                </a:solidFill>
              </a:rPr>
              <a:t>Mindestlaufzeit: 1 Jahr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794FFC-3D13-4D7D-B7D5-329CBA0853B5}"/>
              </a:ext>
            </a:extLst>
          </p:cNvPr>
          <p:cNvSpPr txBox="1"/>
          <p:nvPr/>
        </p:nvSpPr>
        <p:spPr>
          <a:xfrm>
            <a:off x="4783263" y="3327236"/>
            <a:ext cx="659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Kostenaufschlüsselung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B95599F-29D6-41E9-A547-137D0667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41" y="3399929"/>
            <a:ext cx="377834" cy="377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DD82DC-E0C5-4E19-B413-D9DE35AFF2C4}"/>
              </a:ext>
            </a:extLst>
          </p:cNvPr>
          <p:cNvSpPr txBox="1"/>
          <p:nvPr/>
        </p:nvSpPr>
        <p:spPr>
          <a:xfrm>
            <a:off x="411421" y="2208255"/>
            <a:ext cx="8743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Kundennutzen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Frühzeitige Erkennung von möglichen Schäden und Betriebsausfällen der Anlagenteile</a:t>
            </a:r>
          </a:p>
        </p:txBody>
      </p:sp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Sebastian Birkenmeier</cp:lastModifiedBy>
  <cp:revision>5</cp:revision>
  <dcterms:created xsi:type="dcterms:W3CDTF">2022-03-24T17:46:40Z</dcterms:created>
  <dcterms:modified xsi:type="dcterms:W3CDTF">2022-04-03T15:10:34Z</dcterms:modified>
</cp:coreProperties>
</file>