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2" r:id="rId6"/>
    <p:sldId id="263" r:id="rId7"/>
    <p:sldId id="260" r:id="rId8"/>
    <p:sldId id="261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D8D"/>
    <a:srgbClr val="A8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9C744-82B2-42F8-A02B-CF92B250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CC61D-133E-42AD-8357-049D6177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F5985-2CA3-4AC2-8021-B236771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C0ED9-7F16-4F3A-AD18-131E2CD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CAAA8-E4D4-4D12-9568-212F64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A0F22-1D31-4AA9-BD75-EB28E83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36D1C1-DB65-4FFF-97F4-2D8E9714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C44B-ACE4-4D51-85E1-B0688BE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B2DA5-85FB-463C-8EE8-1C65BC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869DC-7A3E-42EE-B741-3426582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5E025-27CA-43FD-AC27-E7A9DA4A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4A698-5133-4C8C-AEE1-C10A187D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ACA0A-6819-4C12-840E-422A50C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C4817-8859-44DB-BAF7-9F7625E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6ACDB-ECE6-470F-BD49-F9C1833C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CD4B1-86FE-47B2-A759-87BECC6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8476-875C-4AC6-A6CE-F3FC79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774BC-E251-44C1-B5AD-39CA29F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61258-9BE6-4449-BC61-F8830D0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D3F51-9B2D-48E5-87C3-DCAB964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51F41-61B0-451E-960A-6C32E83F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B83402-A7DA-42CA-AABA-970A5B2B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3E0C1-AF3B-41F0-86E4-B43FD9D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8BE33-C6D1-4B66-9653-ECCC2CB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33A14-E48E-4992-BA7D-CB2773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BDC9-42AA-474B-B6B3-3C890A6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8E45F-643F-4A9C-88B1-3752D2C9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69A33-F7F7-49D2-B900-C0E1488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8587A-73B9-470E-B66E-A0FCE30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94689-19F0-4FA4-BA5A-85EBDEE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32F0-AF46-4B77-B5CB-C27DC36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698C0-4DD3-4DA0-A09E-F4570D7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B2AAD-95B1-469D-B743-AA69945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747742-71CB-4D7D-98A0-D773250A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7DBD8-BBDC-4991-9253-900ED8E5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8D78F-6AB1-47EA-921C-C4BB114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F8C95-FA9F-4F10-9505-77E26F4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613883-66DC-496D-A6AB-69332EA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63F17A-12E9-4863-99B8-AD86983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7CA4-FD16-44CA-83E3-9F65E5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55BCA-26AF-4EB0-86F8-2EAE94C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5CC5C-2A0B-4FCE-872A-460FACF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EC8E2-3787-4E12-8A21-EB50393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2E1E55-5540-483A-938C-ECD6FE0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374A5B-5D91-4425-90EB-883AD09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3B27D-8AC3-4D1A-8989-DDA1070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FE1C0-6DAA-4195-86AC-E81B73B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01990-3BC2-4BFA-87A6-564A82D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54EBF-DE89-4702-A606-DF4841C7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5E189-8F72-4095-94F7-50B979C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B5BFF-199A-4111-A41D-2FA661F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741B2-26DB-4168-BDF3-ABBFC73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18BB1-316D-4570-8A70-DD5CBCB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9063D0-9ACD-4E08-9218-F923BB04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BB36CC-7A6E-42B0-8177-3E0A4086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F362F-EBFB-4B35-AD09-B26DBE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219966-BC0F-4125-8697-1F87736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B2F53-265E-4BAB-A9C0-9C9FF9B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29CDB-879D-41C3-8CF9-6B783AC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3F747-4553-441D-9A59-A179A6C8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70060-353B-434A-B7CC-33FBD498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0AEC-383F-454E-A705-4691E4E02C3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047DD-B4DA-48AE-9813-BA5BB26F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4E430-5754-4B82-BF95-E52C81F0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3A27E1-0806-4EA0-BBF4-2C172635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9653" y="2249805"/>
            <a:ext cx="4192693" cy="23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5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Gehört zu den Ensemble-Modellen</a:t>
            </a:r>
          </a:p>
          <a:p>
            <a:endParaRPr lang="de-DE" sz="2800" dirty="0">
              <a:solidFill>
                <a:srgbClr val="5C5D8D"/>
              </a:solidFill>
            </a:endParaRPr>
          </a:p>
          <a:p>
            <a:r>
              <a:rPr lang="de-DE" sz="2800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Generieren von B Bootstrap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Trainieren von B Entscheidungsbäume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Beim Training der Bäume wird bei jedem Split nur zufällig ausgewählte Stichprobe von m Features in Betracht gezogen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rgbClr val="5C5D8D"/>
              </a:solidFill>
            </a:endParaRPr>
          </a:p>
          <a:p>
            <a:r>
              <a:rPr lang="de-DE" sz="2800" dirty="0">
                <a:solidFill>
                  <a:srgbClr val="5C5D8D"/>
                </a:solidFill>
              </a:rPr>
              <a:t>Vorhersage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Aggregiere Einzelvorhersage zu Gesamtvorhersage (Hier: Mehrheitsvotum für Klassifizierung) </a:t>
            </a:r>
          </a:p>
        </p:txBody>
      </p:sp>
    </p:spTree>
    <p:extLst>
      <p:ext uri="{BB962C8B-B14F-4D97-AF65-F5344CB8AC3E}">
        <p14:creationId xmlns:p14="http://schemas.microsoft.com/office/powerpoint/2010/main" val="131226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Logistische Regression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Hier: Binäre logistische Regression (betrachten zwei Ausprägungen)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Schätzung, wie wahrscheinlich es ist, dass der Messwert in die Kategorie „Anomalie“ oder „Keine Anomalie“ fällt</a:t>
            </a:r>
          </a:p>
        </p:txBody>
      </p:sp>
    </p:spTree>
    <p:extLst>
      <p:ext uri="{BB962C8B-B14F-4D97-AF65-F5344CB8AC3E}">
        <p14:creationId xmlns:p14="http://schemas.microsoft.com/office/powerpoint/2010/main" val="16473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4244179" y="3044279"/>
            <a:ext cx="3703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Produktkatalog</a:t>
            </a:r>
          </a:p>
        </p:txBody>
      </p:sp>
    </p:spTree>
    <p:extLst>
      <p:ext uri="{BB962C8B-B14F-4D97-AF65-F5344CB8AC3E}">
        <p14:creationId xmlns:p14="http://schemas.microsoft.com/office/powerpoint/2010/main" val="7818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DCD26C-065F-4B06-AEE2-0FB369E2F149}"/>
              </a:ext>
            </a:extLst>
          </p:cNvPr>
          <p:cNvSpPr txBox="1"/>
          <p:nvPr/>
        </p:nvSpPr>
        <p:spPr>
          <a:xfrm>
            <a:off x="247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Alarm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E9FE2A-8055-4866-88C2-E268587CF0DB}"/>
              </a:ext>
            </a:extLst>
          </p:cNvPr>
          <p:cNvSpPr txBox="1"/>
          <p:nvPr/>
        </p:nvSpPr>
        <p:spPr>
          <a:xfrm>
            <a:off x="247135" y="1042204"/>
            <a:ext cx="56841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Management prozesstechnischer Anlagen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Analyse von Alarmarchiven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performance benchmarking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Erkennung von Alarmketten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Berechnung von KPIs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6343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Fehlerklassifizierung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6343135" y="1042204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Fehlerklassifizierung von Conti- und Batch-Prozessen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Metriken zur Bestimmung der Güte der Klassifizierung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07659D-DF1E-448F-B069-48B5B9D733B3}"/>
              </a:ext>
            </a:extLst>
          </p:cNvPr>
          <p:cNvSpPr txBox="1"/>
          <p:nvPr/>
        </p:nvSpPr>
        <p:spPr>
          <a:xfrm>
            <a:off x="205946" y="3429000"/>
            <a:ext cx="359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Optimierung der</a:t>
            </a:r>
          </a:p>
          <a:p>
            <a:r>
              <a:rPr lang="de-DE" sz="3600" b="1" dirty="0">
                <a:solidFill>
                  <a:schemeClr val="bg1"/>
                </a:solidFill>
              </a:rPr>
              <a:t>Prozessfahrweise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7B6719-EBFA-44C9-BB27-793436F56366}"/>
              </a:ext>
            </a:extLst>
          </p:cNvPr>
          <p:cNvSpPr txBox="1"/>
          <p:nvPr/>
        </p:nvSpPr>
        <p:spPr>
          <a:xfrm>
            <a:off x="205946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Daten-getriebene Optimierung eines Batch-Prozesses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Festlegung von Optimierungskriterien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Modellierung der Prozessvariablen in Abhängigkeit der Stör- und Stellgrößen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B5C5F2-A917-414C-BC58-7F65955D58D8}"/>
              </a:ext>
            </a:extLst>
          </p:cNvPr>
          <p:cNvSpPr txBox="1"/>
          <p:nvPr/>
        </p:nvSpPr>
        <p:spPr>
          <a:xfrm>
            <a:off x="6301946" y="3431045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Prädiktion / Softsensor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169573-0941-47E0-9AF2-3A852987D87F}"/>
              </a:ext>
            </a:extLst>
          </p:cNvPr>
          <p:cNvSpPr txBox="1"/>
          <p:nvPr/>
        </p:nvSpPr>
        <p:spPr>
          <a:xfrm>
            <a:off x="6343135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Prädiktion der Emissionen eines Kraftwerks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Vergleich der Güte der Schätzung mit den gesetzlichen Anforderungen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7F1857A-6031-431E-86D9-719A9CA6020E}"/>
              </a:ext>
            </a:extLst>
          </p:cNvPr>
          <p:cNvCxnSpPr>
            <a:cxnSpLocks/>
          </p:cNvCxnSpPr>
          <p:nvPr/>
        </p:nvCxnSpPr>
        <p:spPr>
          <a:xfrm flipH="1">
            <a:off x="0" y="3291213"/>
            <a:ext cx="609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36E7EBB-481B-4829-BACE-84DFAE5F0EF1}"/>
              </a:ext>
            </a:extLst>
          </p:cNvPr>
          <p:cNvCxnSpPr>
            <a:cxnSpLocks/>
          </p:cNvCxnSpPr>
          <p:nvPr/>
        </p:nvCxnSpPr>
        <p:spPr>
          <a:xfrm flipH="1">
            <a:off x="6096000" y="3291213"/>
            <a:ext cx="6096000" cy="0"/>
          </a:xfrm>
          <a:prstGeom prst="line">
            <a:avLst/>
          </a:prstGeom>
          <a:ln w="38100">
            <a:solidFill>
              <a:srgbClr val="5C5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ABAEAC0E-DD9E-42B5-8790-61634E45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8534" y="3472107"/>
            <a:ext cx="728709" cy="72870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F7FC2FC-1255-4C0A-BC3C-C9F1DA440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709" y="3534288"/>
            <a:ext cx="604345" cy="6043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55C8C49-97AC-4DF3-82EE-F6B130E4C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1770" y="201173"/>
            <a:ext cx="643095" cy="64309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886D01A-8109-4AEB-AF72-0B656F407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5708" y="213787"/>
            <a:ext cx="604345" cy="6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6853DA0A-6B6C-4EF2-950A-6CAD9C612654}"/>
              </a:ext>
            </a:extLst>
          </p:cNvPr>
          <p:cNvSpPr/>
          <p:nvPr/>
        </p:nvSpPr>
        <p:spPr>
          <a:xfrm>
            <a:off x="463976" y="5229067"/>
            <a:ext cx="2794297" cy="1256729"/>
          </a:xfrm>
          <a:prstGeom prst="rect">
            <a:avLst/>
          </a:prstGeom>
          <a:solidFill>
            <a:schemeClr val="bg1"/>
          </a:solidFill>
          <a:ln w="44450">
            <a:solidFill>
              <a:srgbClr val="5C5D8D"/>
            </a:solidFill>
          </a:ln>
          <a:effectLst>
            <a:outerShdw blurRad="25400" dist="38100" dir="8100000" sx="99000" sy="9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C86805A-5391-440C-AD1F-A7B5455411A4}"/>
              </a:ext>
            </a:extLst>
          </p:cNvPr>
          <p:cNvSpPr/>
          <p:nvPr/>
        </p:nvSpPr>
        <p:spPr>
          <a:xfrm>
            <a:off x="463977" y="3974861"/>
            <a:ext cx="2794296" cy="1033011"/>
          </a:xfrm>
          <a:prstGeom prst="rect">
            <a:avLst/>
          </a:prstGeom>
          <a:solidFill>
            <a:schemeClr val="bg1"/>
          </a:solidFill>
          <a:ln w="44450">
            <a:solidFill>
              <a:srgbClr val="5C5D8D"/>
            </a:solidFill>
          </a:ln>
          <a:effectLst>
            <a:outerShdw blurRad="25400" dist="38100" dir="8100000" sx="99000" sy="9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Anomalieerkennung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(Evt.) 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Anomalieerkennung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A45771F-3D20-430F-8FB1-F3F019DD7B57}"/>
              </a:ext>
            </a:extLst>
          </p:cNvPr>
          <p:cNvSpPr/>
          <p:nvPr/>
        </p:nvSpPr>
        <p:spPr>
          <a:xfrm>
            <a:off x="8084151" y="621307"/>
            <a:ext cx="313985" cy="31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C4B0CB6-057D-4B0F-8462-CF74DA4DD80C}"/>
              </a:ext>
            </a:extLst>
          </p:cNvPr>
          <p:cNvSpPr/>
          <p:nvPr/>
        </p:nvSpPr>
        <p:spPr>
          <a:xfrm>
            <a:off x="7216367" y="603766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89AC558-0FE5-4380-8727-4925B5ECCE9A}"/>
              </a:ext>
            </a:extLst>
          </p:cNvPr>
          <p:cNvSpPr/>
          <p:nvPr/>
        </p:nvSpPr>
        <p:spPr>
          <a:xfrm>
            <a:off x="7493266" y="863541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EA10649-1B6F-46D2-B977-E4444B464B6E}"/>
              </a:ext>
            </a:extLst>
          </p:cNvPr>
          <p:cNvSpPr/>
          <p:nvPr/>
        </p:nvSpPr>
        <p:spPr>
          <a:xfrm>
            <a:off x="7530697" y="372204"/>
            <a:ext cx="313985" cy="313985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652AFA-FA79-4F32-B5A1-EAFC34D48FF9}"/>
              </a:ext>
            </a:extLst>
          </p:cNvPr>
          <p:cNvSpPr txBox="1"/>
          <p:nvPr/>
        </p:nvSpPr>
        <p:spPr>
          <a:xfrm>
            <a:off x="411891" y="3328486"/>
            <a:ext cx="862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SaaS</a:t>
            </a:r>
          </a:p>
        </p:txBody>
      </p:sp>
      <p:graphicFrame>
        <p:nvGraphicFramePr>
          <p:cNvPr id="7" name="Tabelle 10">
            <a:extLst>
              <a:ext uri="{FF2B5EF4-FFF2-40B4-BE49-F238E27FC236}">
                <a16:creationId xmlns:a16="http://schemas.microsoft.com/office/drawing/2014/main" id="{6874177A-09C0-4FD5-8720-CBF60F31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79170"/>
              </p:ext>
            </p:extLst>
          </p:nvPr>
        </p:nvGraphicFramePr>
        <p:xfrm>
          <a:off x="4870448" y="3974861"/>
          <a:ext cx="4427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18">
                  <a:extLst>
                    <a:ext uri="{9D8B030D-6E8A-4147-A177-3AD203B41FA5}">
                      <a16:colId xmlns:a16="http://schemas.microsoft.com/office/drawing/2014/main" val="3393285587"/>
                    </a:ext>
                  </a:extLst>
                </a:gridCol>
                <a:gridCol w="885418">
                  <a:extLst>
                    <a:ext uri="{9D8B030D-6E8A-4147-A177-3AD203B41FA5}">
                      <a16:colId xmlns:a16="http://schemas.microsoft.com/office/drawing/2014/main" val="3054863938"/>
                    </a:ext>
                  </a:extLst>
                </a:gridCol>
                <a:gridCol w="885418">
                  <a:extLst>
                    <a:ext uri="{9D8B030D-6E8A-4147-A177-3AD203B41FA5}">
                      <a16:colId xmlns:a16="http://schemas.microsoft.com/office/drawing/2014/main" val="1217889440"/>
                    </a:ext>
                  </a:extLst>
                </a:gridCol>
                <a:gridCol w="885418">
                  <a:extLst>
                    <a:ext uri="{9D8B030D-6E8A-4147-A177-3AD203B41FA5}">
                      <a16:colId xmlns:a16="http://schemas.microsoft.com/office/drawing/2014/main" val="2612316636"/>
                    </a:ext>
                  </a:extLst>
                </a:gridCol>
                <a:gridCol w="885418">
                  <a:extLst>
                    <a:ext uri="{9D8B030D-6E8A-4147-A177-3AD203B41FA5}">
                      <a16:colId xmlns:a16="http://schemas.microsoft.com/office/drawing/2014/main" val="262999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1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8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93790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FAD345A-B56E-457E-85F2-1BDF509F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462" y="3359382"/>
            <a:ext cx="461428" cy="46142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9F85B2C-48BB-4FC9-9C3A-6C9A31D27CAC}"/>
              </a:ext>
            </a:extLst>
          </p:cNvPr>
          <p:cNvSpPr txBox="1"/>
          <p:nvPr/>
        </p:nvSpPr>
        <p:spPr>
          <a:xfrm>
            <a:off x="579724" y="4005949"/>
            <a:ext cx="2441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rgbClr val="5C5D8D"/>
                </a:solidFill>
              </a:rPr>
              <a:t>59.950 € </a:t>
            </a:r>
            <a:r>
              <a:rPr lang="de-DE" sz="1600" dirty="0">
                <a:solidFill>
                  <a:srgbClr val="5C5D8D"/>
                </a:solidFill>
              </a:rPr>
              <a:t>einmalig</a:t>
            </a:r>
            <a:endParaRPr lang="de-DE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7BB2FAE-34E4-4A43-94B6-591AC7E9E463}"/>
              </a:ext>
            </a:extLst>
          </p:cNvPr>
          <p:cNvSpPr txBox="1"/>
          <p:nvPr/>
        </p:nvSpPr>
        <p:spPr>
          <a:xfrm>
            <a:off x="579724" y="5229067"/>
            <a:ext cx="2366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rgbClr val="5C5D8D"/>
                </a:solidFill>
              </a:rPr>
              <a:t>5.985 € </a:t>
            </a:r>
            <a:r>
              <a:rPr lang="de-DE" sz="1600" dirty="0">
                <a:solidFill>
                  <a:srgbClr val="5C5D8D"/>
                </a:solidFill>
              </a:rPr>
              <a:t>monatlich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C7AE7C-EE5C-48BD-878D-AE12B544A00F}"/>
              </a:ext>
            </a:extLst>
          </p:cNvPr>
          <p:cNvSpPr txBox="1"/>
          <p:nvPr/>
        </p:nvSpPr>
        <p:spPr>
          <a:xfrm>
            <a:off x="579724" y="4598126"/>
            <a:ext cx="2493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C5D8D"/>
                </a:solidFill>
              </a:rPr>
              <a:t>exklusive Supportkosten</a:t>
            </a:r>
            <a:endParaRPr lang="de-DE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0DEA790-0C51-4C87-ADA7-6E35FD07F602}"/>
              </a:ext>
            </a:extLst>
          </p:cNvPr>
          <p:cNvSpPr txBox="1"/>
          <p:nvPr/>
        </p:nvSpPr>
        <p:spPr>
          <a:xfrm>
            <a:off x="579724" y="5813842"/>
            <a:ext cx="2441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C5D8D"/>
                </a:solidFill>
              </a:rPr>
              <a:t>inklusive Supportkosten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C5D8D"/>
                </a:solidFill>
              </a:rPr>
              <a:t>Mindestlaufzeit: 1 Jahr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794FFC-3D13-4D7D-B7D5-329CBA0853B5}"/>
              </a:ext>
            </a:extLst>
          </p:cNvPr>
          <p:cNvSpPr txBox="1"/>
          <p:nvPr/>
        </p:nvSpPr>
        <p:spPr>
          <a:xfrm>
            <a:off x="4783263" y="3327236"/>
            <a:ext cx="6594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Kostenaufschlüsselung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B95599F-29D6-41E9-A547-137D06678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41" y="3399929"/>
            <a:ext cx="377834" cy="37783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FDD82DC-E0C5-4E19-B413-D9DE35AFF2C4}"/>
              </a:ext>
            </a:extLst>
          </p:cNvPr>
          <p:cNvSpPr txBox="1"/>
          <p:nvPr/>
        </p:nvSpPr>
        <p:spPr>
          <a:xfrm>
            <a:off x="411421" y="2208255"/>
            <a:ext cx="87436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Kundennutzen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Frühzeitige Erkennung von möglichen Schäden und Betriebsausfällen der Anlagenteile</a:t>
            </a:r>
          </a:p>
        </p:txBody>
      </p:sp>
    </p:spTree>
    <p:extLst>
      <p:ext uri="{BB962C8B-B14F-4D97-AF65-F5344CB8AC3E}">
        <p14:creationId xmlns:p14="http://schemas.microsoft.com/office/powerpoint/2010/main" val="395066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Definition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„Abweichung vom Normalen; Abnormität“</a:t>
            </a:r>
          </a:p>
          <a:p>
            <a:r>
              <a:rPr lang="de-DE" sz="2800" dirty="0">
                <a:solidFill>
                  <a:srgbClr val="5C5D8D"/>
                </a:solidFill>
              </a:rPr>
              <a:t>      (Definition nach Duden)</a:t>
            </a:r>
          </a:p>
        </p:txBody>
      </p:sp>
    </p:spTree>
    <p:extLst>
      <p:ext uri="{BB962C8B-B14F-4D97-AF65-F5344CB8AC3E}">
        <p14:creationId xmlns:p14="http://schemas.microsoft.com/office/powerpoint/2010/main" val="95200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Prozesstechnik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Definition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„Gebiet der Technik, das sich mit der Planung, Messung, Steuerung, Regelung und Kontrolle, allgemein mit dem Management und der Durchführung von technischen Prozessen befasst.“ (Definition nach Brockhaus)</a:t>
            </a:r>
          </a:p>
        </p:txBody>
      </p:sp>
    </p:spTree>
    <p:extLst>
      <p:ext uri="{BB962C8B-B14F-4D97-AF65-F5344CB8AC3E}">
        <p14:creationId xmlns:p14="http://schemas.microsoft.com/office/powerpoint/2010/main" val="243801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Prozesstechnische Anlage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Beschreibung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5C5D8D"/>
                </a:solidFill>
              </a:rPr>
              <a:t>Four</a:t>
            </a:r>
            <a:r>
              <a:rPr lang="de-DE" sz="2800" dirty="0">
                <a:solidFill>
                  <a:srgbClr val="5C5D8D"/>
                </a:solidFill>
              </a:rPr>
              <a:t>-Tank-Batch Prozess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Forschungsanlage „Smart Automation“ (</a:t>
            </a:r>
            <a:r>
              <a:rPr lang="de-DE" sz="2800" dirty="0" err="1">
                <a:solidFill>
                  <a:srgbClr val="5C5D8D"/>
                </a:solidFill>
              </a:rPr>
              <a:t>SmA</a:t>
            </a:r>
            <a:r>
              <a:rPr lang="de-DE" sz="2800" dirty="0">
                <a:solidFill>
                  <a:srgbClr val="5C5D8D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Prozessanlage für Forschungsthemen aus diversen Bereichen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Verfügt über vier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Pumpt Wasser aus einem Vorratstank in drei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Steuerung mittels sequentiellen Flussdiagramms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rgbClr val="5C5D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AE3454-A893-4BE2-9BD4-A571073DA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8" r="11094"/>
          <a:stretch/>
        </p:blipFill>
        <p:spPr>
          <a:xfrm>
            <a:off x="2752725" y="0"/>
            <a:ext cx="6305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4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>
                <a:solidFill>
                  <a:srgbClr val="5C5D8D"/>
                </a:solidFill>
              </a:rPr>
              <a:t>Decision</a:t>
            </a:r>
            <a:r>
              <a:rPr lang="de-DE" sz="5400" b="1" dirty="0">
                <a:solidFill>
                  <a:srgbClr val="5C5D8D"/>
                </a:solidFill>
              </a:rPr>
              <a:t> </a:t>
            </a:r>
            <a:r>
              <a:rPr lang="de-DE" sz="5400" b="1" dirty="0" err="1">
                <a:solidFill>
                  <a:srgbClr val="5C5D8D"/>
                </a:solidFill>
              </a:rPr>
              <a:t>Tree</a:t>
            </a:r>
            <a:endParaRPr lang="de-DE" sz="5400" b="1" dirty="0">
              <a:solidFill>
                <a:srgbClr val="5C5D8D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Spezielle Form eines gerichteten Graphens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Besteht aus Knoten und Kanten</a:t>
            </a:r>
          </a:p>
          <a:p>
            <a:endParaRPr lang="de-DE" sz="2800" dirty="0">
              <a:solidFill>
                <a:srgbClr val="5C5D8D"/>
              </a:solidFill>
            </a:endParaRPr>
          </a:p>
          <a:p>
            <a:r>
              <a:rPr lang="de-DE" sz="2800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Baumstruktur generieren, welche die beste Vorhersage auf den Trainingsdaten macht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An der Wurzel und jedem inneren Knoten wird ein Feature evaluiert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Je Ergebnis läuft die Evaluierung im linken oder rechten Teilbaum weiter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5C5D8D"/>
                </a:solidFill>
              </a:rPr>
              <a:t>Ende: Wenn ein Blattknoten erreicht wurde; Wert im Blattknoten entspricht der Vorhersage</a:t>
            </a:r>
          </a:p>
        </p:txBody>
      </p:sp>
    </p:spTree>
    <p:extLst>
      <p:ext uri="{BB962C8B-B14F-4D97-AF65-F5344CB8AC3E}">
        <p14:creationId xmlns:p14="http://schemas.microsoft.com/office/powerpoint/2010/main" val="151105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Breitbild</PresentationFormat>
  <Paragraphs>75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Birkenmeier</dc:creator>
  <cp:lastModifiedBy>Alina Bickel</cp:lastModifiedBy>
  <cp:revision>6</cp:revision>
  <dcterms:created xsi:type="dcterms:W3CDTF">2022-03-24T17:46:40Z</dcterms:created>
  <dcterms:modified xsi:type="dcterms:W3CDTF">2022-04-09T08:10:21Z</dcterms:modified>
</cp:coreProperties>
</file>