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56" r:id="rId4"/>
    <p:sldId id="258" r:id="rId5"/>
    <p:sldId id="271" r:id="rId6"/>
    <p:sldId id="262" r:id="rId7"/>
    <p:sldId id="260" r:id="rId8"/>
    <p:sldId id="261" r:id="rId9"/>
    <p:sldId id="265" r:id="rId10"/>
    <p:sldId id="264" r:id="rId11"/>
    <p:sldId id="266" r:id="rId12"/>
    <p:sldId id="272" r:id="rId13"/>
    <p:sldId id="268" r:id="rId14"/>
    <p:sldId id="270" r:id="rId15"/>
    <p:sldId id="275" r:id="rId16"/>
    <p:sldId id="274" r:id="rId17"/>
    <p:sldId id="267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379"/>
    <a:srgbClr val="5C5D8D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7B65B-6451-4549-8C5D-CF0E4DFC531E}" v="57" dt="2022-07-03T15:47:2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73F7B65B-6451-4549-8C5D-CF0E4DFC531E}"/>
    <pc:docChg chg="undo custSel modSld">
      <pc:chgData name="Sebastian Birkenmeier" userId="65018236be50b083" providerId="LiveId" clId="{73F7B65B-6451-4549-8C5D-CF0E4DFC531E}" dt="2022-07-03T15:47:26.256" v="124"/>
      <pc:docMkLst>
        <pc:docMk/>
      </pc:docMkLst>
      <pc:sldChg chg="modSp modAnim">
        <pc:chgData name="Sebastian Birkenmeier" userId="65018236be50b083" providerId="LiveId" clId="{73F7B65B-6451-4549-8C5D-CF0E4DFC531E}" dt="2022-07-02T10:16:35.397" v="74"/>
        <pc:sldMkLst>
          <pc:docMk/>
          <pc:sldMk cId="2186545192" sldId="256"/>
        </pc:sldMkLst>
        <pc:spChg chg="mod">
          <ac:chgData name="Sebastian Birkenmeier" userId="65018236be50b083" providerId="LiveId" clId="{73F7B65B-6451-4549-8C5D-CF0E4DFC531E}" dt="2022-07-02T10:16:24.406" v="72" actId="20577"/>
          <ac:spMkLst>
            <pc:docMk/>
            <pc:sldMk cId="2186545192" sldId="256"/>
            <ac:spMk id="12" creationId="{4907659D-DF1E-448F-B069-48B5B9D733B3}"/>
          </ac:spMkLst>
        </pc:spChg>
      </pc:sldChg>
      <pc:sldChg chg="addSp delSp modSp mod modAnim">
        <pc:chgData name="Sebastian Birkenmeier" userId="65018236be50b083" providerId="LiveId" clId="{73F7B65B-6451-4549-8C5D-CF0E4DFC531E}" dt="2022-07-03T15:47:26.256" v="124"/>
        <pc:sldMkLst>
          <pc:docMk/>
          <pc:sldMk cId="577859110" sldId="257"/>
        </pc:sldMkLst>
        <pc:spChg chg="add del">
          <ac:chgData name="Sebastian Birkenmeier" userId="65018236be50b083" providerId="LiveId" clId="{73F7B65B-6451-4549-8C5D-CF0E4DFC531E}" dt="2022-07-03T15:47:20.939" v="123" actId="22"/>
          <ac:spMkLst>
            <pc:docMk/>
            <pc:sldMk cId="577859110" sldId="257"/>
            <ac:spMk id="6" creationId="{0C58EED3-E7B9-3A34-4FD2-91A148A78469}"/>
          </ac:spMkLst>
        </pc:spChg>
        <pc:spChg chg="add mod">
          <ac:chgData name="Sebastian Birkenmeier" userId="65018236be50b083" providerId="LiveId" clId="{73F7B65B-6451-4549-8C5D-CF0E4DFC531E}" dt="2022-07-03T15:47:26.256" v="124"/>
          <ac:spMkLst>
            <pc:docMk/>
            <pc:sldMk cId="577859110" sldId="257"/>
            <ac:spMk id="7" creationId="{AD6E233A-4514-19B4-DE7D-EA9E6B89272B}"/>
          </ac:spMkLst>
        </pc:spChg>
        <pc:picChg chg="add del mod">
          <ac:chgData name="Sebastian Birkenmeier" userId="65018236be50b083" providerId="LiveId" clId="{73F7B65B-6451-4549-8C5D-CF0E4DFC531E}" dt="2022-07-02T10:24:41.230" v="118" actId="478"/>
          <ac:picMkLst>
            <pc:docMk/>
            <pc:sldMk cId="577859110" sldId="257"/>
            <ac:picMk id="3" creationId="{4EFBE7BD-C2E3-9D5F-D434-D6371A3D2846}"/>
          </ac:picMkLst>
        </pc:picChg>
      </pc:sldChg>
      <pc:sldChg chg="addSp modSp mod modAnim">
        <pc:chgData name="Sebastian Birkenmeier" userId="65018236be50b083" providerId="LiveId" clId="{73F7B65B-6451-4549-8C5D-CF0E4DFC531E}" dt="2022-07-02T10:17:36.726" v="83"/>
        <pc:sldMkLst>
          <pc:docMk/>
          <pc:sldMk cId="3950669873" sldId="258"/>
        </pc:sldMkLst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4" creationId="{FC86805A-5391-440C-AD1F-A7B5455411A4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5" creationId="{79F85B2C-48BB-4FC9-9C3A-6C9A31D27CAC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17" creationId="{A7BB2FAE-34E4-4A43-94B6-591AC7E9E463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9" creationId="{50C7AE7C-EE5C-48BD-878D-AE12B544A00F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0" creationId="{E0DEA790-0C51-4C87-ADA7-6E35FD07F602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4" creationId="{6853DA0A-6B6C-4EF2-950A-6CAD9C612654}"/>
          </ac:spMkLst>
        </pc:s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3" creationId="{F4B03400-0458-FB01-81FB-0B3FB3652DF1}"/>
          </ac:grpSpMkLst>
        </pc:gr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5" creationId="{D7527508-93C3-FC40-CBA5-2FE50229DAD6}"/>
          </ac:grpSpMkLst>
        </pc:grpChg>
        <pc:graphicFrameChg chg="modGraphic">
          <ac:chgData name="Sebastian Birkenmeier" userId="65018236be50b083" providerId="LiveId" clId="{73F7B65B-6451-4549-8C5D-CF0E4DFC531E}" dt="2022-07-02T09:32:21.195" v="4" actId="20577"/>
          <ac:graphicFrameMkLst>
            <pc:docMk/>
            <pc:sldMk cId="3950669873" sldId="258"/>
            <ac:graphicFrameMk id="7" creationId="{6874177A-09C0-4FD5-8720-CBF60F31D139}"/>
          </ac:graphicFrameMkLst>
        </pc:graphicFrameChg>
      </pc:sldChg>
      <pc:sldChg chg="modAnim">
        <pc:chgData name="Sebastian Birkenmeier" userId="65018236be50b083" providerId="LiveId" clId="{73F7B65B-6451-4549-8C5D-CF0E4DFC531E}" dt="2022-07-03T15:46:15.344" v="121"/>
        <pc:sldMkLst>
          <pc:docMk/>
          <pc:sldMk cId="2554844030" sldId="261"/>
        </pc:sldMkLst>
      </pc:sldChg>
      <pc:sldChg chg="modSp mod modAnim">
        <pc:chgData name="Sebastian Birkenmeier" userId="65018236be50b083" providerId="LiveId" clId="{73F7B65B-6451-4549-8C5D-CF0E4DFC531E}" dt="2022-07-02T10:20:04.506" v="95"/>
        <pc:sldMkLst>
          <pc:docMk/>
          <pc:sldMk cId="952008421" sldId="262"/>
        </pc:sldMkLst>
        <pc:picChg chg="mod">
          <ac:chgData name="Sebastian Birkenmeier" userId="65018236be50b083" providerId="LiveId" clId="{73F7B65B-6451-4549-8C5D-CF0E4DFC531E}" dt="2022-07-02T10:13:52" v="55" actId="1076"/>
          <ac:picMkLst>
            <pc:docMk/>
            <pc:sldMk cId="952008421" sldId="262"/>
            <ac:picMk id="7" creationId="{32C00600-EC3A-4E02-8B73-CE90403E7630}"/>
          </ac:picMkLst>
        </pc:picChg>
        <pc:picChg chg="mod">
          <ac:chgData name="Sebastian Birkenmeier" userId="65018236be50b083" providerId="LiveId" clId="{73F7B65B-6451-4549-8C5D-CF0E4DFC531E}" dt="2022-07-02T10:14:07.741" v="60" actId="1076"/>
          <ac:picMkLst>
            <pc:docMk/>
            <pc:sldMk cId="952008421" sldId="262"/>
            <ac:picMk id="11" creationId="{F77A57BF-47AB-432D-BFC9-B60C27D8E499}"/>
          </ac:picMkLst>
        </pc:picChg>
        <pc:picChg chg="mod">
          <ac:chgData name="Sebastian Birkenmeier" userId="65018236be50b083" providerId="LiveId" clId="{73F7B65B-6451-4549-8C5D-CF0E4DFC531E}" dt="2022-07-02T10:14:03.219" v="59" actId="14100"/>
          <ac:picMkLst>
            <pc:docMk/>
            <pc:sldMk cId="952008421" sldId="262"/>
            <ac:picMk id="13" creationId="{AB24CBC0-C4C1-4C66-B700-B276EF64E7F8}"/>
          </ac:picMkLst>
        </pc:picChg>
      </pc:sldChg>
      <pc:sldChg chg="modAnim">
        <pc:chgData name="Sebastian Birkenmeier" userId="65018236be50b083" providerId="LiveId" clId="{73F7B65B-6451-4549-8C5D-CF0E4DFC531E}" dt="2022-07-02T10:18:45.840" v="86"/>
        <pc:sldMkLst>
          <pc:docMk/>
          <pc:sldMk cId="1312269276" sldId="264"/>
        </pc:sldMkLst>
      </pc:sldChg>
      <pc:sldChg chg="modAnim">
        <pc:chgData name="Sebastian Birkenmeier" userId="65018236be50b083" providerId="LiveId" clId="{73F7B65B-6451-4549-8C5D-CF0E4DFC531E}" dt="2022-07-02T10:18:36.901" v="84"/>
        <pc:sldMkLst>
          <pc:docMk/>
          <pc:sldMk cId="15110500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03.07.2022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03.07.2022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bi.ch/blog/drei-arten-von-anomalien/" TargetMode="External"/><Relationship Id="rId2" Type="http://schemas.openxmlformats.org/officeDocument/2006/relationships/hyperlink" Target="https://www.duden.de/rechtschreibung/Anomali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ockhaus.de/ecs/enzy/article/prozesstechni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773A27E1-0806-4EA0-BBF4-2C172635D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53" y="2249805"/>
            <a:ext cx="4192693" cy="23583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AD6E233A-4514-19B4-DE7D-EA9E6B89272B}"/>
              </a:ext>
            </a:extLst>
          </p:cNvPr>
          <p:cNvSpPr txBox="1"/>
          <p:nvPr/>
        </p:nvSpPr>
        <p:spPr>
          <a:xfrm>
            <a:off x="2837762" y="6445536"/>
            <a:ext cx="65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091B6"/>
                </a:solidFill>
              </a:rPr>
              <a:t>Alina Bickel | Yannick Kircher | Marc </a:t>
            </a:r>
            <a:r>
              <a:rPr lang="de-DE" dirty="0" err="1">
                <a:solidFill>
                  <a:srgbClr val="9091B6"/>
                </a:solidFill>
              </a:rPr>
              <a:t>Puikys</a:t>
            </a:r>
            <a:r>
              <a:rPr lang="de-DE" dirty="0">
                <a:solidFill>
                  <a:srgbClr val="9091B6"/>
                </a:solidFill>
              </a:rPr>
              <a:t> | Sebastian Birkenmeier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8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5"/>
    </mc:Choice>
    <mc:Fallback xmlns="">
      <p:transition spd="slow" advTm="55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Gehört zu den Ensemble-Modellen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Generieren von B Bootstrap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Trainieren von B Entscheidungsbäumen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Beim Training der Bäume wird bei jedem Split nur zufällig ausgewählte Stichprobe von m Features in Betracht gezogen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Vorhersage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Aggregierte Einzelvorhersage zu Gesamtvorhersage (Hier: Mehrheitsvotum für Klassifizierung)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Logistische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Hier: Binäre logistische Regression (betrachtet zwei Ausprägungen)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Schätzung, wie wahrscheinlich es ist, dass der Messwert in die Kategorie „Anomalie“ oder „Keine Anomalie“ fällt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14152DC-9020-42C9-D7AF-7FA1DE35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623-6444-4DC1-9B9E-1E8B1093C97E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27C3CD9-97EB-7652-4331-A495017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2757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=""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5418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=""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608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194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=""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1997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=""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185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8C3C4D67-F4F2-1FCD-B5A4-B64D79F4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9330" r="6398" b="3019"/>
          <a:stretch/>
        </p:blipFill>
        <p:spPr>
          <a:xfrm>
            <a:off x="162997" y="3672708"/>
            <a:ext cx="9904676" cy="27548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164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="" xmlns:a16="http://schemas.microsoft.com/office/drawing/2014/main" id="{CBC263AC-D3E8-3BB8-DCA2-AB77D2C05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9465" b="3857"/>
          <a:stretch/>
        </p:blipFill>
        <p:spPr>
          <a:xfrm>
            <a:off x="162997" y="3774711"/>
            <a:ext cx="9824283" cy="26473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=""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=""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/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6498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=""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=""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90298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  <p:graphicFrame>
        <p:nvGraphicFramePr>
          <p:cNvPr id="27" name="Tabelle 26">
            <a:extLst>
              <a:ext uri="{FF2B5EF4-FFF2-40B4-BE49-F238E27FC236}">
                <a16:creationId xmlns="" xmlns:a16="http://schemas.microsoft.com/office/drawing/2014/main" id="{F15CBDC4-6840-C178-B2E2-B42ACFB30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96068"/>
              </p:ext>
            </p:extLst>
          </p:nvPr>
        </p:nvGraphicFramePr>
        <p:xfrm>
          <a:off x="552261" y="3820729"/>
          <a:ext cx="9442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426">
                  <a:extLst>
                    <a:ext uri="{9D8B030D-6E8A-4147-A177-3AD203B41FA5}">
                      <a16:colId xmlns="" xmlns:a16="http://schemas.microsoft.com/office/drawing/2014/main" val="340557230"/>
                    </a:ext>
                  </a:extLst>
                </a:gridCol>
                <a:gridCol w="3814213">
                  <a:extLst>
                    <a:ext uri="{9D8B030D-6E8A-4147-A177-3AD203B41FA5}">
                      <a16:colId xmlns=""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Ab wann klassifizieren wir einen Batch als fehlerhaft?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Längste Falschklassifizierung von Gutwerten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Fehlervorhersage ab 12 Fehlermessungen hintereinander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589B70BB-D537-5BFE-9917-0A491943F838}"/>
              </a:ext>
            </a:extLst>
          </p:cNvPr>
          <p:cNvSpPr/>
          <p:nvPr/>
        </p:nvSpPr>
        <p:spPr>
          <a:xfrm>
            <a:off x="638278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26ED80A4-B2E3-6170-2B05-645BEC948D61}"/>
              </a:ext>
            </a:extLst>
          </p:cNvPr>
          <p:cNvSpPr/>
          <p:nvPr/>
        </p:nvSpPr>
        <p:spPr>
          <a:xfrm>
            <a:off x="668941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86CB8788-6CB0-E076-124B-8AC9AA1F2FE9}"/>
              </a:ext>
            </a:extLst>
          </p:cNvPr>
          <p:cNvSpPr/>
          <p:nvPr/>
        </p:nvSpPr>
        <p:spPr>
          <a:xfrm>
            <a:off x="6996047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C908EC67-E7CB-AAC5-DEE4-B694A1E309C0}"/>
              </a:ext>
            </a:extLst>
          </p:cNvPr>
          <p:cNvSpPr/>
          <p:nvPr/>
        </p:nvSpPr>
        <p:spPr>
          <a:xfrm>
            <a:off x="7302678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A9A541A8-4327-1B51-D384-AA3DA0E881F2}"/>
              </a:ext>
            </a:extLst>
          </p:cNvPr>
          <p:cNvSpPr/>
          <p:nvPr/>
        </p:nvSpPr>
        <p:spPr>
          <a:xfrm>
            <a:off x="7609309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="" xmlns:a16="http://schemas.microsoft.com/office/drawing/2014/main" id="{851C5D1C-59B8-79F1-A9E6-D913AC36AF88}"/>
              </a:ext>
            </a:extLst>
          </p:cNvPr>
          <p:cNvSpPr/>
          <p:nvPr/>
        </p:nvSpPr>
        <p:spPr>
          <a:xfrm>
            <a:off x="7915940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="" xmlns:a16="http://schemas.microsoft.com/office/drawing/2014/main" id="{34A13C0D-310E-46DA-6899-08DA0701F474}"/>
              </a:ext>
            </a:extLst>
          </p:cNvPr>
          <p:cNvSpPr/>
          <p:nvPr/>
        </p:nvSpPr>
        <p:spPr>
          <a:xfrm>
            <a:off x="6382785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="" xmlns:a16="http://schemas.microsoft.com/office/drawing/2014/main" id="{51B85E55-6469-17A6-2E36-588F2BDFD631}"/>
              </a:ext>
            </a:extLst>
          </p:cNvPr>
          <p:cNvSpPr/>
          <p:nvPr/>
        </p:nvSpPr>
        <p:spPr>
          <a:xfrm>
            <a:off x="6689416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63B79020-A78C-976A-D267-F6546148F286}"/>
              </a:ext>
            </a:extLst>
          </p:cNvPr>
          <p:cNvSpPr/>
          <p:nvPr/>
        </p:nvSpPr>
        <p:spPr>
          <a:xfrm>
            <a:off x="6996047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A84DA594-5434-ABCB-5361-31843954B8D8}"/>
              </a:ext>
            </a:extLst>
          </p:cNvPr>
          <p:cNvSpPr/>
          <p:nvPr/>
        </p:nvSpPr>
        <p:spPr>
          <a:xfrm>
            <a:off x="7302678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0D613FE4-DF0C-57A4-BC18-7CDE9EC6B113}"/>
              </a:ext>
            </a:extLst>
          </p:cNvPr>
          <p:cNvSpPr/>
          <p:nvPr/>
        </p:nvSpPr>
        <p:spPr>
          <a:xfrm>
            <a:off x="7609309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0898BE5B-5C48-B688-AAE3-C4A6416C1DFB}"/>
              </a:ext>
            </a:extLst>
          </p:cNvPr>
          <p:cNvSpPr/>
          <p:nvPr/>
        </p:nvSpPr>
        <p:spPr>
          <a:xfrm>
            <a:off x="7915940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795D3493-447B-CE30-F3F9-5064F01BF077}"/>
              </a:ext>
            </a:extLst>
          </p:cNvPr>
          <p:cNvSpPr/>
          <p:nvPr/>
        </p:nvSpPr>
        <p:spPr>
          <a:xfrm>
            <a:off x="8222571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52BFF4F5-2A1B-70DA-EC48-0676624B1686}"/>
              </a:ext>
            </a:extLst>
          </p:cNvPr>
          <p:cNvSpPr/>
          <p:nvPr/>
        </p:nvSpPr>
        <p:spPr>
          <a:xfrm>
            <a:off x="8529202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="" xmlns:a16="http://schemas.microsoft.com/office/drawing/2014/main" id="{F195C38A-4BA9-BE8C-5341-B59551DD9B2B}"/>
              </a:ext>
            </a:extLst>
          </p:cNvPr>
          <p:cNvSpPr/>
          <p:nvPr/>
        </p:nvSpPr>
        <p:spPr>
          <a:xfrm>
            <a:off x="8835833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42D58094-FC88-FA44-905C-305EA27A2AF1}"/>
              </a:ext>
            </a:extLst>
          </p:cNvPr>
          <p:cNvSpPr/>
          <p:nvPr/>
        </p:nvSpPr>
        <p:spPr>
          <a:xfrm>
            <a:off x="9142464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="" xmlns:a16="http://schemas.microsoft.com/office/drawing/2014/main" id="{0A30C2F8-403C-4AC5-CD1B-19A292DA57F4}"/>
              </a:ext>
            </a:extLst>
          </p:cNvPr>
          <p:cNvSpPr/>
          <p:nvPr/>
        </p:nvSpPr>
        <p:spPr>
          <a:xfrm>
            <a:off x="9449095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="" xmlns:a16="http://schemas.microsoft.com/office/drawing/2014/main" id="{6A7F19D8-0975-9ECF-B2D0-78DAAE8DC068}"/>
              </a:ext>
            </a:extLst>
          </p:cNvPr>
          <p:cNvSpPr/>
          <p:nvPr/>
        </p:nvSpPr>
        <p:spPr>
          <a:xfrm>
            <a:off x="9755726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C82C43A6-9978-5892-F1A4-EA2780DFE151}"/>
              </a:ext>
            </a:extLst>
          </p:cNvPr>
          <p:cNvSpPr/>
          <p:nvPr/>
        </p:nvSpPr>
        <p:spPr>
          <a:xfrm>
            <a:off x="8222571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="" xmlns:a16="http://schemas.microsoft.com/office/drawing/2014/main" id="{0C6ED9B2-66D3-8092-53BC-EA8594BD5C51}"/>
              </a:ext>
            </a:extLst>
          </p:cNvPr>
          <p:cNvSpPr/>
          <p:nvPr/>
        </p:nvSpPr>
        <p:spPr>
          <a:xfrm>
            <a:off x="8529202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="" xmlns:a16="http://schemas.microsoft.com/office/drawing/2014/main" id="{8834930B-B843-F8FB-3980-1633F4B075BD}"/>
              </a:ext>
            </a:extLst>
          </p:cNvPr>
          <p:cNvSpPr/>
          <p:nvPr/>
        </p:nvSpPr>
        <p:spPr>
          <a:xfrm>
            <a:off x="8835833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="" xmlns:a16="http://schemas.microsoft.com/office/drawing/2014/main" id="{067B2D9A-59F9-5813-92B8-868E019C63DF}"/>
              </a:ext>
            </a:extLst>
          </p:cNvPr>
          <p:cNvSpPr/>
          <p:nvPr/>
        </p:nvSpPr>
        <p:spPr>
          <a:xfrm>
            <a:off x="9142464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="" xmlns:a16="http://schemas.microsoft.com/office/drawing/2014/main" id="{C3340A5B-CDB4-4574-5D85-E311771E3E1B}"/>
              </a:ext>
            </a:extLst>
          </p:cNvPr>
          <p:cNvSpPr/>
          <p:nvPr/>
        </p:nvSpPr>
        <p:spPr>
          <a:xfrm>
            <a:off x="944909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="" xmlns:a16="http://schemas.microsoft.com/office/drawing/2014/main" id="{E5986CC6-18AA-C06B-818E-5AAB59B36FB2}"/>
              </a:ext>
            </a:extLst>
          </p:cNvPr>
          <p:cNvSpPr/>
          <p:nvPr/>
        </p:nvSpPr>
        <p:spPr>
          <a:xfrm>
            <a:off x="975572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Quellen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1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latin typeface="Whitney"/>
                <a:hlinkClick r:id="rId2"/>
              </a:rPr>
              <a:t>https://www.duden.de/rechtschreibung/Anomalie</a:t>
            </a:r>
            <a:r>
              <a:rPr lang="de-DE" sz="1400" dirty="0">
                <a:latin typeface="Whitney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  <a:endParaRPr lang="de-DE" sz="1400" baseline="300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2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solidFill>
                  <a:srgbClr val="5C5D8D"/>
                </a:solidFill>
                <a:hlinkClick r:id="rId3"/>
              </a:rPr>
              <a:t>https://leanbi.ch/blog/drei-arten-von-anomalien/</a:t>
            </a:r>
            <a:r>
              <a:rPr lang="de-DE" sz="1400" dirty="0">
                <a:solidFill>
                  <a:srgbClr val="5C5D8D"/>
                </a:solidFill>
              </a:rPr>
              <a:t> (09.04.2022)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3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inherit"/>
                <a:hlinkClick r:id="rId4" tooltip="https://brockhaus.de/ecs/enzy/article/prozesstechnik"/>
              </a:rPr>
              <a:t>https://brockhaus.de/ecs/enzy/article/prozesstechnik</a:t>
            </a:r>
            <a:r>
              <a:rPr lang="de-DE" sz="1400" u="none" strike="noStrike" dirty="0">
                <a:solidFill>
                  <a:srgbClr val="000000"/>
                </a:solidFill>
                <a:latin typeface="inherit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D8D66D8-5335-815A-5BD0-44D95A6D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34-7F31-4357-A4C8-625362F20494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B48BF37-4BF0-D12B-531A-3D02D72C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4244179" y="3044279"/>
            <a:ext cx="370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Produktkatalog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FFDCD26C-065F-4B06-AEE2-0FB369E2F149}"/>
              </a:ext>
            </a:extLst>
          </p:cNvPr>
          <p:cNvSpPr txBox="1"/>
          <p:nvPr/>
        </p:nvSpPr>
        <p:spPr>
          <a:xfrm>
            <a:off x="247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Alarm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C3E9FE2A-8055-4866-88C2-E268587CF0DB}"/>
              </a:ext>
            </a:extLst>
          </p:cNvPr>
          <p:cNvSpPr txBox="1"/>
          <p:nvPr/>
        </p:nvSpPr>
        <p:spPr>
          <a:xfrm>
            <a:off x="247135" y="1042204"/>
            <a:ext cx="56841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Management prozesstechnischer Anlagen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Analyse von Alarmarchiven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Erkennung von Alarmketten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Berechnung von KPIs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6343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Fehlerklassifizierung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6343135" y="1042204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Fehlerklassifizierung von Conti- und Batch-Prozessen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Metriken zur Bestimmung der Güte der Klassifizierung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4907659D-DF1E-448F-B069-48B5B9D733B3}"/>
              </a:ext>
            </a:extLst>
          </p:cNvPr>
          <p:cNvSpPr txBox="1"/>
          <p:nvPr/>
        </p:nvSpPr>
        <p:spPr>
          <a:xfrm>
            <a:off x="205946" y="3429000"/>
            <a:ext cx="359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Optimierung der</a:t>
            </a:r>
            <a:br>
              <a:rPr lang="de-DE" sz="3600" b="1" dirty="0">
                <a:solidFill>
                  <a:schemeClr val="bg1"/>
                </a:solidFill>
              </a:rPr>
            </a:br>
            <a:r>
              <a:rPr lang="de-DE" sz="3600" b="1" dirty="0">
                <a:solidFill>
                  <a:schemeClr val="bg1"/>
                </a:solidFill>
              </a:rPr>
              <a:t>Prozessfahrweise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097B6719-EBFA-44C9-BB27-793436F56366}"/>
              </a:ext>
            </a:extLst>
          </p:cNvPr>
          <p:cNvSpPr txBox="1"/>
          <p:nvPr/>
        </p:nvSpPr>
        <p:spPr>
          <a:xfrm>
            <a:off x="205946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Daten-getriebene Optimierung eines Batch-Prozesses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Festlegung von Optimierungskriterien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Modellierung der Prozessvariablen in Abhängigkeit der Stör- und Stellgrößen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75B5C5F2-A917-414C-BC58-7F65955D58D8}"/>
              </a:ext>
            </a:extLst>
          </p:cNvPr>
          <p:cNvSpPr txBox="1"/>
          <p:nvPr/>
        </p:nvSpPr>
        <p:spPr>
          <a:xfrm>
            <a:off x="6301946" y="3431045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Prädiktion / Softsensor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03169573-0941-47E0-9AF2-3A852987D87F}"/>
              </a:ext>
            </a:extLst>
          </p:cNvPr>
          <p:cNvSpPr txBox="1"/>
          <p:nvPr/>
        </p:nvSpPr>
        <p:spPr>
          <a:xfrm>
            <a:off x="6343135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Prädiktion der Emissionen eines Kraftwerks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Vergleich der Güte der Schätzung mit den gesetzlichen 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F7F1857A-6031-431E-86D9-719A9CA6020E}"/>
              </a:ext>
            </a:extLst>
          </p:cNvPr>
          <p:cNvCxnSpPr>
            <a:cxnSpLocks/>
          </p:cNvCxnSpPr>
          <p:nvPr/>
        </p:nvCxnSpPr>
        <p:spPr>
          <a:xfrm flipH="1">
            <a:off x="0" y="3291213"/>
            <a:ext cx="60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636E7EBB-481B-4829-BACE-84DFAE5F0EF1}"/>
              </a:ext>
            </a:extLst>
          </p:cNvPr>
          <p:cNvCxnSpPr>
            <a:cxnSpLocks/>
          </p:cNvCxnSpPr>
          <p:nvPr/>
        </p:nvCxnSpPr>
        <p:spPr>
          <a:xfrm flipH="1">
            <a:off x="6096000" y="3291213"/>
            <a:ext cx="6096000" cy="0"/>
          </a:xfrm>
          <a:prstGeom prst="line">
            <a:avLst/>
          </a:prstGeom>
          <a:ln w="38100">
            <a:solidFill>
              <a:srgbClr val="5C5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="" xmlns:a16="http://schemas.microsoft.com/office/drawing/2014/main" id="{ABAEAC0E-DD9E-42B5-8790-61634E45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8534" y="3472107"/>
            <a:ext cx="728709" cy="7287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="" xmlns:a16="http://schemas.microsoft.com/office/drawing/2014/main" id="{6F7FC2FC-1255-4C0A-BC3C-C9F1DA44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09" y="3534288"/>
            <a:ext cx="604345" cy="6043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555C8C49-97AC-4DF3-82EE-F6B130E4C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1770" y="201173"/>
            <a:ext cx="643095" cy="64309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E886D01A-8109-4AEB-AF72-0B656F407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5708" y="213787"/>
            <a:ext cx="604345" cy="604345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3069506-E5E1-070B-AE1E-02560403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087-D197-4E6A-8FEC-877B541704AD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3FA2E874-532F-F0A4-76B5-FC5C4ED4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5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Anomalieerkennung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(Evt.) 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Anomalieerkennung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="" xmlns:a16="http://schemas.microsoft.com/office/drawing/2014/main" id="{8A45771F-3D20-430F-8FB1-F3F019DD7B57}"/>
              </a:ext>
            </a:extLst>
          </p:cNvPr>
          <p:cNvSpPr/>
          <p:nvPr/>
        </p:nvSpPr>
        <p:spPr>
          <a:xfrm>
            <a:off x="8084151" y="621307"/>
            <a:ext cx="313985" cy="31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9C4B0CB6-057D-4B0F-8462-CF74DA4DD80C}"/>
              </a:ext>
            </a:extLst>
          </p:cNvPr>
          <p:cNvSpPr/>
          <p:nvPr/>
        </p:nvSpPr>
        <p:spPr>
          <a:xfrm>
            <a:off x="7216367" y="603766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389AC558-0FE5-4380-8727-4925B5ECCE9A}"/>
              </a:ext>
            </a:extLst>
          </p:cNvPr>
          <p:cNvSpPr/>
          <p:nvPr/>
        </p:nvSpPr>
        <p:spPr>
          <a:xfrm>
            <a:off x="7493266" y="863541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8EA10649-1B6F-46D2-B977-E4444B464B6E}"/>
              </a:ext>
            </a:extLst>
          </p:cNvPr>
          <p:cNvSpPr/>
          <p:nvPr/>
        </p:nvSpPr>
        <p:spPr>
          <a:xfrm>
            <a:off x="7530697" y="372204"/>
            <a:ext cx="313985" cy="313985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="" xmlns:a16="http://schemas.microsoft.com/office/drawing/2014/main" id="{97652AFA-FA79-4F32-B5A1-EAFC34D48FF9}"/>
              </a:ext>
            </a:extLst>
          </p:cNvPr>
          <p:cNvSpPr txBox="1"/>
          <p:nvPr/>
        </p:nvSpPr>
        <p:spPr>
          <a:xfrm>
            <a:off x="411891" y="3646849"/>
            <a:ext cx="86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SaaS</a:t>
            </a:r>
          </a:p>
        </p:txBody>
      </p:sp>
      <p:graphicFrame>
        <p:nvGraphicFramePr>
          <p:cNvPr id="7" name="Tabelle 10">
            <a:extLst>
              <a:ext uri="{FF2B5EF4-FFF2-40B4-BE49-F238E27FC236}">
                <a16:creationId xmlns="" xmlns:a16="http://schemas.microsoft.com/office/drawing/2014/main" id="{6874177A-09C0-4FD5-8720-CBF60F31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512"/>
              </p:ext>
            </p:extLst>
          </p:nvPr>
        </p:nvGraphicFramePr>
        <p:xfrm>
          <a:off x="4870448" y="4296383"/>
          <a:ext cx="54622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754">
                  <a:extLst>
                    <a:ext uri="{9D8B030D-6E8A-4147-A177-3AD203B41FA5}">
                      <a16:colId xmlns="" xmlns:a16="http://schemas.microsoft.com/office/drawing/2014/main" val="3393285587"/>
                    </a:ext>
                  </a:extLst>
                </a:gridCol>
                <a:gridCol w="1911518">
                  <a:extLst>
                    <a:ext uri="{9D8B030D-6E8A-4147-A177-3AD203B41FA5}">
                      <a16:colId xmlns="" xmlns:a16="http://schemas.microsoft.com/office/drawing/2014/main" val="3054863938"/>
                    </a:ext>
                  </a:extLst>
                </a:gridCol>
              </a:tblGrid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Einmaliges Bezahlmodell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9412758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Software-Erstellung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49.500 €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508156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Einrichten der Software beim Kunde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4.450 €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0662163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Schulung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6.000 €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4495311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Supportkosten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450 € / Stunde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4680754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6FAD345A-B56E-457E-85F2-1BDF509F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62" y="3677745"/>
            <a:ext cx="461428" cy="461428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="" xmlns:a16="http://schemas.microsoft.com/office/drawing/2014/main" id="{F4B03400-0458-FB01-81FB-0B3FB3652DF1}"/>
              </a:ext>
            </a:extLst>
          </p:cNvPr>
          <p:cNvGrpSpPr/>
          <p:nvPr/>
        </p:nvGrpSpPr>
        <p:grpSpPr>
          <a:xfrm>
            <a:off x="463977" y="4290503"/>
            <a:ext cx="3497506" cy="901939"/>
            <a:chOff x="463977" y="4290503"/>
            <a:chExt cx="3497506" cy="901939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FC86805A-5391-440C-AD1F-A7B5455411A4}"/>
                </a:ext>
              </a:extLst>
            </p:cNvPr>
            <p:cNvSpPr/>
            <p:nvPr/>
          </p:nvSpPr>
          <p:spPr>
            <a:xfrm>
              <a:off x="463977" y="4290503"/>
              <a:ext cx="3497506" cy="901939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="" xmlns:a16="http://schemas.microsoft.com/office/drawing/2014/main" id="{79F85B2C-48BB-4FC9-9C3A-6C9A31D27CAC}"/>
                </a:ext>
              </a:extLst>
            </p:cNvPr>
            <p:cNvSpPr txBox="1"/>
            <p:nvPr/>
          </p:nvSpPr>
          <p:spPr>
            <a:xfrm>
              <a:off x="579724" y="4321591"/>
              <a:ext cx="24412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59.950 € </a:t>
              </a:r>
              <a:r>
                <a:rPr lang="de-DE" sz="1600" dirty="0">
                  <a:solidFill>
                    <a:srgbClr val="5C5D8D"/>
                  </a:solidFill>
                </a:rPr>
                <a:t>einmalig</a:t>
              </a:r>
              <a:endParaRPr lang="de-DE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="" xmlns:a16="http://schemas.microsoft.com/office/drawing/2014/main" id="{50C7AE7C-EE5C-48BD-878D-AE12B544A00F}"/>
                </a:ext>
              </a:extLst>
            </p:cNvPr>
            <p:cNvSpPr txBox="1"/>
            <p:nvPr/>
          </p:nvSpPr>
          <p:spPr>
            <a:xfrm>
              <a:off x="579724" y="4780913"/>
              <a:ext cx="2493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exklusive Supportkosten</a:t>
              </a:r>
              <a:endParaRPr lang="de-DE" sz="16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D7527508-93C3-FC40-CBA5-2FE50229DAD6}"/>
              </a:ext>
            </a:extLst>
          </p:cNvPr>
          <p:cNvGrpSpPr/>
          <p:nvPr/>
        </p:nvGrpSpPr>
        <p:grpSpPr>
          <a:xfrm>
            <a:off x="463976" y="5358286"/>
            <a:ext cx="3613254" cy="1132657"/>
            <a:chOff x="463976" y="5358286"/>
            <a:chExt cx="3613254" cy="1132657"/>
          </a:xfrm>
        </p:grpSpPr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6853DA0A-6B6C-4EF2-950A-6CAD9C612654}"/>
                </a:ext>
              </a:extLst>
            </p:cNvPr>
            <p:cNvSpPr/>
            <p:nvPr/>
          </p:nvSpPr>
          <p:spPr>
            <a:xfrm>
              <a:off x="463976" y="5358287"/>
              <a:ext cx="3497507" cy="113265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="" xmlns:a16="http://schemas.microsoft.com/office/drawing/2014/main" id="{A7BB2FAE-34E4-4A43-94B6-591AC7E9E463}"/>
                </a:ext>
              </a:extLst>
            </p:cNvPr>
            <p:cNvSpPr txBox="1"/>
            <p:nvPr/>
          </p:nvSpPr>
          <p:spPr>
            <a:xfrm>
              <a:off x="579724" y="5358286"/>
              <a:ext cx="23660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5.985 € </a:t>
              </a:r>
              <a:r>
                <a:rPr lang="de-DE" sz="1600" dirty="0">
                  <a:solidFill>
                    <a:srgbClr val="5C5D8D"/>
                  </a:solidFill>
                </a:rPr>
                <a:t>monatlich</a:t>
              </a:r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="" xmlns:a16="http://schemas.microsoft.com/office/drawing/2014/main" id="{E0DEA790-0C51-4C87-ADA7-6E35FD07F602}"/>
                </a:ext>
              </a:extLst>
            </p:cNvPr>
            <p:cNvSpPr txBox="1"/>
            <p:nvPr/>
          </p:nvSpPr>
          <p:spPr>
            <a:xfrm>
              <a:off x="579723" y="5810206"/>
              <a:ext cx="34975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inklusive 24 Supportstunden / Jahr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Mindestlaufzeit: 1 Jahr</a:t>
              </a:r>
              <a:endParaRPr lang="de-DE" sz="160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51794FFC-3D13-4D7D-B7D5-329CBA0853B5}"/>
              </a:ext>
            </a:extLst>
          </p:cNvPr>
          <p:cNvSpPr txBox="1"/>
          <p:nvPr/>
        </p:nvSpPr>
        <p:spPr>
          <a:xfrm>
            <a:off x="4783263" y="3648759"/>
            <a:ext cx="659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Kostenaufschlüsselung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BB95599F-29D6-41E9-A547-137D066783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41" y="3721452"/>
            <a:ext cx="377834" cy="377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3FDD82DC-E0C5-4E19-B413-D9DE35AFF2C4}"/>
              </a:ext>
            </a:extLst>
          </p:cNvPr>
          <p:cNvSpPr txBox="1"/>
          <p:nvPr/>
        </p:nvSpPr>
        <p:spPr>
          <a:xfrm>
            <a:off x="411420" y="2208255"/>
            <a:ext cx="97954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Kundennutzen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Frühzeitige Erkennung von möglichen Schäden und Betriebsausfällen der Anlagenteile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Transparenz durch die Online-Erfassung von Betriebsparametern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Minimierte Stillstandzeiten durch frühzeitige Warnungen bei kritischen Systemzuständen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Hintergründe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678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</a:t>
            </a:r>
            <a:r>
              <a:rPr lang="de-DE" sz="2400" baseline="30000" dirty="0">
                <a:solidFill>
                  <a:srgbClr val="5C5D8D"/>
                </a:solidFill>
              </a:rPr>
              <a:t>1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„Abweichung vom Normalen; Abnormität“</a:t>
            </a:r>
          </a:p>
          <a:p>
            <a:r>
              <a:rPr lang="de-DE" sz="2400" dirty="0">
                <a:solidFill>
                  <a:srgbClr val="5C5D8D"/>
                </a:solidFill>
              </a:rPr>
              <a:t>      (Definition nach Duden)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 smtClean="0">
                <a:solidFill>
                  <a:srgbClr val="5C5D8D"/>
                </a:solidFill>
              </a:rPr>
              <a:t>Arten</a:t>
            </a:r>
            <a:r>
              <a:rPr lang="de-DE" sz="2400" baseline="30000" dirty="0" smtClean="0">
                <a:solidFill>
                  <a:srgbClr val="5C5D8D"/>
                </a:solidFill>
              </a:rPr>
              <a:t>2</a:t>
            </a:r>
            <a:endParaRPr lang="de-DE" sz="2400" baseline="30000" dirty="0">
              <a:solidFill>
                <a:srgbClr val="5C5D8D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61410AC-3122-EBEE-9EDF-F113059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463-2EC4-4D9F-9EC9-BA4E146364C5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100A582-A597-B979-80AA-6860DAD9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30" y="3464496"/>
            <a:ext cx="2903031" cy="1865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77" y="3464496"/>
            <a:ext cx="2971546" cy="2236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6" y="3470822"/>
            <a:ext cx="2891482" cy="197343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45511"/>
              </p:ext>
            </p:extLst>
          </p:nvPr>
        </p:nvGraphicFramePr>
        <p:xfrm>
          <a:off x="411892" y="3093656"/>
          <a:ext cx="11376453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92151"/>
                <a:gridCol w="3792151"/>
                <a:gridCol w="379215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5C5D8D"/>
                          </a:solidFill>
                        </a:rPr>
                        <a:t>Punktuelle Anomalien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5C5D8D"/>
                          </a:solidFill>
                        </a:rPr>
                        <a:t>Kontextuelle Anomalien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5C5D8D"/>
                          </a:solidFill>
                        </a:rPr>
                        <a:t>Kollektive Anomalien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0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Prozesstechnische 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93222"/>
            <a:ext cx="11117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 Prozesstechnik</a:t>
            </a:r>
            <a:r>
              <a:rPr lang="de-DE" sz="2400" baseline="30000" dirty="0">
                <a:solidFill>
                  <a:srgbClr val="5C5D8D"/>
                </a:solidFill>
              </a:rPr>
              <a:t>3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„Gebiet der Technik, das sich mit der Planung, Messung, Steuerung, Regelung und Kontrolle, allgemein mit dem Management und der Durchführung von technischen Prozessen befasst.“ (Definition nach Brockhaus)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F344A04-144B-16EB-5389-0D7BE65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A19D-C9C7-4BBB-AD2A-E19D71AED798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7896B1A-1E0E-A8D3-52A5-D39E9687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drinnen, Decke, mehrere enthält.&#10;&#10;Automatisch generierte Beschreibung">
            <a:extLst>
              <a:ext uri="{FF2B5EF4-FFF2-40B4-BE49-F238E27FC236}">
                <a16:creationId xmlns="" xmlns:a16="http://schemas.microsoft.com/office/drawing/2014/main" id="{BD0ECEA2-4D95-D46B-AF06-B946A51F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2986320"/>
            <a:ext cx="7905844" cy="34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AAE3454-A893-4BE2-9BD4-A571073D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8" r="11094"/>
          <a:stretch/>
        </p:blipFill>
        <p:spPr>
          <a:xfrm>
            <a:off x="411891" y="1025156"/>
            <a:ext cx="5362976" cy="58328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45D43E9F-DF0F-4878-A90A-DC37CE7ED552}"/>
              </a:ext>
            </a:extLst>
          </p:cNvPr>
          <p:cNvSpPr/>
          <p:nvPr/>
        </p:nvSpPr>
        <p:spPr>
          <a:xfrm>
            <a:off x="4220521" y="4017872"/>
            <a:ext cx="1265880" cy="923330"/>
          </a:xfrm>
          <a:prstGeom prst="rect">
            <a:avLst/>
          </a:prstGeom>
          <a:noFill/>
          <a:ln w="76200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B9EC7890-7B92-4B24-A661-E71A4ECF9B05}"/>
              </a:ext>
            </a:extLst>
          </p:cNvPr>
          <p:cNvSpPr/>
          <p:nvPr/>
        </p:nvSpPr>
        <p:spPr>
          <a:xfrm>
            <a:off x="78627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812B54DB-CEDB-49B7-A873-6682FF935F0D}"/>
              </a:ext>
            </a:extLst>
          </p:cNvPr>
          <p:cNvSpPr txBox="1"/>
          <p:nvPr/>
        </p:nvSpPr>
        <p:spPr>
          <a:xfrm>
            <a:off x="3862923" y="2442663"/>
            <a:ext cx="108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Zieltanks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950B26D0-5612-4693-8055-8A15591675C1}"/>
              </a:ext>
            </a:extLst>
          </p:cNvPr>
          <p:cNvSpPr txBox="1"/>
          <p:nvPr/>
        </p:nvSpPr>
        <p:spPr>
          <a:xfrm>
            <a:off x="5558807" y="4294871"/>
            <a:ext cx="107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Starttank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2AA783B8-F43E-47DD-A997-00FD73AA254C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P&amp;ID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30C39903-ED40-467E-B5B8-DA462BA3FF5B}"/>
              </a:ext>
            </a:extLst>
          </p:cNvPr>
          <p:cNvSpPr/>
          <p:nvPr/>
        </p:nvSpPr>
        <p:spPr>
          <a:xfrm>
            <a:off x="201760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2C04D2B-AF58-4D54-86C5-2988C79349D2}"/>
              </a:ext>
            </a:extLst>
          </p:cNvPr>
          <p:cNvSpPr/>
          <p:nvPr/>
        </p:nvSpPr>
        <p:spPr>
          <a:xfrm>
            <a:off x="3255806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14724C72-D685-42FB-B184-DF454F0FE030}"/>
              </a:ext>
            </a:extLst>
          </p:cNvPr>
          <p:cNvSpPr txBox="1"/>
          <p:nvPr/>
        </p:nvSpPr>
        <p:spPr>
          <a:xfrm>
            <a:off x="7335482" y="1121267"/>
            <a:ext cx="4496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Beschreibung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5C5D8D"/>
                </a:solidFill>
              </a:rPr>
              <a:t>Four</a:t>
            </a:r>
            <a:r>
              <a:rPr lang="de-DE" sz="2400" dirty="0">
                <a:solidFill>
                  <a:srgbClr val="5C5D8D"/>
                </a:solidFill>
              </a:rPr>
              <a:t>-Tank-Batch Prozess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Forschungsanlage „Smart Automation“ (</a:t>
            </a:r>
            <a:r>
              <a:rPr lang="de-DE" sz="2400" dirty="0" err="1">
                <a:solidFill>
                  <a:srgbClr val="5C5D8D"/>
                </a:solidFill>
              </a:rPr>
              <a:t>SmA</a:t>
            </a:r>
            <a:r>
              <a:rPr lang="de-DE" sz="2400" dirty="0">
                <a:solidFill>
                  <a:srgbClr val="5C5D8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Prozessanlage für Forschungsthemen aus diversen Bereichen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Verfügt über vier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Pumpt Wasser aus einem Vorratstank in drei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Steuerung mittels sequentiellen Flussdiagramms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E46D793B-DDFF-1A9F-A76A-4D60924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9DFE-4DD8-4B8F-9BB6-E6C37C25BA74}" type="datetime1">
              <a:rPr lang="de-DE" smtClean="0"/>
              <a:t>03.07.2022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="" xmlns:a16="http://schemas.microsoft.com/office/drawing/2014/main" id="{B5A82303-6BC5-89F3-7004-4E63847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8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Decision Tree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7944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Spezielle Form eines gerichteten Graphens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Besteht aus Knoten und Kanten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Baumstruktur generieren, welche die beste Vorhersage auf den Trainingsdaten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An der Wurzel und jedem inneren Knoten wird ein Feature evaluiert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Je Ergebnis läuft die Evaluierung im linken oder rechten Teilbaum weiter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Ende: Wenn ein Blattknoten erreicht wurde; Wert im Blattknoten entspricht der Vorhersage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5F5B4B0-E7A0-2CCF-7696-097D3105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AA01D-511A-4BD2-BC56-01E7F3B811B7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561876-B91E-658B-BF4D-52297C2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Whitney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yannick kircher</cp:lastModifiedBy>
  <cp:revision>22</cp:revision>
  <dcterms:created xsi:type="dcterms:W3CDTF">2022-03-24T17:46:40Z</dcterms:created>
  <dcterms:modified xsi:type="dcterms:W3CDTF">2022-07-03T20:28:38Z</dcterms:modified>
</cp:coreProperties>
</file>