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56" r:id="rId4"/>
    <p:sldId id="258" r:id="rId5"/>
    <p:sldId id="271" r:id="rId6"/>
    <p:sldId id="262" r:id="rId7"/>
    <p:sldId id="260" r:id="rId8"/>
    <p:sldId id="261" r:id="rId9"/>
    <p:sldId id="265" r:id="rId10"/>
    <p:sldId id="264" r:id="rId11"/>
    <p:sldId id="266" r:id="rId12"/>
    <p:sldId id="272" r:id="rId13"/>
    <p:sldId id="268" r:id="rId14"/>
    <p:sldId id="270" r:id="rId15"/>
    <p:sldId id="275" r:id="rId16"/>
    <p:sldId id="274" r:id="rId17"/>
    <p:sldId id="267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379"/>
    <a:srgbClr val="5C5D8D"/>
    <a:srgbClr val="8ACF9B"/>
    <a:srgbClr val="A8C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F7B65B-6451-4549-8C5D-CF0E4DFC531E}" v="57" dt="2022-07-03T15:47:26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24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Birkenmeier" userId="65018236be50b083" providerId="LiveId" clId="{73F7B65B-6451-4549-8C5D-CF0E4DFC531E}"/>
    <pc:docChg chg="undo custSel modSld">
      <pc:chgData name="Sebastian Birkenmeier" userId="65018236be50b083" providerId="LiveId" clId="{73F7B65B-6451-4549-8C5D-CF0E4DFC531E}" dt="2022-07-03T15:47:26.256" v="124"/>
      <pc:docMkLst>
        <pc:docMk/>
      </pc:docMkLst>
      <pc:sldChg chg="modSp modAnim">
        <pc:chgData name="Sebastian Birkenmeier" userId="65018236be50b083" providerId="LiveId" clId="{73F7B65B-6451-4549-8C5D-CF0E4DFC531E}" dt="2022-07-02T10:16:35.397" v="74"/>
        <pc:sldMkLst>
          <pc:docMk/>
          <pc:sldMk cId="2186545192" sldId="256"/>
        </pc:sldMkLst>
        <pc:spChg chg="mod">
          <ac:chgData name="Sebastian Birkenmeier" userId="65018236be50b083" providerId="LiveId" clId="{73F7B65B-6451-4549-8C5D-CF0E4DFC531E}" dt="2022-07-02T10:16:24.406" v="72" actId="20577"/>
          <ac:spMkLst>
            <pc:docMk/>
            <pc:sldMk cId="2186545192" sldId="256"/>
            <ac:spMk id="12" creationId="{4907659D-DF1E-448F-B069-48B5B9D733B3}"/>
          </ac:spMkLst>
        </pc:spChg>
      </pc:sldChg>
      <pc:sldChg chg="addSp delSp modSp mod modAnim">
        <pc:chgData name="Sebastian Birkenmeier" userId="65018236be50b083" providerId="LiveId" clId="{73F7B65B-6451-4549-8C5D-CF0E4DFC531E}" dt="2022-07-03T15:47:26.256" v="124"/>
        <pc:sldMkLst>
          <pc:docMk/>
          <pc:sldMk cId="577859110" sldId="257"/>
        </pc:sldMkLst>
        <pc:spChg chg="add del">
          <ac:chgData name="Sebastian Birkenmeier" userId="65018236be50b083" providerId="LiveId" clId="{73F7B65B-6451-4549-8C5D-CF0E4DFC531E}" dt="2022-07-03T15:47:20.939" v="123" actId="22"/>
          <ac:spMkLst>
            <pc:docMk/>
            <pc:sldMk cId="577859110" sldId="257"/>
            <ac:spMk id="6" creationId="{0C58EED3-E7B9-3A34-4FD2-91A148A78469}"/>
          </ac:spMkLst>
        </pc:spChg>
        <pc:spChg chg="add mod">
          <ac:chgData name="Sebastian Birkenmeier" userId="65018236be50b083" providerId="LiveId" clId="{73F7B65B-6451-4549-8C5D-CF0E4DFC531E}" dt="2022-07-03T15:47:26.256" v="124"/>
          <ac:spMkLst>
            <pc:docMk/>
            <pc:sldMk cId="577859110" sldId="257"/>
            <ac:spMk id="7" creationId="{AD6E233A-4514-19B4-DE7D-EA9E6B89272B}"/>
          </ac:spMkLst>
        </pc:spChg>
        <pc:picChg chg="add del mod">
          <ac:chgData name="Sebastian Birkenmeier" userId="65018236be50b083" providerId="LiveId" clId="{73F7B65B-6451-4549-8C5D-CF0E4DFC531E}" dt="2022-07-02T10:24:41.230" v="118" actId="478"/>
          <ac:picMkLst>
            <pc:docMk/>
            <pc:sldMk cId="577859110" sldId="257"/>
            <ac:picMk id="3" creationId="{4EFBE7BD-C2E3-9D5F-D434-D6371A3D2846}"/>
          </ac:picMkLst>
        </pc:picChg>
      </pc:sldChg>
      <pc:sldChg chg="addSp modSp mod modAnim">
        <pc:chgData name="Sebastian Birkenmeier" userId="65018236be50b083" providerId="LiveId" clId="{73F7B65B-6451-4549-8C5D-CF0E4DFC531E}" dt="2022-07-02T10:17:36.726" v="83"/>
        <pc:sldMkLst>
          <pc:docMk/>
          <pc:sldMk cId="3950669873" sldId="258"/>
        </pc:sldMkLst>
        <pc:spChg chg="mod">
          <ac:chgData name="Sebastian Birkenmeier" userId="65018236be50b083" providerId="LiveId" clId="{73F7B65B-6451-4549-8C5D-CF0E4DFC531E}" dt="2022-07-02T10:17:17.380" v="78" actId="164"/>
          <ac:spMkLst>
            <pc:docMk/>
            <pc:sldMk cId="3950669873" sldId="258"/>
            <ac:spMk id="14" creationId="{FC86805A-5391-440C-AD1F-A7B5455411A4}"/>
          </ac:spMkLst>
        </pc:spChg>
        <pc:spChg chg="mod">
          <ac:chgData name="Sebastian Birkenmeier" userId="65018236be50b083" providerId="LiveId" clId="{73F7B65B-6451-4549-8C5D-CF0E4DFC531E}" dt="2022-07-02T10:17:17.380" v="78" actId="164"/>
          <ac:spMkLst>
            <pc:docMk/>
            <pc:sldMk cId="3950669873" sldId="258"/>
            <ac:spMk id="15" creationId="{79F85B2C-48BB-4FC9-9C3A-6C9A31D27CAC}"/>
          </ac:spMkLst>
        </pc:spChg>
        <pc:spChg chg="mod">
          <ac:chgData name="Sebastian Birkenmeier" userId="65018236be50b083" providerId="LiveId" clId="{73F7B65B-6451-4549-8C5D-CF0E4DFC531E}" dt="2022-07-02T10:17:21.955" v="79" actId="164"/>
          <ac:spMkLst>
            <pc:docMk/>
            <pc:sldMk cId="3950669873" sldId="258"/>
            <ac:spMk id="17" creationId="{A7BB2FAE-34E4-4A43-94B6-591AC7E9E463}"/>
          </ac:spMkLst>
        </pc:spChg>
        <pc:spChg chg="mod">
          <ac:chgData name="Sebastian Birkenmeier" userId="65018236be50b083" providerId="LiveId" clId="{73F7B65B-6451-4549-8C5D-CF0E4DFC531E}" dt="2022-07-02T10:17:17.380" v="78" actId="164"/>
          <ac:spMkLst>
            <pc:docMk/>
            <pc:sldMk cId="3950669873" sldId="258"/>
            <ac:spMk id="19" creationId="{50C7AE7C-EE5C-48BD-878D-AE12B544A00F}"/>
          </ac:spMkLst>
        </pc:spChg>
        <pc:spChg chg="mod">
          <ac:chgData name="Sebastian Birkenmeier" userId="65018236be50b083" providerId="LiveId" clId="{73F7B65B-6451-4549-8C5D-CF0E4DFC531E}" dt="2022-07-02T10:17:21.955" v="79" actId="164"/>
          <ac:spMkLst>
            <pc:docMk/>
            <pc:sldMk cId="3950669873" sldId="258"/>
            <ac:spMk id="20" creationId="{E0DEA790-0C51-4C87-ADA7-6E35FD07F602}"/>
          </ac:spMkLst>
        </pc:spChg>
        <pc:spChg chg="mod">
          <ac:chgData name="Sebastian Birkenmeier" userId="65018236be50b083" providerId="LiveId" clId="{73F7B65B-6451-4549-8C5D-CF0E4DFC531E}" dt="2022-07-02T10:17:21.955" v="79" actId="164"/>
          <ac:spMkLst>
            <pc:docMk/>
            <pc:sldMk cId="3950669873" sldId="258"/>
            <ac:spMk id="24" creationId="{6853DA0A-6B6C-4EF2-950A-6CAD9C612654}"/>
          </ac:spMkLst>
        </pc:spChg>
        <pc:grpChg chg="add mod">
          <ac:chgData name="Sebastian Birkenmeier" userId="65018236be50b083" providerId="LiveId" clId="{73F7B65B-6451-4549-8C5D-CF0E4DFC531E}" dt="2022-07-02T10:17:25.765" v="81" actId="1076"/>
          <ac:grpSpMkLst>
            <pc:docMk/>
            <pc:sldMk cId="3950669873" sldId="258"/>
            <ac:grpSpMk id="3" creationId="{F4B03400-0458-FB01-81FB-0B3FB3652DF1}"/>
          </ac:grpSpMkLst>
        </pc:grpChg>
        <pc:grpChg chg="add mod">
          <ac:chgData name="Sebastian Birkenmeier" userId="65018236be50b083" providerId="LiveId" clId="{73F7B65B-6451-4549-8C5D-CF0E4DFC531E}" dt="2022-07-02T10:17:25.765" v="81" actId="1076"/>
          <ac:grpSpMkLst>
            <pc:docMk/>
            <pc:sldMk cId="3950669873" sldId="258"/>
            <ac:grpSpMk id="5" creationId="{D7527508-93C3-FC40-CBA5-2FE50229DAD6}"/>
          </ac:grpSpMkLst>
        </pc:grpChg>
        <pc:graphicFrameChg chg="modGraphic">
          <ac:chgData name="Sebastian Birkenmeier" userId="65018236be50b083" providerId="LiveId" clId="{73F7B65B-6451-4549-8C5D-CF0E4DFC531E}" dt="2022-07-02T09:32:21.195" v="4" actId="20577"/>
          <ac:graphicFrameMkLst>
            <pc:docMk/>
            <pc:sldMk cId="3950669873" sldId="258"/>
            <ac:graphicFrameMk id="7" creationId="{6874177A-09C0-4FD5-8720-CBF60F31D139}"/>
          </ac:graphicFrameMkLst>
        </pc:graphicFrameChg>
      </pc:sldChg>
      <pc:sldChg chg="modAnim">
        <pc:chgData name="Sebastian Birkenmeier" userId="65018236be50b083" providerId="LiveId" clId="{73F7B65B-6451-4549-8C5D-CF0E4DFC531E}" dt="2022-07-03T15:46:15.344" v="121"/>
        <pc:sldMkLst>
          <pc:docMk/>
          <pc:sldMk cId="2554844030" sldId="261"/>
        </pc:sldMkLst>
      </pc:sldChg>
      <pc:sldChg chg="modSp mod modAnim">
        <pc:chgData name="Sebastian Birkenmeier" userId="65018236be50b083" providerId="LiveId" clId="{73F7B65B-6451-4549-8C5D-CF0E4DFC531E}" dt="2022-07-02T10:20:04.506" v="95"/>
        <pc:sldMkLst>
          <pc:docMk/>
          <pc:sldMk cId="952008421" sldId="262"/>
        </pc:sldMkLst>
        <pc:picChg chg="mod">
          <ac:chgData name="Sebastian Birkenmeier" userId="65018236be50b083" providerId="LiveId" clId="{73F7B65B-6451-4549-8C5D-CF0E4DFC531E}" dt="2022-07-02T10:13:52" v="55" actId="1076"/>
          <ac:picMkLst>
            <pc:docMk/>
            <pc:sldMk cId="952008421" sldId="262"/>
            <ac:picMk id="7" creationId="{32C00600-EC3A-4E02-8B73-CE90403E7630}"/>
          </ac:picMkLst>
        </pc:picChg>
        <pc:picChg chg="mod">
          <ac:chgData name="Sebastian Birkenmeier" userId="65018236be50b083" providerId="LiveId" clId="{73F7B65B-6451-4549-8C5D-CF0E4DFC531E}" dt="2022-07-02T10:14:07.741" v="60" actId="1076"/>
          <ac:picMkLst>
            <pc:docMk/>
            <pc:sldMk cId="952008421" sldId="262"/>
            <ac:picMk id="11" creationId="{F77A57BF-47AB-432D-BFC9-B60C27D8E499}"/>
          </ac:picMkLst>
        </pc:picChg>
        <pc:picChg chg="mod">
          <ac:chgData name="Sebastian Birkenmeier" userId="65018236be50b083" providerId="LiveId" clId="{73F7B65B-6451-4549-8C5D-CF0E4DFC531E}" dt="2022-07-02T10:14:03.219" v="59" actId="14100"/>
          <ac:picMkLst>
            <pc:docMk/>
            <pc:sldMk cId="952008421" sldId="262"/>
            <ac:picMk id="13" creationId="{AB24CBC0-C4C1-4C66-B700-B276EF64E7F8}"/>
          </ac:picMkLst>
        </pc:picChg>
      </pc:sldChg>
      <pc:sldChg chg="modAnim">
        <pc:chgData name="Sebastian Birkenmeier" userId="65018236be50b083" providerId="LiveId" clId="{73F7B65B-6451-4549-8C5D-CF0E4DFC531E}" dt="2022-07-02T10:18:45.840" v="86"/>
        <pc:sldMkLst>
          <pc:docMk/>
          <pc:sldMk cId="1312269276" sldId="264"/>
        </pc:sldMkLst>
      </pc:sldChg>
      <pc:sldChg chg="modAnim">
        <pc:chgData name="Sebastian Birkenmeier" userId="65018236be50b083" providerId="LiveId" clId="{73F7B65B-6451-4549-8C5D-CF0E4DFC531E}" dt="2022-07-02T10:18:36.901" v="84"/>
        <pc:sldMkLst>
          <pc:docMk/>
          <pc:sldMk cId="1511050089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284CA-2FFE-42F8-B655-6B9C440A42C0}" type="datetimeFigureOut">
              <a:rPr lang="de-DE" smtClean="0"/>
              <a:t>04.07.2022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A9311-5F6B-4CCE-8112-6B0C08440A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35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9C744-82B2-42F8-A02B-CF92B2508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4CC61D-133E-42AD-8357-049D6177B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F5985-2CA3-4AC2-8021-B2367716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4"/>
            <a:ext cx="2743200" cy="365125"/>
          </a:xfr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C1D7B5E-0C64-44F6-9E4E-08B6EB51C12E}" type="datetime1">
              <a:rPr lang="de-DE" smtClean="0"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4C0ED9-7F16-4F3A-AD18-131E2CD4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8CAAA8-E4D4-4D12-9568-212F6422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F58FA25-156B-428B-A75B-54B738B0BE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8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A0F22-1D31-4AA9-BD75-EB28E830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36D1C1-DB65-4FFF-97F4-2D8E97140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CC44B-ACE4-4D51-85E1-B0688BE6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6687-67D2-4799-83E7-848D0A3012AB}" type="datetime1">
              <a:rPr lang="de-DE" smtClean="0"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B2DA5-85FB-463C-8EE8-1C65BC73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F869DC-7A3E-42EE-B741-3426582D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3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15E025-27CA-43FD-AC27-E7A9DA4A2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B4A698-5133-4C8C-AEE1-C10A187D7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EACA0A-6819-4C12-840E-422A50CD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1B56-1CC0-446B-992A-C3319D92BE7F}" type="datetime1">
              <a:rPr lang="de-DE" smtClean="0"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EC4817-8859-44DB-BAF7-9F7625EB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F6ACDB-ECE6-470F-BD49-F9C1833C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22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CD4B1-86FE-47B2-A759-87BECC60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838476-875C-4AC6-A6CE-F3FC796AC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E774BC-E251-44C1-B5AD-39CA29F7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257-76B1-4D99-928B-8118749BCCE4}" type="datetime1">
              <a:rPr lang="de-DE" smtClean="0"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761258-9BE6-4449-BC61-F8830D04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D3F51-9B2D-48E5-87C3-DCAB964C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83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51F41-61B0-451E-960A-6C32E83F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B83402-A7DA-42CA-AABA-970A5B2B1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43E0C1-AF3B-41F0-86E4-B43FD9DF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4262-B3BF-4B02-8D39-940B2DE5F8CB}" type="datetime1">
              <a:rPr lang="de-DE" smtClean="0"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08BE33-C6D1-4B66-9653-ECCC2CB3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E33A14-E48E-4992-BA7D-CB2773A3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95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BBDC9-42AA-474B-B6B3-3C890A61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08E45F-643F-4A9C-88B1-3752D2C96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469A33-F7F7-49D2-B900-C0E14888D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48587A-73B9-470E-B66E-A0FCE301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B7BF-EDE1-461B-953F-946DC4A14CE4}" type="datetime1">
              <a:rPr lang="de-DE" smtClean="0"/>
              <a:t>04.07.2022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E94689-19F0-4FA4-BA5A-85EBDEE1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1C32F0-AF46-4B77-B5CB-C27DC36C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2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698C0-4DD3-4DA0-A09E-F4570D7C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7B2AAD-95B1-469D-B743-AA699451C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747742-71CB-4D7D-98A0-D773250A7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67DBD8-BBDC-4991-9253-900ED8E5C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A8D78F-6AB1-47EA-921C-C4BB11427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BF8C95-FA9F-4F10-9505-77E26F4E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2DED-E9DC-4DB0-8B7D-C6668A7AD1BB}" type="datetime1">
              <a:rPr lang="de-DE" smtClean="0"/>
              <a:t>04.07.2022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613883-66DC-496D-A6AB-69332EA2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263F17A-12E9-4863-99B8-AD869836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39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37CA4-FD16-44CA-83E3-9F65E550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855BCA-26AF-4EB0-86F8-2EAE94C7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29D1-9679-47C1-AB78-8399A20BA7A8}" type="datetime1">
              <a:rPr lang="de-DE" smtClean="0"/>
              <a:t>04.07.2022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45CC5C-2A0B-4FCE-872A-460FACF0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6EC8E2-3787-4E12-8A21-EB50393F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88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2E1E55-5540-483A-938C-ECD6FE03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CB00-37F1-459E-B13E-53FD80F908E4}" type="datetime1">
              <a:rPr lang="de-DE" smtClean="0"/>
              <a:t>04.07.2022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374A5B-5D91-4425-90EB-883AD092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13B27D-8AC3-4D1A-8989-DDA1070C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49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FE1C0-6DAA-4195-86AC-E81B73B3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901990-3BC2-4BFA-87A6-564A82D8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854EBF-DE89-4702-A606-DF4841C76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85E189-8F72-4095-94F7-50B979C1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56E5-2165-46AD-8872-F250B3890984}" type="datetime1">
              <a:rPr lang="de-DE" smtClean="0"/>
              <a:t>04.07.2022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DB5BFF-199A-4111-A41D-2FA661F0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7741B2-26DB-4168-BDF3-ABBFC73D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7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18BB1-316D-4570-8A70-DD5CBCBC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9063D0-9ACD-4E08-9218-F923BB042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BB36CC-7A6E-42B0-8177-3E0A40867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BF362F-EBFB-4B35-AD09-B26DBEBF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984E-DD2E-4AE1-9495-8CCA503E945E}" type="datetime1">
              <a:rPr lang="de-DE" smtClean="0"/>
              <a:t>04.07.2022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219966-BC0F-4125-8697-1F877365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3B2F53-265E-4BAB-A9C0-9C9FF9B2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89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F29CDB-879D-41C3-8CF9-6B783AC2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C3F747-4553-441D-9A59-A179A6C8C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470060-353B-434A-B7CC-33FBD4982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54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53A2B2D-7944-41FB-9249-083B5889C651}" type="datetime1">
              <a:rPr lang="de-DE" smtClean="0"/>
              <a:pPr/>
              <a:t>04.07.2022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3047DD-B4DA-48AE-9813-BA5BB26F6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07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B4E430-5754-4B82-BF95-E52C81F03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15752" y="649249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F58FA25-156B-428B-A75B-54B738B0BE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09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bi.ch/blog/drei-arten-von-anomalien/" TargetMode="External"/><Relationship Id="rId2" Type="http://schemas.openxmlformats.org/officeDocument/2006/relationships/hyperlink" Target="https://www.duden.de/rechtschreibung/Anomali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rockhaus.de/ecs/enzy/article/prozesstechnik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5BC0F38-C5EA-4A88-B161-F0A7D0C230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3A27E1-0806-4EA0-BBF4-2C172635DF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9653" y="2249805"/>
            <a:ext cx="4192693" cy="235839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D6E233A-4514-19B4-DE7D-EA9E6B89272B}"/>
              </a:ext>
            </a:extLst>
          </p:cNvPr>
          <p:cNvSpPr txBox="1"/>
          <p:nvPr/>
        </p:nvSpPr>
        <p:spPr>
          <a:xfrm>
            <a:off x="2837762" y="6445536"/>
            <a:ext cx="651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9091B6"/>
                </a:solidFill>
              </a:rPr>
              <a:t>Alina Bickel | Yannick Kircher | Marc </a:t>
            </a:r>
            <a:r>
              <a:rPr lang="de-DE" dirty="0" err="1">
                <a:solidFill>
                  <a:srgbClr val="9091B6"/>
                </a:solidFill>
              </a:rPr>
              <a:t>Puikys</a:t>
            </a:r>
            <a:r>
              <a:rPr lang="de-DE" dirty="0">
                <a:solidFill>
                  <a:srgbClr val="9091B6"/>
                </a:solidFill>
              </a:rPr>
              <a:t> | Sebastian Birkenmeier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785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Random Forest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54664"/>
            <a:ext cx="83813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Gehört zu den Ensemble-Modellen</a:t>
            </a:r>
          </a:p>
          <a:p>
            <a:endParaRPr lang="de-DE" sz="2400" dirty="0">
              <a:solidFill>
                <a:srgbClr val="5C5D8D"/>
              </a:solidFill>
            </a:endParaRPr>
          </a:p>
          <a:p>
            <a:r>
              <a:rPr lang="de-DE" sz="2400" b="1" dirty="0">
                <a:solidFill>
                  <a:srgbClr val="5C5D8D"/>
                </a:solidFill>
              </a:rPr>
              <a:t>Training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Generieren von B Bootstrap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Trainieren von B Entscheidungsbäumen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Beim Training der Bäume wird bei jedem Split nur zufällig ausgewählte Stichprobe von m Features in Betracht gezogen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5C5D8D"/>
              </a:solidFill>
            </a:endParaRPr>
          </a:p>
          <a:p>
            <a:r>
              <a:rPr lang="de-DE" sz="2400" b="1" dirty="0">
                <a:solidFill>
                  <a:srgbClr val="5C5D8D"/>
                </a:solidFill>
              </a:rPr>
              <a:t>Vorhersage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Aggregierte Einzelvorhersage zu Gesamtvorhersage (Hier: Mehrheitsvotum für Klassifizierung)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3F4F0B-76CC-7036-CBDC-DE797B9E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158-1BC2-4E16-ADAE-392D6956A53D}" type="datetime1">
              <a:rPr lang="de-DE" smtClean="0"/>
              <a:t>04.07.2022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529953-6FF0-0D94-DED8-0798B56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26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Logistische Regression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54664"/>
            <a:ext cx="8381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Hier: Binäre logistische Regression (betrachtet zwei Ausprägungen)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Schätzung, wie wahrscheinlich es ist, dass der Messwert in die Kategorie „Anomalie“ oder „Keine Anomalie“ fällt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4152DC-9020-42C9-D7AF-7FA1DE35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A623-6444-4DC1-9B9E-1E8B1093C97E}" type="datetime1">
              <a:rPr lang="de-DE" smtClean="0"/>
              <a:t>04.07.2022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7C3CD9-97EB-7652-4331-A495017D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36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5BC0F38-C5EA-4A88-B161-F0A7D0C230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17C281-9103-4001-B331-1945313A1AF6}"/>
              </a:ext>
            </a:extLst>
          </p:cNvPr>
          <p:cNvSpPr txBox="1"/>
          <p:nvPr/>
        </p:nvSpPr>
        <p:spPr>
          <a:xfrm>
            <a:off x="1" y="304427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bg1"/>
                </a:solidFill>
              </a:rPr>
              <a:t>Ergebnisse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DCCC8AF-1AAB-C0A1-31EF-8F84C928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33E4-8E85-499A-BD28-A802FFFCDA60}" type="datetime1">
              <a:rPr lang="de-DE" smtClean="0"/>
              <a:t>04.07.2022</a:t>
            </a:fld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E3FBCF-D950-F55D-4E1A-C539DFC8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01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3F4F0B-76CC-7036-CBDC-DE797B9E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158-1BC2-4E16-ADAE-392D6956A53D}" type="datetime1">
              <a:rPr lang="de-DE" smtClean="0"/>
              <a:t>04.07.2022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529953-6FF0-0D94-DED8-0798B56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12</a:t>
            </a:fld>
            <a:endParaRPr lang="de-DE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DB72C67-E8D5-FDF2-60E3-A9C0733F6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272757"/>
              </p:ext>
            </p:extLst>
          </p:nvPr>
        </p:nvGraphicFramePr>
        <p:xfrm>
          <a:off x="6800848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Logistische Regression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86,42%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99,63%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399EB00D-C509-2784-2141-958B10794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225418"/>
              </p:ext>
            </p:extLst>
          </p:nvPr>
        </p:nvGraphicFramePr>
        <p:xfrm>
          <a:off x="552264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Decision Tree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95,03%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97,1%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1D9887B5-EEB9-8773-ED06-F2BE5D060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360814"/>
              </p:ext>
            </p:extLst>
          </p:nvPr>
        </p:nvGraphicFramePr>
        <p:xfrm>
          <a:off x="3676556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96,5%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98,54%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807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3F4F0B-76CC-7036-CBDC-DE797B9E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158-1BC2-4E16-ADAE-392D6956A53D}" type="datetime1">
              <a:rPr lang="de-DE" smtClean="0"/>
              <a:t>04.07.2022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529953-6FF0-0D94-DED8-0798B56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13</a:t>
            </a:fld>
            <a:endParaRPr lang="de-DE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DB72C67-E8D5-FDF2-60E3-A9C0733F6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40194"/>
              </p:ext>
            </p:extLst>
          </p:nvPr>
        </p:nvGraphicFramePr>
        <p:xfrm>
          <a:off x="6800848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Logistische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86,42%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99,63%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399EB00D-C509-2784-2141-958B10794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711997"/>
              </p:ext>
            </p:extLst>
          </p:nvPr>
        </p:nvGraphicFramePr>
        <p:xfrm>
          <a:off x="552264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Decision Tree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95,03%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97,1%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1D9887B5-EEB9-8773-ED06-F2BE5D060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18514"/>
              </p:ext>
            </p:extLst>
          </p:nvPr>
        </p:nvGraphicFramePr>
        <p:xfrm>
          <a:off x="3676556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Accuracy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96,5%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Recall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98,54%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pic>
        <p:nvPicPr>
          <p:cNvPr id="10" name="Grafik 9">
            <a:extLst>
              <a:ext uri="{FF2B5EF4-FFF2-40B4-BE49-F238E27FC236}">
                <a16:creationId xmlns:a16="http://schemas.microsoft.com/office/drawing/2014/main" id="{8C3C4D67-F4F2-1FCD-B5A4-B64D79F4C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" t="9330" r="6398" b="3019"/>
          <a:stretch/>
        </p:blipFill>
        <p:spPr>
          <a:xfrm>
            <a:off x="162997" y="3672708"/>
            <a:ext cx="9904676" cy="275487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F9BDBAD-6C85-5622-48BB-FD46F650F22D}"/>
              </a:ext>
            </a:extLst>
          </p:cNvPr>
          <p:cNvSpPr txBox="1"/>
          <p:nvPr/>
        </p:nvSpPr>
        <p:spPr>
          <a:xfrm>
            <a:off x="411891" y="3345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C5D8D"/>
                </a:solidFill>
              </a:rPr>
              <a:t>Beispiel: Vorhersage für den 11.10.2018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876B5DE-7F28-FBF5-8E65-0FF41851605F}"/>
              </a:ext>
            </a:extLst>
          </p:cNvPr>
          <p:cNvSpPr/>
          <p:nvPr/>
        </p:nvSpPr>
        <p:spPr>
          <a:xfrm>
            <a:off x="10206693" y="4245345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7722868-73F4-79ED-453D-9557014FFB78}"/>
              </a:ext>
            </a:extLst>
          </p:cNvPr>
          <p:cNvSpPr/>
          <p:nvPr/>
        </p:nvSpPr>
        <p:spPr>
          <a:xfrm>
            <a:off x="10206693" y="3866429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4775388-F8D0-3E5B-23AE-EDFC765482EC}"/>
              </a:ext>
            </a:extLst>
          </p:cNvPr>
          <p:cNvSpPr txBox="1"/>
          <p:nvPr/>
        </p:nvSpPr>
        <p:spPr>
          <a:xfrm>
            <a:off x="10386822" y="3715291"/>
            <a:ext cx="1719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6CA379"/>
                </a:solidFill>
              </a:rPr>
              <a:t>nicht fehlerhaft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DA1CA0C-83E0-2150-BE27-7FDC3117C3FD}"/>
              </a:ext>
            </a:extLst>
          </p:cNvPr>
          <p:cNvSpPr txBox="1"/>
          <p:nvPr/>
        </p:nvSpPr>
        <p:spPr>
          <a:xfrm>
            <a:off x="10386822" y="4112495"/>
            <a:ext cx="1109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5C5D8D"/>
                </a:solidFill>
              </a:rPr>
              <a:t>fehlerhaft</a:t>
            </a:r>
          </a:p>
        </p:txBody>
      </p:sp>
    </p:spTree>
    <p:extLst>
      <p:ext uri="{BB962C8B-B14F-4D97-AF65-F5344CB8AC3E}">
        <p14:creationId xmlns:p14="http://schemas.microsoft.com/office/powerpoint/2010/main" val="2164093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CBC263AC-D3E8-3BB8-DCA2-AB77D2C05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27" r="9465" b="3857"/>
          <a:stretch/>
        </p:blipFill>
        <p:spPr>
          <a:xfrm>
            <a:off x="162997" y="3774711"/>
            <a:ext cx="9824283" cy="264738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3F4F0B-76CC-7036-CBDC-DE797B9E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158-1BC2-4E16-ADAE-392D6956A53D}" type="datetime1">
              <a:rPr lang="de-DE" smtClean="0"/>
              <a:t>04.07.2022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529953-6FF0-0D94-DED8-0798B56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DB72C67-E8D5-FDF2-60E3-A9C0733F643F}"/>
              </a:ext>
            </a:extLst>
          </p:cNvPr>
          <p:cNvGraphicFramePr>
            <a:graphicFrameLocks noGrp="1"/>
          </p:cNvGraphicFramePr>
          <p:nvPr/>
        </p:nvGraphicFramePr>
        <p:xfrm>
          <a:off x="6800848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Logistische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86,42%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99,63%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399EB00D-C509-2784-2141-958B10794E24}"/>
              </a:ext>
            </a:extLst>
          </p:cNvPr>
          <p:cNvGraphicFramePr>
            <a:graphicFrameLocks noGrp="1"/>
          </p:cNvGraphicFramePr>
          <p:nvPr/>
        </p:nvGraphicFramePr>
        <p:xfrm>
          <a:off x="552264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Decision Tree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95,03%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97,1%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1D9887B5-EEB9-8773-ED06-F2BE5D060DCE}"/>
              </a:ext>
            </a:extLst>
          </p:cNvPr>
          <p:cNvGraphicFramePr>
            <a:graphicFrameLocks noGrp="1"/>
          </p:cNvGraphicFramePr>
          <p:nvPr/>
        </p:nvGraphicFramePr>
        <p:xfrm>
          <a:off x="3676556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Accuracy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96,5%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Recall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98,54%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6F9BDBAD-6C85-5622-48BB-FD46F650F22D}"/>
              </a:ext>
            </a:extLst>
          </p:cNvPr>
          <p:cNvSpPr txBox="1"/>
          <p:nvPr/>
        </p:nvSpPr>
        <p:spPr>
          <a:xfrm>
            <a:off x="411891" y="3345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C5D8D"/>
                </a:solidFill>
              </a:rPr>
              <a:t>Beispiel: Vorhersage für den 11.10.2018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876B5DE-7F28-FBF5-8E65-0FF41851605F}"/>
              </a:ext>
            </a:extLst>
          </p:cNvPr>
          <p:cNvSpPr/>
          <p:nvPr/>
        </p:nvSpPr>
        <p:spPr>
          <a:xfrm>
            <a:off x="10206693" y="4245345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7722868-73F4-79ED-453D-9557014FFB78}"/>
              </a:ext>
            </a:extLst>
          </p:cNvPr>
          <p:cNvSpPr/>
          <p:nvPr/>
        </p:nvSpPr>
        <p:spPr>
          <a:xfrm>
            <a:off x="10206693" y="3866429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4775388-F8D0-3E5B-23AE-EDFC765482EC}"/>
              </a:ext>
            </a:extLst>
          </p:cNvPr>
          <p:cNvSpPr txBox="1"/>
          <p:nvPr/>
        </p:nvSpPr>
        <p:spPr>
          <a:xfrm>
            <a:off x="10386822" y="3715291"/>
            <a:ext cx="1719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6CA379"/>
                </a:solidFill>
              </a:rPr>
              <a:t>nicht fehlerhaft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DA1CA0C-83E0-2150-BE27-7FDC3117C3FD}"/>
              </a:ext>
            </a:extLst>
          </p:cNvPr>
          <p:cNvSpPr txBox="1"/>
          <p:nvPr/>
        </p:nvSpPr>
        <p:spPr>
          <a:xfrm>
            <a:off x="10386822" y="4112495"/>
            <a:ext cx="1109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5C5D8D"/>
                </a:solidFill>
              </a:rPr>
              <a:t>fehlerhaft</a:t>
            </a:r>
          </a:p>
        </p:txBody>
      </p:sp>
    </p:spTree>
    <p:extLst>
      <p:ext uri="{BB962C8B-B14F-4D97-AF65-F5344CB8AC3E}">
        <p14:creationId xmlns:p14="http://schemas.microsoft.com/office/powerpoint/2010/main" val="2649833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3F4F0B-76CC-7036-CBDC-DE797B9E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2158-1BC2-4E16-ADAE-392D6956A53D}" type="datetime1">
              <a:rPr lang="de-DE" smtClean="0"/>
              <a:t>04.07.2022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529953-6FF0-0D94-DED8-0798B56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15</a:t>
            </a:fld>
            <a:endParaRPr lang="de-DE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DB72C67-E8D5-FDF2-60E3-A9C0733F643F}"/>
              </a:ext>
            </a:extLst>
          </p:cNvPr>
          <p:cNvGraphicFramePr>
            <a:graphicFrameLocks noGrp="1"/>
          </p:cNvGraphicFramePr>
          <p:nvPr/>
        </p:nvGraphicFramePr>
        <p:xfrm>
          <a:off x="6800848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Logistische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86,42%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99,63%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399EB00D-C509-2784-2141-958B10794E24}"/>
              </a:ext>
            </a:extLst>
          </p:cNvPr>
          <p:cNvGraphicFramePr>
            <a:graphicFrameLocks noGrp="1"/>
          </p:cNvGraphicFramePr>
          <p:nvPr/>
        </p:nvGraphicFramePr>
        <p:xfrm>
          <a:off x="552264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Decision Tree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95,03%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97,1%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1D9887B5-EEB9-8773-ED06-F2BE5D060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990298"/>
              </p:ext>
            </p:extLst>
          </p:nvPr>
        </p:nvGraphicFramePr>
        <p:xfrm>
          <a:off x="3676556" y="1784361"/>
          <a:ext cx="24194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14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Accuracy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96,5%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Recall</a:t>
                      </a:r>
                    </a:p>
                  </a:txBody>
                  <a:tcPr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98,54%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sp>
        <p:nvSpPr>
          <p:cNvPr id="12" name="Ellipse 11">
            <a:extLst>
              <a:ext uri="{FF2B5EF4-FFF2-40B4-BE49-F238E27FC236}">
                <a16:creationId xmlns:a16="http://schemas.microsoft.com/office/drawing/2014/main" id="{1876B5DE-7F28-FBF5-8E65-0FF41851605F}"/>
              </a:ext>
            </a:extLst>
          </p:cNvPr>
          <p:cNvSpPr/>
          <p:nvPr/>
        </p:nvSpPr>
        <p:spPr>
          <a:xfrm>
            <a:off x="10206693" y="4245345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7722868-73F4-79ED-453D-9557014FFB78}"/>
              </a:ext>
            </a:extLst>
          </p:cNvPr>
          <p:cNvSpPr/>
          <p:nvPr/>
        </p:nvSpPr>
        <p:spPr>
          <a:xfrm>
            <a:off x="10206693" y="3866429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4775388-F8D0-3E5B-23AE-EDFC765482EC}"/>
              </a:ext>
            </a:extLst>
          </p:cNvPr>
          <p:cNvSpPr txBox="1"/>
          <p:nvPr/>
        </p:nvSpPr>
        <p:spPr>
          <a:xfrm>
            <a:off x="10386822" y="3715291"/>
            <a:ext cx="1719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6CA379"/>
                </a:solidFill>
              </a:rPr>
              <a:t>nicht fehlerhaft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DA1CA0C-83E0-2150-BE27-7FDC3117C3FD}"/>
              </a:ext>
            </a:extLst>
          </p:cNvPr>
          <p:cNvSpPr txBox="1"/>
          <p:nvPr/>
        </p:nvSpPr>
        <p:spPr>
          <a:xfrm>
            <a:off x="10386822" y="4112495"/>
            <a:ext cx="1109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5C5D8D"/>
                </a:solidFill>
              </a:rPr>
              <a:t>fehlerhaft</a:t>
            </a:r>
          </a:p>
        </p:txBody>
      </p:sp>
      <p:graphicFrame>
        <p:nvGraphicFramePr>
          <p:cNvPr id="27" name="Tabelle 26">
            <a:extLst>
              <a:ext uri="{FF2B5EF4-FFF2-40B4-BE49-F238E27FC236}">
                <a16:creationId xmlns:a16="http://schemas.microsoft.com/office/drawing/2014/main" id="{F15CBDC4-6840-C178-B2E2-B42ACFB30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96068"/>
              </p:ext>
            </p:extLst>
          </p:nvPr>
        </p:nvGraphicFramePr>
        <p:xfrm>
          <a:off x="552261" y="3820729"/>
          <a:ext cx="944263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8426">
                  <a:extLst>
                    <a:ext uri="{9D8B030D-6E8A-4147-A177-3AD203B41FA5}">
                      <a16:colId xmlns:a16="http://schemas.microsoft.com/office/drawing/2014/main" val="340557230"/>
                    </a:ext>
                  </a:extLst>
                </a:gridCol>
                <a:gridCol w="3814213">
                  <a:extLst>
                    <a:ext uri="{9D8B030D-6E8A-4147-A177-3AD203B41FA5}">
                      <a16:colId xmlns:a16="http://schemas.microsoft.com/office/drawing/2014/main" val="1167263557"/>
                    </a:ext>
                  </a:extLst>
                </a:gridCol>
              </a:tblGrid>
              <a:tr h="358705">
                <a:tc gridSpan="2"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Ab wann klassifizieren wir einen Batch als fehlerhaft?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19409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Längste Falschklassifizierung von Gutwerten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20734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Fehlervorhersage ab 12 Fehlermessungen hintereinander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b="0" dirty="0">
                        <a:solidFill>
                          <a:srgbClr val="5C5D8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6995"/>
                  </a:ext>
                </a:extLst>
              </a:tr>
            </a:tbl>
          </a:graphicData>
        </a:graphic>
      </p:graphicFrame>
      <p:sp>
        <p:nvSpPr>
          <p:cNvPr id="28" name="Ellipse 27">
            <a:extLst>
              <a:ext uri="{FF2B5EF4-FFF2-40B4-BE49-F238E27FC236}">
                <a16:creationId xmlns:a16="http://schemas.microsoft.com/office/drawing/2014/main" id="{589B70BB-D537-5BFE-9917-0A491943F838}"/>
              </a:ext>
            </a:extLst>
          </p:cNvPr>
          <p:cNvSpPr/>
          <p:nvPr/>
        </p:nvSpPr>
        <p:spPr>
          <a:xfrm>
            <a:off x="6382785" y="4334502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6ED80A4-B2E3-6170-2B05-645BEC948D61}"/>
              </a:ext>
            </a:extLst>
          </p:cNvPr>
          <p:cNvSpPr/>
          <p:nvPr/>
        </p:nvSpPr>
        <p:spPr>
          <a:xfrm>
            <a:off x="6689416" y="4334502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86CB8788-6CB0-E076-124B-8AC9AA1F2FE9}"/>
              </a:ext>
            </a:extLst>
          </p:cNvPr>
          <p:cNvSpPr/>
          <p:nvPr/>
        </p:nvSpPr>
        <p:spPr>
          <a:xfrm>
            <a:off x="6996047" y="4334502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908EC67-E7CB-AAC5-DEE4-B694A1E309C0}"/>
              </a:ext>
            </a:extLst>
          </p:cNvPr>
          <p:cNvSpPr/>
          <p:nvPr/>
        </p:nvSpPr>
        <p:spPr>
          <a:xfrm>
            <a:off x="7302678" y="4334502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9A541A8-4327-1B51-D384-AA3DA0E881F2}"/>
              </a:ext>
            </a:extLst>
          </p:cNvPr>
          <p:cNvSpPr/>
          <p:nvPr/>
        </p:nvSpPr>
        <p:spPr>
          <a:xfrm>
            <a:off x="7609309" y="4334502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51C5D1C-59B8-79F1-A9E6-D913AC36AF88}"/>
              </a:ext>
            </a:extLst>
          </p:cNvPr>
          <p:cNvSpPr/>
          <p:nvPr/>
        </p:nvSpPr>
        <p:spPr>
          <a:xfrm>
            <a:off x="7915940" y="4334502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34A13C0D-310E-46DA-6899-08DA0701F474}"/>
              </a:ext>
            </a:extLst>
          </p:cNvPr>
          <p:cNvSpPr/>
          <p:nvPr/>
        </p:nvSpPr>
        <p:spPr>
          <a:xfrm>
            <a:off x="6382785" y="468850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51B85E55-6469-17A6-2E36-588F2BDFD631}"/>
              </a:ext>
            </a:extLst>
          </p:cNvPr>
          <p:cNvSpPr/>
          <p:nvPr/>
        </p:nvSpPr>
        <p:spPr>
          <a:xfrm>
            <a:off x="6689416" y="468850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3B79020-A78C-976A-D267-F6546148F286}"/>
              </a:ext>
            </a:extLst>
          </p:cNvPr>
          <p:cNvSpPr/>
          <p:nvPr/>
        </p:nvSpPr>
        <p:spPr>
          <a:xfrm>
            <a:off x="6996047" y="468850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84DA594-5434-ABCB-5361-31843954B8D8}"/>
              </a:ext>
            </a:extLst>
          </p:cNvPr>
          <p:cNvSpPr/>
          <p:nvPr/>
        </p:nvSpPr>
        <p:spPr>
          <a:xfrm>
            <a:off x="7302678" y="468850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0D613FE4-DF0C-57A4-BC18-7CDE9EC6B113}"/>
              </a:ext>
            </a:extLst>
          </p:cNvPr>
          <p:cNvSpPr/>
          <p:nvPr/>
        </p:nvSpPr>
        <p:spPr>
          <a:xfrm>
            <a:off x="7609309" y="468850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898BE5B-5C48-B688-AAE3-C4A6416C1DFB}"/>
              </a:ext>
            </a:extLst>
          </p:cNvPr>
          <p:cNvSpPr/>
          <p:nvPr/>
        </p:nvSpPr>
        <p:spPr>
          <a:xfrm>
            <a:off x="7915940" y="468850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795D3493-447B-CE30-F3F9-5064F01BF077}"/>
              </a:ext>
            </a:extLst>
          </p:cNvPr>
          <p:cNvSpPr/>
          <p:nvPr/>
        </p:nvSpPr>
        <p:spPr>
          <a:xfrm>
            <a:off x="8222571" y="469281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2BFF4F5-2A1B-70DA-EC48-0676624B1686}"/>
              </a:ext>
            </a:extLst>
          </p:cNvPr>
          <p:cNvSpPr/>
          <p:nvPr/>
        </p:nvSpPr>
        <p:spPr>
          <a:xfrm>
            <a:off x="8529202" y="469281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F195C38A-4BA9-BE8C-5341-B59551DD9B2B}"/>
              </a:ext>
            </a:extLst>
          </p:cNvPr>
          <p:cNvSpPr/>
          <p:nvPr/>
        </p:nvSpPr>
        <p:spPr>
          <a:xfrm>
            <a:off x="8835833" y="469281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42D58094-FC88-FA44-905C-305EA27A2AF1}"/>
              </a:ext>
            </a:extLst>
          </p:cNvPr>
          <p:cNvSpPr/>
          <p:nvPr/>
        </p:nvSpPr>
        <p:spPr>
          <a:xfrm>
            <a:off x="9142464" y="469281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0A30C2F8-403C-4AC5-CD1B-19A292DA57F4}"/>
              </a:ext>
            </a:extLst>
          </p:cNvPr>
          <p:cNvSpPr/>
          <p:nvPr/>
        </p:nvSpPr>
        <p:spPr>
          <a:xfrm>
            <a:off x="9449095" y="469281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A7F19D8-0975-9ECF-B2D0-78DAAE8DC068}"/>
              </a:ext>
            </a:extLst>
          </p:cNvPr>
          <p:cNvSpPr/>
          <p:nvPr/>
        </p:nvSpPr>
        <p:spPr>
          <a:xfrm>
            <a:off x="9755726" y="4692817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C82C43A6-9978-5892-F1A4-EA2780DFE151}"/>
              </a:ext>
            </a:extLst>
          </p:cNvPr>
          <p:cNvSpPr/>
          <p:nvPr/>
        </p:nvSpPr>
        <p:spPr>
          <a:xfrm>
            <a:off x="8222571" y="4334502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C6ED9B2-66D3-8092-53BC-EA8594BD5C51}"/>
              </a:ext>
            </a:extLst>
          </p:cNvPr>
          <p:cNvSpPr/>
          <p:nvPr/>
        </p:nvSpPr>
        <p:spPr>
          <a:xfrm>
            <a:off x="8529202" y="4334502"/>
            <a:ext cx="103632" cy="103632"/>
          </a:xfrm>
          <a:prstGeom prst="ellipse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8834930B-B843-F8FB-3980-1633F4B075BD}"/>
              </a:ext>
            </a:extLst>
          </p:cNvPr>
          <p:cNvSpPr/>
          <p:nvPr/>
        </p:nvSpPr>
        <p:spPr>
          <a:xfrm>
            <a:off x="8835833" y="4334502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067B2D9A-59F9-5813-92B8-868E019C63DF}"/>
              </a:ext>
            </a:extLst>
          </p:cNvPr>
          <p:cNvSpPr/>
          <p:nvPr/>
        </p:nvSpPr>
        <p:spPr>
          <a:xfrm>
            <a:off x="9142464" y="4334502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3340A5B-CDB4-4574-5D85-E311771E3E1B}"/>
              </a:ext>
            </a:extLst>
          </p:cNvPr>
          <p:cNvSpPr/>
          <p:nvPr/>
        </p:nvSpPr>
        <p:spPr>
          <a:xfrm>
            <a:off x="9449095" y="4334502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E5986CC6-18AA-C06B-818E-5AAB59B36FB2}"/>
              </a:ext>
            </a:extLst>
          </p:cNvPr>
          <p:cNvSpPr/>
          <p:nvPr/>
        </p:nvSpPr>
        <p:spPr>
          <a:xfrm>
            <a:off x="9755726" y="4334502"/>
            <a:ext cx="103632" cy="103632"/>
          </a:xfrm>
          <a:prstGeom prst="ellipse">
            <a:avLst/>
          </a:prstGeom>
          <a:solidFill>
            <a:srgbClr val="6CA3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C5D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3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Quellen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54664"/>
            <a:ext cx="83813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400" baseline="30000" dirty="0">
                <a:solidFill>
                  <a:srgbClr val="5C5D8D"/>
                </a:solidFill>
              </a:rPr>
              <a:t>1</a:t>
            </a:r>
            <a:r>
              <a:rPr lang="de-DE" sz="1400" dirty="0">
                <a:solidFill>
                  <a:srgbClr val="5C5D8D"/>
                </a:solidFill>
              </a:rPr>
              <a:t> </a:t>
            </a:r>
            <a:r>
              <a:rPr lang="de-DE" sz="1400" dirty="0">
                <a:latin typeface="Whitney"/>
                <a:hlinkClick r:id="rId2"/>
              </a:rPr>
              <a:t>https://www.duden.de/rechtschreibung/Anomalie</a:t>
            </a:r>
            <a:r>
              <a:rPr lang="de-DE" sz="1400" dirty="0">
                <a:latin typeface="Whitney"/>
              </a:rPr>
              <a:t> </a:t>
            </a:r>
            <a:r>
              <a:rPr lang="de-DE" sz="1400" dirty="0">
                <a:solidFill>
                  <a:srgbClr val="5C5D8D"/>
                </a:solidFill>
              </a:rPr>
              <a:t>(09.04.2022)</a:t>
            </a:r>
            <a:endParaRPr lang="de-DE" sz="1400" baseline="30000" dirty="0">
              <a:solidFill>
                <a:srgbClr val="5C5D8D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400" baseline="30000" dirty="0">
                <a:solidFill>
                  <a:srgbClr val="5C5D8D"/>
                </a:solidFill>
              </a:rPr>
              <a:t>2</a:t>
            </a:r>
            <a:r>
              <a:rPr lang="de-DE" sz="1400" dirty="0">
                <a:solidFill>
                  <a:srgbClr val="5C5D8D"/>
                </a:solidFill>
              </a:rPr>
              <a:t> </a:t>
            </a:r>
            <a:r>
              <a:rPr lang="de-DE" sz="1400" dirty="0">
                <a:solidFill>
                  <a:srgbClr val="5C5D8D"/>
                </a:solidFill>
                <a:hlinkClick r:id="rId3"/>
              </a:rPr>
              <a:t>https://leanbi.ch/blog/drei-arten-von-anomalien/</a:t>
            </a:r>
            <a:r>
              <a:rPr lang="de-DE" sz="1400" dirty="0">
                <a:solidFill>
                  <a:srgbClr val="5C5D8D"/>
                </a:solidFill>
              </a:rPr>
              <a:t> (09.04.2022)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400" baseline="30000" dirty="0">
                <a:solidFill>
                  <a:srgbClr val="5C5D8D"/>
                </a:solidFill>
              </a:rPr>
              <a:t>3</a:t>
            </a:r>
            <a:r>
              <a:rPr lang="de-DE" sz="1400" dirty="0">
                <a:solidFill>
                  <a:srgbClr val="5C5D8D"/>
                </a:solidFill>
              </a:rPr>
              <a:t> </a:t>
            </a:r>
            <a:r>
              <a:rPr lang="de-DE" sz="1400" b="0" i="0" u="none" strike="noStrike" dirty="0">
                <a:solidFill>
                  <a:srgbClr val="000000"/>
                </a:solidFill>
                <a:effectLst/>
                <a:latin typeface="inherit"/>
                <a:hlinkClick r:id="rId4" tooltip="https://brockhaus.de/ecs/enzy/article/prozesstechnik"/>
              </a:rPr>
              <a:t>https://brockhaus.de/ecs/enzy/article/prozesstechnik</a:t>
            </a:r>
            <a:r>
              <a:rPr lang="de-DE" sz="1400" u="none" strike="noStrike" dirty="0">
                <a:solidFill>
                  <a:srgbClr val="000000"/>
                </a:solidFill>
                <a:latin typeface="inherit"/>
              </a:rPr>
              <a:t> </a:t>
            </a:r>
            <a:r>
              <a:rPr lang="de-DE" sz="1400" dirty="0">
                <a:solidFill>
                  <a:srgbClr val="5C5D8D"/>
                </a:solidFill>
              </a:rPr>
              <a:t>(09.04.2022)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8D66D8-5335-815A-5BD0-44D95A6D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F634-7F31-4357-A4C8-625362F20494}" type="datetime1">
              <a:rPr lang="de-DE" smtClean="0"/>
              <a:t>04.07.2022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48BF37-4BF0-D12B-531A-3D02D72C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707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5BC0F38-C5EA-4A88-B161-F0A7D0C230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17C281-9103-4001-B331-1945313A1AF6}"/>
              </a:ext>
            </a:extLst>
          </p:cNvPr>
          <p:cNvSpPr txBox="1"/>
          <p:nvPr/>
        </p:nvSpPr>
        <p:spPr>
          <a:xfrm>
            <a:off x="1" y="304427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bg1"/>
                </a:solidFill>
              </a:rPr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324240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5BC0F38-C5EA-4A88-B161-F0A7D0C230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17C281-9103-4001-B331-1945313A1AF6}"/>
              </a:ext>
            </a:extLst>
          </p:cNvPr>
          <p:cNvSpPr txBox="1"/>
          <p:nvPr/>
        </p:nvSpPr>
        <p:spPr>
          <a:xfrm>
            <a:off x="4244179" y="3044279"/>
            <a:ext cx="37036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</a:rPr>
              <a:t>Produktkatalog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DCCC8AF-1AAB-C0A1-31EF-8F84C928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33E4-8E85-499A-BD28-A802FFFCDA60}" type="datetime1">
              <a:rPr lang="de-DE" smtClean="0"/>
              <a:t>04.07.2022</a:t>
            </a:fld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E3FBCF-D950-F55D-4E1A-C539DFC8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85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5BC0F38-C5EA-4A88-B161-F0A7D0C230D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FDCD26C-065F-4B06-AEE2-0FB369E2F149}"/>
              </a:ext>
            </a:extLst>
          </p:cNvPr>
          <p:cNvSpPr txBox="1"/>
          <p:nvPr/>
        </p:nvSpPr>
        <p:spPr>
          <a:xfrm>
            <a:off x="247135" y="197937"/>
            <a:ext cx="568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Alarm Management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3E9FE2A-8055-4866-88C2-E268587CF0DB}"/>
              </a:ext>
            </a:extLst>
          </p:cNvPr>
          <p:cNvSpPr txBox="1"/>
          <p:nvPr/>
        </p:nvSpPr>
        <p:spPr>
          <a:xfrm>
            <a:off x="247135" y="1042204"/>
            <a:ext cx="568410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Leistungsumfang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Alarm Management prozesstechnischer Anlagen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Analyse von Alarmarchiven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Alarm performance benchmarking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Erkennung von Alarmketten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Berechnung von KPIs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6343135" y="197937"/>
            <a:ext cx="568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5C5D8D"/>
                </a:solidFill>
              </a:rPr>
              <a:t>Fehlerklassifizierung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6343135" y="1042204"/>
            <a:ext cx="56841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Leistungsumfang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Daten-getriebene Fehlerklassifizierung von Conti- und Batch-Prozessen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Ermittlung relevanter Messgrößen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Metriken zur Bestimmung der Güte der Klassifizierung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907659D-DF1E-448F-B069-48B5B9D733B3}"/>
              </a:ext>
            </a:extLst>
          </p:cNvPr>
          <p:cNvSpPr txBox="1"/>
          <p:nvPr/>
        </p:nvSpPr>
        <p:spPr>
          <a:xfrm>
            <a:off x="205946" y="3429000"/>
            <a:ext cx="3591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Optimierung der</a:t>
            </a:r>
            <a:br>
              <a:rPr lang="de-DE" sz="3600" b="1" dirty="0">
                <a:solidFill>
                  <a:schemeClr val="bg1"/>
                </a:solidFill>
              </a:rPr>
            </a:br>
            <a:r>
              <a:rPr lang="de-DE" sz="3600" b="1" dirty="0">
                <a:solidFill>
                  <a:schemeClr val="bg1"/>
                </a:solidFill>
              </a:rPr>
              <a:t>Prozessfahrweise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97B6719-EBFA-44C9-BB27-793436F56366}"/>
              </a:ext>
            </a:extLst>
          </p:cNvPr>
          <p:cNvSpPr txBox="1"/>
          <p:nvPr/>
        </p:nvSpPr>
        <p:spPr>
          <a:xfrm>
            <a:off x="205946" y="4767115"/>
            <a:ext cx="56841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Leistungsumfang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Daten-getriebene Optimierung eines Batch-Prozesses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Festlegung von Optimierungskriterien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Modellierung der Prozessvariablen in Abhängigkeit der Stör- und Stellgrößen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B5C5F2-A917-414C-BC58-7F65955D58D8}"/>
              </a:ext>
            </a:extLst>
          </p:cNvPr>
          <p:cNvSpPr txBox="1"/>
          <p:nvPr/>
        </p:nvSpPr>
        <p:spPr>
          <a:xfrm>
            <a:off x="6301946" y="3431045"/>
            <a:ext cx="568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5C5D8D"/>
                </a:solidFill>
              </a:rPr>
              <a:t>Prädiktion / Softsensor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169573-0941-47E0-9AF2-3A852987D87F}"/>
              </a:ext>
            </a:extLst>
          </p:cNvPr>
          <p:cNvSpPr txBox="1"/>
          <p:nvPr/>
        </p:nvSpPr>
        <p:spPr>
          <a:xfrm>
            <a:off x="6343135" y="4767115"/>
            <a:ext cx="56841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Leistungsumfang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Prädiktion der Emissionen eines Kraftwerks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Vergleich der Güte der Schätzung mit den gesetzlichen Anforderungen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Ermittlung relevanter Messgrößen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7F1857A-6031-431E-86D9-719A9CA6020E}"/>
              </a:ext>
            </a:extLst>
          </p:cNvPr>
          <p:cNvCxnSpPr>
            <a:cxnSpLocks/>
          </p:cNvCxnSpPr>
          <p:nvPr/>
        </p:nvCxnSpPr>
        <p:spPr>
          <a:xfrm flipH="1">
            <a:off x="0" y="3291213"/>
            <a:ext cx="6096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636E7EBB-481B-4829-BACE-84DFAE5F0EF1}"/>
              </a:ext>
            </a:extLst>
          </p:cNvPr>
          <p:cNvCxnSpPr>
            <a:cxnSpLocks/>
          </p:cNvCxnSpPr>
          <p:nvPr/>
        </p:nvCxnSpPr>
        <p:spPr>
          <a:xfrm flipH="1">
            <a:off x="6096000" y="3291213"/>
            <a:ext cx="6096000" cy="0"/>
          </a:xfrm>
          <a:prstGeom prst="line">
            <a:avLst/>
          </a:prstGeom>
          <a:ln w="38100">
            <a:solidFill>
              <a:srgbClr val="5C5D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>
            <a:extLst>
              <a:ext uri="{FF2B5EF4-FFF2-40B4-BE49-F238E27FC236}">
                <a16:creationId xmlns:a16="http://schemas.microsoft.com/office/drawing/2014/main" id="{ABAEAC0E-DD9E-42B5-8790-61634E456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8534" y="3472107"/>
            <a:ext cx="728709" cy="72870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6F7FC2FC-1255-4C0A-BC3C-C9F1DA440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5709" y="3534288"/>
            <a:ext cx="604345" cy="60434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555C8C49-97AC-4DF3-82EE-F6B130E4CD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01770" y="201173"/>
            <a:ext cx="643095" cy="643095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E886D01A-8109-4AEB-AF72-0B656F4078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85708" y="213787"/>
            <a:ext cx="604345" cy="604345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3069506-E5E1-070B-AE1E-02560403E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2087-D197-4E6A-8FEC-877B541704AD}" type="datetime1">
              <a:rPr lang="de-DE" smtClean="0"/>
              <a:t>04.07.2022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FA2E874-532F-F0A4-76B5-FC5C4ED4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654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2" y="197937"/>
            <a:ext cx="7016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Anomalieerkennung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54664"/>
            <a:ext cx="83813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Leistungsumfang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(Evt.) Ermittlung relevanter Messgrößen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Daten-getriebene Anomalieerkennung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A45771F-3D20-430F-8FB1-F3F019DD7B57}"/>
              </a:ext>
            </a:extLst>
          </p:cNvPr>
          <p:cNvSpPr/>
          <p:nvPr/>
        </p:nvSpPr>
        <p:spPr>
          <a:xfrm>
            <a:off x="8084151" y="621307"/>
            <a:ext cx="313985" cy="313985"/>
          </a:xfrm>
          <a:prstGeom prst="ellipse">
            <a:avLst/>
          </a:prstGeom>
          <a:solidFill>
            <a:schemeClr val="bg1"/>
          </a:solidFill>
          <a:ln w="28575">
            <a:solidFill>
              <a:srgbClr val="5C5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C4B0CB6-057D-4B0F-8462-CF74DA4DD80C}"/>
              </a:ext>
            </a:extLst>
          </p:cNvPr>
          <p:cNvSpPr/>
          <p:nvPr/>
        </p:nvSpPr>
        <p:spPr>
          <a:xfrm>
            <a:off x="7216367" y="603766"/>
            <a:ext cx="313986" cy="313986"/>
          </a:xfrm>
          <a:prstGeom prst="ellipse">
            <a:avLst/>
          </a:prstGeom>
          <a:solidFill>
            <a:srgbClr val="5C5D8D"/>
          </a:solidFill>
          <a:ln>
            <a:solidFill>
              <a:srgbClr val="5C5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89AC558-0FE5-4380-8727-4925B5ECCE9A}"/>
              </a:ext>
            </a:extLst>
          </p:cNvPr>
          <p:cNvSpPr/>
          <p:nvPr/>
        </p:nvSpPr>
        <p:spPr>
          <a:xfrm>
            <a:off x="7493266" y="863541"/>
            <a:ext cx="313986" cy="313986"/>
          </a:xfrm>
          <a:prstGeom prst="ellipse">
            <a:avLst/>
          </a:prstGeom>
          <a:solidFill>
            <a:srgbClr val="5C5D8D"/>
          </a:solidFill>
          <a:ln>
            <a:solidFill>
              <a:srgbClr val="5C5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EA10649-1B6F-46D2-B977-E4444B464B6E}"/>
              </a:ext>
            </a:extLst>
          </p:cNvPr>
          <p:cNvSpPr/>
          <p:nvPr/>
        </p:nvSpPr>
        <p:spPr>
          <a:xfrm>
            <a:off x="7530697" y="372204"/>
            <a:ext cx="313985" cy="313985"/>
          </a:xfrm>
          <a:prstGeom prst="ellipse">
            <a:avLst/>
          </a:prstGeom>
          <a:solidFill>
            <a:srgbClr val="5C5D8D"/>
          </a:solidFill>
          <a:ln>
            <a:solidFill>
              <a:srgbClr val="5C5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7652AFA-FA79-4F32-B5A1-EAFC34D48FF9}"/>
              </a:ext>
            </a:extLst>
          </p:cNvPr>
          <p:cNvSpPr txBox="1"/>
          <p:nvPr/>
        </p:nvSpPr>
        <p:spPr>
          <a:xfrm>
            <a:off x="411891" y="3646849"/>
            <a:ext cx="8627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SaaS</a:t>
            </a:r>
          </a:p>
        </p:txBody>
      </p:sp>
      <p:graphicFrame>
        <p:nvGraphicFramePr>
          <p:cNvPr id="7" name="Tabelle 10">
            <a:extLst>
              <a:ext uri="{FF2B5EF4-FFF2-40B4-BE49-F238E27FC236}">
                <a16:creationId xmlns:a16="http://schemas.microsoft.com/office/drawing/2014/main" id="{6874177A-09C0-4FD5-8720-CBF60F31D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1512"/>
              </p:ext>
            </p:extLst>
          </p:nvPr>
        </p:nvGraphicFramePr>
        <p:xfrm>
          <a:off x="4870448" y="4296383"/>
          <a:ext cx="546227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0754">
                  <a:extLst>
                    <a:ext uri="{9D8B030D-6E8A-4147-A177-3AD203B41FA5}">
                      <a16:colId xmlns:a16="http://schemas.microsoft.com/office/drawing/2014/main" val="3393285587"/>
                    </a:ext>
                  </a:extLst>
                </a:gridCol>
                <a:gridCol w="1911518">
                  <a:extLst>
                    <a:ext uri="{9D8B030D-6E8A-4147-A177-3AD203B41FA5}">
                      <a16:colId xmlns:a16="http://schemas.microsoft.com/office/drawing/2014/main" val="3054863938"/>
                    </a:ext>
                  </a:extLst>
                </a:gridCol>
              </a:tblGrid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bg1"/>
                          </a:solidFill>
                        </a:rPr>
                        <a:t>Einmaliges Bezahlmodell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D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412758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Software-Erstellung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49.500 €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08156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5C5D8D"/>
                          </a:solidFill>
                        </a:rPr>
                        <a:t>Einrichten der Software beim Kunde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>
                          <a:solidFill>
                            <a:srgbClr val="5C5D8D"/>
                          </a:solidFill>
                        </a:rPr>
                        <a:t>4.450 €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662163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5C5D8D"/>
                          </a:solidFill>
                        </a:rPr>
                        <a:t>Schulung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5C5D8D"/>
                          </a:solidFill>
                        </a:rPr>
                        <a:t>6.000 €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495311"/>
                  </a:ext>
                </a:extLst>
              </a:tr>
              <a:tr h="358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rgbClr val="5C5D8D"/>
                          </a:solidFill>
                        </a:rPr>
                        <a:t>Supportkosten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5C5D8D"/>
                          </a:solidFill>
                        </a:rPr>
                        <a:t>450 € / Stunde</a:t>
                      </a:r>
                    </a:p>
                  </a:txBody>
                  <a:tcPr>
                    <a:lnL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C5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680754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6FAD345A-B56E-457E-85F2-1BDF509FE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462" y="3677745"/>
            <a:ext cx="461428" cy="461428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4B03400-0458-FB01-81FB-0B3FB3652DF1}"/>
              </a:ext>
            </a:extLst>
          </p:cNvPr>
          <p:cNvGrpSpPr/>
          <p:nvPr/>
        </p:nvGrpSpPr>
        <p:grpSpPr>
          <a:xfrm>
            <a:off x="463977" y="4290503"/>
            <a:ext cx="3497506" cy="901939"/>
            <a:chOff x="463977" y="4290503"/>
            <a:chExt cx="3497506" cy="901939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C86805A-5391-440C-AD1F-A7B5455411A4}"/>
                </a:ext>
              </a:extLst>
            </p:cNvPr>
            <p:cNvSpPr/>
            <p:nvPr/>
          </p:nvSpPr>
          <p:spPr>
            <a:xfrm>
              <a:off x="463977" y="4290503"/>
              <a:ext cx="3497506" cy="901939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rgbClr val="5C5D8D"/>
              </a:solidFill>
            </a:ln>
            <a:effectLst>
              <a:outerShdw blurRad="25400" dist="38100" dir="8100000" sx="99000" sy="99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9F85B2C-48BB-4FC9-9C3A-6C9A31D27CAC}"/>
                </a:ext>
              </a:extLst>
            </p:cNvPr>
            <p:cNvSpPr txBox="1"/>
            <p:nvPr/>
          </p:nvSpPr>
          <p:spPr>
            <a:xfrm>
              <a:off x="579724" y="4321591"/>
              <a:ext cx="244126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2800" b="1" dirty="0">
                  <a:solidFill>
                    <a:srgbClr val="5C5D8D"/>
                  </a:solidFill>
                </a:rPr>
                <a:t>59.950 € </a:t>
              </a:r>
              <a:r>
                <a:rPr lang="de-DE" sz="1600" dirty="0">
                  <a:solidFill>
                    <a:srgbClr val="5C5D8D"/>
                  </a:solidFill>
                </a:rPr>
                <a:t>einmalig</a:t>
              </a:r>
              <a:endParaRPr lang="de-DE" sz="1600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50C7AE7C-EE5C-48BD-878D-AE12B544A00F}"/>
                </a:ext>
              </a:extLst>
            </p:cNvPr>
            <p:cNvSpPr txBox="1"/>
            <p:nvPr/>
          </p:nvSpPr>
          <p:spPr>
            <a:xfrm>
              <a:off x="579724" y="4780913"/>
              <a:ext cx="249335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rgbClr val="5C5D8D"/>
                  </a:solidFill>
                </a:rPr>
                <a:t>exklusive Supportkosten</a:t>
              </a:r>
              <a:endParaRPr lang="de-DE" sz="1600" dirty="0"/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D7527508-93C3-FC40-CBA5-2FE50229DAD6}"/>
              </a:ext>
            </a:extLst>
          </p:cNvPr>
          <p:cNvGrpSpPr/>
          <p:nvPr/>
        </p:nvGrpSpPr>
        <p:grpSpPr>
          <a:xfrm>
            <a:off x="463976" y="5358286"/>
            <a:ext cx="3613254" cy="1132657"/>
            <a:chOff x="463976" y="5358286"/>
            <a:chExt cx="3613254" cy="1132657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6853DA0A-6B6C-4EF2-950A-6CAD9C612654}"/>
                </a:ext>
              </a:extLst>
            </p:cNvPr>
            <p:cNvSpPr/>
            <p:nvPr/>
          </p:nvSpPr>
          <p:spPr>
            <a:xfrm>
              <a:off x="463976" y="5358287"/>
              <a:ext cx="3497507" cy="1132656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rgbClr val="5C5D8D"/>
              </a:solidFill>
            </a:ln>
            <a:effectLst>
              <a:outerShdw blurRad="25400" dist="38100" dir="8100000" sx="99000" sy="99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A7BB2FAE-34E4-4A43-94B6-591AC7E9E463}"/>
                </a:ext>
              </a:extLst>
            </p:cNvPr>
            <p:cNvSpPr txBox="1"/>
            <p:nvPr/>
          </p:nvSpPr>
          <p:spPr>
            <a:xfrm>
              <a:off x="579724" y="5358286"/>
              <a:ext cx="236603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2800" b="1" dirty="0">
                  <a:solidFill>
                    <a:srgbClr val="5C5D8D"/>
                  </a:solidFill>
                </a:rPr>
                <a:t>5.985 € </a:t>
              </a:r>
              <a:r>
                <a:rPr lang="de-DE" sz="1600" dirty="0">
                  <a:solidFill>
                    <a:srgbClr val="5C5D8D"/>
                  </a:solidFill>
                </a:rPr>
                <a:t>monatlich</a:t>
              </a:r>
              <a:endParaRPr lang="de-DE" sz="1600" dirty="0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E0DEA790-0C51-4C87-ADA7-6E35FD07F602}"/>
                </a:ext>
              </a:extLst>
            </p:cNvPr>
            <p:cNvSpPr txBox="1"/>
            <p:nvPr/>
          </p:nvSpPr>
          <p:spPr>
            <a:xfrm>
              <a:off x="579723" y="5810206"/>
              <a:ext cx="349750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rgbClr val="5C5D8D"/>
                  </a:solidFill>
                </a:rPr>
                <a:t>inklusive 24 Supportstunden / Jahr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rgbClr val="5C5D8D"/>
                  </a:solidFill>
                </a:rPr>
                <a:t>Mindestlaufzeit: 1 Jahr</a:t>
              </a:r>
              <a:endParaRPr lang="de-DE" sz="1600" dirty="0"/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51794FFC-3D13-4D7D-B7D5-329CBA0853B5}"/>
              </a:ext>
            </a:extLst>
          </p:cNvPr>
          <p:cNvSpPr txBox="1"/>
          <p:nvPr/>
        </p:nvSpPr>
        <p:spPr>
          <a:xfrm>
            <a:off x="4783263" y="3648759"/>
            <a:ext cx="65946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Kostenaufschlüsselung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BB95599F-29D6-41E9-A547-137D066783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0541" y="3721452"/>
            <a:ext cx="377834" cy="377834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3FDD82DC-E0C5-4E19-B413-D9DE35AFF2C4}"/>
              </a:ext>
            </a:extLst>
          </p:cNvPr>
          <p:cNvSpPr txBox="1"/>
          <p:nvPr/>
        </p:nvSpPr>
        <p:spPr>
          <a:xfrm>
            <a:off x="411420" y="2208255"/>
            <a:ext cx="979547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5C5D8D"/>
                </a:solidFill>
              </a:rPr>
              <a:t>Kundennutzen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Frühzeitige Erkennung von möglichen Schäden und Betriebsausfällen der Anlagenteile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Transparenz durch die Online-Erfassung von Betriebsparametern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5C5D8D"/>
                </a:solidFill>
              </a:rPr>
              <a:t>Minimierte Stillstandzeiten durch frühzeitige Warnungen bei kritischen Systemzuständen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8E9D077-55B2-E647-DBC0-A50E75AE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9D1D-345F-4EE0-8A6C-79738B73EA47}" type="datetime1">
              <a:rPr lang="de-DE" smtClean="0"/>
              <a:t>04.07.2022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D89841E-9B6D-C73E-D67C-854130A6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66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5BC0F38-C5EA-4A88-B161-F0A7D0C230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17C281-9103-4001-B331-1945313A1AF6}"/>
              </a:ext>
            </a:extLst>
          </p:cNvPr>
          <p:cNvSpPr txBox="1"/>
          <p:nvPr/>
        </p:nvSpPr>
        <p:spPr>
          <a:xfrm>
            <a:off x="1" y="304427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bg1"/>
                </a:solidFill>
              </a:rPr>
              <a:t>Hintergründe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DCCC8AF-1AAB-C0A1-31EF-8F84C928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33E4-8E85-499A-BD28-A802FFFCDA60}" type="datetime1">
              <a:rPr lang="de-DE" smtClean="0"/>
              <a:t>04.07.2022</a:t>
            </a:fld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E3FBCF-D950-F55D-4E1A-C539DFC8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37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Anomalie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54664"/>
            <a:ext cx="67890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5C5D8D"/>
                </a:solidFill>
              </a:rPr>
              <a:t>Definition</a:t>
            </a:r>
            <a:r>
              <a:rPr lang="de-DE" sz="2400" baseline="30000" dirty="0">
                <a:solidFill>
                  <a:srgbClr val="5C5D8D"/>
                </a:solidFill>
              </a:rPr>
              <a:t>1</a:t>
            </a:r>
            <a:endParaRPr lang="de-DE" sz="2400" dirty="0">
              <a:solidFill>
                <a:srgbClr val="5C5D8D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„Abweichung vom Normalen; Abnormität“</a:t>
            </a:r>
          </a:p>
          <a:p>
            <a:r>
              <a:rPr lang="de-DE" sz="2400" dirty="0">
                <a:solidFill>
                  <a:srgbClr val="5C5D8D"/>
                </a:solidFill>
              </a:rPr>
              <a:t>      (Definition nach Duden)</a:t>
            </a:r>
          </a:p>
          <a:p>
            <a:endParaRPr lang="de-DE" sz="2400" dirty="0">
              <a:solidFill>
                <a:srgbClr val="5C5D8D"/>
              </a:solidFill>
            </a:endParaRPr>
          </a:p>
          <a:p>
            <a:r>
              <a:rPr lang="de-DE" sz="2400" b="1" dirty="0">
                <a:solidFill>
                  <a:srgbClr val="5C5D8D"/>
                </a:solidFill>
              </a:rPr>
              <a:t>Arten</a:t>
            </a:r>
            <a:r>
              <a:rPr lang="de-DE" sz="2400" baseline="30000" dirty="0">
                <a:solidFill>
                  <a:srgbClr val="5C5D8D"/>
                </a:solidFill>
              </a:rPr>
              <a:t>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1410AC-3122-EBEE-9EDF-F1130598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1463-2EC4-4D9F-9EC9-BA4E146364C5}" type="datetime1">
              <a:rPr lang="de-DE" smtClean="0"/>
              <a:t>04.07.2022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00A582-A597-B979-80AA-6860DAD9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5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330" y="3464496"/>
            <a:ext cx="2903031" cy="18651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077" y="3464496"/>
            <a:ext cx="2971546" cy="22360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66" y="3470822"/>
            <a:ext cx="2891482" cy="197343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2D4D5FD-3A1C-628A-D959-68E09D277D9A}"/>
              </a:ext>
            </a:extLst>
          </p:cNvPr>
          <p:cNvSpPr txBox="1"/>
          <p:nvPr/>
        </p:nvSpPr>
        <p:spPr>
          <a:xfrm>
            <a:off x="982822" y="3119549"/>
            <a:ext cx="256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>
                <a:solidFill>
                  <a:srgbClr val="5C5D8D"/>
                </a:solidFill>
              </a:rPr>
              <a:t>Punktuelle Anomalien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C5DADE3-BE5C-E355-17CD-17F3F489AB9D}"/>
              </a:ext>
            </a:extLst>
          </p:cNvPr>
          <p:cNvSpPr txBox="1"/>
          <p:nvPr/>
        </p:nvSpPr>
        <p:spPr>
          <a:xfrm>
            <a:off x="4722854" y="3114818"/>
            <a:ext cx="256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>
                <a:solidFill>
                  <a:srgbClr val="5C5D8D"/>
                </a:solidFill>
              </a:rPr>
              <a:t>Kontextuelle Anomalien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40429B2-E71C-99D6-E9AC-84D4C92F2819}"/>
              </a:ext>
            </a:extLst>
          </p:cNvPr>
          <p:cNvSpPr txBox="1"/>
          <p:nvPr/>
        </p:nvSpPr>
        <p:spPr>
          <a:xfrm>
            <a:off x="8547395" y="3114818"/>
            <a:ext cx="256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>
                <a:solidFill>
                  <a:srgbClr val="5C5D8D"/>
                </a:solidFill>
              </a:rPr>
              <a:t>Kollektive Anomalien</a:t>
            </a:r>
          </a:p>
        </p:txBody>
      </p:sp>
    </p:spTree>
    <p:extLst>
      <p:ext uri="{BB962C8B-B14F-4D97-AF65-F5344CB8AC3E}">
        <p14:creationId xmlns:p14="http://schemas.microsoft.com/office/powerpoint/2010/main" val="95200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Prozesstechnische Anlage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93222"/>
            <a:ext cx="111171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5C5D8D"/>
                </a:solidFill>
              </a:rPr>
              <a:t>Definition Prozesstechnik</a:t>
            </a:r>
            <a:r>
              <a:rPr lang="de-DE" sz="2400" baseline="30000" dirty="0">
                <a:solidFill>
                  <a:srgbClr val="5C5D8D"/>
                </a:solidFill>
              </a:rPr>
              <a:t>3</a:t>
            </a:r>
            <a:endParaRPr lang="de-DE" sz="2400" dirty="0">
              <a:solidFill>
                <a:srgbClr val="5C5D8D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„Gebiet der Technik, das sich mit der Planung, Messung, Steuerung, Regelung und Kontrolle, allgemein mit dem Management und der Durchführung von technischen Prozessen befasst.“ (Definition nach Brockhaus)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344A04-144B-16EB-5389-0D7BE659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A19D-C9C7-4BBB-AD2A-E19D71AED798}" type="datetime1">
              <a:rPr lang="de-DE" smtClean="0"/>
              <a:t>04.07.2022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896B1A-1E0E-A8D3-52A5-D39E9687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 descr="Ein Bild, das drinnen, Decke, mehrere enthält.&#10;&#10;Automatisch generierte Beschreibung">
            <a:extLst>
              <a:ext uri="{FF2B5EF4-FFF2-40B4-BE49-F238E27FC236}">
                <a16:creationId xmlns:a16="http://schemas.microsoft.com/office/drawing/2014/main" id="{BD0ECEA2-4D95-D46B-AF06-B946A51F1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1" y="2986320"/>
            <a:ext cx="7905844" cy="341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7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AAE3454-A893-4BE2-9BD4-A571073DA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8" r="11094"/>
          <a:stretch/>
        </p:blipFill>
        <p:spPr>
          <a:xfrm>
            <a:off x="411891" y="1025156"/>
            <a:ext cx="5362976" cy="583284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45D43E9F-DF0F-4878-A90A-DC37CE7ED552}"/>
              </a:ext>
            </a:extLst>
          </p:cNvPr>
          <p:cNvSpPr/>
          <p:nvPr/>
        </p:nvSpPr>
        <p:spPr>
          <a:xfrm>
            <a:off x="4220521" y="4017872"/>
            <a:ext cx="1265880" cy="923330"/>
          </a:xfrm>
          <a:prstGeom prst="rect">
            <a:avLst/>
          </a:prstGeom>
          <a:noFill/>
          <a:ln w="76200">
            <a:solidFill>
              <a:srgbClr val="5C5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9EC7890-7B92-4B24-A661-E71A4ECF9B05}"/>
              </a:ext>
            </a:extLst>
          </p:cNvPr>
          <p:cNvSpPr/>
          <p:nvPr/>
        </p:nvSpPr>
        <p:spPr>
          <a:xfrm>
            <a:off x="786271" y="2131308"/>
            <a:ext cx="540642" cy="79433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12B54DB-CEDB-49B7-A873-6682FF935F0D}"/>
              </a:ext>
            </a:extLst>
          </p:cNvPr>
          <p:cNvSpPr txBox="1"/>
          <p:nvPr/>
        </p:nvSpPr>
        <p:spPr>
          <a:xfrm>
            <a:off x="3862923" y="2442663"/>
            <a:ext cx="108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Zieltanks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50B26D0-5612-4693-8055-8A15591675C1}"/>
              </a:ext>
            </a:extLst>
          </p:cNvPr>
          <p:cNvSpPr txBox="1"/>
          <p:nvPr/>
        </p:nvSpPr>
        <p:spPr>
          <a:xfrm>
            <a:off x="5558807" y="4294871"/>
            <a:ext cx="107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5C5D8D"/>
                </a:solidFill>
              </a:rPr>
              <a:t>Starttank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A783B8-F43E-47DD-A997-00FD73AA254C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P&amp;ID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0C39903-ED40-467E-B5B8-DA462BA3FF5B}"/>
              </a:ext>
            </a:extLst>
          </p:cNvPr>
          <p:cNvSpPr/>
          <p:nvPr/>
        </p:nvSpPr>
        <p:spPr>
          <a:xfrm>
            <a:off x="2017601" y="2131308"/>
            <a:ext cx="540642" cy="79433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2C04D2B-AF58-4D54-86C5-2988C79349D2}"/>
              </a:ext>
            </a:extLst>
          </p:cNvPr>
          <p:cNvSpPr/>
          <p:nvPr/>
        </p:nvSpPr>
        <p:spPr>
          <a:xfrm>
            <a:off x="3255806" y="2131308"/>
            <a:ext cx="540642" cy="79433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4724C72-D685-42FB-B184-DF454F0FE030}"/>
              </a:ext>
            </a:extLst>
          </p:cNvPr>
          <p:cNvSpPr txBox="1"/>
          <p:nvPr/>
        </p:nvSpPr>
        <p:spPr>
          <a:xfrm>
            <a:off x="7335482" y="1121267"/>
            <a:ext cx="44960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rgbClr val="5C5D8D"/>
                </a:solidFill>
              </a:rPr>
              <a:t>Beschreibung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rgbClr val="5C5D8D"/>
                </a:solidFill>
              </a:rPr>
              <a:t>Four</a:t>
            </a:r>
            <a:r>
              <a:rPr lang="de-DE" sz="2400" dirty="0">
                <a:solidFill>
                  <a:srgbClr val="5C5D8D"/>
                </a:solidFill>
              </a:rPr>
              <a:t>-Tank-Batch Prozess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Forschungsanlage „Smart Automation“ (</a:t>
            </a:r>
            <a:r>
              <a:rPr lang="de-DE" sz="2400" dirty="0" err="1">
                <a:solidFill>
                  <a:srgbClr val="5C5D8D"/>
                </a:solidFill>
              </a:rPr>
              <a:t>SmA</a:t>
            </a:r>
            <a:r>
              <a:rPr lang="de-DE" sz="2400" dirty="0">
                <a:solidFill>
                  <a:srgbClr val="5C5D8D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Prozessanlage für Forschungsthemen aus diversen Bereichen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Verfügt über vier Tanks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Pumpt Wasser aus einem Vorratstank in drei Tanks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Steuerung mittels sequentiellen Flussdiagramms 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E46D793B-DDFF-1A9F-A76A-4D609246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9DFE-4DD8-4B8F-9BB6-E6C37C25BA74}" type="datetime1">
              <a:rPr lang="de-DE" smtClean="0"/>
              <a:t>04.07.2022</a:t>
            </a:fld>
            <a:endParaRPr lang="de-DE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B5A82303-6BC5-89F3-7004-4E63847E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84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/>
      <p:bldP spid="8" grpId="0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9EF8AE6-2CAB-42B6-ADF7-989657C39A05}"/>
              </a:ext>
            </a:extLst>
          </p:cNvPr>
          <p:cNvSpPr txBox="1"/>
          <p:nvPr/>
        </p:nvSpPr>
        <p:spPr>
          <a:xfrm>
            <a:off x="411891" y="197937"/>
            <a:ext cx="767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rgbClr val="5C5D8D"/>
                </a:solidFill>
              </a:rPr>
              <a:t>Decision Tree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B7EB10-123C-4822-A7C3-B3A38E843864}"/>
              </a:ext>
            </a:extLst>
          </p:cNvPr>
          <p:cNvSpPr txBox="1"/>
          <p:nvPr/>
        </p:nvSpPr>
        <p:spPr>
          <a:xfrm>
            <a:off x="411891" y="1154664"/>
            <a:ext cx="79444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Spezielle Form eines gerichteten Graphens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Besteht aus Knoten und Kanten</a:t>
            </a:r>
          </a:p>
          <a:p>
            <a:endParaRPr lang="de-DE" sz="2400" dirty="0">
              <a:solidFill>
                <a:srgbClr val="5C5D8D"/>
              </a:solidFill>
            </a:endParaRPr>
          </a:p>
          <a:p>
            <a:r>
              <a:rPr lang="de-DE" sz="2400" b="1" dirty="0">
                <a:solidFill>
                  <a:srgbClr val="5C5D8D"/>
                </a:solidFill>
              </a:rPr>
              <a:t>Training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Baumstruktur generieren, welche die beste Vorhersage auf den Trainingsdaten macht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An der Wurzel und jedem inneren Knoten wird ein Feature evaluiert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Je Ergebnis läuft die Evaluierung im linken oder rechten Teilbaum weiter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5C5D8D"/>
                </a:solidFill>
              </a:rPr>
              <a:t>Ende: Wenn ein Blattknoten erreicht wurde; Wert im Blattknoten entspricht der Vorhersage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F5B4B0-E7A0-2CCF-7696-097D3105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AA01D-511A-4BD2-BC56-01E7F3B811B7}" type="datetime1">
              <a:rPr lang="de-DE" smtClean="0"/>
              <a:t>04.07.2022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561876-B91E-658B-BF4D-52297C2D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8FA25-156B-428B-A75B-54B738B0BEF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05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Microsoft Office PowerPoint</Application>
  <PresentationFormat>Breitbild</PresentationFormat>
  <Paragraphs>206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inherit</vt:lpstr>
      <vt:lpstr>Whitney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Birkenmeier</dc:creator>
  <cp:lastModifiedBy>Sebastian Birkenmeier</cp:lastModifiedBy>
  <cp:revision>23</cp:revision>
  <dcterms:created xsi:type="dcterms:W3CDTF">2022-03-24T17:46:40Z</dcterms:created>
  <dcterms:modified xsi:type="dcterms:W3CDTF">2022-07-04T17:52:00Z</dcterms:modified>
</cp:coreProperties>
</file>