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7" r:id="rId10"/>
    <p:sldId id="263" r:id="rId11"/>
    <p:sldId id="268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4E8C59-146D-9C39-388F-FDF6BDBDE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2151F15-3468-25A2-1418-95CE7CAD9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F2AAD5-DA71-2D36-A25F-24715A74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3DEC-7745-4323-9EE9-81BE6473A87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79721A-6F89-51DA-0302-FE854196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130347-F9BA-8686-ACB6-DD3F15A6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F2E-2453-412C-89B9-23FC84F9B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44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7064D2-824E-8633-E022-512D786B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B088064-E541-0259-1355-D82292B61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F9C6EC-6A8C-37DE-AB3F-46FFA623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3DEC-7745-4323-9EE9-81BE6473A87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3B3DA0-B812-7306-71E1-EFE7E561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2E4641-0BFE-472F-527B-C5993A74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F2E-2453-412C-89B9-23FC84F9B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31B34A6-E873-7613-331F-5DDAA4515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8AE91C9-6992-2E77-808C-1D47213C4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C8B465-BC1F-D25C-A27B-64E95E72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3DEC-7745-4323-9EE9-81BE6473A87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1E9734-7333-371C-593C-C2783FA9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B3F4A8-0352-928A-D108-C0D28B75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F2E-2453-412C-89B9-23FC84F9B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54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C67F5C-7349-9321-9ED7-A7D95FC3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240211-DF87-9111-310F-3D97D46DA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E65053-B0B4-9F9D-CAED-723AACB6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3DEC-7745-4323-9EE9-81BE6473A87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BF15C5-E9EB-5111-3A50-5EA9C641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357166-2DF7-AD9C-55E1-F1EB9F41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F2E-2453-412C-89B9-23FC84F9B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66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E1C90A-AF56-80B8-7FF8-BAA67DEE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CE6DEF-00DF-BC16-B888-9B199F195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87BA3B-74AD-39EA-2595-3A25E59D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3DEC-7745-4323-9EE9-81BE6473A87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179BCF-D3C6-8248-A3C1-53C6B9F5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72E82-E3F0-B009-8B16-8719C28C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F2E-2453-412C-89B9-23FC84F9B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0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8EBBF1-1342-8930-06D1-A20A3EBB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B0F681-FDF7-2127-FC31-02F14310D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7615D3-EAFE-4C0C-E920-D12DCD554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1C7169-C0D9-2C90-B5F5-5D25B621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3DEC-7745-4323-9EE9-81BE6473A87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2B77C85-ED86-33A3-3057-4F0F82CA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C84F9F-9148-D777-D889-49C302EB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F2E-2453-412C-89B9-23FC84F9B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33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3933F6-F98B-91CE-6EE9-17F6F82B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32E2C80-6641-2873-BBEB-5E42EE92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4B946F-6B50-3A8D-1E67-C6CC205F3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B7AF8C-63BE-0409-1B46-051768549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12B1957-991D-ED91-C0A3-C3B85ACBE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0ED4FA7-DD51-6E05-3901-81D6C46E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3DEC-7745-4323-9EE9-81BE6473A87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4C4032C-806C-E85B-48FE-39CB71A6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E749F5A-4AEB-6853-5DB9-5C19AA3E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F2E-2453-412C-89B9-23FC84F9B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14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CAE634-7FB0-1F58-295B-356DB778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6F9E2EC-3A7C-4578-64EC-9AEB0899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3DEC-7745-4323-9EE9-81BE6473A87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3ADBA3-319B-2745-4B85-CD4FA1C5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65C7682-78C2-DF91-4A9B-FF9202BE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F2E-2453-412C-89B9-23FC84F9B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DA39FAC-7CEA-1E23-7A1B-AFBAEDCF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3DEC-7745-4323-9EE9-81BE6473A87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8B0D665-E841-8E2B-0B3A-11A06981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A62FA7A-AA91-7B92-F026-96BCDF31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F2E-2453-412C-89B9-23FC84F9B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5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39DD5D-9EAA-142E-9897-E5A42CC3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3A14B3-3AD3-DE40-8309-3628A44F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ADDAC88-CA8B-F9D1-3952-3B5843975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2E88B82-1168-99E2-D02D-FFF22D0E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3DEC-7745-4323-9EE9-81BE6473A87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E157475-2DDB-5035-2AC7-D4425244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FCE1AD-9A71-95CA-4D32-97B4053F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F2E-2453-412C-89B9-23FC84F9B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3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33504-8BEB-3673-984B-86FD94EB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1FA8ADD-B660-2A1A-22E8-F3E312F2C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FE06D7E-DF81-5548-0D20-494C55424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D5FE82-00A9-BD70-7DF7-75A750B3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B3DEC-7745-4323-9EE9-81BE6473A87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1643BD-9D55-4120-1BC6-C36784F1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2F481F-921F-0F83-BBED-996633D7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FFF2E-2453-412C-89B9-23FC84F9B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18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6732232-3008-9504-EB3E-C3EEBE21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9660E9D-A730-EFAF-7C9F-6404B3ED6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DB5B7B-9FE4-E55F-F12C-7D0F6070E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B3DEC-7745-4323-9EE9-81BE6473A876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A75E18-D163-CF45-3F66-3491EF946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B96AE5-454F-FEF5-9BCD-0A71A7FB6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FFF2E-2453-412C-89B9-23FC84F9B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38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07FD35-8FDF-77E0-4194-36E707313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Data Lake ETL </a:t>
            </a:r>
            <a:r>
              <a:rPr lang="en-IN" dirty="0" smtClean="0"/>
              <a:t>Process SIMULATION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31BBB4-15AB-7F61-6086-75F742B2F9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This pipeline should pick data from a source and ingest it into the data lake. The data lake should contain a landing zone, bronze zone (raw data), silver zone (curated data), and gold zone (aggregated data). The business user should be able to effectively &amp; easily use this data using simple &amp; popular tools like Power BI.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9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9BE150-812F-5828-89E9-365B5EF3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1B51EE9-9956-2C75-ED23-08E4B8850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312372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09B2E32-8F38-D65B-3F11-3686A62700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41"/>
          <a:stretch/>
        </p:blipFill>
        <p:spPr>
          <a:xfrm>
            <a:off x="0" y="3123725"/>
            <a:ext cx="5777345" cy="49676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6890E5D-A7E4-9529-EB30-E090DEBBA8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091"/>
          <a:stretch/>
        </p:blipFill>
        <p:spPr>
          <a:xfrm>
            <a:off x="5777345" y="3773510"/>
            <a:ext cx="6414655" cy="4317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0" y="658574"/>
            <a:ext cx="340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/>
              <a:t>STAR SCHEMA IMPLEMENTATION </a:t>
            </a:r>
            <a:endParaRPr lang="en-IN" b="1" i="1" u="sng" dirty="0"/>
          </a:p>
        </p:txBody>
      </p:sp>
    </p:spTree>
    <p:extLst>
      <p:ext uri="{BB962C8B-B14F-4D97-AF65-F5344CB8AC3E}">
        <p14:creationId xmlns:p14="http://schemas.microsoft.com/office/powerpoint/2010/main" val="174645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Loading tables from </a:t>
            </a:r>
            <a:r>
              <a:rPr lang="en-US" sz="2800" b="1" dirty="0" err="1" smtClean="0"/>
              <a:t>Synaspe</a:t>
            </a:r>
            <a:r>
              <a:rPr lang="en-US" sz="2800" b="1" dirty="0" smtClean="0"/>
              <a:t> SQL Pool to Power BI Star Schema Representation In Power BI Platform </a:t>
            </a:r>
            <a:endParaRPr lang="en-IN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22" y="1900383"/>
            <a:ext cx="8186206" cy="4830371"/>
          </a:xfrm>
        </p:spPr>
      </p:pic>
    </p:spTree>
    <p:extLst>
      <p:ext uri="{BB962C8B-B14F-4D97-AF65-F5344CB8AC3E}">
        <p14:creationId xmlns:p14="http://schemas.microsoft.com/office/powerpoint/2010/main" val="204572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12E2C-72CC-1930-D24D-4B77C600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2F5496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Milestone 7: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1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Goal:</a:t>
            </a:r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Integration with Power BI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A716D3F-7E25-7C24-D26F-B33B458E4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122218"/>
            <a:ext cx="10716491" cy="5054745"/>
          </a:xfrm>
        </p:spPr>
      </p:pic>
    </p:spTree>
    <p:extLst>
      <p:ext uri="{BB962C8B-B14F-4D97-AF65-F5344CB8AC3E}">
        <p14:creationId xmlns:p14="http://schemas.microsoft.com/office/powerpoint/2010/main" val="285332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B39E0-5BA9-008B-FE0A-929CABF8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2F5496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Milestone 8: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1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Send Email notification alert</a:t>
            </a:r>
            <a:r>
              <a:rPr lang="en-IN" sz="1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xmlns="" id="{C2DE7269-2F6F-5480-BB69-7A210E0BA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034" y="3470131"/>
            <a:ext cx="9869277" cy="3029373"/>
          </a:xfr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xmlns="" id="{B3D83083-CC57-1A95-0DD9-C18C87C5B2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89" t="28728" r="2608" b="33064"/>
          <a:stretch/>
        </p:blipFill>
        <p:spPr>
          <a:xfrm>
            <a:off x="838200" y="1725324"/>
            <a:ext cx="6996545" cy="166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7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8C088-B819-CEEB-EC68-6714FAF1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2F5496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Milestone 8: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1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Send Email notification alert</a:t>
            </a:r>
            <a:r>
              <a:rPr lang="en-IN" sz="1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b="1" dirty="0"/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79608C66-09FB-C040-4838-6AE149FA1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508" t="28411" r="12766" b="46117"/>
          <a:stretch/>
        </p:blipFill>
        <p:spPr>
          <a:xfrm>
            <a:off x="838200" y="2255685"/>
            <a:ext cx="5161962" cy="1523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DE3E6C0-B1C1-FD66-D339-8A189348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28861"/>
            <a:ext cx="9907383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52007-4CB3-9EE0-FE92-26EB524A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2F5496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Milestone 1: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1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Goal:</a:t>
            </a:r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Understand the </a:t>
            </a:r>
            <a:r>
              <a:rPr lang="en-IN" sz="1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business requirement</a:t>
            </a:r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and create a high-level </a:t>
            </a:r>
            <a:r>
              <a:rPr lang="en-IN" sz="1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on Azure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23DF510-3664-DEF0-FDDB-1FB8D1FD9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628" y="1825625"/>
            <a:ext cx="89107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4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03A03-5A30-23B7-9638-03E655CD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2F5496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Milestone 2: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Goal</a:t>
            </a:r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Set up source database &amp; create data dictionary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50B9E43-0918-F1CC-3204-0E8CD8929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7484" y="1372090"/>
            <a:ext cx="563451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FDC502C-3134-CE5D-BDA9-2167C5F1F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49" y="1357738"/>
            <a:ext cx="60462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1420F3-9218-5C6D-7B7F-46C064D7A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2F5496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Milestone 3: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Use ADF to copy data from Azure SQL to Landing Zone to bronze zone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E7EBFC9-268B-D673-6E38-2AA2DD396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528" y="2033444"/>
            <a:ext cx="513055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642E039-DBAD-E6C9-674E-E78B8CEDD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1975"/>
            <a:ext cx="5476186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C0D7E1-B5F8-90DD-3DC1-D693B973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2F5496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Milestone 4: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Goal:</a:t>
            </a:r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Extend the above ADF pipeline to copy data from bronze to silver zone after   transformation using </a:t>
            </a:r>
            <a:r>
              <a:rPr lang="en-IN" sz="1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Databricks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E13CD4A-A665-AD0B-778B-C78BECF6B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52"/>
          <a:stretch/>
        </p:blipFill>
        <p:spPr>
          <a:xfrm>
            <a:off x="1336431" y="1836810"/>
            <a:ext cx="7076279" cy="448627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F760184-2194-38D1-C9DB-D3D7DA4772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7" t="8603" r="28390" b="1437"/>
          <a:stretch/>
        </p:blipFill>
        <p:spPr>
          <a:xfrm>
            <a:off x="5417126" y="1398442"/>
            <a:ext cx="6525491" cy="507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5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Data  Cleaning and Transformation in </a:t>
            </a:r>
            <a:r>
              <a:rPr lang="en-US" sz="2000" b="1" dirty="0" err="1" smtClean="0"/>
              <a:t>DataBricks</a:t>
            </a:r>
            <a:r>
              <a:rPr lang="en-US" sz="2000" b="1" dirty="0" smtClean="0"/>
              <a:t> Platform  </a:t>
            </a:r>
            <a:r>
              <a:rPr lang="en-US" sz="2000" b="1" dirty="0" smtClean="0">
                <a:sym typeface="Wingdings" panose="05000000000000000000" pitchFamily="2" charset="2"/>
              </a:rPr>
              <a:t> </a:t>
            </a:r>
            <a:r>
              <a:rPr lang="en-US" sz="2000" b="1" dirty="0" smtClean="0"/>
              <a:t>then loading the data onto Silver Zone 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51" t="-78" r="2322"/>
          <a:stretch/>
        </p:blipFill>
        <p:spPr>
          <a:xfrm>
            <a:off x="80778" y="1012991"/>
            <a:ext cx="7216831" cy="3867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0878" b="1885"/>
          <a:stretch/>
        </p:blipFill>
        <p:spPr>
          <a:xfrm>
            <a:off x="7559296" y="1371531"/>
            <a:ext cx="3794504" cy="3355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453" y="4681644"/>
            <a:ext cx="4105275" cy="2057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7" y="2946553"/>
            <a:ext cx="69246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CC0B02-1461-8463-0131-D7A853EB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2F5496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Milestone 5: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Goal:</a:t>
            </a:r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Make the pipeline </a:t>
            </a:r>
            <a:r>
              <a:rPr lang="en-IN" sz="1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 driven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xmlns="" id="{789B9A9C-28E2-C5F2-A403-36961A1B1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00" t="29601" r="18049" b="31873"/>
          <a:stretch/>
        </p:blipFill>
        <p:spPr>
          <a:xfrm>
            <a:off x="33624" y="1027906"/>
            <a:ext cx="7922606" cy="2396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69ECA5A-42D4-647F-FD78-F888A62FC3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28" r="11136" b="21345"/>
          <a:stretch/>
        </p:blipFill>
        <p:spPr>
          <a:xfrm>
            <a:off x="96982" y="3689440"/>
            <a:ext cx="10834255" cy="241429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4"/>
          <a:srcRect l="6583" t="4703" r="62774" b="52302"/>
          <a:stretch/>
        </p:blipFill>
        <p:spPr>
          <a:xfrm>
            <a:off x="8072140" y="1690688"/>
            <a:ext cx="4133112" cy="281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AAF6BF-83D0-0C41-D44E-C2E48E5C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270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2F5496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Milestone 6: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IN" sz="1800" b="1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another ADF pipeline to copy data from silver zone to gold zone after it goes transformation.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96E8BE63-A0D1-41E5-8E26-8F992DF1C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641" t="-522" b="1"/>
          <a:stretch/>
        </p:blipFill>
        <p:spPr>
          <a:xfrm>
            <a:off x="1097279" y="1676833"/>
            <a:ext cx="7932629" cy="480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8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>
                <a:solidFill>
                  <a:srgbClr val="2F549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Milestone </a:t>
            </a:r>
            <a:r>
              <a:rPr lang="en-IN" sz="2400" b="1" dirty="0" smtClean="0">
                <a:solidFill>
                  <a:srgbClr val="2F5496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7: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IN" sz="2400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Implement a Star Schema </a:t>
            </a:r>
            <a:r>
              <a:rPr lang="en-IN" sz="2400" dirty="0" smtClean="0"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load tables to Synapse SQL Pool  and Gold Zone </a:t>
            </a:r>
            <a:endParaRPr lang="en-IN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04" y="1996281"/>
            <a:ext cx="8523734" cy="4536652"/>
          </a:xfrm>
        </p:spPr>
      </p:pic>
    </p:spTree>
    <p:extLst>
      <p:ext uri="{BB962C8B-B14F-4D97-AF65-F5344CB8AC3E}">
        <p14:creationId xmlns:p14="http://schemas.microsoft.com/office/powerpoint/2010/main" val="22422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136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Azure Data Lake ETL Process SIMULATION</vt:lpstr>
      <vt:lpstr>Milestone 1:        Goal: Understand the business requirement and create a high-level architecture on Azure  </vt:lpstr>
      <vt:lpstr>Milestone 2:      Goal: Set up source database &amp; create data dictionary </vt:lpstr>
      <vt:lpstr>Milestone 3:        Goal: Use ADF to copy data from Azure SQL to Landing Zone to bronze zone </vt:lpstr>
      <vt:lpstr>Milestone 4: Goal: Extend the above ADF pipeline to copy data from bronze to silver zone after   transformation using Databricks</vt:lpstr>
      <vt:lpstr>Data  Cleaning and Transformation in DataBricks Platform   then loading the data onto Silver Zone </vt:lpstr>
      <vt:lpstr>Milestone 5:        Goal: Make the pipeline configuration driven </vt:lpstr>
      <vt:lpstr>Milestone 6: Goal: Create another ADF pipeline to copy data from silver zone to gold zone after it goes transformation. </vt:lpstr>
      <vt:lpstr>Milestone 7: Goal: Design and Implement a Star Schema  load tables to Synapse SQL Pool  and Gold Zone </vt:lpstr>
      <vt:lpstr>PowerPoint Presentation</vt:lpstr>
      <vt:lpstr>Loading tables from Synaspe SQL Pool to Power BI Star Schema Representation In Power BI Platform </vt:lpstr>
      <vt:lpstr>Milestone 7:        Goal: Integration with Power BI </vt:lpstr>
      <vt:lpstr>Milestone 8:        Goal: Send Email notification alert </vt:lpstr>
      <vt:lpstr>Milestone 8:        Goal: Send Email notification alert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PEPSICO SIMULATION</dc:title>
  <dc:creator>Kiran Alva</dc:creator>
  <cp:lastModifiedBy>user</cp:lastModifiedBy>
  <cp:revision>10</cp:revision>
  <dcterms:created xsi:type="dcterms:W3CDTF">2022-10-17T07:36:15Z</dcterms:created>
  <dcterms:modified xsi:type="dcterms:W3CDTF">2022-11-09T06:23:49Z</dcterms:modified>
</cp:coreProperties>
</file>