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C9BA-EE8C-47A7-8022-08DF60166C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B21E61-AAD0-41E9-9ED2-9D1475BE8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EF72A9-FE08-4FEA-A2A7-3F023A133766}"/>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5" name="Footer Placeholder 4">
            <a:extLst>
              <a:ext uri="{FF2B5EF4-FFF2-40B4-BE49-F238E27FC236}">
                <a16:creationId xmlns:a16="http://schemas.microsoft.com/office/drawing/2014/main" id="{17B6B82B-3750-4047-B251-9DFF3D738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DC7B4-2CFC-4947-8978-9D6B78F7C23C}"/>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124250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7E23-9224-47AE-9174-367BB2E11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DED21D-161B-4D02-9FBD-86ACC3436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FBB86-ECC2-4CAF-BA00-2766E78CAAF7}"/>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5" name="Footer Placeholder 4">
            <a:extLst>
              <a:ext uri="{FF2B5EF4-FFF2-40B4-BE49-F238E27FC236}">
                <a16:creationId xmlns:a16="http://schemas.microsoft.com/office/drawing/2014/main" id="{CAB081A3-46C1-486E-8D46-B28BE677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7AE04-B0E3-4CAF-B691-42AABCD45AB6}"/>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190396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F6067-A6FF-44DB-8EC2-689BA4E5E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389F8C-9C8F-4F37-9AA6-1A9BAFD38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67832-52A7-4ADD-A809-AE6D89E84EDE}"/>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5" name="Footer Placeholder 4">
            <a:extLst>
              <a:ext uri="{FF2B5EF4-FFF2-40B4-BE49-F238E27FC236}">
                <a16:creationId xmlns:a16="http://schemas.microsoft.com/office/drawing/2014/main" id="{037ED4AA-7A41-4A5A-9072-C0C92C522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E8050-A66A-46B9-AF63-0F940B1BAFB0}"/>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114046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7508-A607-4C2D-8BC8-C264A21AA6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36643-6551-49CD-A31E-071D5D9F8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3BD7E-6A97-4224-9956-6465AC4E87C7}"/>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5" name="Footer Placeholder 4">
            <a:extLst>
              <a:ext uri="{FF2B5EF4-FFF2-40B4-BE49-F238E27FC236}">
                <a16:creationId xmlns:a16="http://schemas.microsoft.com/office/drawing/2014/main" id="{DE53BCE2-F527-46A3-BE4C-39B87B6CD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5145F-7194-4B7B-A35F-208C25149BA1}"/>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355583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892E-76CE-4AB4-88B8-2B20FCF79C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70D987-F198-434B-B1E3-64A7E1776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5574C-4040-4E75-BDAD-681892F3F2CB}"/>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5" name="Footer Placeholder 4">
            <a:extLst>
              <a:ext uri="{FF2B5EF4-FFF2-40B4-BE49-F238E27FC236}">
                <a16:creationId xmlns:a16="http://schemas.microsoft.com/office/drawing/2014/main" id="{0D0AE5BC-E91C-46B7-8D6B-F8BBE3526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ABFAB-2026-40B0-B87B-08E84089F9E4}"/>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304506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4B9C-46FC-4E2F-90A3-CDBF2251C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9FEC3-C59E-4080-9DAE-276913C94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DCD7C6-31A0-49C2-B199-E44634175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4B3ED-9B63-407C-AC9C-8999BFB80848}"/>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6" name="Footer Placeholder 5">
            <a:extLst>
              <a:ext uri="{FF2B5EF4-FFF2-40B4-BE49-F238E27FC236}">
                <a16:creationId xmlns:a16="http://schemas.microsoft.com/office/drawing/2014/main" id="{566AA60B-5730-4367-BA65-20CE621EF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E3886-2799-4E6B-83F5-A0FCFFE3E0DE}"/>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35570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5D91-F3C8-4AC9-BD6C-A3479AFC26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8988FD-7725-4AA1-B52D-25C5891DE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2EB98-E7F1-4920-95CB-82A4BCA69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6CC67-A46B-45BE-B59C-DB880C6E8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C361A-EF52-4C4E-8B9F-2DB83A41B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D1E5A0-7EBC-4425-AA57-B777644866A5}"/>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8" name="Footer Placeholder 7">
            <a:extLst>
              <a:ext uri="{FF2B5EF4-FFF2-40B4-BE49-F238E27FC236}">
                <a16:creationId xmlns:a16="http://schemas.microsoft.com/office/drawing/2014/main" id="{3C414B0E-CF2D-45E2-9E67-7DAE5C1B02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46C97-648C-4C39-B836-0ADC0EA6BE7C}"/>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407929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783A-8E07-433E-AABA-B0FAEC68CD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F1C88A-66F3-425B-8F06-A8A3FA342972}"/>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4" name="Footer Placeholder 3">
            <a:extLst>
              <a:ext uri="{FF2B5EF4-FFF2-40B4-BE49-F238E27FC236}">
                <a16:creationId xmlns:a16="http://schemas.microsoft.com/office/drawing/2014/main" id="{A8783038-C96D-41C3-8267-934BA4608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FF728A-152C-4FF5-9DEA-10B251A3C11E}"/>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410177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8E219-9280-40C1-8CA9-CD074DCBD257}"/>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3" name="Footer Placeholder 2">
            <a:extLst>
              <a:ext uri="{FF2B5EF4-FFF2-40B4-BE49-F238E27FC236}">
                <a16:creationId xmlns:a16="http://schemas.microsoft.com/office/drawing/2014/main" id="{CDEE0FF5-54E0-4CB5-9F1F-BBB433463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800ACC-CE5E-47F6-A2AC-0643DFF189D6}"/>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424972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947E-9882-4E6D-BF62-1E645457F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CA132A-E78D-4C6C-B673-30949F9B8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AD19-27B1-4D92-871C-609ECDD01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A535B-38DF-4FE6-A672-C892ECE614EF}"/>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6" name="Footer Placeholder 5">
            <a:extLst>
              <a:ext uri="{FF2B5EF4-FFF2-40B4-BE49-F238E27FC236}">
                <a16:creationId xmlns:a16="http://schemas.microsoft.com/office/drawing/2014/main" id="{995E55A4-7CA0-4600-8EF4-01A1ED03A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58684-D419-4409-8033-854BF66DB3B0}"/>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66742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BBD0-3C16-478D-9A35-111F3C450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E5B568-DCF5-4C4A-AA03-8323F532DE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3BAC01-E3B6-4D24-A4D7-60334C8E2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625FB-65AB-413E-9B24-6CE99AF3ECC3}"/>
              </a:ext>
            </a:extLst>
          </p:cNvPr>
          <p:cNvSpPr>
            <a:spLocks noGrp="1"/>
          </p:cNvSpPr>
          <p:nvPr>
            <p:ph type="dt" sz="half" idx="10"/>
          </p:nvPr>
        </p:nvSpPr>
        <p:spPr/>
        <p:txBody>
          <a:bodyPr/>
          <a:lstStyle/>
          <a:p>
            <a:fld id="{B0919673-78E0-4736-AA73-AA49009CE324}" type="datetimeFigureOut">
              <a:rPr lang="en-US" smtClean="0"/>
              <a:t>1/10/2022</a:t>
            </a:fld>
            <a:endParaRPr lang="en-US"/>
          </a:p>
        </p:txBody>
      </p:sp>
      <p:sp>
        <p:nvSpPr>
          <p:cNvPr id="6" name="Footer Placeholder 5">
            <a:extLst>
              <a:ext uri="{FF2B5EF4-FFF2-40B4-BE49-F238E27FC236}">
                <a16:creationId xmlns:a16="http://schemas.microsoft.com/office/drawing/2014/main" id="{2B700279-6C07-4A4B-99D4-360B8E79F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D2C43-FC2B-4334-96E1-0A45ADD1499F}"/>
              </a:ext>
            </a:extLst>
          </p:cNvPr>
          <p:cNvSpPr>
            <a:spLocks noGrp="1"/>
          </p:cNvSpPr>
          <p:nvPr>
            <p:ph type="sldNum" sz="quarter" idx="12"/>
          </p:nvPr>
        </p:nvSpPr>
        <p:spPr/>
        <p:txBody>
          <a:bodyPr/>
          <a:lstStyle/>
          <a:p>
            <a:fld id="{954F4366-23B1-475D-A0AE-268DD6E453E4}" type="slidenum">
              <a:rPr lang="en-US" smtClean="0"/>
              <a:t>‹#›</a:t>
            </a:fld>
            <a:endParaRPr lang="en-US"/>
          </a:p>
        </p:txBody>
      </p:sp>
    </p:spTree>
    <p:extLst>
      <p:ext uri="{BB962C8B-B14F-4D97-AF65-F5344CB8AC3E}">
        <p14:creationId xmlns:p14="http://schemas.microsoft.com/office/powerpoint/2010/main" val="36885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1D1E0-2C1B-4B05-BF5C-C0F6D1E77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8839EB-92A8-40E4-9680-60A76602F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8FAE8-0E0E-4992-94DB-3173630C0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19673-78E0-4736-AA73-AA49009CE324}" type="datetimeFigureOut">
              <a:rPr lang="en-US" smtClean="0"/>
              <a:t>1/10/2022</a:t>
            </a:fld>
            <a:endParaRPr lang="en-US"/>
          </a:p>
        </p:txBody>
      </p:sp>
      <p:sp>
        <p:nvSpPr>
          <p:cNvPr id="5" name="Footer Placeholder 4">
            <a:extLst>
              <a:ext uri="{FF2B5EF4-FFF2-40B4-BE49-F238E27FC236}">
                <a16:creationId xmlns:a16="http://schemas.microsoft.com/office/drawing/2014/main" id="{D953D30A-00D0-431C-9C16-062C43EAD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8F738-3333-4307-8E3C-F6D803C38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F4366-23B1-475D-A0AE-268DD6E453E4}" type="slidenum">
              <a:rPr lang="en-US" smtClean="0"/>
              <a:t>‹#›</a:t>
            </a:fld>
            <a:endParaRPr lang="en-US"/>
          </a:p>
        </p:txBody>
      </p:sp>
    </p:spTree>
    <p:extLst>
      <p:ext uri="{BB962C8B-B14F-4D97-AF65-F5344CB8AC3E}">
        <p14:creationId xmlns:p14="http://schemas.microsoft.com/office/powerpoint/2010/main" val="1836266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s.cmu.edu/~elaw/papers/pca.pdf" TargetMode="External"/><Relationship Id="rId2" Type="http://schemas.openxmlformats.org/officeDocument/2006/relationships/hyperlink" Target="http://www.cs.otago.ac.nz/cosc453/student_tutorials/principal_components.pdf" TargetMode="External"/><Relationship Id="rId1" Type="http://schemas.openxmlformats.org/officeDocument/2006/relationships/slideLayout" Target="../slideLayouts/slideLayout2.xml"/><Relationship Id="rId5" Type="http://schemas.openxmlformats.org/officeDocument/2006/relationships/hyperlink" Target="https://builtin.com/data-science/step-step-explanation-principal-component-analysis" TargetMode="External"/><Relationship Id="rId4" Type="http://schemas.openxmlformats.org/officeDocument/2006/relationships/hyperlink" Target="https://www.datacamp.com/community/tutorials/principal-component-analysis-i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C632-456C-49E1-9586-0B35EF3A0F35}"/>
              </a:ext>
            </a:extLst>
          </p:cNvPr>
          <p:cNvSpPr>
            <a:spLocks noGrp="1"/>
          </p:cNvSpPr>
          <p:nvPr>
            <p:ph type="ctrTitle"/>
          </p:nvPr>
        </p:nvSpPr>
        <p:spPr/>
        <p:txBody>
          <a:bodyPr/>
          <a:lstStyle/>
          <a:p>
            <a:pPr rtl="1"/>
            <a:r>
              <a:rPr lang="fa-IR" dirty="0"/>
              <a:t>آنالیز مولفه اصلی </a:t>
            </a:r>
            <a:r>
              <a:rPr lang="en-US" dirty="0"/>
              <a:t>PCA -</a:t>
            </a:r>
          </a:p>
        </p:txBody>
      </p:sp>
      <p:sp>
        <p:nvSpPr>
          <p:cNvPr id="3" name="Subtitle 2">
            <a:extLst>
              <a:ext uri="{FF2B5EF4-FFF2-40B4-BE49-F238E27FC236}">
                <a16:creationId xmlns:a16="http://schemas.microsoft.com/office/drawing/2014/main" id="{8EA65FEF-EE76-4B14-BEA9-489C7E1E9C46}"/>
              </a:ext>
            </a:extLst>
          </p:cNvPr>
          <p:cNvSpPr>
            <a:spLocks noGrp="1"/>
          </p:cNvSpPr>
          <p:nvPr>
            <p:ph type="subTitle" idx="1"/>
          </p:nvPr>
        </p:nvSpPr>
        <p:spPr/>
        <p:txBody>
          <a:bodyPr/>
          <a:lstStyle/>
          <a:p>
            <a:r>
              <a:rPr lang="fa-IR" b="1" dirty="0"/>
              <a:t>تمرین درس داده کاوی بخش پنجم – استاد مهردوست</a:t>
            </a:r>
          </a:p>
          <a:p>
            <a:r>
              <a:rPr lang="fa-IR" b="1" dirty="0"/>
              <a:t>کیان رضایی</a:t>
            </a:r>
            <a:endParaRPr lang="en-US" b="1" dirty="0"/>
          </a:p>
        </p:txBody>
      </p:sp>
    </p:spTree>
    <p:extLst>
      <p:ext uri="{BB962C8B-B14F-4D97-AF65-F5344CB8AC3E}">
        <p14:creationId xmlns:p14="http://schemas.microsoft.com/office/powerpoint/2010/main" val="363310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282D-6CD7-4824-A5AE-5DDE19A7FDAC}"/>
              </a:ext>
            </a:extLst>
          </p:cNvPr>
          <p:cNvSpPr>
            <a:spLocks noGrp="1"/>
          </p:cNvSpPr>
          <p:nvPr>
            <p:ph type="title"/>
          </p:nvPr>
        </p:nvSpPr>
        <p:spPr/>
        <p:txBody>
          <a:bodyPr/>
          <a:lstStyle/>
          <a:p>
            <a:pPr algn="r" rtl="1"/>
            <a:r>
              <a:rPr lang="fa-IR" dirty="0"/>
              <a:t>آنالیز مولفه های اصلی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CA839D-04D0-402D-8EB3-58217FF7F8B7}"/>
                  </a:ext>
                </a:extLst>
              </p:cNvPr>
              <p:cNvSpPr>
                <a:spLocks noGrp="1"/>
              </p:cNvSpPr>
              <p:nvPr>
                <p:ph idx="1"/>
              </p:nvPr>
            </p:nvSpPr>
            <p:spPr/>
            <p:txBody>
              <a:bodyPr>
                <a:normAutofit/>
              </a:bodyPr>
              <a:lstStyle/>
              <a:p>
                <a:pPr algn="justLow" rtl="1"/>
                <a:r>
                  <a:rPr lang="fa-IR" dirty="0">
                    <a:latin typeface="Badr" panose="02000500000000000000" pitchFamily="2" charset="-78"/>
                    <a:cs typeface="Badr" panose="02000500000000000000" pitchFamily="2" charset="-78"/>
                  </a:rPr>
                  <a:t>هدف اصلی آنالیز مولفه های اصلی، توصیف تغییرات در یک مجموعه از متغیرهای همبسته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𝑞</m:t>
                            </m:r>
                          </m:sub>
                        </m:sSub>
                      </m:e>
                    </m:d>
                  </m:oMath>
                </a14:m>
                <a:r>
                  <a:rPr lang="fa-IR" dirty="0">
                    <a:latin typeface="Badr" panose="02000500000000000000" pitchFamily="2" charset="-78"/>
                    <a:cs typeface="Badr" panose="02000500000000000000" pitchFamily="2" charset="-78"/>
                  </a:rPr>
                  <a:t> برحسب مجموعه ای جدید از متغیرهای ناهمبسته</a:t>
                </a:r>
                <a:endParaRPr lang="en-US" dirty="0">
                  <a:latin typeface="Badr" panose="02000500000000000000" pitchFamily="2" charset="-78"/>
                  <a:cs typeface="Badr" panose="02000500000000000000" pitchFamily="2" charset="-78"/>
                </a:endParaRPr>
              </a:p>
              <a:p>
                <a:pPr marL="0" indent="0" algn="justLow" rtl="1">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m:t>
                              </m:r>
                            </m:sub>
                          </m:sSub>
                        </m:e>
                      </m:d>
                    </m:oMath>
                  </m:oMathPara>
                </a14:m>
                <a:endParaRPr lang="en-US" b="0" dirty="0">
                  <a:latin typeface="Badr" panose="02000500000000000000" pitchFamily="2" charset="-78"/>
                  <a:cs typeface="Badr" panose="02000500000000000000" pitchFamily="2" charset="-78"/>
                </a:endParaRPr>
              </a:p>
              <a:p>
                <a:pPr marL="0" indent="0" algn="justLow" rtl="1">
                  <a:buNone/>
                </a:pPr>
                <a:r>
                  <a:rPr lang="fa-IR" b="0" dirty="0">
                    <a:latin typeface="Badr" panose="02000500000000000000" pitchFamily="2" charset="-78"/>
                    <a:cs typeface="Badr" panose="02000500000000000000" pitchFamily="2" charset="-78"/>
                  </a:rPr>
                  <a:t>که هر کدام ترکیبی خطی از متغیرهای </a:t>
                </a:r>
                <a:r>
                  <a:rPr lang="en-US" b="0" dirty="0">
                    <a:latin typeface="Badr" panose="02000500000000000000" pitchFamily="2" charset="-78"/>
                    <a:cs typeface="Badr" panose="02000500000000000000" pitchFamily="2" charset="-78"/>
                  </a:rPr>
                  <a:t>x</a:t>
                </a:r>
                <a:r>
                  <a:rPr lang="fa-IR" b="0" dirty="0">
                    <a:latin typeface="Badr" panose="02000500000000000000" pitchFamily="2" charset="-78"/>
                    <a:cs typeface="Badr" panose="02000500000000000000" pitchFamily="2" charset="-78"/>
                  </a:rPr>
                  <a:t> هستند</a:t>
                </a:r>
                <a:r>
                  <a:rPr lang="fa-IR" dirty="0">
                    <a:latin typeface="Badr" panose="02000500000000000000" pitchFamily="2" charset="-78"/>
                    <a:cs typeface="Badr" panose="02000500000000000000" pitchFamily="2" charset="-78"/>
                  </a:rPr>
                  <a:t>، میباشند. متغیرهای جدید به ترتیب کاهش مرتبه ی اهمیت در نظر گرفته میشوند. بدین ترتیب که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a14:m>
                <a:r>
                  <a:rPr lang="fa-IR" b="0" dirty="0">
                    <a:latin typeface="Badr" panose="02000500000000000000" pitchFamily="2" charset="-78"/>
                    <a:cs typeface="Badr" panose="02000500000000000000" pitchFamily="2" charset="-78"/>
                  </a:rPr>
                  <a:t> تا حد ممکن بیشترین میزان تغییر در داده های اولیه را در میان تمام ترکیبات خطی </a:t>
                </a:r>
                <a:r>
                  <a:rPr lang="en-US" b="0" dirty="0">
                    <a:latin typeface="Badr" panose="02000500000000000000" pitchFamily="2" charset="-78"/>
                    <a:cs typeface="Badr" panose="02000500000000000000" pitchFamily="2" charset="-78"/>
                  </a:rPr>
                  <a:t>x</a:t>
                </a:r>
                <a:r>
                  <a:rPr lang="fa-IR" dirty="0">
                    <a:latin typeface="Badr" panose="02000500000000000000" pitchFamily="2" charset="-78"/>
                    <a:cs typeface="Badr" panose="02000500000000000000" pitchFamily="2" charset="-78"/>
                  </a:rPr>
                  <a:t> محاسبه میکند. سپس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fa-IR" b="0" i="1" smtClean="0">
                            <a:latin typeface="Cambria Math" panose="02040503050406030204" pitchFamily="18" charset="0"/>
                          </a:rPr>
                          <m:t>2</m:t>
                        </m:r>
                      </m:sub>
                    </m:sSub>
                  </m:oMath>
                </a14:m>
                <a:r>
                  <a:rPr lang="fa-IR" b="0" dirty="0">
                    <a:latin typeface="Badr" panose="02000500000000000000" pitchFamily="2" charset="-78"/>
                    <a:cs typeface="Badr" panose="02000500000000000000" pitchFamily="2" charset="-78"/>
                  </a:rPr>
                  <a:t> برای محاسبه ی تا حد ممکن میزان تغییر باقی مانده انتخاب شده به طوری که با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a14:m>
                <a:r>
                  <a:rPr lang="fa-IR" b="0" dirty="0">
                    <a:latin typeface="Badr" panose="02000500000000000000" pitchFamily="2" charset="-78"/>
                    <a:cs typeface="Badr" panose="02000500000000000000" pitchFamily="2" charset="-78"/>
                  </a:rPr>
                  <a:t> ناهمبسته باشد. متغیر های جدید تعریف شده با این فرایند یعنی </a:t>
                </a:r>
              </a:p>
              <a:p>
                <a:pPr marL="0" indent="0" algn="justLow"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m:t>
                          </m:r>
                        </m:sub>
                      </m:sSub>
                    </m:oMath>
                  </m:oMathPara>
                </a14:m>
                <a:endParaRPr lang="en-US" b="0" dirty="0">
                  <a:latin typeface="Badr" panose="02000500000000000000" pitchFamily="2" charset="-78"/>
                  <a:cs typeface="Badr" panose="02000500000000000000" pitchFamily="2" charset="-78"/>
                </a:endParaRPr>
              </a:p>
              <a:p>
                <a:pPr marL="0" indent="0" algn="justLow" rtl="1">
                  <a:buNone/>
                </a:pPr>
                <a:r>
                  <a:rPr lang="fa-IR" b="0" dirty="0">
                    <a:latin typeface="Badr" panose="02000500000000000000" pitchFamily="2" charset="-78"/>
                    <a:cs typeface="Badr" panose="02000500000000000000" pitchFamily="2" charset="-78"/>
                  </a:rPr>
                  <a:t>مولفه های اصلی هستند.</a:t>
                </a:r>
                <a:endParaRPr lang="en-US" b="0" dirty="0">
                  <a:latin typeface="Badr" panose="02000500000000000000" pitchFamily="2" charset="-78"/>
                  <a:cs typeface="Badr" panose="02000500000000000000" pitchFamily="2" charset="-78"/>
                </a:endParaRPr>
              </a:p>
            </p:txBody>
          </p:sp>
        </mc:Choice>
        <mc:Fallback xmlns="">
          <p:sp>
            <p:nvSpPr>
              <p:cNvPr id="3" name="Content Placeholder 2">
                <a:extLst>
                  <a:ext uri="{FF2B5EF4-FFF2-40B4-BE49-F238E27FC236}">
                    <a16:creationId xmlns:a16="http://schemas.microsoft.com/office/drawing/2014/main" id="{29CA839D-04D0-402D-8EB3-58217FF7F8B7}"/>
                  </a:ext>
                </a:extLst>
              </p:cNvPr>
              <p:cNvSpPr>
                <a:spLocks noGrp="1" noRot="1" noChangeAspect="1" noMove="1" noResize="1" noEditPoints="1" noAdjustHandles="1" noChangeArrowheads="1" noChangeShapeType="1" noTextEdit="1"/>
              </p:cNvSpPr>
              <p:nvPr>
                <p:ph idx="1"/>
              </p:nvPr>
            </p:nvSpPr>
            <p:spPr>
              <a:blipFill>
                <a:blip r:embed="rId2"/>
                <a:stretch>
                  <a:fillRect l="-1739" t="-3081" r="-1159" b="-3641"/>
                </a:stretch>
              </a:blipFill>
            </p:spPr>
            <p:txBody>
              <a:bodyPr/>
              <a:lstStyle/>
              <a:p>
                <a:r>
                  <a:rPr lang="en-US">
                    <a:noFill/>
                  </a:rPr>
                  <a:t> </a:t>
                </a:r>
              </a:p>
            </p:txBody>
          </p:sp>
        </mc:Fallback>
      </mc:AlternateContent>
    </p:spTree>
    <p:extLst>
      <p:ext uri="{BB962C8B-B14F-4D97-AF65-F5344CB8AC3E}">
        <p14:creationId xmlns:p14="http://schemas.microsoft.com/office/powerpoint/2010/main" val="362228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62BD-DE69-4952-B19D-3C8B994AC8F8}"/>
              </a:ext>
            </a:extLst>
          </p:cNvPr>
          <p:cNvSpPr>
            <a:spLocks noGrp="1"/>
          </p:cNvSpPr>
          <p:nvPr>
            <p:ph type="title"/>
          </p:nvPr>
        </p:nvSpPr>
        <p:spPr/>
        <p:txBody>
          <a:bodyPr/>
          <a:lstStyle/>
          <a:p>
            <a:pPr algn="r" rtl="1"/>
            <a:r>
              <a:rPr lang="fa-IR" dirty="0"/>
              <a:t>آنالیز مولفه های اصلی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E60A1-8B0D-4DFB-B5B9-9F9CFAC5797F}"/>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به طور کلی از تحلیل مولفه های اصلی انتظار می رود که تعداد کمی از اولین مولفه ها، نسبت بزرگی از میزان تغییر در متغیرهای اولیه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𝑞</m:t>
                        </m:r>
                      </m:sub>
                    </m:sSub>
                  </m:oMath>
                </a14:m>
                <a:r>
                  <a:rPr lang="fa-IR" dirty="0">
                    <a:latin typeface="Badr" panose="02000500000000000000" pitchFamily="2" charset="-78"/>
                    <a:cs typeface="Badr" panose="02000500000000000000" pitchFamily="2" charset="-78"/>
                  </a:rPr>
                  <a:t> را محاسبه کنند (توضیح دهند) در نتیجه برای تهیه خلاصه ای مناسب با بعد کمتر از این متغیرها به دلایل گوناگون استفاده میشود.</a:t>
                </a:r>
              </a:p>
              <a:p>
                <a:pPr marL="0" indent="0" algn="justLow" rtl="1">
                  <a:buNone/>
                </a:pPr>
                <a:endParaRPr lang="en-US" dirty="0">
                  <a:latin typeface="Badr" panose="02000500000000000000" pitchFamily="2" charset="-78"/>
                  <a:cs typeface="Badr" panose="02000500000000000000" pitchFamily="2" charset="-78"/>
                </a:endParaRPr>
              </a:p>
            </p:txBody>
          </p:sp>
        </mc:Choice>
        <mc:Fallback xmlns="">
          <p:sp>
            <p:nvSpPr>
              <p:cNvPr id="3" name="Content Placeholder 2">
                <a:extLst>
                  <a:ext uri="{FF2B5EF4-FFF2-40B4-BE49-F238E27FC236}">
                    <a16:creationId xmlns:a16="http://schemas.microsoft.com/office/drawing/2014/main" id="{521E60A1-8B0D-4DFB-B5B9-9F9CFAC5797F}"/>
                  </a:ext>
                </a:extLst>
              </p:cNvPr>
              <p:cNvSpPr>
                <a:spLocks noGrp="1" noRot="1" noChangeAspect="1" noMove="1" noResize="1" noEditPoints="1" noAdjustHandles="1" noChangeArrowheads="1" noChangeShapeType="1" noTextEdit="1"/>
              </p:cNvSpPr>
              <p:nvPr>
                <p:ph idx="1"/>
              </p:nvPr>
            </p:nvSpPr>
            <p:spPr>
              <a:blipFill>
                <a:blip r:embed="rId2"/>
                <a:stretch>
                  <a:fillRect l="-1739" t="-3081" r="-1043"/>
                </a:stretch>
              </a:blipFill>
            </p:spPr>
            <p:txBody>
              <a:bodyPr/>
              <a:lstStyle/>
              <a:p>
                <a:r>
                  <a:rPr lang="en-US">
                    <a:noFill/>
                  </a:rPr>
                  <a:t> </a:t>
                </a:r>
              </a:p>
            </p:txBody>
          </p:sp>
        </mc:Fallback>
      </mc:AlternateContent>
    </p:spTree>
    <p:extLst>
      <p:ext uri="{BB962C8B-B14F-4D97-AF65-F5344CB8AC3E}">
        <p14:creationId xmlns:p14="http://schemas.microsoft.com/office/powerpoint/2010/main" val="244070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F18C-AAEC-41CA-AC6E-4D04DAF9C571}"/>
              </a:ext>
            </a:extLst>
          </p:cNvPr>
          <p:cNvSpPr>
            <a:spLocks noGrp="1"/>
          </p:cNvSpPr>
          <p:nvPr>
            <p:ph type="title"/>
          </p:nvPr>
        </p:nvSpPr>
        <p:spPr/>
        <p:txBody>
          <a:bodyPr/>
          <a:lstStyle/>
          <a:p>
            <a:pPr algn="r" rtl="1"/>
            <a:r>
              <a:rPr lang="fa-IR" dirty="0"/>
              <a:t>توضیحات گام به گام </a:t>
            </a:r>
            <a:r>
              <a:rPr lang="en-US" dirty="0"/>
              <a:t>PCA</a:t>
            </a:r>
          </a:p>
        </p:txBody>
      </p:sp>
      <p:sp>
        <p:nvSpPr>
          <p:cNvPr id="3" name="Content Placeholder 2">
            <a:extLst>
              <a:ext uri="{FF2B5EF4-FFF2-40B4-BE49-F238E27FC236}">
                <a16:creationId xmlns:a16="http://schemas.microsoft.com/office/drawing/2014/main" id="{7A8EB6E9-A4C6-40EB-8CF9-BF1CBA05F1F6}"/>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قدم اول :  استاندارد سازی</a:t>
            </a:r>
          </a:p>
          <a:p>
            <a:pPr marL="0" indent="0" algn="r" rtl="1">
              <a:buNone/>
            </a:pPr>
            <a:r>
              <a:rPr lang="fa-IR" dirty="0">
                <a:latin typeface="Badr" panose="02000500000000000000" pitchFamily="2" charset="-78"/>
                <a:cs typeface="Badr" panose="02000500000000000000" pitchFamily="2" charset="-78"/>
              </a:rPr>
              <a:t>هدف اصلی این قدم استاندارد سازی دامنه متغیر های اولیه پیوسته است که هر کدام به میزان </a:t>
            </a:r>
            <a:r>
              <a:rPr lang="fa-IR" dirty="0">
                <a:solidFill>
                  <a:srgbClr val="FF0000"/>
                </a:solidFill>
                <a:latin typeface="Badr" panose="02000500000000000000" pitchFamily="2" charset="-78"/>
                <a:cs typeface="Badr" panose="02000500000000000000" pitchFamily="2" charset="-78"/>
              </a:rPr>
              <a:t>مساوی</a:t>
            </a:r>
            <a:r>
              <a:rPr lang="fa-IR" dirty="0">
                <a:latin typeface="Badr" panose="02000500000000000000" pitchFamily="2" charset="-78"/>
                <a:cs typeface="Badr" panose="02000500000000000000" pitchFamily="2" charset="-78"/>
              </a:rPr>
              <a:t> در آنالیز سهم داشته باشند. </a:t>
            </a:r>
          </a:p>
          <a:p>
            <a:pPr marL="0" indent="0" algn="r" rtl="1">
              <a:buNone/>
            </a:pPr>
            <a:endParaRPr lang="fa-IR"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استاندارد سازی : در آمار استاندارد سازی، به فرایندی گفته میشود که در آن متغیر های مختلف در یک </a:t>
            </a:r>
            <a:r>
              <a:rPr lang="en-US" dirty="0">
                <a:latin typeface="Badr" panose="02000500000000000000" pitchFamily="2" charset="-78"/>
                <a:cs typeface="Badr" panose="02000500000000000000" pitchFamily="2" charset="-78"/>
              </a:rPr>
              <a:t>scale</a:t>
            </a:r>
            <a:r>
              <a:rPr lang="fa-IR" dirty="0">
                <a:latin typeface="Badr" panose="02000500000000000000" pitchFamily="2" charset="-78"/>
                <a:cs typeface="Badr" panose="02000500000000000000" pitchFamily="2" charset="-78"/>
              </a:rPr>
              <a:t> قرار داده میشوند.</a:t>
            </a:r>
          </a:p>
          <a:p>
            <a:pPr marL="0" indent="0" algn="r" rtl="1">
              <a:buNone/>
            </a:pPr>
            <a:endParaRPr lang="fa-IR" dirty="0">
              <a:latin typeface="Badr" panose="02000500000000000000" pitchFamily="2" charset="-78"/>
              <a:cs typeface="Badr" panose="02000500000000000000" pitchFamily="2" charset="-78"/>
            </a:endParaRPr>
          </a:p>
          <a:p>
            <a:pPr marL="0" indent="0" algn="r" rtl="1">
              <a:buNone/>
            </a:pPr>
            <a:endParaRPr lang="fa-IR"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82146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4FFB-5F19-42CC-A54E-363527269F9F}"/>
              </a:ext>
            </a:extLst>
          </p:cNvPr>
          <p:cNvSpPr>
            <a:spLocks noGrp="1"/>
          </p:cNvSpPr>
          <p:nvPr>
            <p:ph type="title"/>
          </p:nvPr>
        </p:nvSpPr>
        <p:spPr/>
        <p:txBody>
          <a:bodyPr/>
          <a:lstStyle/>
          <a:p>
            <a:pPr algn="r" rtl="1"/>
            <a:r>
              <a:rPr lang="fa-IR" dirty="0"/>
              <a:t>توضیحات گام به گام </a:t>
            </a:r>
            <a:r>
              <a:rPr lang="en-US" dirty="0"/>
              <a:t>PCA</a:t>
            </a:r>
            <a:r>
              <a:rPr lang="fa-IR" dirty="0"/>
              <a:t> – استاندارد سازی</a:t>
            </a:r>
            <a:endParaRPr lang="en-US" dirty="0"/>
          </a:p>
        </p:txBody>
      </p:sp>
      <p:sp>
        <p:nvSpPr>
          <p:cNvPr id="3" name="Content Placeholder 2">
            <a:extLst>
              <a:ext uri="{FF2B5EF4-FFF2-40B4-BE49-F238E27FC236}">
                <a16:creationId xmlns:a16="http://schemas.microsoft.com/office/drawing/2014/main" id="{2624E850-CB03-4479-8ADF-8A88373A0733}"/>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به طور دقیق تر، دلیل اصلی آنکه استاندارد سازی ضروری است، در نظر گرفتن میزان حساسیت متغیرهای بعدی نسبت به واریانس متغیرهای آغازین است.</a:t>
            </a:r>
          </a:p>
          <a:p>
            <a:pPr algn="justLow" rtl="1"/>
            <a:r>
              <a:rPr lang="fa-IR" dirty="0">
                <a:latin typeface="Badr" panose="02000500000000000000" pitchFamily="2" charset="-78"/>
                <a:cs typeface="Badr" panose="02000500000000000000" pitchFamily="2" charset="-78"/>
              </a:rPr>
              <a:t>به همین دلیل است، اگر تفاوت زیادی بین دامنه متغیر های آغازین وجود داشته باشد، آن متغیر هایی که دامنه بزرگتری دارند بر آنهایی که دامنه کوچکتری دارند ارجحیت پیدا میکنند. به عنوان مثال یک متغیر که دامنه آن بین 0 تا 100 است بر یک متغیر یک دامنه آن 0 تا 10 است ارجحیت (</a:t>
            </a:r>
            <a:r>
              <a:rPr lang="en-US" dirty="0">
                <a:latin typeface="Badr" panose="02000500000000000000" pitchFamily="2" charset="-78"/>
                <a:cs typeface="Badr" panose="02000500000000000000" pitchFamily="2" charset="-78"/>
              </a:rPr>
              <a:t>dominate</a:t>
            </a:r>
            <a:r>
              <a:rPr lang="fa-IR" dirty="0">
                <a:latin typeface="Badr" panose="02000500000000000000" pitchFamily="2" charset="-78"/>
                <a:cs typeface="Badr" panose="02000500000000000000" pitchFamily="2" charset="-78"/>
              </a:rPr>
              <a:t>) پیدا میکند. )  که ما را به سمت نتایج جانبدارانه (</a:t>
            </a:r>
            <a:r>
              <a:rPr lang="en-US" dirty="0">
                <a:latin typeface="Badr" panose="02000500000000000000" pitchFamily="2" charset="-78"/>
                <a:cs typeface="Badr" panose="02000500000000000000" pitchFamily="2" charset="-78"/>
              </a:rPr>
              <a:t>biased results</a:t>
            </a:r>
            <a:r>
              <a:rPr lang="fa-IR" dirty="0">
                <a:latin typeface="Badr" panose="02000500000000000000" pitchFamily="2" charset="-78"/>
                <a:cs typeface="Badr" panose="02000500000000000000" pitchFamily="2" charset="-78"/>
              </a:rPr>
              <a:t>) می برد.</a:t>
            </a:r>
          </a:p>
        </p:txBody>
      </p:sp>
    </p:spTree>
    <p:extLst>
      <p:ext uri="{BB962C8B-B14F-4D97-AF65-F5344CB8AC3E}">
        <p14:creationId xmlns:p14="http://schemas.microsoft.com/office/powerpoint/2010/main" val="337453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8C79-98DD-4FC9-B898-0984FC44FC20}"/>
              </a:ext>
            </a:extLst>
          </p:cNvPr>
          <p:cNvSpPr>
            <a:spLocks noGrp="1"/>
          </p:cNvSpPr>
          <p:nvPr>
            <p:ph type="title"/>
          </p:nvPr>
        </p:nvSpPr>
        <p:spPr/>
        <p:txBody>
          <a:bodyPr/>
          <a:lstStyle/>
          <a:p>
            <a:pPr algn="r" rtl="1"/>
            <a:r>
              <a:rPr lang="fa-IR" dirty="0"/>
              <a:t>توضیحات گام به گام </a:t>
            </a:r>
            <a:r>
              <a:rPr lang="en-US" dirty="0"/>
              <a:t>PCA</a:t>
            </a:r>
            <a:r>
              <a:rPr lang="fa-IR" dirty="0"/>
              <a:t> – استاندارد سازی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2EAB65-4D80-47E6-8A2B-E86323E75BBF}"/>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بنابراین تبدیل داده به مقیاس های قابل مقایسه میتواند از این مشکل جلوگیری کند.</a:t>
                </a:r>
              </a:p>
              <a:p>
                <a:pPr algn="justLow" rtl="1"/>
                <a:r>
                  <a:rPr lang="fa-IR" dirty="0">
                    <a:latin typeface="Badr" panose="02000500000000000000" pitchFamily="2" charset="-78"/>
                    <a:cs typeface="Badr" panose="02000500000000000000" pitchFamily="2" charset="-78"/>
                  </a:rPr>
                  <a:t>از نظر ریاضیاتی، این کار با تفریق کردن از میانگین و تقسیم آن بر انحراف معیار برای هر مقدار از هر متغیر به دست می آید.</a:t>
                </a:r>
              </a:p>
              <a:p>
                <a:pPr marL="0"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adr" panose="02000500000000000000" pitchFamily="2" charset="-78"/>
                        </a:rPr>
                        <m:t>𝑧</m:t>
                      </m:r>
                      <m:r>
                        <a:rPr lang="en-US" b="0" i="1" smtClean="0">
                          <a:latin typeface="Cambria Math" panose="02040503050406030204" pitchFamily="18" charset="0"/>
                          <a:cs typeface="Badr" panose="02000500000000000000" pitchFamily="2" charset="-78"/>
                        </a:rPr>
                        <m:t>=</m:t>
                      </m:r>
                      <m:f>
                        <m:fPr>
                          <m:ctrlPr>
                            <a:rPr lang="en-US" b="0" i="1" smtClean="0">
                              <a:latin typeface="Cambria Math" panose="02040503050406030204" pitchFamily="18" charset="0"/>
                              <a:cs typeface="Badr" panose="02000500000000000000" pitchFamily="2" charset="-78"/>
                            </a:rPr>
                          </m:ctrlPr>
                        </m:fPr>
                        <m:num>
                          <m:r>
                            <a:rPr lang="en-US" i="1">
                              <a:latin typeface="Cambria Math" panose="02040503050406030204" pitchFamily="18" charset="0"/>
                              <a:cs typeface="Badr" panose="02000500000000000000" pitchFamily="2" charset="-78"/>
                            </a:rPr>
                            <m:t>𝑣𝑎𝑙𝑢𝑒</m:t>
                          </m:r>
                          <m:r>
                            <a:rPr lang="en-US" i="1">
                              <a:latin typeface="Cambria Math" panose="02040503050406030204" pitchFamily="18" charset="0"/>
                              <a:cs typeface="Badr" panose="02000500000000000000" pitchFamily="2" charset="-78"/>
                            </a:rPr>
                            <m:t> −</m:t>
                          </m:r>
                          <m:r>
                            <a:rPr lang="en-US" i="1">
                              <a:latin typeface="Cambria Math" panose="02040503050406030204" pitchFamily="18" charset="0"/>
                              <a:cs typeface="Badr" panose="02000500000000000000" pitchFamily="2" charset="-78"/>
                            </a:rPr>
                            <m:t>𝑚𝑒𝑎𝑛</m:t>
                          </m:r>
                        </m:num>
                        <m:den>
                          <m:r>
                            <a:rPr lang="en-US" b="0" i="1" smtClean="0">
                              <a:latin typeface="Cambria Math" panose="02040503050406030204" pitchFamily="18" charset="0"/>
                              <a:cs typeface="Badr" panose="02000500000000000000" pitchFamily="2" charset="-78"/>
                            </a:rPr>
                            <m:t>𝑠𝑡𝑎𝑛𝑑𝑎𝑟𝑑</m:t>
                          </m:r>
                          <m:r>
                            <a:rPr lang="en-US" b="0" i="1" smtClean="0">
                              <a:latin typeface="Cambria Math" panose="02040503050406030204" pitchFamily="18" charset="0"/>
                              <a:cs typeface="Badr" panose="02000500000000000000" pitchFamily="2" charset="-78"/>
                            </a:rPr>
                            <m:t> </m:t>
                          </m:r>
                          <m:r>
                            <a:rPr lang="en-US" b="0" i="1" smtClean="0">
                              <a:latin typeface="Cambria Math" panose="02040503050406030204" pitchFamily="18" charset="0"/>
                              <a:cs typeface="Badr" panose="02000500000000000000" pitchFamily="2" charset="-78"/>
                            </a:rPr>
                            <m:t>𝑑𝑒𝑣𝑖𝑎𝑡𝑖𝑜𝑛</m:t>
                          </m:r>
                        </m:den>
                      </m:f>
                    </m:oMath>
                  </m:oMathPara>
                </a14:m>
                <a:endParaRPr lang="en-US" dirty="0">
                  <a:latin typeface="Badr" panose="02000500000000000000" pitchFamily="2" charset="-78"/>
                  <a:cs typeface="Badr" panose="02000500000000000000" pitchFamily="2" charset="-78"/>
                </a:endParaRPr>
              </a:p>
              <a:p>
                <a:pPr marL="0" indent="0" algn="r" rtl="1">
                  <a:buNone/>
                </a:pPr>
                <a:endParaRPr lang="en-US" dirty="0">
                  <a:latin typeface="Badr" panose="02000500000000000000" pitchFamily="2" charset="-78"/>
                  <a:cs typeface="Badr" panose="02000500000000000000" pitchFamily="2" charset="-78"/>
                </a:endParaRPr>
              </a:p>
            </p:txBody>
          </p:sp>
        </mc:Choice>
        <mc:Fallback>
          <p:sp>
            <p:nvSpPr>
              <p:cNvPr id="3" name="Content Placeholder 2">
                <a:extLst>
                  <a:ext uri="{FF2B5EF4-FFF2-40B4-BE49-F238E27FC236}">
                    <a16:creationId xmlns:a16="http://schemas.microsoft.com/office/drawing/2014/main" id="{A12EAB65-4D80-47E6-8A2B-E86323E75BBF}"/>
                  </a:ext>
                </a:extLst>
              </p:cNvPr>
              <p:cNvSpPr>
                <a:spLocks noGrp="1" noRot="1" noChangeAspect="1" noMove="1" noResize="1" noEditPoints="1" noAdjustHandles="1" noChangeArrowheads="1" noChangeShapeType="1" noTextEdit="1"/>
              </p:cNvSpPr>
              <p:nvPr>
                <p:ph idx="1"/>
              </p:nvPr>
            </p:nvSpPr>
            <p:spPr>
              <a:blipFill>
                <a:blip r:embed="rId2"/>
                <a:stretch>
                  <a:fillRect l="-1739" t="-3081" r="-1043"/>
                </a:stretch>
              </a:blipFill>
            </p:spPr>
            <p:txBody>
              <a:bodyPr/>
              <a:lstStyle/>
              <a:p>
                <a:r>
                  <a:rPr lang="en-US">
                    <a:noFill/>
                  </a:rPr>
                  <a:t> </a:t>
                </a:r>
              </a:p>
            </p:txBody>
          </p:sp>
        </mc:Fallback>
      </mc:AlternateContent>
    </p:spTree>
    <p:extLst>
      <p:ext uri="{BB962C8B-B14F-4D97-AF65-F5344CB8AC3E}">
        <p14:creationId xmlns:p14="http://schemas.microsoft.com/office/powerpoint/2010/main" val="317954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1203-50B4-49B5-8590-4BD034D63C04}"/>
              </a:ext>
            </a:extLst>
          </p:cNvPr>
          <p:cNvSpPr>
            <a:spLocks noGrp="1"/>
          </p:cNvSpPr>
          <p:nvPr>
            <p:ph type="title"/>
          </p:nvPr>
        </p:nvSpPr>
        <p:spPr/>
        <p:txBody>
          <a:bodyPr/>
          <a:lstStyle/>
          <a:p>
            <a:pPr algn="r" rtl="1"/>
            <a:r>
              <a:rPr lang="fa-IR" dirty="0"/>
              <a:t>توضیحات گام به گام </a:t>
            </a:r>
            <a:r>
              <a:rPr lang="en-US" dirty="0"/>
              <a:t>PCA</a:t>
            </a:r>
            <a:r>
              <a:rPr lang="fa-IR" dirty="0"/>
              <a:t> – محاسبه ماتریس کوواریانس</a:t>
            </a:r>
            <a:endParaRPr lang="en-US" dirty="0"/>
          </a:p>
        </p:txBody>
      </p:sp>
      <p:sp>
        <p:nvSpPr>
          <p:cNvPr id="3" name="Content Placeholder 2">
            <a:extLst>
              <a:ext uri="{FF2B5EF4-FFF2-40B4-BE49-F238E27FC236}">
                <a16:creationId xmlns:a16="http://schemas.microsoft.com/office/drawing/2014/main" id="{D3AEAE60-934C-404D-8E67-A87FA26053E8}"/>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 دومین قدم : محاسبه ماتریس کوواریانس</a:t>
            </a:r>
          </a:p>
          <a:p>
            <a:pPr algn="justLow" rtl="1"/>
            <a:r>
              <a:rPr lang="fa-IR" dirty="0">
                <a:latin typeface="Badr" panose="02000500000000000000" pitchFamily="2" charset="-78"/>
                <a:cs typeface="Badr" panose="02000500000000000000" pitchFamily="2" charset="-78"/>
              </a:rPr>
              <a:t>هدف از این قدم فهمیدن اینکه چقدر متغیرهای مجموعه داده ورودی از میانگین دور (متفاوت ) هستند. به عبارت دیگر بفهمیم آیا رابطه ای میان آنها برقرار است یا خیر؟</a:t>
            </a:r>
          </a:p>
          <a:p>
            <a:pPr algn="justLow" rtl="1"/>
            <a:r>
              <a:rPr lang="fa-IR" dirty="0">
                <a:latin typeface="Badr" panose="02000500000000000000" pitchFamily="2" charset="-78"/>
                <a:cs typeface="Badr" panose="02000500000000000000" pitchFamily="2" charset="-78"/>
              </a:rPr>
              <a:t>به این دلیل که گاهی، متغیرها به شدت همبسته هستند و مقادیر افزونه داده زیادی در خود دارند.</a:t>
            </a:r>
          </a:p>
          <a:p>
            <a:pPr algn="justLow" rtl="1"/>
            <a:r>
              <a:rPr lang="fa-IR" dirty="0">
                <a:latin typeface="Badr" panose="02000500000000000000" pitchFamily="2" charset="-78"/>
                <a:cs typeface="Badr" panose="02000500000000000000" pitchFamily="2" charset="-78"/>
              </a:rPr>
              <a:t>پس به همین دلیل برای شناسایی این همبستگی از ماتریس کوواریانس استفاده و آن را محاسبه میکنیم.</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28725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0260-43B5-4F5F-B1CE-52F35A3DDE39}"/>
              </a:ext>
            </a:extLst>
          </p:cNvPr>
          <p:cNvSpPr>
            <a:spLocks noGrp="1"/>
          </p:cNvSpPr>
          <p:nvPr>
            <p:ph type="title"/>
          </p:nvPr>
        </p:nvSpPr>
        <p:spPr/>
        <p:txBody>
          <a:bodyPr/>
          <a:lstStyle/>
          <a:p>
            <a:pPr algn="r" rtl="1"/>
            <a:r>
              <a:rPr lang="fa-IR" dirty="0"/>
              <a:t>توضیحات گام به گام </a:t>
            </a:r>
            <a:r>
              <a:rPr lang="en-US" dirty="0"/>
              <a:t>PCA</a:t>
            </a:r>
            <a:r>
              <a:rPr lang="fa-IR" dirty="0"/>
              <a:t> – محاسبه ماتریس کوواریانس</a:t>
            </a:r>
            <a:endParaRPr lang="en-US" dirty="0"/>
          </a:p>
        </p:txBody>
      </p:sp>
      <p:sp>
        <p:nvSpPr>
          <p:cNvPr id="3" name="Content Placeholder 2">
            <a:extLst>
              <a:ext uri="{FF2B5EF4-FFF2-40B4-BE49-F238E27FC236}">
                <a16:creationId xmlns:a16="http://schemas.microsoft.com/office/drawing/2014/main" id="{45F34DE2-1957-4E11-B2CF-6F3D1D7A2779}"/>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برای مثال برای یک دیتاست سه بعدی، با سه متغیر </a:t>
            </a:r>
            <a:r>
              <a:rPr lang="en-US" dirty="0">
                <a:latin typeface="Badr" panose="02000500000000000000" pitchFamily="2" charset="-78"/>
                <a:cs typeface="Badr" panose="02000500000000000000" pitchFamily="2" charset="-78"/>
              </a:rPr>
              <a:t>x, y, z</a:t>
            </a:r>
            <a:r>
              <a:rPr lang="fa-IR" dirty="0">
                <a:latin typeface="Badr" panose="02000500000000000000" pitchFamily="2" charset="-78"/>
                <a:cs typeface="Badr" panose="02000500000000000000" pitchFamily="2" charset="-78"/>
              </a:rPr>
              <a:t> ماتریس کوواریانس به فرم زیر است : </a:t>
            </a:r>
          </a:p>
          <a:p>
            <a:pPr marL="0" indent="0" algn="r" rtl="1">
              <a:buNone/>
            </a:pPr>
            <a:endParaRPr lang="en-US" dirty="0"/>
          </a:p>
        </p:txBody>
      </p:sp>
      <p:pic>
        <p:nvPicPr>
          <p:cNvPr id="5" name="Picture 4">
            <a:extLst>
              <a:ext uri="{FF2B5EF4-FFF2-40B4-BE49-F238E27FC236}">
                <a16:creationId xmlns:a16="http://schemas.microsoft.com/office/drawing/2014/main" id="{E4F1D1CB-C34B-47C5-BA7A-906908CEB049}"/>
              </a:ext>
            </a:extLst>
          </p:cNvPr>
          <p:cNvPicPr>
            <a:picLocks noChangeAspect="1"/>
          </p:cNvPicPr>
          <p:nvPr/>
        </p:nvPicPr>
        <p:blipFill>
          <a:blip r:embed="rId2"/>
          <a:stretch>
            <a:fillRect/>
          </a:stretch>
        </p:blipFill>
        <p:spPr>
          <a:xfrm>
            <a:off x="1476088" y="3162924"/>
            <a:ext cx="8350637" cy="2466351"/>
          </a:xfrm>
          <a:prstGeom prst="rect">
            <a:avLst/>
          </a:prstGeom>
        </p:spPr>
      </p:pic>
    </p:spTree>
    <p:extLst>
      <p:ext uri="{BB962C8B-B14F-4D97-AF65-F5344CB8AC3E}">
        <p14:creationId xmlns:p14="http://schemas.microsoft.com/office/powerpoint/2010/main" val="233299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EFC2-8BD1-4C60-BE59-A280C28279C4}"/>
              </a:ext>
            </a:extLst>
          </p:cNvPr>
          <p:cNvSpPr>
            <a:spLocks noGrp="1"/>
          </p:cNvSpPr>
          <p:nvPr>
            <p:ph type="title"/>
          </p:nvPr>
        </p:nvSpPr>
        <p:spPr/>
        <p:txBody>
          <a:bodyPr/>
          <a:lstStyle/>
          <a:p>
            <a:pPr algn="r" rtl="1"/>
            <a:r>
              <a:rPr lang="fa-IR" dirty="0"/>
              <a:t>توضیحات گام به گام </a:t>
            </a:r>
            <a:r>
              <a:rPr lang="en-US" dirty="0"/>
              <a:t>PCA</a:t>
            </a:r>
            <a:r>
              <a:rPr lang="fa-IR" dirty="0"/>
              <a:t> – محاسبه ماتریس کوواریانس</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8E597F-AB5B-40CF-BCAF-31C60B65B83D}"/>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از آنجایی که کوواریانس یک متغیر با خودش برابر مقدار واریانس آن متغیر است. </a:t>
                </a:r>
              </a:p>
              <a:p>
                <a:pPr marL="0" indent="0" algn="justLow"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latin typeface="Badr" panose="02000500000000000000" pitchFamily="2" charset="-78"/>
                  <a:cs typeface="Badr" panose="02000500000000000000" pitchFamily="2" charset="-78"/>
                </a:endParaRPr>
              </a:p>
              <a:p>
                <a:pPr marL="0" indent="0" algn="justLow" rtl="1">
                  <a:buNone/>
                </a:pPr>
                <a:r>
                  <a:rPr lang="fa-IR" dirty="0">
                    <a:latin typeface="Badr" panose="02000500000000000000" pitchFamily="2" charset="-78"/>
                    <a:cs typeface="Badr" panose="02000500000000000000" pitchFamily="2" charset="-78"/>
                  </a:rPr>
                  <a:t>پس در واقع ما در قطر اصلی مقدار واریانس متغیر ها را خواهیم داشت.</a:t>
                </a:r>
              </a:p>
              <a:p>
                <a:pPr algn="justLow" rtl="1"/>
                <a:r>
                  <a:rPr lang="fa-IR" dirty="0">
                    <a:latin typeface="Badr" panose="02000500000000000000" pitchFamily="2" charset="-78"/>
                    <a:cs typeface="Badr" panose="02000500000000000000" pitchFamily="2" charset="-78"/>
                  </a:rPr>
                  <a:t>از طرفی چون کوورایانس دارای خاصیت جابجایی است یعنی :</a:t>
                </a:r>
              </a:p>
              <a:p>
                <a:pPr algn="justLow"/>
                <a14:m>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latin typeface="Badr" panose="02000500000000000000" pitchFamily="2" charset="-78"/>
                  <a:cs typeface="Badr" panose="02000500000000000000" pitchFamily="2" charset="-78"/>
                </a:endParaRPr>
              </a:p>
              <a:p>
                <a:pPr marL="0" indent="0" algn="justLow" rtl="1">
                  <a:buNone/>
                </a:pPr>
                <a:r>
                  <a:rPr lang="fa-IR" dirty="0">
                    <a:latin typeface="Badr" panose="02000500000000000000" pitchFamily="2" charset="-78"/>
                    <a:cs typeface="Badr" panose="02000500000000000000" pitchFamily="2" charset="-78"/>
                  </a:rPr>
                  <a:t>پس ماتریس کوواریانس، ماتریس بالا مثلثی و ماتریس پایین مثلثی یکسانی دارند.</a:t>
                </a:r>
                <a:endParaRPr lang="en-US" dirty="0">
                  <a:latin typeface="Badr" panose="02000500000000000000" pitchFamily="2" charset="-78"/>
                  <a:cs typeface="Badr" panose="02000500000000000000" pitchFamily="2" charset="-78"/>
                </a:endParaRPr>
              </a:p>
            </p:txBody>
          </p:sp>
        </mc:Choice>
        <mc:Fallback>
          <p:sp>
            <p:nvSpPr>
              <p:cNvPr id="3" name="Content Placeholder 2">
                <a:extLst>
                  <a:ext uri="{FF2B5EF4-FFF2-40B4-BE49-F238E27FC236}">
                    <a16:creationId xmlns:a16="http://schemas.microsoft.com/office/drawing/2014/main" id="{E08E597F-AB5B-40CF-BCAF-31C60B65B83D}"/>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en-US">
                    <a:noFill/>
                  </a:rPr>
                  <a:t> </a:t>
                </a:r>
              </a:p>
            </p:txBody>
          </p:sp>
        </mc:Fallback>
      </mc:AlternateContent>
    </p:spTree>
    <p:extLst>
      <p:ext uri="{BB962C8B-B14F-4D97-AF65-F5344CB8AC3E}">
        <p14:creationId xmlns:p14="http://schemas.microsoft.com/office/powerpoint/2010/main" val="296018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B145-FACE-458B-ABA0-D98BBF5B7D90}"/>
              </a:ext>
            </a:extLst>
          </p:cNvPr>
          <p:cNvSpPr>
            <a:spLocks noGrp="1"/>
          </p:cNvSpPr>
          <p:nvPr>
            <p:ph type="title"/>
          </p:nvPr>
        </p:nvSpPr>
        <p:spPr/>
        <p:txBody>
          <a:bodyPr/>
          <a:lstStyle/>
          <a:p>
            <a:pPr algn="r" rtl="1"/>
            <a:r>
              <a:rPr lang="fa-IR" dirty="0"/>
              <a:t>توضیحات گام به گام </a:t>
            </a:r>
            <a:r>
              <a:rPr lang="en-US" dirty="0"/>
              <a:t>PCA</a:t>
            </a:r>
            <a:r>
              <a:rPr lang="fa-IR" dirty="0"/>
              <a:t> – محاسبه ماتریس کوواریانس</a:t>
            </a:r>
            <a:endParaRPr lang="en-US" dirty="0"/>
          </a:p>
        </p:txBody>
      </p:sp>
      <p:sp>
        <p:nvSpPr>
          <p:cNvPr id="3" name="Content Placeholder 2">
            <a:extLst>
              <a:ext uri="{FF2B5EF4-FFF2-40B4-BE49-F238E27FC236}">
                <a16:creationId xmlns:a16="http://schemas.microsoft.com/office/drawing/2014/main" id="{914F35A2-99F5-4B7E-96D8-01A2AAA4A919}"/>
              </a:ext>
            </a:extLst>
          </p:cNvPr>
          <p:cNvSpPr>
            <a:spLocks noGrp="1"/>
          </p:cNvSpPr>
          <p:nvPr>
            <p:ph idx="1"/>
          </p:nvPr>
        </p:nvSpPr>
        <p:spPr/>
        <p:txBody>
          <a:bodyPr/>
          <a:lstStyle/>
          <a:p>
            <a:pPr algn="r" rtl="1"/>
            <a:r>
              <a:rPr lang="fa-IR" dirty="0"/>
              <a:t>اما آیا ماتریس کوواریانس همبستگی بین متغیرها را به ما میدهد؟</a:t>
            </a:r>
          </a:p>
          <a:p>
            <a:pPr algn="r" rtl="1"/>
            <a:r>
              <a:rPr lang="fa-IR" dirty="0"/>
              <a:t>در واقع </a:t>
            </a:r>
            <a:r>
              <a:rPr lang="fa-IR" dirty="0">
                <a:solidFill>
                  <a:srgbClr val="FF0000"/>
                </a:solidFill>
              </a:rPr>
              <a:t>علامت کوواریانس </a:t>
            </a:r>
            <a:r>
              <a:rPr lang="fa-IR" dirty="0"/>
              <a:t>است که بسیار اهمیت دارد زیرا :</a:t>
            </a:r>
          </a:p>
          <a:p>
            <a:pPr marL="514350" indent="-514350" algn="r" rtl="1">
              <a:buFont typeface="+mj-lt"/>
              <a:buAutoNum type="arabicPeriod"/>
            </a:pPr>
            <a:r>
              <a:rPr lang="fa-IR" dirty="0">
                <a:latin typeface="Badr" panose="02000500000000000000" pitchFamily="2" charset="-78"/>
                <a:cs typeface="Badr" panose="02000500000000000000" pitchFamily="2" charset="-78"/>
              </a:rPr>
              <a:t>اگر مثبت بود آنگاه : دو متغیر با هم کم یا زیاد میشوند ( همبسته هستند)</a:t>
            </a:r>
          </a:p>
          <a:p>
            <a:pPr marL="514350" indent="-514350" algn="r" rtl="1">
              <a:buFont typeface="+mj-lt"/>
              <a:buAutoNum type="arabicPeriod"/>
            </a:pPr>
            <a:r>
              <a:rPr lang="fa-IR" dirty="0">
                <a:latin typeface="Badr" panose="02000500000000000000" pitchFamily="2" charset="-78"/>
                <a:cs typeface="Badr" panose="02000500000000000000" pitchFamily="2" charset="-78"/>
              </a:rPr>
              <a:t>اگر منفی بود آنگاه : یک متغیر زیاد و دیگری کم یا برعکس ( غیر همبسته هستند)</a:t>
            </a:r>
          </a:p>
          <a:p>
            <a:pPr marL="514350" indent="-514350" algn="r" rtl="1">
              <a:buFont typeface="+mj-lt"/>
              <a:buAutoNum type="arabicPeriod"/>
            </a:pP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950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F942-4E45-42A0-97DE-324D73E87D53}"/>
              </a:ext>
            </a:extLst>
          </p:cNvPr>
          <p:cNvSpPr>
            <a:spLocks noGrp="1"/>
          </p:cNvSpPr>
          <p:nvPr>
            <p:ph type="title"/>
          </p:nvPr>
        </p:nvSpPr>
        <p:spPr/>
        <p:txBody>
          <a:bodyPr>
            <a:normAutofit/>
          </a:bodyPr>
          <a:lstStyle/>
          <a:p>
            <a:pPr algn="r" rtl="1"/>
            <a:r>
              <a:rPr lang="fa-IR" sz="4000" dirty="0"/>
              <a:t>توضیحات گام به گام </a:t>
            </a:r>
            <a:r>
              <a:rPr lang="en-US" sz="4000" dirty="0"/>
              <a:t>PCA</a:t>
            </a:r>
            <a:r>
              <a:rPr lang="fa-IR" sz="4000" dirty="0"/>
              <a:t> – بردارهای ویژه و مقدارهای ویژه</a:t>
            </a:r>
            <a:endParaRPr lang="en-US" sz="4000" dirty="0"/>
          </a:p>
        </p:txBody>
      </p:sp>
      <p:sp>
        <p:nvSpPr>
          <p:cNvPr id="3" name="Content Placeholder 2">
            <a:extLst>
              <a:ext uri="{FF2B5EF4-FFF2-40B4-BE49-F238E27FC236}">
                <a16:creationId xmlns:a16="http://schemas.microsoft.com/office/drawing/2014/main" id="{8992C983-1FC8-47E9-AE9A-462342830189}"/>
              </a:ext>
            </a:extLst>
          </p:cNvPr>
          <p:cNvSpPr>
            <a:spLocks noGrp="1"/>
          </p:cNvSpPr>
          <p:nvPr>
            <p:ph idx="1"/>
          </p:nvPr>
        </p:nvSpPr>
        <p:spPr>
          <a:xfrm>
            <a:off x="838200" y="1939925"/>
            <a:ext cx="10515600" cy="4351338"/>
          </a:xfrm>
        </p:spPr>
        <p:txBody>
          <a:bodyPr/>
          <a:lstStyle/>
          <a:p>
            <a:pPr algn="r" rtl="1"/>
            <a:r>
              <a:rPr lang="fa-IR" dirty="0"/>
              <a:t>قدم سوم : محاسبه بردار ویژه و مقدار ویژه از ماتریس کوواریانس برای شناسایی </a:t>
            </a:r>
            <a:r>
              <a:rPr lang="fa-IR" dirty="0">
                <a:solidFill>
                  <a:srgbClr val="FF0000"/>
                </a:solidFill>
              </a:rPr>
              <a:t>مولفه های اصلی</a:t>
            </a:r>
            <a:r>
              <a:rPr lang="fa-IR" dirty="0"/>
              <a:t> است.</a:t>
            </a:r>
          </a:p>
          <a:p>
            <a:pPr marL="0" indent="0" algn="r" rtl="1">
              <a:buNone/>
            </a:pPr>
            <a:r>
              <a:rPr lang="fa-IR" dirty="0"/>
              <a:t>مولفه های اصلی : متغیرهای جدید هستند که از ترکیب خطی از متغیرهای اولیه ساخته میشوند. </a:t>
            </a:r>
            <a:endParaRPr lang="en-US" dirty="0"/>
          </a:p>
        </p:txBody>
      </p:sp>
      <p:pic>
        <p:nvPicPr>
          <p:cNvPr id="5" name="Picture 4">
            <a:extLst>
              <a:ext uri="{FF2B5EF4-FFF2-40B4-BE49-F238E27FC236}">
                <a16:creationId xmlns:a16="http://schemas.microsoft.com/office/drawing/2014/main" id="{A3E18868-1C5A-451B-B200-FBD1777FBDF5}"/>
              </a:ext>
            </a:extLst>
          </p:cNvPr>
          <p:cNvPicPr>
            <a:picLocks noChangeAspect="1"/>
          </p:cNvPicPr>
          <p:nvPr/>
        </p:nvPicPr>
        <p:blipFill>
          <a:blip r:embed="rId2"/>
          <a:stretch>
            <a:fillRect/>
          </a:stretch>
        </p:blipFill>
        <p:spPr>
          <a:xfrm>
            <a:off x="628650" y="3429000"/>
            <a:ext cx="5720242" cy="3257844"/>
          </a:xfrm>
          <a:prstGeom prst="rect">
            <a:avLst/>
          </a:prstGeom>
        </p:spPr>
      </p:pic>
    </p:spTree>
    <p:extLst>
      <p:ext uri="{BB962C8B-B14F-4D97-AF65-F5344CB8AC3E}">
        <p14:creationId xmlns:p14="http://schemas.microsoft.com/office/powerpoint/2010/main" val="316323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956D-C9B1-4D74-B44E-395CB675BD9A}"/>
              </a:ext>
            </a:extLst>
          </p:cNvPr>
          <p:cNvSpPr>
            <a:spLocks noGrp="1"/>
          </p:cNvSpPr>
          <p:nvPr>
            <p:ph type="title"/>
          </p:nvPr>
        </p:nvSpPr>
        <p:spPr/>
        <p:txBody>
          <a:bodyPr/>
          <a:lstStyle/>
          <a:p>
            <a:pPr algn="r" rtl="1"/>
            <a:r>
              <a:rPr lang="fa-IR" dirty="0"/>
              <a:t>مقدمه</a:t>
            </a:r>
            <a:endParaRPr lang="en-US" dirty="0"/>
          </a:p>
        </p:txBody>
      </p:sp>
      <p:sp>
        <p:nvSpPr>
          <p:cNvPr id="3" name="Content Placeholder 2">
            <a:extLst>
              <a:ext uri="{FF2B5EF4-FFF2-40B4-BE49-F238E27FC236}">
                <a16:creationId xmlns:a16="http://schemas.microsoft.com/office/drawing/2014/main" id="{3081D66B-623F-453B-9465-900D71F06CC8}"/>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آنالیز مولفه اصلی (</a:t>
            </a:r>
            <a:r>
              <a:rPr lang="en-US" dirty="0">
                <a:latin typeface="Badr" panose="02000500000000000000" pitchFamily="2" charset="-78"/>
                <a:cs typeface="Badr" panose="02000500000000000000" pitchFamily="2" charset="-78"/>
              </a:rPr>
              <a:t>principal component analysis</a:t>
            </a:r>
            <a:r>
              <a:rPr lang="fa-IR" dirty="0">
                <a:latin typeface="Badr" panose="02000500000000000000" pitchFamily="2" charset="-78"/>
                <a:cs typeface="Badr" panose="02000500000000000000" pitchFamily="2" charset="-78"/>
              </a:rPr>
              <a:t>) تکنیکی چند متغیره میباشد که هدف اصلی آن کاهش بعد ( کاهش تعداد متغیرها) یک مجموعه داده ی چند متغیره است تا آن جایی که تا </a:t>
            </a:r>
            <a:r>
              <a:rPr lang="fa-IR" dirty="0">
                <a:solidFill>
                  <a:srgbClr val="FF0000"/>
                </a:solidFill>
                <a:latin typeface="Badr" panose="02000500000000000000" pitchFamily="2" charset="-78"/>
                <a:cs typeface="Badr" panose="02000500000000000000" pitchFamily="2" charset="-78"/>
              </a:rPr>
              <a:t>حد ممکن </a:t>
            </a:r>
            <a:r>
              <a:rPr lang="fa-IR" dirty="0">
                <a:latin typeface="Badr" panose="02000500000000000000" pitchFamily="2" charset="-78"/>
                <a:cs typeface="Badr" panose="02000500000000000000" pitchFamily="2" charset="-78"/>
              </a:rPr>
              <a:t>تغییرات متغیرهای اولیه در مجموعه داده را توضیح دهد. این هدف به وسیله تبدیل متغیرهای اولیه به یک مجموعه ی جدید از متغیرهای ناهمبسته با نام مولفه های اصلی به دست می آید که ترکیبات خطی از متغیرهای اصلی(اولیه) هستند و طوری مرتب شده اند که چند مولفه اول، بیشترین تغییر پذیری در متغیرهای اصلی را محاسبه میکنند.</a:t>
            </a:r>
            <a:endParaRPr lang="en-US" dirty="0">
              <a:solidFill>
                <a:srgbClr val="FF0000"/>
              </a:solidFill>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78849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832-D56F-4326-9B14-B9CDC993835D}"/>
              </a:ext>
            </a:extLst>
          </p:cNvPr>
          <p:cNvSpPr>
            <a:spLocks noGrp="1"/>
          </p:cNvSpPr>
          <p:nvPr>
            <p:ph type="title"/>
          </p:nvPr>
        </p:nvSpPr>
        <p:spPr/>
        <p:txBody>
          <a:bodyPr>
            <a:normAutofit/>
          </a:bodyPr>
          <a:lstStyle/>
          <a:p>
            <a:pPr algn="r" rtl="1"/>
            <a:r>
              <a:rPr lang="fa-IR" sz="4000" dirty="0"/>
              <a:t>توضیحات گام به گام </a:t>
            </a:r>
            <a:r>
              <a:rPr lang="en-US" sz="4000" dirty="0"/>
              <a:t>PCA</a:t>
            </a:r>
            <a:r>
              <a:rPr lang="fa-IR" sz="4000" dirty="0"/>
              <a:t> – بردارهای ویژه و مقدارهای ویژه</a:t>
            </a:r>
            <a:endParaRPr lang="en-US" sz="4000" dirty="0"/>
          </a:p>
        </p:txBody>
      </p:sp>
      <p:sp>
        <p:nvSpPr>
          <p:cNvPr id="3" name="Content Placeholder 2">
            <a:extLst>
              <a:ext uri="{FF2B5EF4-FFF2-40B4-BE49-F238E27FC236}">
                <a16:creationId xmlns:a16="http://schemas.microsoft.com/office/drawing/2014/main" id="{41C4E908-ABE0-40CF-95E6-662FFE480344}"/>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طبقه بندی اطلاعات در مولفه های اصلی به این شکل، این امکان را به ما میدهد بدون از دست دادن اطلاعات زیاد بعد را کاهش دهیم.</a:t>
            </a:r>
          </a:p>
          <a:p>
            <a:pPr algn="justLow" rtl="1"/>
            <a:r>
              <a:rPr lang="fa-IR" dirty="0">
                <a:latin typeface="Badr" panose="02000500000000000000" pitchFamily="2" charset="-78"/>
                <a:cs typeface="Badr" panose="02000500000000000000" pitchFamily="2" charset="-78"/>
              </a:rPr>
              <a:t>نکته مهم در اینجا این است که ، مولفه های اصلی تفسیر خاصی و معنی خاصی ندارند و فقط از ترکیبات خطی متغیر های آغازین به دست می آیند.</a:t>
            </a:r>
          </a:p>
          <a:p>
            <a:pPr algn="justLow" rtl="1"/>
            <a:r>
              <a:rPr lang="fa-IR" dirty="0">
                <a:latin typeface="Badr" panose="02000500000000000000" pitchFamily="2" charset="-78"/>
                <a:cs typeface="Badr" panose="02000500000000000000" pitchFamily="2" charset="-78"/>
              </a:rPr>
              <a:t>از نظر هندسی، مولفه های اصلی مسیر داده ها که ماکسیمم مقدار واریانس را توضیح میدهد، نشان میدهد. و در واقع خط در شکل بیشترین حجم داده را در خود تسخیر میکند.</a:t>
            </a:r>
          </a:p>
          <a:p>
            <a:pPr algn="justLow" rtl="1"/>
            <a:r>
              <a:rPr lang="fa-IR" dirty="0">
                <a:latin typeface="Badr" panose="02000500000000000000" pitchFamily="2" charset="-78"/>
                <a:cs typeface="Badr" panose="02000500000000000000" pitchFamily="2" charset="-78"/>
              </a:rPr>
              <a:t>برای سادگی ، به مولفه های اصلی به عنوان یک محورجدید که بهترین زاویه برای دیدن و ارزیابی داده است نگاه کنید.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86126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4F4A-4A17-4AA5-8A3A-AADABACC6115}"/>
              </a:ext>
            </a:extLst>
          </p:cNvPr>
          <p:cNvSpPr>
            <a:spLocks noGrp="1"/>
          </p:cNvSpPr>
          <p:nvPr>
            <p:ph type="title"/>
          </p:nvPr>
        </p:nvSpPr>
        <p:spPr/>
        <p:txBody>
          <a:bodyPr/>
          <a:lstStyle/>
          <a:p>
            <a:pPr algn="r" rtl="1"/>
            <a:r>
              <a:rPr lang="fa-IR" sz="4400" dirty="0"/>
              <a:t>توضیحات گام به گام </a:t>
            </a:r>
            <a:r>
              <a:rPr lang="en-US" sz="4400" dirty="0"/>
              <a:t>PCA</a:t>
            </a:r>
            <a:r>
              <a:rPr lang="fa-IR" sz="4400" dirty="0"/>
              <a:t> – بردارهای ویژه و مقدارهای ویژه</a:t>
            </a:r>
            <a:endParaRPr lang="en-US" dirty="0"/>
          </a:p>
        </p:txBody>
      </p:sp>
      <p:sp>
        <p:nvSpPr>
          <p:cNvPr id="3" name="Content Placeholder 2">
            <a:extLst>
              <a:ext uri="{FF2B5EF4-FFF2-40B4-BE49-F238E27FC236}">
                <a16:creationId xmlns:a16="http://schemas.microsoft.com/office/drawing/2014/main" id="{8902B4EC-8C42-4B83-BBED-2B3438C3A2D5}"/>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مثال : فرض کنید که دیتاست ما دو بعدی و با دو متغیر </a:t>
            </a:r>
            <a:r>
              <a:rPr lang="en-US" dirty="0">
                <a:latin typeface="Badr" panose="02000500000000000000" pitchFamily="2" charset="-78"/>
                <a:cs typeface="Badr" panose="02000500000000000000" pitchFamily="2" charset="-78"/>
              </a:rPr>
              <a:t>x, y</a:t>
            </a:r>
            <a:r>
              <a:rPr lang="fa-IR" dirty="0">
                <a:latin typeface="Badr" panose="02000500000000000000" pitchFamily="2" charset="-78"/>
                <a:cs typeface="Badr" panose="02000500000000000000" pitchFamily="2" charset="-78"/>
              </a:rPr>
              <a:t> است. که بردارهای ویژه  و مقدار های ویژه به شرح زیر باشد :</a:t>
            </a:r>
          </a:p>
          <a:p>
            <a:pPr algn="r" rtl="1"/>
            <a:endParaRPr lang="fa-IR" dirty="0">
              <a:latin typeface="Badr" panose="02000500000000000000" pitchFamily="2" charset="-78"/>
              <a:cs typeface="Badr" panose="02000500000000000000" pitchFamily="2" charset="-78"/>
            </a:endParaRPr>
          </a:p>
          <a:p>
            <a:pPr algn="r" rtl="1"/>
            <a:endParaRPr lang="fa-IR" dirty="0">
              <a:latin typeface="Badr" panose="02000500000000000000" pitchFamily="2" charset="-78"/>
              <a:cs typeface="Badr" panose="02000500000000000000" pitchFamily="2" charset="-78"/>
            </a:endParaRPr>
          </a:p>
          <a:p>
            <a:pPr algn="r" rtl="1"/>
            <a:endParaRPr lang="fa-IR" dirty="0">
              <a:latin typeface="Badr" panose="02000500000000000000" pitchFamily="2" charset="-78"/>
              <a:cs typeface="Badr" panose="02000500000000000000" pitchFamily="2" charset="-78"/>
            </a:endParaRPr>
          </a:p>
          <a:p>
            <a:pPr marL="0" indent="0" algn="r" rtl="1">
              <a:buNone/>
            </a:pPr>
            <a:endParaRPr lang="fa-IR" dirty="0">
              <a:latin typeface="Badr" panose="02000500000000000000" pitchFamily="2" charset="-78"/>
              <a:cs typeface="Badr" panose="02000500000000000000" pitchFamily="2" charset="-78"/>
            </a:endParaRPr>
          </a:p>
          <a:p>
            <a:pPr marL="0" indent="0" algn="r" rtl="1">
              <a:buNone/>
            </a:pPr>
            <a:endParaRPr lang="fa-IR"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 </a:t>
            </a:r>
            <a:endParaRPr lang="en-US" dirty="0">
              <a:latin typeface="Badr" panose="02000500000000000000" pitchFamily="2" charset="-78"/>
              <a:cs typeface="Badr" panose="02000500000000000000" pitchFamily="2" charset="-78"/>
            </a:endParaRPr>
          </a:p>
          <a:p>
            <a:pPr marL="0" indent="0" algn="r" rtl="1">
              <a:buNone/>
            </a:pPr>
            <a:endParaRPr lang="fa-IR" dirty="0">
              <a:latin typeface="Badr" panose="02000500000000000000" pitchFamily="2" charset="-78"/>
              <a:cs typeface="Badr" panose="02000500000000000000" pitchFamily="2" charset="-78"/>
            </a:endParaRPr>
          </a:p>
          <a:p>
            <a:pPr algn="r" rtl="1"/>
            <a:endParaRPr lang="en-US"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C6AD23F5-6067-460A-AA03-B2681684C9E2}"/>
              </a:ext>
            </a:extLst>
          </p:cNvPr>
          <p:cNvPicPr>
            <a:picLocks noChangeAspect="1"/>
          </p:cNvPicPr>
          <p:nvPr/>
        </p:nvPicPr>
        <p:blipFill>
          <a:blip r:embed="rId2"/>
          <a:stretch>
            <a:fillRect/>
          </a:stretch>
        </p:blipFill>
        <p:spPr>
          <a:xfrm>
            <a:off x="1561770" y="2843101"/>
            <a:ext cx="6243289" cy="2114662"/>
          </a:xfrm>
          <a:prstGeom prst="rect">
            <a:avLst/>
          </a:prstGeom>
        </p:spPr>
      </p:pic>
    </p:spTree>
    <p:extLst>
      <p:ext uri="{BB962C8B-B14F-4D97-AF65-F5344CB8AC3E}">
        <p14:creationId xmlns:p14="http://schemas.microsoft.com/office/powerpoint/2010/main" val="330176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3490-D218-4CBF-BE85-7AD7AEFD7C14}"/>
              </a:ext>
            </a:extLst>
          </p:cNvPr>
          <p:cNvSpPr>
            <a:spLocks noGrp="1"/>
          </p:cNvSpPr>
          <p:nvPr>
            <p:ph type="title"/>
          </p:nvPr>
        </p:nvSpPr>
        <p:spPr/>
        <p:txBody>
          <a:bodyPr/>
          <a:lstStyle/>
          <a:p>
            <a:pPr algn="r" rtl="1"/>
            <a:r>
              <a:rPr lang="fa-IR" sz="4400" dirty="0"/>
              <a:t>توضیحات گام به گام </a:t>
            </a:r>
            <a:r>
              <a:rPr lang="en-US" sz="4400" dirty="0"/>
              <a:t>PCA</a:t>
            </a:r>
            <a:r>
              <a:rPr lang="fa-IR" sz="4400" dirty="0"/>
              <a:t> – بردارهای ویژه و مقدارهای ویژه</a:t>
            </a:r>
            <a:r>
              <a:rPr lang="en-US" sz="4400" dirty="0"/>
              <a:t> - </a:t>
            </a:r>
            <a:r>
              <a:rPr lang="fa-IR" sz="4400" dirty="0"/>
              <a:t> ادامه مثال</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47367F-D892-4147-B973-35D16E125E04}"/>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اگر مقادیر ویژه را به صورت نزولی فرض کنیم، داریم :  </a:t>
                </a:r>
                <a14:m>
                  <m:oMath xmlns:m="http://schemas.openxmlformats.org/officeDocument/2006/math">
                    <m:sSub>
                      <m:sSubPr>
                        <m:ctrlPr>
                          <a:rPr lang="en-US" b="0" i="1" smtClean="0">
                            <a:latin typeface="Cambria Math" panose="02040503050406030204" pitchFamily="18" charset="0"/>
                            <a:cs typeface="Badr" panose="02000500000000000000" pitchFamily="2" charset="-78"/>
                          </a:rPr>
                        </m:ctrlPr>
                      </m:sSubPr>
                      <m:e>
                        <m:r>
                          <a:rPr lang="en-US" b="0" i="1" smtClean="0">
                            <a:latin typeface="Cambria Math" panose="02040503050406030204" pitchFamily="18" charset="0"/>
                            <a:cs typeface="Badr" panose="02000500000000000000" pitchFamily="2" charset="-78"/>
                          </a:rPr>
                          <m:t>𝜆</m:t>
                        </m:r>
                      </m:e>
                      <m:sub>
                        <m:r>
                          <a:rPr lang="en-US" b="0" i="1" smtClean="0">
                            <a:latin typeface="Cambria Math" panose="02040503050406030204" pitchFamily="18" charset="0"/>
                            <a:cs typeface="Badr" panose="02000500000000000000" pitchFamily="2" charset="-78"/>
                          </a:rPr>
                          <m:t>1</m:t>
                        </m:r>
                      </m:sub>
                    </m:sSub>
                    <m:r>
                      <a:rPr lang="en-US" b="0" i="1" smtClean="0">
                        <a:latin typeface="Cambria Math" panose="02040503050406030204" pitchFamily="18" charset="0"/>
                        <a:cs typeface="Badr" panose="02000500000000000000" pitchFamily="2" charset="-78"/>
                      </a:rPr>
                      <m:t>&gt;</m:t>
                    </m:r>
                    <m:sSub>
                      <m:sSubPr>
                        <m:ctrlPr>
                          <a:rPr lang="en-US" b="0" i="1" smtClean="0">
                            <a:latin typeface="Cambria Math" panose="02040503050406030204" pitchFamily="18" charset="0"/>
                            <a:cs typeface="Badr" panose="02000500000000000000" pitchFamily="2" charset="-78"/>
                          </a:rPr>
                        </m:ctrlPr>
                      </m:sSubPr>
                      <m:e>
                        <m:r>
                          <a:rPr lang="en-US" b="0" i="1" smtClean="0">
                            <a:latin typeface="Cambria Math" panose="02040503050406030204" pitchFamily="18" charset="0"/>
                            <a:cs typeface="Badr" panose="02000500000000000000" pitchFamily="2" charset="-78"/>
                          </a:rPr>
                          <m:t>𝜆</m:t>
                        </m:r>
                      </m:e>
                      <m:sub>
                        <m:r>
                          <a:rPr lang="en-US" b="0" i="1" smtClean="0">
                            <a:latin typeface="Cambria Math" panose="02040503050406030204" pitchFamily="18" charset="0"/>
                            <a:cs typeface="Badr" panose="02000500000000000000" pitchFamily="2" charset="-78"/>
                          </a:rPr>
                          <m:t>2</m:t>
                        </m:r>
                      </m:sub>
                    </m:sSub>
                  </m:oMath>
                </a14:m>
                <a:endParaRPr lang="fa-IR" b="0" dirty="0">
                  <a:latin typeface="Badr" panose="02000500000000000000" pitchFamily="2" charset="-78"/>
                  <a:cs typeface="Badr" panose="02000500000000000000" pitchFamily="2" charset="-78"/>
                </a:endParaRPr>
              </a:p>
              <a:p>
                <a:pPr algn="r" rtl="1"/>
                <a:r>
                  <a:rPr lang="fa-IR" dirty="0">
                    <a:latin typeface="Badr" panose="02000500000000000000" pitchFamily="2" charset="-78"/>
                    <a:cs typeface="Badr" panose="02000500000000000000" pitchFamily="2" charset="-78"/>
                  </a:rPr>
                  <a:t>که بدین معنی است اولین مولفه اصلی (</a:t>
                </a:r>
                <a:r>
                  <a:rPr lang="en-US" dirty="0">
                    <a:latin typeface="Badr" panose="02000500000000000000" pitchFamily="2" charset="-78"/>
                    <a:cs typeface="Badr" panose="02000500000000000000" pitchFamily="2" charset="-78"/>
                  </a:rPr>
                  <a:t>PCA1</a:t>
                </a:r>
                <a:r>
                  <a:rPr lang="fa-IR" dirty="0">
                    <a:latin typeface="Badr" panose="02000500000000000000" pitchFamily="2" charset="-78"/>
                    <a:cs typeface="Badr" panose="02000500000000000000" pitchFamily="2" charset="-78"/>
                  </a:rPr>
                  <a:t>)</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 همان </a:t>
                </a:r>
                <a14:m>
                  <m:oMath xmlns:m="http://schemas.openxmlformats.org/officeDocument/2006/math">
                    <m:sSub>
                      <m:sSubPr>
                        <m:ctrlPr>
                          <a:rPr lang="en-US" b="0" i="1" smtClean="0">
                            <a:latin typeface="Cambria Math" panose="02040503050406030204" pitchFamily="18" charset="0"/>
                            <a:cs typeface="Badr" panose="02000500000000000000" pitchFamily="2" charset="-78"/>
                          </a:rPr>
                        </m:ctrlPr>
                      </m:sSubPr>
                      <m:e>
                        <m:r>
                          <a:rPr lang="en-US" b="0" i="1" smtClean="0">
                            <a:latin typeface="Cambria Math" panose="02040503050406030204" pitchFamily="18" charset="0"/>
                            <a:cs typeface="Badr" panose="02000500000000000000" pitchFamily="2" charset="-78"/>
                          </a:rPr>
                          <m:t>𝑣</m:t>
                        </m:r>
                      </m:e>
                      <m:sub>
                        <m:r>
                          <a:rPr lang="en-US" b="0" i="1" smtClean="0">
                            <a:latin typeface="Cambria Math" panose="02040503050406030204" pitchFamily="18" charset="0"/>
                            <a:cs typeface="Badr" panose="02000500000000000000" pitchFamily="2" charset="-78"/>
                          </a:rPr>
                          <m:t>1</m:t>
                        </m:r>
                      </m:sub>
                    </m:sSub>
                  </m:oMath>
                </a14:m>
                <a:r>
                  <a:rPr lang="fa-IR" b="0" dirty="0">
                    <a:latin typeface="Badr" panose="02000500000000000000" pitchFamily="2" charset="-78"/>
                    <a:cs typeface="Badr" panose="02000500000000000000" pitchFamily="2" charset="-78"/>
                  </a:rPr>
                  <a:t> است و دومین مولفه اصلی </a:t>
                </a:r>
                <a:r>
                  <a:rPr lang="fa-IR" dirty="0">
                    <a:latin typeface="Badr" panose="02000500000000000000" pitchFamily="2" charset="-78"/>
                    <a:cs typeface="Badr" panose="02000500000000000000" pitchFamily="2" charset="-78"/>
                  </a:rPr>
                  <a:t>(</a:t>
                </a:r>
                <a:r>
                  <a:rPr lang="en-US" dirty="0">
                    <a:latin typeface="Badr" panose="02000500000000000000" pitchFamily="2" charset="-78"/>
                    <a:cs typeface="Badr" panose="02000500000000000000" pitchFamily="2" charset="-78"/>
                  </a:rPr>
                  <a:t>PCA2</a:t>
                </a:r>
                <a:r>
                  <a:rPr lang="fa-IR" dirty="0">
                    <a:latin typeface="Badr" panose="02000500000000000000" pitchFamily="2" charset="-78"/>
                    <a:cs typeface="Badr" panose="02000500000000000000" pitchFamily="2" charset="-78"/>
                  </a:rPr>
                  <a:t>) همان </a:t>
                </a:r>
                <a14:m>
                  <m:oMath xmlns:m="http://schemas.openxmlformats.org/officeDocument/2006/math">
                    <m:sSub>
                      <m:sSubPr>
                        <m:ctrlPr>
                          <a:rPr lang="en-US" b="0" i="1" smtClean="0">
                            <a:latin typeface="Cambria Math" panose="02040503050406030204" pitchFamily="18" charset="0"/>
                            <a:cs typeface="Badr" panose="02000500000000000000" pitchFamily="2" charset="-78"/>
                          </a:rPr>
                        </m:ctrlPr>
                      </m:sSubPr>
                      <m:e>
                        <m:r>
                          <a:rPr lang="en-US" b="0" i="1" smtClean="0">
                            <a:latin typeface="Cambria Math" panose="02040503050406030204" pitchFamily="18" charset="0"/>
                            <a:cs typeface="Badr" panose="02000500000000000000" pitchFamily="2" charset="-78"/>
                          </a:rPr>
                          <m:t>𝑣</m:t>
                        </m:r>
                      </m:e>
                      <m:sub>
                        <m:r>
                          <a:rPr lang="en-US" b="0" i="1" smtClean="0">
                            <a:latin typeface="Cambria Math" panose="02040503050406030204" pitchFamily="18" charset="0"/>
                            <a:cs typeface="Badr" panose="02000500000000000000" pitchFamily="2" charset="-78"/>
                          </a:rPr>
                          <m:t>2</m:t>
                        </m:r>
                      </m:sub>
                    </m:sSub>
                  </m:oMath>
                </a14:m>
                <a:r>
                  <a:rPr lang="fa-IR" b="0" dirty="0">
                    <a:latin typeface="Badr" panose="02000500000000000000" pitchFamily="2" charset="-78"/>
                    <a:cs typeface="Badr" panose="02000500000000000000" pitchFamily="2" charset="-78"/>
                  </a:rPr>
                  <a:t> است.</a:t>
                </a:r>
              </a:p>
              <a:p>
                <a:pPr algn="r" rtl="1"/>
                <a:r>
                  <a:rPr lang="fa-IR" dirty="0">
                    <a:latin typeface="Badr" panose="02000500000000000000" pitchFamily="2" charset="-78"/>
                    <a:cs typeface="Badr" panose="02000500000000000000" pitchFamily="2" charset="-78"/>
                  </a:rPr>
                  <a:t>بعد از اینکه مولفه های اصلی خود را شناختیم، برای محاسبه درصد واریانس به وسیله هر مولفه، ما مقدار ویژه هر مولفه را تقسیم بر مجموع مقدار ویژه ها میکنیم. اگر این اعمال را برای مثال صفحه قبل انجام دهیم به دست می آوریم که به ترتیب </a:t>
                </a:r>
                <a:r>
                  <a:rPr lang="en-US" dirty="0">
                    <a:latin typeface="Badr" panose="02000500000000000000" pitchFamily="2" charset="-78"/>
                    <a:cs typeface="Badr" panose="02000500000000000000" pitchFamily="2" charset="-78"/>
                  </a:rPr>
                  <a:t>PCA1</a:t>
                </a:r>
                <a:r>
                  <a:rPr lang="fa-IR" dirty="0">
                    <a:latin typeface="Badr" panose="02000500000000000000" pitchFamily="2" charset="-78"/>
                    <a:cs typeface="Badr" panose="02000500000000000000" pitchFamily="2" charset="-78"/>
                  </a:rPr>
                  <a:t> و </a:t>
                </a:r>
                <a:r>
                  <a:rPr lang="en-US" dirty="0">
                    <a:latin typeface="Badr" panose="02000500000000000000" pitchFamily="2" charset="-78"/>
                    <a:cs typeface="Badr" panose="02000500000000000000" pitchFamily="2" charset="-78"/>
                  </a:rPr>
                  <a:t>PCA2</a:t>
                </a:r>
                <a:r>
                  <a:rPr lang="fa-IR" dirty="0">
                    <a:latin typeface="Badr" panose="02000500000000000000" pitchFamily="2" charset="-78"/>
                    <a:cs typeface="Badr" panose="02000500000000000000" pitchFamily="2" charset="-78"/>
                  </a:rPr>
                  <a:t> شامل 96 % و 4% واریانس داده ها میباشند.</a:t>
                </a:r>
                <a:endParaRPr lang="en-US" b="0" dirty="0">
                  <a:latin typeface="Badr" panose="02000500000000000000" pitchFamily="2" charset="-78"/>
                  <a:cs typeface="Badr" panose="02000500000000000000" pitchFamily="2" charset="-78"/>
                </a:endParaRPr>
              </a:p>
            </p:txBody>
          </p:sp>
        </mc:Choice>
        <mc:Fallback>
          <p:sp>
            <p:nvSpPr>
              <p:cNvPr id="3" name="Content Placeholder 2">
                <a:extLst>
                  <a:ext uri="{FF2B5EF4-FFF2-40B4-BE49-F238E27FC236}">
                    <a16:creationId xmlns:a16="http://schemas.microsoft.com/office/drawing/2014/main" id="{4B47367F-D892-4147-B973-35D16E125E04}"/>
                  </a:ext>
                </a:extLst>
              </p:cNvPr>
              <p:cNvSpPr>
                <a:spLocks noGrp="1" noRot="1" noChangeAspect="1" noMove="1" noResize="1" noEditPoints="1" noAdjustHandles="1" noChangeArrowheads="1" noChangeShapeType="1" noTextEdit="1"/>
              </p:cNvSpPr>
              <p:nvPr>
                <p:ph idx="1"/>
              </p:nvPr>
            </p:nvSpPr>
            <p:spPr>
              <a:blipFill>
                <a:blip r:embed="rId2"/>
                <a:stretch>
                  <a:fillRect l="-522" t="-2661" r="-1043"/>
                </a:stretch>
              </a:blipFill>
            </p:spPr>
            <p:txBody>
              <a:bodyPr/>
              <a:lstStyle/>
              <a:p>
                <a:r>
                  <a:rPr lang="en-US">
                    <a:noFill/>
                  </a:rPr>
                  <a:t> </a:t>
                </a:r>
              </a:p>
            </p:txBody>
          </p:sp>
        </mc:Fallback>
      </mc:AlternateContent>
    </p:spTree>
    <p:extLst>
      <p:ext uri="{BB962C8B-B14F-4D97-AF65-F5344CB8AC3E}">
        <p14:creationId xmlns:p14="http://schemas.microsoft.com/office/powerpoint/2010/main" val="45733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74B9-33D8-4D71-AE61-BCE4E4B3CA60}"/>
              </a:ext>
            </a:extLst>
          </p:cNvPr>
          <p:cNvSpPr>
            <a:spLocks noGrp="1"/>
          </p:cNvSpPr>
          <p:nvPr>
            <p:ph type="title"/>
          </p:nvPr>
        </p:nvSpPr>
        <p:spPr/>
        <p:txBody>
          <a:bodyPr/>
          <a:lstStyle/>
          <a:p>
            <a:pPr algn="r" rtl="1"/>
            <a:r>
              <a:rPr lang="fa-IR" sz="4400" dirty="0"/>
              <a:t>توضیحات گام به گام </a:t>
            </a:r>
            <a:r>
              <a:rPr lang="en-US" sz="4400" dirty="0"/>
              <a:t>PCA</a:t>
            </a:r>
            <a:r>
              <a:rPr lang="fa-IR" sz="4400" dirty="0"/>
              <a:t> – بردار ویژگی</a:t>
            </a:r>
            <a:endParaRPr lang="en-US" dirty="0"/>
          </a:p>
        </p:txBody>
      </p:sp>
      <p:sp>
        <p:nvSpPr>
          <p:cNvPr id="3" name="Content Placeholder 2">
            <a:extLst>
              <a:ext uri="{FF2B5EF4-FFF2-40B4-BE49-F238E27FC236}">
                <a16:creationId xmlns:a16="http://schemas.microsoft.com/office/drawing/2014/main" id="{E6C6AE40-35F3-44D1-83FE-80C8186CC3FB}"/>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قدم چهارم : بردار ویژگی </a:t>
            </a:r>
          </a:p>
          <a:p>
            <a:pPr algn="r" rtl="1"/>
            <a:r>
              <a:rPr lang="fa-IR" dirty="0">
                <a:latin typeface="Badr" panose="02000500000000000000" pitchFamily="2" charset="-78"/>
                <a:cs typeface="Badr" panose="02000500000000000000" pitchFamily="2" charset="-78"/>
              </a:rPr>
              <a:t>همانطور که در گام قبل دیدیم ، محاسبه بردار ویژه و مرتب کردن آنها بر اساس مقادیر ویژه که نزولی بودند، این امکان را برای ما فراهم کرد که مولفه های اصلی را بسازیم.</a:t>
            </a:r>
          </a:p>
          <a:p>
            <a:pPr algn="r" rtl="1"/>
            <a:r>
              <a:rPr lang="fa-IR" dirty="0">
                <a:latin typeface="Badr" panose="02000500000000000000" pitchFamily="2" charset="-78"/>
                <a:cs typeface="Badr" panose="02000500000000000000" pitchFamily="2" charset="-78"/>
              </a:rPr>
              <a:t>در این گام، کاری که ما انجام میدهیم این است که آیا همه مولفه های اصلی را نگه داریم یا بی ارزش ترین مولفه اصلی را کنار بگذاریم و ماتریس خود را با استفاده از بردار های باقی مانده بسازیم که به آن </a:t>
            </a:r>
            <a:r>
              <a:rPr lang="fa-IR" dirty="0">
                <a:solidFill>
                  <a:srgbClr val="FF0000"/>
                </a:solidFill>
                <a:latin typeface="Badr" panose="02000500000000000000" pitchFamily="2" charset="-78"/>
                <a:cs typeface="Badr" panose="02000500000000000000" pitchFamily="2" charset="-78"/>
              </a:rPr>
              <a:t>بردار ویژگی </a:t>
            </a:r>
            <a:r>
              <a:rPr lang="fa-IR" dirty="0">
                <a:latin typeface="Badr" panose="02000500000000000000" pitchFamily="2" charset="-78"/>
                <a:cs typeface="Badr" panose="02000500000000000000" pitchFamily="2" charset="-78"/>
              </a:rPr>
              <a:t>میگویند. </a:t>
            </a:r>
          </a:p>
          <a:p>
            <a:pPr algn="r" rtl="1"/>
            <a:r>
              <a:rPr lang="fa-IR" dirty="0">
                <a:latin typeface="Badr" panose="02000500000000000000" pitchFamily="2" charset="-78"/>
                <a:cs typeface="Badr" panose="02000500000000000000" pitchFamily="2" charset="-78"/>
              </a:rPr>
              <a:t>پس بردار ویژگی یک ماتریس است که ستون های آن شامل بردار های ویژه ای از مولفه ها است که ما تصمیم میگیریم آنها را نگه داریم. این اولین گام در کاهش بعد داده است، زیرا ما تصمیم میگیریم که از </a:t>
            </a:r>
            <a:r>
              <a:rPr lang="en-US" dirty="0">
                <a:latin typeface="Badr" panose="02000500000000000000" pitchFamily="2" charset="-78"/>
                <a:cs typeface="Badr" panose="02000500000000000000" pitchFamily="2" charset="-78"/>
              </a:rPr>
              <a:t>n</a:t>
            </a:r>
            <a:r>
              <a:rPr lang="fa-IR" dirty="0">
                <a:latin typeface="Badr" panose="02000500000000000000" pitchFamily="2" charset="-78"/>
                <a:cs typeface="Badr" panose="02000500000000000000" pitchFamily="2" charset="-78"/>
              </a:rPr>
              <a:t> بردار ویژه مولفه ها </a:t>
            </a:r>
            <a:r>
              <a:rPr lang="en-US" dirty="0">
                <a:latin typeface="Badr" panose="02000500000000000000" pitchFamily="2" charset="-78"/>
                <a:cs typeface="Badr" panose="02000500000000000000" pitchFamily="2" charset="-78"/>
              </a:rPr>
              <a:t>p</a:t>
            </a:r>
            <a:r>
              <a:rPr lang="fa-IR" dirty="0">
                <a:latin typeface="Badr" panose="02000500000000000000" pitchFamily="2" charset="-78"/>
                <a:cs typeface="Badr" panose="02000500000000000000" pitchFamily="2" charset="-78"/>
              </a:rPr>
              <a:t> تا را انتخاب کنیم. دیتاست نهایی ما در آخر تنها </a:t>
            </a:r>
            <a:r>
              <a:rPr lang="en-US" dirty="0">
                <a:latin typeface="Badr" panose="02000500000000000000" pitchFamily="2" charset="-78"/>
                <a:cs typeface="Badr" panose="02000500000000000000" pitchFamily="2" charset="-78"/>
              </a:rPr>
              <a:t>p</a:t>
            </a:r>
            <a:r>
              <a:rPr lang="fa-IR" dirty="0">
                <a:latin typeface="Badr" panose="02000500000000000000" pitchFamily="2" charset="-78"/>
                <a:cs typeface="Badr" panose="02000500000000000000" pitchFamily="2" charset="-78"/>
              </a:rPr>
              <a:t> بعد خواهد داشت!!!</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28564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0F67-6D11-45A1-83F1-10ED2EA4DD6B}"/>
              </a:ext>
            </a:extLst>
          </p:cNvPr>
          <p:cNvSpPr>
            <a:spLocks noGrp="1"/>
          </p:cNvSpPr>
          <p:nvPr>
            <p:ph type="title"/>
          </p:nvPr>
        </p:nvSpPr>
        <p:spPr/>
        <p:txBody>
          <a:bodyPr/>
          <a:lstStyle/>
          <a:p>
            <a:pPr algn="r" rtl="1"/>
            <a:r>
              <a:rPr lang="fa-IR" sz="4400" dirty="0"/>
              <a:t>توضیحات گام به گام </a:t>
            </a:r>
            <a:r>
              <a:rPr lang="en-US" sz="4400" dirty="0"/>
              <a:t>PCA</a:t>
            </a:r>
            <a:r>
              <a:rPr lang="fa-IR" sz="4400" dirty="0"/>
              <a:t> – بازسازی مجدد داده</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399A1C-9A13-4E2C-B09B-9A9D97F5007C}"/>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گام آخر : بازسازی مجدد داده بر روی محور مولفه های اصلی است.</a:t>
                </a:r>
              </a:p>
              <a:p>
                <a:pPr algn="r" rtl="1"/>
                <a:r>
                  <a:rPr lang="fa-IR" dirty="0">
                    <a:latin typeface="Badr" panose="02000500000000000000" pitchFamily="2" charset="-78"/>
                    <a:cs typeface="Badr" panose="02000500000000000000" pitchFamily="2" charset="-78"/>
                  </a:rPr>
                  <a:t>در این گام، که آخرین مرحله است، هدف آن است که بردار ویژگی ها استفاده کنیم تا داده ها از محور اصلی خود به آن محوری که مولفه های اصلی نمایش میدهند جهت گیری مجدد(</a:t>
                </a:r>
                <a:r>
                  <a:rPr lang="en-US" b="0" i="0" dirty="0">
                    <a:solidFill>
                      <a:srgbClr val="3A3B41"/>
                    </a:solidFill>
                    <a:effectLst/>
                    <a:latin typeface="Badr" panose="02000500000000000000" pitchFamily="2" charset="-78"/>
                    <a:cs typeface="Badr" panose="02000500000000000000" pitchFamily="2" charset="-78"/>
                  </a:rPr>
                  <a:t>reorient</a:t>
                </a:r>
                <a:r>
                  <a:rPr lang="fa-IR" dirty="0">
                    <a:latin typeface="Badr" panose="02000500000000000000" pitchFamily="2" charset="-78"/>
                    <a:cs typeface="Badr" panose="02000500000000000000" pitchFamily="2" charset="-78"/>
                  </a:rPr>
                  <a:t>) نماید.</a:t>
                </a:r>
                <a:endParaRPr lang="en-US" dirty="0">
                  <a:latin typeface="Badr" panose="02000500000000000000" pitchFamily="2" charset="-78"/>
                  <a:cs typeface="Badr" panose="02000500000000000000" pitchFamily="2" charset="-78"/>
                </a:endParaRPr>
              </a:p>
              <a:p>
                <a:pPr algn="r" rtl="1"/>
                <a:r>
                  <a:rPr lang="fa-IR" dirty="0">
                    <a:latin typeface="Badr" panose="02000500000000000000" pitchFamily="2" charset="-78"/>
                    <a:cs typeface="Badr" panose="02000500000000000000" pitchFamily="2" charset="-78"/>
                  </a:rPr>
                  <a:t>فرمول مجموعه داده نهایی به شرح زیر است :</a:t>
                </a:r>
                <a:endParaRPr lang="en-US" dirty="0">
                  <a:latin typeface="Badr" panose="02000500000000000000" pitchFamily="2" charset="-78"/>
                  <a:cs typeface="Badr" panose="02000500000000000000" pitchFamily="2" charset="-78"/>
                </a:endParaRPr>
              </a:p>
              <a:p>
                <a:pPr algn="r" rtl="1"/>
                <a:endParaRPr lang="fa-IR" dirty="0">
                  <a:latin typeface="Badr" panose="02000500000000000000" pitchFamily="2" charset="-78"/>
                  <a:cs typeface="Badr" panose="02000500000000000000" pitchFamily="2" charset="-78"/>
                </a:endParaRPr>
              </a:p>
              <a:p>
                <a:pPr marL="0" indent="0" algn="r" rtl="1">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𝐹𝑖𝑛𝑎𝑙</m:t>
                      </m:r>
                      <m:r>
                        <a:rPr lang="en-US" sz="2400" b="0" i="1" smtClean="0">
                          <a:latin typeface="Cambria Math" panose="02040503050406030204" pitchFamily="18" charset="0"/>
                        </a:rPr>
                        <m:t> </m:t>
                      </m:r>
                      <m:r>
                        <a:rPr lang="en-US" sz="2400" b="0" i="1" smtClean="0">
                          <a:latin typeface="Cambria Math" panose="02040503050406030204" pitchFamily="18" charset="0"/>
                        </a:rPr>
                        <m:t>𝐷𝑎𝑡𝑎</m:t>
                      </m:r>
                      <m:r>
                        <a:rPr lang="en-US" sz="2400" b="0" i="1" smtClean="0">
                          <a:latin typeface="Cambria Math" panose="02040503050406030204" pitchFamily="18" charset="0"/>
                        </a:rPr>
                        <m:t> </m:t>
                      </m:r>
                      <m:r>
                        <a:rPr lang="en-US" sz="2400" b="0" i="1" smtClean="0">
                          <a:latin typeface="Cambria Math" panose="02040503050406030204" pitchFamily="18" charset="0"/>
                        </a:rPr>
                        <m:t>𝑠𝑒𝑡</m:t>
                      </m:r>
                      <m:r>
                        <a:rPr lang="en-US" sz="2400" b="0" i="1" smtClean="0">
                          <a:latin typeface="Cambria Math" panose="02040503050406030204" pitchFamily="18" charset="0"/>
                        </a:rPr>
                        <m:t>=</m:t>
                      </m:r>
                      <m:r>
                        <a:rPr lang="en-US" sz="2400" b="0" i="1" smtClean="0">
                          <a:latin typeface="Cambria Math" panose="02040503050406030204" pitchFamily="18" charset="0"/>
                        </a:rPr>
                        <m:t>𝐹𝑒𝑎𝑡𝑢𝑟𝑒𝑉𝑒𝑐𝑡𝑜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 ∗</m:t>
                      </m:r>
                      <m:r>
                        <a:rPr lang="en-US" sz="2400" b="0" i="1" smtClean="0">
                          <a:latin typeface="Cambria Math" panose="02040503050406030204" pitchFamily="18" charset="0"/>
                        </a:rPr>
                        <m:t>𝑆𝑡𝑎𝑛𝑑𝑎𝑟𝑑𝑖𝑧𝑒𝑑𝑂𝑟𝑖𝑔𝑖𝑛𝑎𝑙𝐷𝑎𝑡𝑎𝑠𝑒</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𝑇</m:t>
                          </m:r>
                        </m:sup>
                      </m:sSup>
                    </m:oMath>
                  </m:oMathPara>
                </a14:m>
                <a:endParaRPr lang="en-US" sz="2400" dirty="0">
                  <a:latin typeface="Badr" panose="02000500000000000000" pitchFamily="2" charset="-78"/>
                  <a:cs typeface="Badr" panose="02000500000000000000" pitchFamily="2" charset="-78"/>
                </a:endParaRPr>
              </a:p>
            </p:txBody>
          </p:sp>
        </mc:Choice>
        <mc:Fallback>
          <p:sp>
            <p:nvSpPr>
              <p:cNvPr id="3" name="Content Placeholder 2">
                <a:extLst>
                  <a:ext uri="{FF2B5EF4-FFF2-40B4-BE49-F238E27FC236}">
                    <a16:creationId xmlns:a16="http://schemas.microsoft.com/office/drawing/2014/main" id="{35399A1C-9A13-4E2C-B09B-9A9D97F5007C}"/>
                  </a:ext>
                </a:extLst>
              </p:cNvPr>
              <p:cNvSpPr>
                <a:spLocks noGrp="1" noRot="1" noChangeAspect="1" noMove="1" noResize="1" noEditPoints="1" noAdjustHandles="1" noChangeArrowheads="1" noChangeShapeType="1" noTextEdit="1"/>
              </p:cNvSpPr>
              <p:nvPr>
                <p:ph idx="1"/>
              </p:nvPr>
            </p:nvSpPr>
            <p:spPr>
              <a:blipFill>
                <a:blip r:embed="rId2"/>
                <a:stretch>
                  <a:fillRect t="-3081" r="-1043"/>
                </a:stretch>
              </a:blipFill>
            </p:spPr>
            <p:txBody>
              <a:bodyPr/>
              <a:lstStyle/>
              <a:p>
                <a:r>
                  <a:rPr lang="en-US">
                    <a:noFill/>
                  </a:rPr>
                  <a:t> </a:t>
                </a:r>
              </a:p>
            </p:txBody>
          </p:sp>
        </mc:Fallback>
      </mc:AlternateContent>
    </p:spTree>
    <p:extLst>
      <p:ext uri="{BB962C8B-B14F-4D97-AF65-F5344CB8AC3E}">
        <p14:creationId xmlns:p14="http://schemas.microsoft.com/office/powerpoint/2010/main" val="61500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5C4B-EDEA-41BA-984A-FD71278E604A}"/>
              </a:ext>
            </a:extLst>
          </p:cNvPr>
          <p:cNvSpPr>
            <a:spLocks noGrp="1"/>
          </p:cNvSpPr>
          <p:nvPr>
            <p:ph type="title"/>
          </p:nvPr>
        </p:nvSpPr>
        <p:spPr/>
        <p:txBody>
          <a:bodyPr/>
          <a:lstStyle/>
          <a:p>
            <a:pPr algn="r" rtl="1"/>
            <a:r>
              <a:rPr lang="fa-IR" dirty="0"/>
              <a:t>منابع </a:t>
            </a:r>
            <a:endParaRPr lang="en-US" dirty="0"/>
          </a:p>
        </p:txBody>
      </p:sp>
      <p:sp>
        <p:nvSpPr>
          <p:cNvPr id="3" name="Content Placeholder 2">
            <a:extLst>
              <a:ext uri="{FF2B5EF4-FFF2-40B4-BE49-F238E27FC236}">
                <a16:creationId xmlns:a16="http://schemas.microsoft.com/office/drawing/2014/main" id="{3A05C3D8-CEAD-42C8-B02B-2EDBD605DF5B}"/>
              </a:ext>
            </a:extLst>
          </p:cNvPr>
          <p:cNvSpPr>
            <a:spLocks noGrp="1"/>
          </p:cNvSpPr>
          <p:nvPr>
            <p:ph idx="1"/>
          </p:nvPr>
        </p:nvSpPr>
        <p:spPr/>
        <p:txBody>
          <a:bodyPr/>
          <a:lstStyle/>
          <a:p>
            <a:r>
              <a:rPr lang="en-US" dirty="0">
                <a:hlinkClick r:id="rId2"/>
              </a:rPr>
              <a:t>principal_components.pdf (otago.ac.nz)</a:t>
            </a:r>
            <a:endParaRPr lang="fa-IR" dirty="0"/>
          </a:p>
          <a:p>
            <a:r>
              <a:rPr lang="en-US" dirty="0" err="1">
                <a:hlinkClick r:id="rId3"/>
              </a:rPr>
              <a:t>pca.dvi</a:t>
            </a:r>
            <a:r>
              <a:rPr lang="en-US" dirty="0">
                <a:hlinkClick r:id="rId3"/>
              </a:rPr>
              <a:t> (cmu.edu)</a:t>
            </a:r>
            <a:endParaRPr lang="fa-IR" dirty="0"/>
          </a:p>
          <a:p>
            <a:r>
              <a:rPr lang="en-US" dirty="0">
                <a:hlinkClick r:id="rId4"/>
              </a:rPr>
              <a:t>Python PCA (Principal Component Analysis) with </a:t>
            </a:r>
            <a:r>
              <a:rPr lang="en-US" dirty="0" err="1">
                <a:hlinkClick r:id="rId4"/>
              </a:rPr>
              <a:t>Sklearn</a:t>
            </a:r>
            <a:r>
              <a:rPr lang="en-US" dirty="0">
                <a:hlinkClick r:id="rId4"/>
              </a:rPr>
              <a:t> – </a:t>
            </a:r>
            <a:r>
              <a:rPr lang="en-US" dirty="0" err="1">
                <a:hlinkClick r:id="rId4"/>
              </a:rPr>
              <a:t>DataCamp</a:t>
            </a:r>
            <a:endParaRPr lang="fa-IR" dirty="0"/>
          </a:p>
          <a:p>
            <a:r>
              <a:rPr lang="en-US" dirty="0">
                <a:hlinkClick r:id="rId5"/>
              </a:rPr>
              <a:t>A Step-by-Step Explanation of Principal Component Analysis (PCA) | Built In</a:t>
            </a:r>
            <a:endParaRPr lang="en-US" dirty="0"/>
          </a:p>
        </p:txBody>
      </p:sp>
    </p:spTree>
    <p:extLst>
      <p:ext uri="{BB962C8B-B14F-4D97-AF65-F5344CB8AC3E}">
        <p14:creationId xmlns:p14="http://schemas.microsoft.com/office/powerpoint/2010/main" val="336740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035D-0BC0-4C9E-AA58-D721E70C224B}"/>
              </a:ext>
            </a:extLst>
          </p:cNvPr>
          <p:cNvSpPr>
            <a:spLocks noGrp="1"/>
          </p:cNvSpPr>
          <p:nvPr>
            <p:ph type="title"/>
          </p:nvPr>
        </p:nvSpPr>
        <p:spPr/>
        <p:txBody>
          <a:bodyPr/>
          <a:lstStyle/>
          <a:p>
            <a:pPr algn="r" rtl="1"/>
            <a:r>
              <a:rPr lang="en-US" dirty="0"/>
              <a:t>PCA</a:t>
            </a:r>
            <a:r>
              <a:rPr lang="fa-IR" dirty="0"/>
              <a:t> چیست؟</a:t>
            </a:r>
            <a:endParaRPr lang="en-US" dirty="0"/>
          </a:p>
        </p:txBody>
      </p:sp>
      <p:sp>
        <p:nvSpPr>
          <p:cNvPr id="3" name="Content Placeholder 2">
            <a:extLst>
              <a:ext uri="{FF2B5EF4-FFF2-40B4-BE49-F238E27FC236}">
                <a16:creationId xmlns:a16="http://schemas.microsoft.com/office/drawing/2014/main" id="{29CA2B75-0F4C-44D6-973F-BDA08921D178}"/>
              </a:ext>
            </a:extLst>
          </p:cNvPr>
          <p:cNvSpPr>
            <a:spLocks noGrp="1"/>
          </p:cNvSpPr>
          <p:nvPr>
            <p:ph idx="1"/>
          </p:nvPr>
        </p:nvSpPr>
        <p:spPr>
          <a:xfrm>
            <a:off x="838200" y="2543175"/>
            <a:ext cx="10515600" cy="3633788"/>
          </a:xfrm>
        </p:spPr>
        <p:txBody>
          <a:bodyPr/>
          <a:lstStyle/>
          <a:p>
            <a:pPr algn="justLow" rtl="1"/>
            <a:r>
              <a:rPr lang="fa-IR" dirty="0">
                <a:latin typeface="Badr" panose="02000500000000000000" pitchFamily="2" charset="-78"/>
                <a:cs typeface="Badr" panose="02000500000000000000" pitchFamily="2" charset="-78"/>
              </a:rPr>
              <a:t>به اختصار تکنیکی است برای تبدیل یک مجموعه از متغیرهای همبسته مشاهده شده، به منظور توصیف تغییرات ، به یک مجموعه ی جدید از متغییرهایی که با یکدیگر ناهمبسته هستند.</a:t>
            </a:r>
          </a:p>
          <a:p>
            <a:pPr algn="justLow" rtl="1"/>
            <a:r>
              <a:rPr lang="fa-IR" dirty="0">
                <a:latin typeface="Badr" panose="02000500000000000000" pitchFamily="2" charset="-78"/>
                <a:cs typeface="Badr" panose="02000500000000000000" pitchFamily="2" charset="-78"/>
              </a:rPr>
              <a:t>مزیت و کاربرد اصلی آن کاهش بعد است.</a:t>
            </a:r>
          </a:p>
          <a:p>
            <a:pPr algn="justLow" rtl="1"/>
            <a:endParaRPr lang="en-US" dirty="0"/>
          </a:p>
        </p:txBody>
      </p:sp>
    </p:spTree>
    <p:extLst>
      <p:ext uri="{BB962C8B-B14F-4D97-AF65-F5344CB8AC3E}">
        <p14:creationId xmlns:p14="http://schemas.microsoft.com/office/powerpoint/2010/main" val="148599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0B0A-BC14-4AF8-9D6D-E659F7FB8FD9}"/>
              </a:ext>
            </a:extLst>
          </p:cNvPr>
          <p:cNvSpPr>
            <a:spLocks noGrp="1"/>
          </p:cNvSpPr>
          <p:nvPr>
            <p:ph type="title"/>
          </p:nvPr>
        </p:nvSpPr>
        <p:spPr/>
        <p:txBody>
          <a:bodyPr/>
          <a:lstStyle/>
          <a:p>
            <a:pPr algn="r" rtl="1"/>
            <a:r>
              <a:rPr lang="en-US" dirty="0"/>
              <a:t>PCA</a:t>
            </a:r>
            <a:r>
              <a:rPr lang="fa-IR" dirty="0"/>
              <a:t> چیست؟</a:t>
            </a:r>
            <a:endParaRPr lang="en-US" dirty="0"/>
          </a:p>
        </p:txBody>
      </p:sp>
      <p:sp>
        <p:nvSpPr>
          <p:cNvPr id="3" name="Content Placeholder 2">
            <a:extLst>
              <a:ext uri="{FF2B5EF4-FFF2-40B4-BE49-F238E27FC236}">
                <a16:creationId xmlns:a16="http://schemas.microsoft.com/office/drawing/2014/main" id="{B3B3513E-1E38-442F-9EE7-86A415680B4A}"/>
              </a:ext>
            </a:extLst>
          </p:cNvPr>
          <p:cNvSpPr>
            <a:spLocks noGrp="1"/>
          </p:cNvSpPr>
          <p:nvPr>
            <p:ph idx="1"/>
          </p:nvPr>
        </p:nvSpPr>
        <p:spPr/>
        <p:txBody>
          <a:bodyPr/>
          <a:lstStyle/>
          <a:p>
            <a:pPr algn="justLow" rtl="1"/>
            <a:r>
              <a:rPr lang="fa-IR" b="1" dirty="0"/>
              <a:t>انگیزه استفاده از </a:t>
            </a:r>
            <a:r>
              <a:rPr lang="en-US" b="1" dirty="0"/>
              <a:t>PCA</a:t>
            </a:r>
            <a:r>
              <a:rPr lang="fa-IR" dirty="0"/>
              <a:t> :</a:t>
            </a:r>
          </a:p>
          <a:p>
            <a:pPr marL="0" indent="0" algn="justLow" rtl="1">
              <a:buNone/>
            </a:pPr>
            <a:r>
              <a:rPr lang="fa-IR" dirty="0">
                <a:latin typeface="Badr" panose="02000500000000000000" pitchFamily="2" charset="-78"/>
                <a:cs typeface="Badr" panose="02000500000000000000" pitchFamily="2" charset="-78"/>
              </a:rPr>
              <a:t>نمودار پراکنش (</a:t>
            </a:r>
            <a:r>
              <a:rPr lang="en-US" dirty="0">
                <a:latin typeface="Badr" panose="02000500000000000000" pitchFamily="2" charset="-78"/>
                <a:cs typeface="Badr" panose="02000500000000000000" pitchFamily="2" charset="-78"/>
              </a:rPr>
              <a:t>scatter plot</a:t>
            </a:r>
            <a:r>
              <a:rPr lang="fa-IR" dirty="0">
                <a:latin typeface="Badr" panose="02000500000000000000" pitchFamily="2" charset="-78"/>
                <a:cs typeface="Badr" panose="02000500000000000000" pitchFamily="2" charset="-78"/>
              </a:rPr>
              <a:t>) برای تحلیل روابط بین دو متغیر مناسب میباشند اما ضعف آن ها در روابط پیچیده تر ناشی از تعداد متغیرهای زیاد است. اما </a:t>
            </a:r>
            <a:r>
              <a:rPr lang="en-US" dirty="0">
                <a:latin typeface="Badr" panose="02000500000000000000" pitchFamily="2" charset="-78"/>
                <a:cs typeface="Badr" panose="02000500000000000000" pitchFamily="2" charset="-78"/>
              </a:rPr>
              <a:t>PCA</a:t>
            </a:r>
            <a:r>
              <a:rPr lang="fa-IR" dirty="0">
                <a:latin typeface="Badr" panose="02000500000000000000" pitchFamily="2" charset="-78"/>
                <a:cs typeface="Badr" panose="02000500000000000000" pitchFamily="2" charset="-78"/>
              </a:rPr>
              <a:t> با تصویر متغیرها در جهات دیگر سعی میکند روابط بین آن ها را کشف کند. به طور کلی روش های جستجوی تصویر این امکان را به وجود می آورد که جهات مناسب را پیدا کرده و ابعاد را کاهش داد. در شکل زیر دو بعد به تک بعد تبدیل شده...</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65745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8B53-952D-4908-BCDF-75D6C3705906}"/>
              </a:ext>
            </a:extLst>
          </p:cNvPr>
          <p:cNvSpPr>
            <a:spLocks noGrp="1"/>
          </p:cNvSpPr>
          <p:nvPr>
            <p:ph type="title"/>
          </p:nvPr>
        </p:nvSpPr>
        <p:spPr/>
        <p:txBody>
          <a:bodyPr/>
          <a:lstStyle/>
          <a:p>
            <a:pPr algn="r" rtl="1"/>
            <a:r>
              <a:rPr lang="en-US" dirty="0"/>
              <a:t>PCA</a:t>
            </a:r>
            <a:r>
              <a:rPr lang="fa-IR" dirty="0"/>
              <a:t> چیست؟</a:t>
            </a:r>
            <a:endParaRPr lang="en-US" dirty="0"/>
          </a:p>
        </p:txBody>
      </p:sp>
      <p:pic>
        <p:nvPicPr>
          <p:cNvPr id="5" name="Content Placeholder 4">
            <a:extLst>
              <a:ext uri="{FF2B5EF4-FFF2-40B4-BE49-F238E27FC236}">
                <a16:creationId xmlns:a16="http://schemas.microsoft.com/office/drawing/2014/main" id="{CE833EC6-B8A8-4028-A218-21B356DE0107}"/>
              </a:ext>
            </a:extLst>
          </p:cNvPr>
          <p:cNvPicPr>
            <a:picLocks noGrp="1" noChangeAspect="1"/>
          </p:cNvPicPr>
          <p:nvPr>
            <p:ph idx="1"/>
          </p:nvPr>
        </p:nvPicPr>
        <p:blipFill>
          <a:blip r:embed="rId2"/>
          <a:stretch>
            <a:fillRect/>
          </a:stretch>
        </p:blipFill>
        <p:spPr>
          <a:xfrm>
            <a:off x="1302560" y="1800224"/>
            <a:ext cx="9627377" cy="4420735"/>
          </a:xfrm>
        </p:spPr>
      </p:pic>
    </p:spTree>
    <p:extLst>
      <p:ext uri="{BB962C8B-B14F-4D97-AF65-F5344CB8AC3E}">
        <p14:creationId xmlns:p14="http://schemas.microsoft.com/office/powerpoint/2010/main" val="245018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DCC8-ABDC-4156-9D66-3807B4AD4D90}"/>
              </a:ext>
            </a:extLst>
          </p:cNvPr>
          <p:cNvSpPr>
            <a:spLocks noGrp="1"/>
          </p:cNvSpPr>
          <p:nvPr>
            <p:ph type="title"/>
          </p:nvPr>
        </p:nvSpPr>
        <p:spPr/>
        <p:txBody>
          <a:bodyPr/>
          <a:lstStyle/>
          <a:p>
            <a:pPr algn="r" rtl="1"/>
            <a:r>
              <a:rPr lang="fa-IR" dirty="0"/>
              <a:t>کاربرد های </a:t>
            </a:r>
            <a:r>
              <a:rPr lang="en-US" dirty="0"/>
              <a:t>PCA</a:t>
            </a:r>
          </a:p>
        </p:txBody>
      </p:sp>
      <p:sp>
        <p:nvSpPr>
          <p:cNvPr id="3" name="Content Placeholder 2">
            <a:extLst>
              <a:ext uri="{FF2B5EF4-FFF2-40B4-BE49-F238E27FC236}">
                <a16:creationId xmlns:a16="http://schemas.microsoft.com/office/drawing/2014/main" id="{550ACE3E-DE74-48E0-BDD8-B332EC95E6F9}"/>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استفاده از مولفه های اصلی در حالات زیر ممکن است مفید باشد:</a:t>
            </a:r>
          </a:p>
          <a:p>
            <a:pPr marL="514350" indent="-514350" algn="r" rtl="1">
              <a:buFont typeface="+mj-lt"/>
              <a:buAutoNum type="arabicPeriod"/>
            </a:pPr>
            <a:r>
              <a:rPr lang="fa-IR" dirty="0">
                <a:latin typeface="Badr" panose="02000500000000000000" pitchFamily="2" charset="-78"/>
                <a:cs typeface="Badr" panose="02000500000000000000" pitchFamily="2" charset="-78"/>
              </a:rPr>
              <a:t>تعداد متغیرهای توضیحی در مقایسه با تعداد مشاهدات بسیار زیاد است.</a:t>
            </a:r>
          </a:p>
          <a:p>
            <a:pPr marL="514350" indent="-514350" algn="r" rtl="1">
              <a:buFont typeface="+mj-lt"/>
              <a:buAutoNum type="arabicPeriod"/>
            </a:pPr>
            <a:r>
              <a:rPr lang="fa-IR" dirty="0">
                <a:latin typeface="Badr" panose="02000500000000000000" pitchFamily="2" charset="-78"/>
                <a:cs typeface="Badr" panose="02000500000000000000" pitchFamily="2" charset="-78"/>
              </a:rPr>
              <a:t>متغیر های توضیحی به شدت همبسته هستند.</a:t>
            </a:r>
          </a:p>
          <a:p>
            <a:pPr marL="0" indent="0" algn="r" rtl="1">
              <a:buNone/>
            </a:pPr>
            <a:endParaRPr lang="fa-IR"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44612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5419-E63B-49DC-B0E4-CBD3CFF65588}"/>
              </a:ext>
            </a:extLst>
          </p:cNvPr>
          <p:cNvSpPr>
            <a:spLocks noGrp="1"/>
          </p:cNvSpPr>
          <p:nvPr>
            <p:ph type="title"/>
          </p:nvPr>
        </p:nvSpPr>
        <p:spPr/>
        <p:txBody>
          <a:bodyPr/>
          <a:lstStyle/>
          <a:p>
            <a:pPr algn="r" rtl="1"/>
            <a:r>
              <a:rPr lang="fa-IR" dirty="0"/>
              <a:t>کاربرد های </a:t>
            </a:r>
            <a:r>
              <a:rPr lang="en-US" dirty="0"/>
              <a:t>PCA</a:t>
            </a:r>
          </a:p>
        </p:txBody>
      </p:sp>
      <p:sp>
        <p:nvSpPr>
          <p:cNvPr id="3" name="Content Placeholder 2">
            <a:extLst>
              <a:ext uri="{FF2B5EF4-FFF2-40B4-BE49-F238E27FC236}">
                <a16:creationId xmlns:a16="http://schemas.microsoft.com/office/drawing/2014/main" id="{3D7DEB0B-87B9-4CE5-B6DF-D2FD5FDB724C}"/>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به عنوان کاربردی از آنالیز مولفه های اصلی، در حوزه اقتصاد میباشد که داده های پیچیده اغلب به وسیله ی چند نوع عدد شاخص به طور مثال شاخص قیمت، میزان دستمزد، هزینه زندگی و .... خلاصه شده اند. هر گاه مالیات قیمت ها در طول زمان تغیر میکند، اقتصاددان مایل است این واقعیت که قیمت های برخی کالاها تغییر پذیرتر از بقیه بوده یا انیکه قیمت های برخی کالاها مهمتر از بقیه در نظر گرفته شده اند، را بررسی کند. در هر مورد لازم است که شاخص آن موزون شده باشد. در چنین مثال هایی، اغلب م.لفه ی اصلی اول میتواند نیازهای محقق را برطرف کند.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76754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E44B-8B50-4C27-910E-781EFC2D73AD}"/>
              </a:ext>
            </a:extLst>
          </p:cNvPr>
          <p:cNvSpPr>
            <a:spLocks noGrp="1"/>
          </p:cNvSpPr>
          <p:nvPr>
            <p:ph type="title"/>
          </p:nvPr>
        </p:nvSpPr>
        <p:spPr/>
        <p:txBody>
          <a:bodyPr/>
          <a:lstStyle/>
          <a:p>
            <a:pPr algn="r" rtl="1"/>
            <a:r>
              <a:rPr lang="fa-IR" dirty="0"/>
              <a:t>کاربرد های </a:t>
            </a:r>
            <a:r>
              <a:rPr lang="en-US" dirty="0"/>
              <a:t>PCA</a:t>
            </a:r>
            <a:r>
              <a:rPr lang="fa-IR" dirty="0"/>
              <a:t> - ادامه</a:t>
            </a:r>
            <a:endParaRPr lang="en-US" dirty="0"/>
          </a:p>
        </p:txBody>
      </p:sp>
      <p:sp>
        <p:nvSpPr>
          <p:cNvPr id="3" name="Content Placeholder 2">
            <a:extLst>
              <a:ext uri="{FF2B5EF4-FFF2-40B4-BE49-F238E27FC236}">
                <a16:creationId xmlns:a16="http://schemas.microsoft.com/office/drawing/2014/main" id="{2AE31E40-F922-4136-90FB-3101CEBF3A31}"/>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اما همیشه اولین مولفه ی اصلی برای یک محقق بیشترین نفع را ندارد. به طور مثال یک زیست شناس برای بررسی میزان تغییر در اندازه های ساختار شناسی روی حیوانات چون تمام همبستگی های دوتایی به احتمال زیاد مثبت میباشند. اغلب با مولفه های دوم و بعدی کار میکنند. چون این مولفه ها ممکن است توصیفی مناسب از جنبه های مختلف شکل حیوان ارائه دهند. دومین مولفه ی اصلی اغلب از جهات اندازه ی حیوان، مورد علاقه ی محقق می باشد. که در این جا به دلیل همبستگی های مثبت، روی اولین مولفه های اصلی تاثیر خواهد گذاشت.</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9229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4BB5-57A2-4026-937D-47C4D5B57858}"/>
              </a:ext>
            </a:extLst>
          </p:cNvPr>
          <p:cNvSpPr>
            <a:spLocks noGrp="1"/>
          </p:cNvSpPr>
          <p:nvPr>
            <p:ph type="title"/>
          </p:nvPr>
        </p:nvSpPr>
        <p:spPr/>
        <p:txBody>
          <a:bodyPr/>
          <a:lstStyle/>
          <a:p>
            <a:pPr algn="r" rtl="1"/>
            <a:r>
              <a:rPr lang="fa-IR" dirty="0"/>
              <a:t>کاربرد های </a:t>
            </a:r>
            <a:r>
              <a:rPr lang="en-US" dirty="0"/>
              <a:t>PCA</a:t>
            </a:r>
            <a:r>
              <a:rPr lang="fa-IR" dirty="0"/>
              <a:t> - ادامه</a:t>
            </a:r>
            <a:endParaRPr lang="en-US" dirty="0"/>
          </a:p>
        </p:txBody>
      </p:sp>
      <p:sp>
        <p:nvSpPr>
          <p:cNvPr id="3" name="Content Placeholder 2">
            <a:extLst>
              <a:ext uri="{FF2B5EF4-FFF2-40B4-BE49-F238E27FC236}">
                <a16:creationId xmlns:a16="http://schemas.microsoft.com/office/drawing/2014/main" id="{ADFC4504-9342-4C05-B43F-5599087BAC99}"/>
              </a:ext>
            </a:extLst>
          </p:cNvPr>
          <p:cNvSpPr>
            <a:spLocks noGrp="1"/>
          </p:cNvSpPr>
          <p:nvPr>
            <p:ph idx="1"/>
          </p:nvPr>
        </p:nvSpPr>
        <p:spPr/>
        <p:txBody>
          <a:bodyPr>
            <a:normAutofit/>
          </a:bodyPr>
          <a:lstStyle/>
          <a:p>
            <a:pPr algn="r" rtl="1"/>
            <a:r>
              <a:rPr lang="fa-IR" sz="3200" dirty="0">
                <a:latin typeface="Badr" panose="02000500000000000000" pitchFamily="2" charset="-78"/>
                <a:cs typeface="Badr" panose="02000500000000000000" pitchFamily="2" charset="-78"/>
              </a:rPr>
              <a:t>به عنوان یک مثال دیگر :</a:t>
            </a:r>
          </a:p>
          <a:p>
            <a:pPr marL="0" indent="0" algn="r" rtl="1">
              <a:buNone/>
            </a:pPr>
            <a:r>
              <a:rPr lang="fa-IR" sz="3200" dirty="0">
                <a:latin typeface="Badr" panose="02000500000000000000" pitchFamily="2" charset="-78"/>
                <a:cs typeface="Badr" panose="02000500000000000000" pitchFamily="2" charset="-78"/>
              </a:rPr>
              <a:t>اولین مولفه ی اصلی در مقادیر روانشناسی بالینی در بیماران ممکن است تنها شاخص قطع علایم بیماری را فراهم کند و بقیه مولفه ها هستند که اطلاعات مهم روانشناس در مورد الگوی علایم بیماری را خواهند داد.</a:t>
            </a:r>
            <a:endParaRPr lang="en-US" sz="3200"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258716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1870</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Badr</vt:lpstr>
      <vt:lpstr>Calibri</vt:lpstr>
      <vt:lpstr>Calibri Light</vt:lpstr>
      <vt:lpstr>Cambria Math</vt:lpstr>
      <vt:lpstr>Office Theme</vt:lpstr>
      <vt:lpstr>آنالیز مولفه اصلی PCA -</vt:lpstr>
      <vt:lpstr>مقدمه</vt:lpstr>
      <vt:lpstr>PCA چیست؟</vt:lpstr>
      <vt:lpstr>PCA چیست؟</vt:lpstr>
      <vt:lpstr>PCA چیست؟</vt:lpstr>
      <vt:lpstr>کاربرد های PCA</vt:lpstr>
      <vt:lpstr>کاربرد های PCA</vt:lpstr>
      <vt:lpstr>کاربرد های PCA - ادامه</vt:lpstr>
      <vt:lpstr>کاربرد های PCA - ادامه</vt:lpstr>
      <vt:lpstr>آنالیز مولفه های اصلی</vt:lpstr>
      <vt:lpstr>آنالیز مولفه های اصلی</vt:lpstr>
      <vt:lpstr>توضیحات گام به گام PCA</vt:lpstr>
      <vt:lpstr>توضیحات گام به گام PCA – استاندارد سازی</vt:lpstr>
      <vt:lpstr>توضیحات گام به گام PCA – استاندارد سازی</vt:lpstr>
      <vt:lpstr>توضیحات گام به گام PCA – محاسبه ماتریس کوواریانس</vt:lpstr>
      <vt:lpstr>توضیحات گام به گام PCA – محاسبه ماتریس کوواریانس</vt:lpstr>
      <vt:lpstr>توضیحات گام به گام PCA – محاسبه ماتریس کوواریانس</vt:lpstr>
      <vt:lpstr>توضیحات گام به گام PCA – محاسبه ماتریس کوواریانس</vt:lpstr>
      <vt:lpstr>توضیحات گام به گام PCA – بردارهای ویژه و مقدارهای ویژه</vt:lpstr>
      <vt:lpstr>توضیحات گام به گام PCA – بردارهای ویژه و مقدارهای ویژه</vt:lpstr>
      <vt:lpstr>توضیحات گام به گام PCA – بردارهای ویژه و مقدارهای ویژه</vt:lpstr>
      <vt:lpstr>توضیحات گام به گام PCA – بردارهای ویژه و مقدارهای ویژه -  ادامه مثال</vt:lpstr>
      <vt:lpstr>توضیحات گام به گام PCA – بردار ویژگی</vt:lpstr>
      <vt:lpstr>توضیحات گام به گام PCA – بازسازی مجدد داده</vt:lpstr>
      <vt:lpstr>منابع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آنالیز مولفه اصلی PCA -</dc:title>
  <dc:creator>kiyan rezaee</dc:creator>
  <cp:lastModifiedBy>kiyan rezaee</cp:lastModifiedBy>
  <cp:revision>19</cp:revision>
  <dcterms:created xsi:type="dcterms:W3CDTF">2022-01-08T07:29:29Z</dcterms:created>
  <dcterms:modified xsi:type="dcterms:W3CDTF">2022-01-10T00:02:53Z</dcterms:modified>
</cp:coreProperties>
</file>