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06T15:54:34.629"/>
    </inkml:context>
    <inkml:brush xml:id="br0">
      <inkml:brushProperty name="width" value="0.1" units="cm"/>
      <inkml:brushProperty name="height" value="0.1" units="cm"/>
      <inkml:brushProperty name="color" value="#E71224"/>
      <inkml:brushProperty name="ignorePressure" value="1"/>
    </inkml:brush>
  </inkml:definitions>
  <inkml:trace contextRef="#ctx0" brushRef="#br0">1005 524,'-38'39,"-3"-2,-1-2,-1-1,-53 30,83-57,0-2,-1 1,1-2,-1 0,0-1,-1 0,1-1,-17 1,-123-7,72 0,-21 4,-67-3,166 3,0 0,0-1,0 0,0 0,0 0,0-1,0 1,0-1,1 0,-1 0,1 0,-1-1,1 1,0-1,0 0,0 0,0 0,0 0,1 0,-1 0,1-1,0 0,0 1,0-1,1 0,-1 0,1 0,0 0,0 0,0-6,-2-13,1-1,1 0,1 1,4-32,-1 10,-2 22,0-1,1 1,1-1,2 1,7-23,-9 36,2 1,-1-1,1 1,0 0,1 1,0 0,0 0,1 0,0 0,1 1,-1 0,1 1,1 0,10-6,25-11,2 2,0 2,1 2,69-15,44-16,-127 39,2 2,-1 1,1 1,0 3,0 0,0 2,49 7,-79-6,-1-1,0 1,0 0,0 0,0 0,0 0,0 1,-1 0,1 0,0 0,-1 0,1 0,-1 1,0 0,0-1,0 1,0 1,0-1,-1 0,1 0,-1 1,0 0,0-1,0 1,0 0,-1 0,0 0,0 0,0 0,1 4,0 15,0-1,-1 0,-1 1,-5 34,2-12,-1 83,4-84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06T15:52:34.954"/>
    </inkml:context>
    <inkml:brush xml:id="br0">
      <inkml:brushProperty name="width" value="0.1" units="cm"/>
      <inkml:brushProperty name="height" value="0.1" units="cm"/>
      <inkml:brushProperty name="color" value="#E71224"/>
      <inkml:brushProperty name="ignorePressure" value="1"/>
    </inkml:brush>
  </inkml:definitions>
  <inkml:trace contextRef="#ctx0" brushRef="#br0">1549 1194,'-1'6,"-1"-1,1 0,-2 0,1 1,0-1,-1-1,0 1,0 0,0-1,-1 1,0-1,1 0,-2 0,1 0,-6 3,0 2,-11 12,-1-2,-1-1,-1-1,-31 18,39-27,0-1,-1 0,0-1,0-1,0-1,-1 0,0-1,-21 1,-260-6,104-3,47 0,129 2,-1-1,1 0,0-1,1-1,-30-13,30 9,0 0,0-2,1 0,0 0,1-2,1 0,0-1,1 0,0-1,2 0,0-2,1 1,0-1,1-1,2 0,-11-31,-71-240,80 246,-1-2,2 0,2 0,-1-57,7 89,2 0,0-1,1 1,1 0,0 0,0 0,2 0,-1 0,2 1,0 0,1 0,0 1,0-1,17-18,1 4,1 1,2 2,0 1,1 1,1 1,1 2,1 1,0 2,2 1,-1 1,2 2,35-8,-14 6,0 3,1 3,85-3,211 13,-325 0,-1 2,1 0,-1 2,0 1,35 14,-4-2,-29-8,0 1,-1 1,0 2,-1 0,0 2,-2 1,0 1,-1 2,-1 0,-1 1,-1 1,-1 1,-1 1,-1 1,22 41,-11-13,-17-36,-1 2,0 0,-2 0,0 1,-2 0,0 0,-1 1,2 23,-4-11,-3 1,-4 60,1-78,-1 0,-1 0,0 0,-1-1,-1 0,0 0,-13 21,6-15,-2 0,-1-1,0-1,-1-1,-1 0,-1-1,-1-1,-1-1,0-1,0-1,-2-1,0 0,0-2,-37 12,-167 74,188-80,4-4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5C268-C8A7-49CE-A8CE-835B1A8B2C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A4786D-5425-448D-82C7-11A576AFC9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082088-2D47-4F8A-B645-8C8030B7E3D9}"/>
              </a:ext>
            </a:extLst>
          </p:cNvPr>
          <p:cNvSpPr>
            <a:spLocks noGrp="1"/>
          </p:cNvSpPr>
          <p:nvPr>
            <p:ph type="dt" sz="half" idx="10"/>
          </p:nvPr>
        </p:nvSpPr>
        <p:spPr/>
        <p:txBody>
          <a:bodyPr/>
          <a:lstStyle/>
          <a:p>
            <a:fld id="{B4D0273E-C68A-4904-9824-D352FCA29707}" type="datetimeFigureOut">
              <a:rPr lang="en-US" smtClean="0"/>
              <a:t>1/6/2022</a:t>
            </a:fld>
            <a:endParaRPr lang="en-US"/>
          </a:p>
        </p:txBody>
      </p:sp>
      <p:sp>
        <p:nvSpPr>
          <p:cNvPr id="5" name="Footer Placeholder 4">
            <a:extLst>
              <a:ext uri="{FF2B5EF4-FFF2-40B4-BE49-F238E27FC236}">
                <a16:creationId xmlns:a16="http://schemas.microsoft.com/office/drawing/2014/main" id="{29E52814-62AA-473D-9F64-5E4617EA52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DE3085-39AD-4627-80D9-BF9CEF547D5C}"/>
              </a:ext>
            </a:extLst>
          </p:cNvPr>
          <p:cNvSpPr>
            <a:spLocks noGrp="1"/>
          </p:cNvSpPr>
          <p:nvPr>
            <p:ph type="sldNum" sz="quarter" idx="12"/>
          </p:nvPr>
        </p:nvSpPr>
        <p:spPr/>
        <p:txBody>
          <a:bodyPr/>
          <a:lstStyle/>
          <a:p>
            <a:fld id="{6604FF1B-44E3-413C-9E44-B563387F6050}" type="slidenum">
              <a:rPr lang="en-US" smtClean="0"/>
              <a:t>‹#›</a:t>
            </a:fld>
            <a:endParaRPr lang="en-US"/>
          </a:p>
        </p:txBody>
      </p:sp>
    </p:spTree>
    <p:extLst>
      <p:ext uri="{BB962C8B-B14F-4D97-AF65-F5344CB8AC3E}">
        <p14:creationId xmlns:p14="http://schemas.microsoft.com/office/powerpoint/2010/main" val="2402647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5230A-F0ED-4258-868C-6C8E514A6E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D1B69A-B7D6-482C-ABAB-93B8FB98D8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C3348-4B97-43AA-BE5A-1D9BAA3B2A1F}"/>
              </a:ext>
            </a:extLst>
          </p:cNvPr>
          <p:cNvSpPr>
            <a:spLocks noGrp="1"/>
          </p:cNvSpPr>
          <p:nvPr>
            <p:ph type="dt" sz="half" idx="10"/>
          </p:nvPr>
        </p:nvSpPr>
        <p:spPr/>
        <p:txBody>
          <a:bodyPr/>
          <a:lstStyle/>
          <a:p>
            <a:fld id="{B4D0273E-C68A-4904-9824-D352FCA29707}" type="datetimeFigureOut">
              <a:rPr lang="en-US" smtClean="0"/>
              <a:t>1/6/2022</a:t>
            </a:fld>
            <a:endParaRPr lang="en-US"/>
          </a:p>
        </p:txBody>
      </p:sp>
      <p:sp>
        <p:nvSpPr>
          <p:cNvPr id="5" name="Footer Placeholder 4">
            <a:extLst>
              <a:ext uri="{FF2B5EF4-FFF2-40B4-BE49-F238E27FC236}">
                <a16:creationId xmlns:a16="http://schemas.microsoft.com/office/drawing/2014/main" id="{29872000-72B2-4D1D-AE28-5E5210D76B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6E6C6C-D23A-4FDC-B7A6-0152E89854B3}"/>
              </a:ext>
            </a:extLst>
          </p:cNvPr>
          <p:cNvSpPr>
            <a:spLocks noGrp="1"/>
          </p:cNvSpPr>
          <p:nvPr>
            <p:ph type="sldNum" sz="quarter" idx="12"/>
          </p:nvPr>
        </p:nvSpPr>
        <p:spPr/>
        <p:txBody>
          <a:bodyPr/>
          <a:lstStyle/>
          <a:p>
            <a:fld id="{6604FF1B-44E3-413C-9E44-B563387F6050}" type="slidenum">
              <a:rPr lang="en-US" smtClean="0"/>
              <a:t>‹#›</a:t>
            </a:fld>
            <a:endParaRPr lang="en-US"/>
          </a:p>
        </p:txBody>
      </p:sp>
    </p:spTree>
    <p:extLst>
      <p:ext uri="{BB962C8B-B14F-4D97-AF65-F5344CB8AC3E}">
        <p14:creationId xmlns:p14="http://schemas.microsoft.com/office/powerpoint/2010/main" val="1777710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AF4445-22C2-41D9-9020-C139869B3E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2C46AC-B9BB-49AC-92EA-293A1ADF2B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7053A0-4EEF-460E-8509-D0D213BA22AC}"/>
              </a:ext>
            </a:extLst>
          </p:cNvPr>
          <p:cNvSpPr>
            <a:spLocks noGrp="1"/>
          </p:cNvSpPr>
          <p:nvPr>
            <p:ph type="dt" sz="half" idx="10"/>
          </p:nvPr>
        </p:nvSpPr>
        <p:spPr/>
        <p:txBody>
          <a:bodyPr/>
          <a:lstStyle/>
          <a:p>
            <a:fld id="{B4D0273E-C68A-4904-9824-D352FCA29707}" type="datetimeFigureOut">
              <a:rPr lang="en-US" smtClean="0"/>
              <a:t>1/6/2022</a:t>
            </a:fld>
            <a:endParaRPr lang="en-US"/>
          </a:p>
        </p:txBody>
      </p:sp>
      <p:sp>
        <p:nvSpPr>
          <p:cNvPr id="5" name="Footer Placeholder 4">
            <a:extLst>
              <a:ext uri="{FF2B5EF4-FFF2-40B4-BE49-F238E27FC236}">
                <a16:creationId xmlns:a16="http://schemas.microsoft.com/office/drawing/2014/main" id="{2C447083-A017-4F6F-8F77-C3AC00C78B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34B5ED-A543-4ED4-B5EE-1F75D263A92A}"/>
              </a:ext>
            </a:extLst>
          </p:cNvPr>
          <p:cNvSpPr>
            <a:spLocks noGrp="1"/>
          </p:cNvSpPr>
          <p:nvPr>
            <p:ph type="sldNum" sz="quarter" idx="12"/>
          </p:nvPr>
        </p:nvSpPr>
        <p:spPr/>
        <p:txBody>
          <a:bodyPr/>
          <a:lstStyle/>
          <a:p>
            <a:fld id="{6604FF1B-44E3-413C-9E44-B563387F6050}" type="slidenum">
              <a:rPr lang="en-US" smtClean="0"/>
              <a:t>‹#›</a:t>
            </a:fld>
            <a:endParaRPr lang="en-US"/>
          </a:p>
        </p:txBody>
      </p:sp>
    </p:spTree>
    <p:extLst>
      <p:ext uri="{BB962C8B-B14F-4D97-AF65-F5344CB8AC3E}">
        <p14:creationId xmlns:p14="http://schemas.microsoft.com/office/powerpoint/2010/main" val="2950910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AA167-0FC4-49B6-B890-8CFC7148D5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CAC203-0CBA-4DC8-A0CF-080ED2721C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E33C23-A036-4780-8A4A-DD75CB114AA9}"/>
              </a:ext>
            </a:extLst>
          </p:cNvPr>
          <p:cNvSpPr>
            <a:spLocks noGrp="1"/>
          </p:cNvSpPr>
          <p:nvPr>
            <p:ph type="dt" sz="half" idx="10"/>
          </p:nvPr>
        </p:nvSpPr>
        <p:spPr/>
        <p:txBody>
          <a:bodyPr/>
          <a:lstStyle/>
          <a:p>
            <a:fld id="{B4D0273E-C68A-4904-9824-D352FCA29707}" type="datetimeFigureOut">
              <a:rPr lang="en-US" smtClean="0"/>
              <a:t>1/6/2022</a:t>
            </a:fld>
            <a:endParaRPr lang="en-US"/>
          </a:p>
        </p:txBody>
      </p:sp>
      <p:sp>
        <p:nvSpPr>
          <p:cNvPr id="5" name="Footer Placeholder 4">
            <a:extLst>
              <a:ext uri="{FF2B5EF4-FFF2-40B4-BE49-F238E27FC236}">
                <a16:creationId xmlns:a16="http://schemas.microsoft.com/office/drawing/2014/main" id="{BED08789-C139-4676-89EC-356A3C54F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F2B9A2-5728-4DCA-8287-EE3A4391E486}"/>
              </a:ext>
            </a:extLst>
          </p:cNvPr>
          <p:cNvSpPr>
            <a:spLocks noGrp="1"/>
          </p:cNvSpPr>
          <p:nvPr>
            <p:ph type="sldNum" sz="quarter" idx="12"/>
          </p:nvPr>
        </p:nvSpPr>
        <p:spPr/>
        <p:txBody>
          <a:bodyPr/>
          <a:lstStyle/>
          <a:p>
            <a:fld id="{6604FF1B-44E3-413C-9E44-B563387F6050}" type="slidenum">
              <a:rPr lang="en-US" smtClean="0"/>
              <a:t>‹#›</a:t>
            </a:fld>
            <a:endParaRPr lang="en-US"/>
          </a:p>
        </p:txBody>
      </p:sp>
    </p:spTree>
    <p:extLst>
      <p:ext uri="{BB962C8B-B14F-4D97-AF65-F5344CB8AC3E}">
        <p14:creationId xmlns:p14="http://schemas.microsoft.com/office/powerpoint/2010/main" val="2359736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5405E-BA20-406E-A9D5-CC8607C0E3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864C2B-C7C0-481D-BE58-9AAB2A7100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615E0C-BD76-43EE-B2B2-0A9AB10C74E3}"/>
              </a:ext>
            </a:extLst>
          </p:cNvPr>
          <p:cNvSpPr>
            <a:spLocks noGrp="1"/>
          </p:cNvSpPr>
          <p:nvPr>
            <p:ph type="dt" sz="half" idx="10"/>
          </p:nvPr>
        </p:nvSpPr>
        <p:spPr/>
        <p:txBody>
          <a:bodyPr/>
          <a:lstStyle/>
          <a:p>
            <a:fld id="{B4D0273E-C68A-4904-9824-D352FCA29707}" type="datetimeFigureOut">
              <a:rPr lang="en-US" smtClean="0"/>
              <a:t>1/6/2022</a:t>
            </a:fld>
            <a:endParaRPr lang="en-US"/>
          </a:p>
        </p:txBody>
      </p:sp>
      <p:sp>
        <p:nvSpPr>
          <p:cNvPr id="5" name="Footer Placeholder 4">
            <a:extLst>
              <a:ext uri="{FF2B5EF4-FFF2-40B4-BE49-F238E27FC236}">
                <a16:creationId xmlns:a16="http://schemas.microsoft.com/office/drawing/2014/main" id="{2C385C58-F166-4C2F-A55B-FB492F51B1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48A1CF-0834-43F9-BCA1-DADABB22A721}"/>
              </a:ext>
            </a:extLst>
          </p:cNvPr>
          <p:cNvSpPr>
            <a:spLocks noGrp="1"/>
          </p:cNvSpPr>
          <p:nvPr>
            <p:ph type="sldNum" sz="quarter" idx="12"/>
          </p:nvPr>
        </p:nvSpPr>
        <p:spPr/>
        <p:txBody>
          <a:bodyPr/>
          <a:lstStyle/>
          <a:p>
            <a:fld id="{6604FF1B-44E3-413C-9E44-B563387F6050}" type="slidenum">
              <a:rPr lang="en-US" smtClean="0"/>
              <a:t>‹#›</a:t>
            </a:fld>
            <a:endParaRPr lang="en-US"/>
          </a:p>
        </p:txBody>
      </p:sp>
    </p:spTree>
    <p:extLst>
      <p:ext uri="{BB962C8B-B14F-4D97-AF65-F5344CB8AC3E}">
        <p14:creationId xmlns:p14="http://schemas.microsoft.com/office/powerpoint/2010/main" val="3395284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61C5B-8F48-476E-8A36-07C727127A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6A3ECC-3984-4FC7-9107-C94AD7D8F5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745D53-AF79-491D-BD04-A62D9F963A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A63C21-D7E9-4EDE-8B50-21C22F3C1FC1}"/>
              </a:ext>
            </a:extLst>
          </p:cNvPr>
          <p:cNvSpPr>
            <a:spLocks noGrp="1"/>
          </p:cNvSpPr>
          <p:nvPr>
            <p:ph type="dt" sz="half" idx="10"/>
          </p:nvPr>
        </p:nvSpPr>
        <p:spPr/>
        <p:txBody>
          <a:bodyPr/>
          <a:lstStyle/>
          <a:p>
            <a:fld id="{B4D0273E-C68A-4904-9824-D352FCA29707}" type="datetimeFigureOut">
              <a:rPr lang="en-US" smtClean="0"/>
              <a:t>1/6/2022</a:t>
            </a:fld>
            <a:endParaRPr lang="en-US"/>
          </a:p>
        </p:txBody>
      </p:sp>
      <p:sp>
        <p:nvSpPr>
          <p:cNvPr id="6" name="Footer Placeholder 5">
            <a:extLst>
              <a:ext uri="{FF2B5EF4-FFF2-40B4-BE49-F238E27FC236}">
                <a16:creationId xmlns:a16="http://schemas.microsoft.com/office/drawing/2014/main" id="{A0AE6ABE-89C6-45DC-A435-E4AEC68D2A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FD5E1F-EB86-4B8E-8E5C-25B15C84A335}"/>
              </a:ext>
            </a:extLst>
          </p:cNvPr>
          <p:cNvSpPr>
            <a:spLocks noGrp="1"/>
          </p:cNvSpPr>
          <p:nvPr>
            <p:ph type="sldNum" sz="quarter" idx="12"/>
          </p:nvPr>
        </p:nvSpPr>
        <p:spPr/>
        <p:txBody>
          <a:bodyPr/>
          <a:lstStyle/>
          <a:p>
            <a:fld id="{6604FF1B-44E3-413C-9E44-B563387F6050}" type="slidenum">
              <a:rPr lang="en-US" smtClean="0"/>
              <a:t>‹#›</a:t>
            </a:fld>
            <a:endParaRPr lang="en-US"/>
          </a:p>
        </p:txBody>
      </p:sp>
    </p:spTree>
    <p:extLst>
      <p:ext uri="{BB962C8B-B14F-4D97-AF65-F5344CB8AC3E}">
        <p14:creationId xmlns:p14="http://schemas.microsoft.com/office/powerpoint/2010/main" val="3708134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6D513-451C-456D-926F-4B72E13D34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654949-1D80-4E34-BDA0-052C041539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342C9B-D46B-431B-B649-6EB41D78A9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E9AE71-9E99-4884-8BD9-B8CDEE254D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A437D2-CB14-48EC-AC4D-15576C783C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DF5164-DEEE-401C-86D0-C8CD7E326BC0}"/>
              </a:ext>
            </a:extLst>
          </p:cNvPr>
          <p:cNvSpPr>
            <a:spLocks noGrp="1"/>
          </p:cNvSpPr>
          <p:nvPr>
            <p:ph type="dt" sz="half" idx="10"/>
          </p:nvPr>
        </p:nvSpPr>
        <p:spPr/>
        <p:txBody>
          <a:bodyPr/>
          <a:lstStyle/>
          <a:p>
            <a:fld id="{B4D0273E-C68A-4904-9824-D352FCA29707}" type="datetimeFigureOut">
              <a:rPr lang="en-US" smtClean="0"/>
              <a:t>1/6/2022</a:t>
            </a:fld>
            <a:endParaRPr lang="en-US"/>
          </a:p>
        </p:txBody>
      </p:sp>
      <p:sp>
        <p:nvSpPr>
          <p:cNvPr id="8" name="Footer Placeholder 7">
            <a:extLst>
              <a:ext uri="{FF2B5EF4-FFF2-40B4-BE49-F238E27FC236}">
                <a16:creationId xmlns:a16="http://schemas.microsoft.com/office/drawing/2014/main" id="{63FB8257-16FC-443D-BA1F-CA8E3B0BA6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8B38E3-CE84-4790-8153-96DA2806ED41}"/>
              </a:ext>
            </a:extLst>
          </p:cNvPr>
          <p:cNvSpPr>
            <a:spLocks noGrp="1"/>
          </p:cNvSpPr>
          <p:nvPr>
            <p:ph type="sldNum" sz="quarter" idx="12"/>
          </p:nvPr>
        </p:nvSpPr>
        <p:spPr/>
        <p:txBody>
          <a:bodyPr/>
          <a:lstStyle/>
          <a:p>
            <a:fld id="{6604FF1B-44E3-413C-9E44-B563387F6050}" type="slidenum">
              <a:rPr lang="en-US" smtClean="0"/>
              <a:t>‹#›</a:t>
            </a:fld>
            <a:endParaRPr lang="en-US"/>
          </a:p>
        </p:txBody>
      </p:sp>
    </p:spTree>
    <p:extLst>
      <p:ext uri="{BB962C8B-B14F-4D97-AF65-F5344CB8AC3E}">
        <p14:creationId xmlns:p14="http://schemas.microsoft.com/office/powerpoint/2010/main" val="4229889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54E30-5C87-47B3-BB1A-32F784C479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86EFF7-ABAC-46D4-AD30-5C7670897F75}"/>
              </a:ext>
            </a:extLst>
          </p:cNvPr>
          <p:cNvSpPr>
            <a:spLocks noGrp="1"/>
          </p:cNvSpPr>
          <p:nvPr>
            <p:ph type="dt" sz="half" idx="10"/>
          </p:nvPr>
        </p:nvSpPr>
        <p:spPr/>
        <p:txBody>
          <a:bodyPr/>
          <a:lstStyle/>
          <a:p>
            <a:fld id="{B4D0273E-C68A-4904-9824-D352FCA29707}" type="datetimeFigureOut">
              <a:rPr lang="en-US" smtClean="0"/>
              <a:t>1/6/2022</a:t>
            </a:fld>
            <a:endParaRPr lang="en-US"/>
          </a:p>
        </p:txBody>
      </p:sp>
      <p:sp>
        <p:nvSpPr>
          <p:cNvPr id="4" name="Footer Placeholder 3">
            <a:extLst>
              <a:ext uri="{FF2B5EF4-FFF2-40B4-BE49-F238E27FC236}">
                <a16:creationId xmlns:a16="http://schemas.microsoft.com/office/drawing/2014/main" id="{B7D2EA19-8A30-4B26-8840-7AAECFE46B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0B9F80-95AD-4D9D-9416-909185010474}"/>
              </a:ext>
            </a:extLst>
          </p:cNvPr>
          <p:cNvSpPr>
            <a:spLocks noGrp="1"/>
          </p:cNvSpPr>
          <p:nvPr>
            <p:ph type="sldNum" sz="quarter" idx="12"/>
          </p:nvPr>
        </p:nvSpPr>
        <p:spPr/>
        <p:txBody>
          <a:bodyPr/>
          <a:lstStyle/>
          <a:p>
            <a:fld id="{6604FF1B-44E3-413C-9E44-B563387F6050}" type="slidenum">
              <a:rPr lang="en-US" smtClean="0"/>
              <a:t>‹#›</a:t>
            </a:fld>
            <a:endParaRPr lang="en-US"/>
          </a:p>
        </p:txBody>
      </p:sp>
    </p:spTree>
    <p:extLst>
      <p:ext uri="{BB962C8B-B14F-4D97-AF65-F5344CB8AC3E}">
        <p14:creationId xmlns:p14="http://schemas.microsoft.com/office/powerpoint/2010/main" val="1895832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43152E-7A11-42CE-B702-E5F682B0612F}"/>
              </a:ext>
            </a:extLst>
          </p:cNvPr>
          <p:cNvSpPr>
            <a:spLocks noGrp="1"/>
          </p:cNvSpPr>
          <p:nvPr>
            <p:ph type="dt" sz="half" idx="10"/>
          </p:nvPr>
        </p:nvSpPr>
        <p:spPr/>
        <p:txBody>
          <a:bodyPr/>
          <a:lstStyle/>
          <a:p>
            <a:fld id="{B4D0273E-C68A-4904-9824-D352FCA29707}" type="datetimeFigureOut">
              <a:rPr lang="en-US" smtClean="0"/>
              <a:t>1/6/2022</a:t>
            </a:fld>
            <a:endParaRPr lang="en-US"/>
          </a:p>
        </p:txBody>
      </p:sp>
      <p:sp>
        <p:nvSpPr>
          <p:cNvPr id="3" name="Footer Placeholder 2">
            <a:extLst>
              <a:ext uri="{FF2B5EF4-FFF2-40B4-BE49-F238E27FC236}">
                <a16:creationId xmlns:a16="http://schemas.microsoft.com/office/drawing/2014/main" id="{9593B70A-BF0B-4C7D-8E82-A90C828C38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0221BF-AB68-4D3F-919C-E633107D6206}"/>
              </a:ext>
            </a:extLst>
          </p:cNvPr>
          <p:cNvSpPr>
            <a:spLocks noGrp="1"/>
          </p:cNvSpPr>
          <p:nvPr>
            <p:ph type="sldNum" sz="quarter" idx="12"/>
          </p:nvPr>
        </p:nvSpPr>
        <p:spPr/>
        <p:txBody>
          <a:bodyPr/>
          <a:lstStyle/>
          <a:p>
            <a:fld id="{6604FF1B-44E3-413C-9E44-B563387F6050}" type="slidenum">
              <a:rPr lang="en-US" smtClean="0"/>
              <a:t>‹#›</a:t>
            </a:fld>
            <a:endParaRPr lang="en-US"/>
          </a:p>
        </p:txBody>
      </p:sp>
    </p:spTree>
    <p:extLst>
      <p:ext uri="{BB962C8B-B14F-4D97-AF65-F5344CB8AC3E}">
        <p14:creationId xmlns:p14="http://schemas.microsoft.com/office/powerpoint/2010/main" val="10686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5A506-B3FF-4029-8F7A-BCCF2DECE0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1933CA-EDBA-45F8-8833-ED70696C7A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67B640-01C9-46A0-8AB5-A3ACE61E99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BE37A4-7C20-4570-8F57-F4E026A6FE99}"/>
              </a:ext>
            </a:extLst>
          </p:cNvPr>
          <p:cNvSpPr>
            <a:spLocks noGrp="1"/>
          </p:cNvSpPr>
          <p:nvPr>
            <p:ph type="dt" sz="half" idx="10"/>
          </p:nvPr>
        </p:nvSpPr>
        <p:spPr/>
        <p:txBody>
          <a:bodyPr/>
          <a:lstStyle/>
          <a:p>
            <a:fld id="{B4D0273E-C68A-4904-9824-D352FCA29707}" type="datetimeFigureOut">
              <a:rPr lang="en-US" smtClean="0"/>
              <a:t>1/6/2022</a:t>
            </a:fld>
            <a:endParaRPr lang="en-US"/>
          </a:p>
        </p:txBody>
      </p:sp>
      <p:sp>
        <p:nvSpPr>
          <p:cNvPr id="6" name="Footer Placeholder 5">
            <a:extLst>
              <a:ext uri="{FF2B5EF4-FFF2-40B4-BE49-F238E27FC236}">
                <a16:creationId xmlns:a16="http://schemas.microsoft.com/office/drawing/2014/main" id="{7B48129C-4365-444F-B313-9FCAE0D286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156BAF-C2F3-43CE-9E29-A97DB9E5D343}"/>
              </a:ext>
            </a:extLst>
          </p:cNvPr>
          <p:cNvSpPr>
            <a:spLocks noGrp="1"/>
          </p:cNvSpPr>
          <p:nvPr>
            <p:ph type="sldNum" sz="quarter" idx="12"/>
          </p:nvPr>
        </p:nvSpPr>
        <p:spPr/>
        <p:txBody>
          <a:bodyPr/>
          <a:lstStyle/>
          <a:p>
            <a:fld id="{6604FF1B-44E3-413C-9E44-B563387F6050}" type="slidenum">
              <a:rPr lang="en-US" smtClean="0"/>
              <a:t>‹#›</a:t>
            </a:fld>
            <a:endParaRPr lang="en-US"/>
          </a:p>
        </p:txBody>
      </p:sp>
    </p:spTree>
    <p:extLst>
      <p:ext uri="{BB962C8B-B14F-4D97-AF65-F5344CB8AC3E}">
        <p14:creationId xmlns:p14="http://schemas.microsoft.com/office/powerpoint/2010/main" val="143572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A1567-EDBB-46DF-B14A-004027967C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CA40BC-639E-4D0E-9C44-D5AA42CF79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5EA873-84DB-48E6-8479-0FAD93BAA9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881205-E2EE-4FC0-B937-AB1B73E4DB2E}"/>
              </a:ext>
            </a:extLst>
          </p:cNvPr>
          <p:cNvSpPr>
            <a:spLocks noGrp="1"/>
          </p:cNvSpPr>
          <p:nvPr>
            <p:ph type="dt" sz="half" idx="10"/>
          </p:nvPr>
        </p:nvSpPr>
        <p:spPr/>
        <p:txBody>
          <a:bodyPr/>
          <a:lstStyle/>
          <a:p>
            <a:fld id="{B4D0273E-C68A-4904-9824-D352FCA29707}" type="datetimeFigureOut">
              <a:rPr lang="en-US" smtClean="0"/>
              <a:t>1/6/2022</a:t>
            </a:fld>
            <a:endParaRPr lang="en-US"/>
          </a:p>
        </p:txBody>
      </p:sp>
      <p:sp>
        <p:nvSpPr>
          <p:cNvPr id="6" name="Footer Placeholder 5">
            <a:extLst>
              <a:ext uri="{FF2B5EF4-FFF2-40B4-BE49-F238E27FC236}">
                <a16:creationId xmlns:a16="http://schemas.microsoft.com/office/drawing/2014/main" id="{2B98E06D-323F-4D1B-9872-BF98A66E0B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415B75-5471-400C-A8A1-0937135322E2}"/>
              </a:ext>
            </a:extLst>
          </p:cNvPr>
          <p:cNvSpPr>
            <a:spLocks noGrp="1"/>
          </p:cNvSpPr>
          <p:nvPr>
            <p:ph type="sldNum" sz="quarter" idx="12"/>
          </p:nvPr>
        </p:nvSpPr>
        <p:spPr/>
        <p:txBody>
          <a:bodyPr/>
          <a:lstStyle/>
          <a:p>
            <a:fld id="{6604FF1B-44E3-413C-9E44-B563387F6050}" type="slidenum">
              <a:rPr lang="en-US" smtClean="0"/>
              <a:t>‹#›</a:t>
            </a:fld>
            <a:endParaRPr lang="en-US"/>
          </a:p>
        </p:txBody>
      </p:sp>
    </p:spTree>
    <p:extLst>
      <p:ext uri="{BB962C8B-B14F-4D97-AF65-F5344CB8AC3E}">
        <p14:creationId xmlns:p14="http://schemas.microsoft.com/office/powerpoint/2010/main" val="3767306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B037F1-637B-41A4-833D-311EA4928A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CC619E-4192-41A0-ACA8-86FB468C74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078DEF-576A-4AC9-A918-CE68086C06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D0273E-C68A-4904-9824-D352FCA29707}" type="datetimeFigureOut">
              <a:rPr lang="en-US" smtClean="0"/>
              <a:t>1/6/2022</a:t>
            </a:fld>
            <a:endParaRPr lang="en-US"/>
          </a:p>
        </p:txBody>
      </p:sp>
      <p:sp>
        <p:nvSpPr>
          <p:cNvPr id="5" name="Footer Placeholder 4">
            <a:extLst>
              <a:ext uri="{FF2B5EF4-FFF2-40B4-BE49-F238E27FC236}">
                <a16:creationId xmlns:a16="http://schemas.microsoft.com/office/drawing/2014/main" id="{73759DEA-C16C-4858-9B03-ED41727219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4A90D8-EFC6-4469-A188-568E63BF23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04FF1B-44E3-413C-9E44-B563387F6050}" type="slidenum">
              <a:rPr lang="en-US" smtClean="0"/>
              <a:t>‹#›</a:t>
            </a:fld>
            <a:endParaRPr lang="en-US"/>
          </a:p>
        </p:txBody>
      </p:sp>
    </p:spTree>
    <p:extLst>
      <p:ext uri="{BB962C8B-B14F-4D97-AF65-F5344CB8AC3E}">
        <p14:creationId xmlns:p14="http://schemas.microsoft.com/office/powerpoint/2010/main" val="1782823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3CC23-BFED-43E1-ABBB-78CBCE379485}"/>
              </a:ext>
            </a:extLst>
          </p:cNvPr>
          <p:cNvSpPr>
            <a:spLocks noGrp="1"/>
          </p:cNvSpPr>
          <p:nvPr>
            <p:ph type="ctrTitle"/>
          </p:nvPr>
        </p:nvSpPr>
        <p:spPr/>
        <p:txBody>
          <a:bodyPr/>
          <a:lstStyle/>
          <a:p>
            <a:r>
              <a:rPr lang="fa-IR" dirty="0"/>
              <a:t>خوشه بندی</a:t>
            </a:r>
            <a:endParaRPr lang="en-US" dirty="0"/>
          </a:p>
        </p:txBody>
      </p:sp>
      <p:sp>
        <p:nvSpPr>
          <p:cNvPr id="3" name="Subtitle 2">
            <a:extLst>
              <a:ext uri="{FF2B5EF4-FFF2-40B4-BE49-F238E27FC236}">
                <a16:creationId xmlns:a16="http://schemas.microsoft.com/office/drawing/2014/main" id="{51093869-1CA3-4A96-8361-08B094D7E440}"/>
              </a:ext>
            </a:extLst>
          </p:cNvPr>
          <p:cNvSpPr>
            <a:spLocks noGrp="1"/>
          </p:cNvSpPr>
          <p:nvPr>
            <p:ph type="subTitle" idx="1"/>
          </p:nvPr>
        </p:nvSpPr>
        <p:spPr/>
        <p:txBody>
          <a:bodyPr>
            <a:normAutofit/>
          </a:bodyPr>
          <a:lstStyle/>
          <a:p>
            <a:r>
              <a:rPr lang="fa-IR" sz="2800" b="1" dirty="0"/>
              <a:t>تمرین درس داده کاوی بخش چهارم – استاد مهردوست</a:t>
            </a:r>
          </a:p>
          <a:p>
            <a:r>
              <a:rPr lang="fa-IR" sz="2800" b="1" dirty="0"/>
              <a:t>کیان رضایی </a:t>
            </a:r>
            <a:endParaRPr lang="en-US" sz="2800" b="1" dirty="0"/>
          </a:p>
        </p:txBody>
      </p:sp>
    </p:spTree>
    <p:extLst>
      <p:ext uri="{BB962C8B-B14F-4D97-AF65-F5344CB8AC3E}">
        <p14:creationId xmlns:p14="http://schemas.microsoft.com/office/powerpoint/2010/main" val="1271051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8B35-5BA5-42BA-9B94-A06D5056FE21}"/>
              </a:ext>
            </a:extLst>
          </p:cNvPr>
          <p:cNvSpPr>
            <a:spLocks noGrp="1"/>
          </p:cNvSpPr>
          <p:nvPr>
            <p:ph type="title"/>
          </p:nvPr>
        </p:nvSpPr>
        <p:spPr/>
        <p:txBody>
          <a:bodyPr/>
          <a:lstStyle/>
          <a:p>
            <a:pPr algn="r" rtl="1"/>
            <a:r>
              <a:rPr lang="fa-IR" dirty="0"/>
              <a:t>انواع متد های خوشه بندی</a:t>
            </a:r>
            <a:endParaRPr lang="en-US" dirty="0"/>
          </a:p>
        </p:txBody>
      </p:sp>
      <p:sp>
        <p:nvSpPr>
          <p:cNvPr id="3" name="Content Placeholder 2">
            <a:extLst>
              <a:ext uri="{FF2B5EF4-FFF2-40B4-BE49-F238E27FC236}">
                <a16:creationId xmlns:a16="http://schemas.microsoft.com/office/drawing/2014/main" id="{69452B50-7CFB-4C6E-B3A1-908CFA86316B}"/>
              </a:ext>
            </a:extLst>
          </p:cNvPr>
          <p:cNvSpPr>
            <a:spLocks noGrp="1"/>
          </p:cNvSpPr>
          <p:nvPr>
            <p:ph idx="1"/>
          </p:nvPr>
        </p:nvSpPr>
        <p:spPr/>
        <p:txBody>
          <a:bodyPr>
            <a:normAutofit/>
          </a:bodyPr>
          <a:lstStyle/>
          <a:p>
            <a:pPr marL="0" indent="0">
              <a:buNone/>
            </a:pPr>
            <a:r>
              <a:rPr lang="en-US" sz="3200" dirty="0"/>
              <a:t>6. DBSCAN</a:t>
            </a:r>
          </a:p>
          <a:p>
            <a:pPr marL="0" indent="0">
              <a:buNone/>
            </a:pPr>
            <a:r>
              <a:rPr lang="en-US" sz="3200" dirty="0"/>
              <a:t>7. OPTICS</a:t>
            </a:r>
          </a:p>
          <a:p>
            <a:pPr marL="0" indent="0">
              <a:buNone/>
            </a:pPr>
            <a:r>
              <a:rPr lang="en-US" sz="3200" dirty="0"/>
              <a:t>8. Gaussian mixtures</a:t>
            </a:r>
          </a:p>
          <a:p>
            <a:pPr marL="0" indent="0">
              <a:buNone/>
            </a:pPr>
            <a:r>
              <a:rPr lang="en-US" sz="3200" dirty="0"/>
              <a:t>9. BIRCH</a:t>
            </a:r>
          </a:p>
          <a:p>
            <a:pPr marL="0" indent="0">
              <a:buNone/>
            </a:pPr>
            <a:r>
              <a:rPr lang="en-US" sz="3200" dirty="0"/>
              <a:t>…</a:t>
            </a:r>
          </a:p>
        </p:txBody>
      </p:sp>
    </p:spTree>
    <p:extLst>
      <p:ext uri="{BB962C8B-B14F-4D97-AF65-F5344CB8AC3E}">
        <p14:creationId xmlns:p14="http://schemas.microsoft.com/office/powerpoint/2010/main" val="3569499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D381E-E46D-4BAA-8AB5-9FC170C059AB}"/>
              </a:ext>
            </a:extLst>
          </p:cNvPr>
          <p:cNvSpPr>
            <a:spLocks noGrp="1"/>
          </p:cNvSpPr>
          <p:nvPr>
            <p:ph type="title"/>
          </p:nvPr>
        </p:nvSpPr>
        <p:spPr/>
        <p:txBody>
          <a:bodyPr/>
          <a:lstStyle/>
          <a:p>
            <a:pPr algn="r" rtl="1"/>
            <a:r>
              <a:rPr lang="fa-IR" dirty="0"/>
              <a:t>مقایسه الگوریتم ها خوشه بندی در </a:t>
            </a:r>
            <a:r>
              <a:rPr lang="en-US" dirty="0"/>
              <a:t>Scikit-learn</a:t>
            </a:r>
          </a:p>
        </p:txBody>
      </p:sp>
      <p:pic>
        <p:nvPicPr>
          <p:cNvPr id="5" name="Content Placeholder 4">
            <a:extLst>
              <a:ext uri="{FF2B5EF4-FFF2-40B4-BE49-F238E27FC236}">
                <a16:creationId xmlns:a16="http://schemas.microsoft.com/office/drawing/2014/main" id="{10989E78-0D42-4C35-9C70-9D15CC54BC75}"/>
              </a:ext>
            </a:extLst>
          </p:cNvPr>
          <p:cNvPicPr>
            <a:picLocks noGrp="1" noChangeAspect="1"/>
          </p:cNvPicPr>
          <p:nvPr>
            <p:ph idx="1"/>
          </p:nvPr>
        </p:nvPicPr>
        <p:blipFill>
          <a:blip r:embed="rId2"/>
          <a:stretch>
            <a:fillRect/>
          </a:stretch>
        </p:blipFill>
        <p:spPr>
          <a:xfrm>
            <a:off x="685800" y="1585913"/>
            <a:ext cx="10358438" cy="4906962"/>
          </a:xfrm>
        </p:spPr>
      </p:pic>
    </p:spTree>
    <p:extLst>
      <p:ext uri="{BB962C8B-B14F-4D97-AF65-F5344CB8AC3E}">
        <p14:creationId xmlns:p14="http://schemas.microsoft.com/office/powerpoint/2010/main" val="4205231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D7A4A-374F-4889-896C-0B9D81DBCB45}"/>
              </a:ext>
            </a:extLst>
          </p:cNvPr>
          <p:cNvSpPr>
            <a:spLocks noGrp="1"/>
          </p:cNvSpPr>
          <p:nvPr>
            <p:ph type="title"/>
          </p:nvPr>
        </p:nvSpPr>
        <p:spPr/>
        <p:txBody>
          <a:bodyPr/>
          <a:lstStyle/>
          <a:p>
            <a:pPr algn="r" rtl="1"/>
            <a:r>
              <a:rPr lang="fa-IR" dirty="0"/>
              <a:t>انواع متد های خوشه بندی</a:t>
            </a:r>
            <a:endParaRPr lang="en-US" dirty="0"/>
          </a:p>
        </p:txBody>
      </p:sp>
      <p:sp>
        <p:nvSpPr>
          <p:cNvPr id="3" name="Content Placeholder 2">
            <a:extLst>
              <a:ext uri="{FF2B5EF4-FFF2-40B4-BE49-F238E27FC236}">
                <a16:creationId xmlns:a16="http://schemas.microsoft.com/office/drawing/2014/main" id="{49883E8C-1039-4482-9420-923502CF8F56}"/>
              </a:ext>
            </a:extLst>
          </p:cNvPr>
          <p:cNvSpPr>
            <a:spLocks noGrp="1"/>
          </p:cNvSpPr>
          <p:nvPr>
            <p:ph idx="1"/>
          </p:nvPr>
        </p:nvSpPr>
        <p:spPr/>
        <p:txBody>
          <a:bodyPr/>
          <a:lstStyle/>
          <a:p>
            <a:pPr algn="justLow" rtl="1"/>
            <a:r>
              <a:rPr lang="fa-IR" dirty="0">
                <a:latin typeface="Badr" panose="02000500000000000000" pitchFamily="2" charset="-78"/>
                <a:cs typeface="Badr" panose="02000500000000000000" pitchFamily="2" charset="-78"/>
              </a:rPr>
              <a:t>در ادامه دو روش خوشه بندی را به تفضیل شرح خواهیم داد و در فایل پیاده سازی ها این الگوریتم ها رو پیاده سازی خواهیم کرد... </a:t>
            </a:r>
            <a:endParaRPr lang="en-US"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535527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2484-6112-43DC-96A0-68E6BB36AF83}"/>
              </a:ext>
            </a:extLst>
          </p:cNvPr>
          <p:cNvSpPr>
            <a:spLocks noGrp="1"/>
          </p:cNvSpPr>
          <p:nvPr>
            <p:ph type="title"/>
          </p:nvPr>
        </p:nvSpPr>
        <p:spPr/>
        <p:txBody>
          <a:bodyPr/>
          <a:lstStyle/>
          <a:p>
            <a:pPr algn="r" rtl="1"/>
            <a:r>
              <a:rPr lang="fa-IR" dirty="0"/>
              <a:t>انواع متد های خوشه بندی – </a:t>
            </a:r>
            <a:r>
              <a:rPr lang="en-US" dirty="0"/>
              <a:t>K-Means</a:t>
            </a:r>
          </a:p>
        </p:txBody>
      </p:sp>
      <p:sp>
        <p:nvSpPr>
          <p:cNvPr id="3" name="Content Placeholder 2">
            <a:extLst>
              <a:ext uri="{FF2B5EF4-FFF2-40B4-BE49-F238E27FC236}">
                <a16:creationId xmlns:a16="http://schemas.microsoft.com/office/drawing/2014/main" id="{DAFC1898-8B30-4153-82CC-039D8E5FF332}"/>
              </a:ext>
            </a:extLst>
          </p:cNvPr>
          <p:cNvSpPr>
            <a:spLocks noGrp="1"/>
          </p:cNvSpPr>
          <p:nvPr>
            <p:ph idx="1"/>
          </p:nvPr>
        </p:nvSpPr>
        <p:spPr/>
        <p:txBody>
          <a:bodyPr/>
          <a:lstStyle/>
          <a:p>
            <a:pPr algn="r" rtl="1"/>
            <a:r>
              <a:rPr lang="fa-IR" dirty="0">
                <a:latin typeface="Badr" panose="02000500000000000000" pitchFamily="2" charset="-78"/>
                <a:cs typeface="Badr" panose="02000500000000000000" pitchFamily="2" charset="-78"/>
              </a:rPr>
              <a:t>این الگوریتم پارامتر </a:t>
            </a:r>
            <a:r>
              <a:rPr lang="en-US" dirty="0">
                <a:latin typeface="Badr" panose="02000500000000000000" pitchFamily="2" charset="-78"/>
                <a:cs typeface="Badr" panose="02000500000000000000" pitchFamily="2" charset="-78"/>
              </a:rPr>
              <a:t>k</a:t>
            </a:r>
            <a:r>
              <a:rPr lang="fa-IR" dirty="0">
                <a:latin typeface="Badr" panose="02000500000000000000" pitchFamily="2" charset="-78"/>
                <a:cs typeface="Badr" panose="02000500000000000000" pitchFamily="2" charset="-78"/>
              </a:rPr>
              <a:t> را به عنوان ورودی گرفته و مجموعه </a:t>
            </a:r>
            <a:r>
              <a:rPr lang="en-US" dirty="0">
                <a:latin typeface="Badr" panose="02000500000000000000" pitchFamily="2" charset="-78"/>
                <a:cs typeface="Badr" panose="02000500000000000000" pitchFamily="2" charset="-78"/>
              </a:rPr>
              <a:t>n</a:t>
            </a:r>
            <a:r>
              <a:rPr lang="fa-IR" dirty="0">
                <a:latin typeface="Badr" panose="02000500000000000000" pitchFamily="2" charset="-78"/>
                <a:cs typeface="Badr" panose="02000500000000000000" pitchFamily="2" charset="-78"/>
              </a:rPr>
              <a:t> شی را به </a:t>
            </a:r>
            <a:r>
              <a:rPr lang="en-US" dirty="0">
                <a:latin typeface="Badr" panose="02000500000000000000" pitchFamily="2" charset="-78"/>
                <a:cs typeface="Badr" panose="02000500000000000000" pitchFamily="2" charset="-78"/>
              </a:rPr>
              <a:t>k</a:t>
            </a:r>
            <a:r>
              <a:rPr lang="fa-IR" dirty="0">
                <a:latin typeface="Badr" panose="02000500000000000000" pitchFamily="2" charset="-78"/>
                <a:cs typeface="Badr" panose="02000500000000000000" pitchFamily="2" charset="-78"/>
              </a:rPr>
              <a:t> خوشه افراز میکند. به طوریکه سطح شباهت داخلی خوشه ها بالا بوده و سطح شباهت اشیا بیرون خوشه ها پایین باشد. شباهت هر خوشه نسبت به متوسط اشیا آن خوشه سنجیده شده که این متوسط، مرکز خوشه نیز نامیده میشود. این الگوریتم به صورت زیر کار میکند:</a:t>
            </a:r>
          </a:p>
          <a:p>
            <a:pPr algn="r" rtl="1"/>
            <a:r>
              <a:rPr lang="fa-IR" dirty="0">
                <a:latin typeface="Badr" panose="02000500000000000000" pitchFamily="2" charset="-78"/>
                <a:cs typeface="Badr" panose="02000500000000000000" pitchFamily="2" charset="-78"/>
              </a:rPr>
              <a:t>ورودی : </a:t>
            </a:r>
            <a:r>
              <a:rPr lang="en-US" dirty="0">
                <a:latin typeface="Badr" panose="02000500000000000000" pitchFamily="2" charset="-78"/>
                <a:cs typeface="Badr" panose="02000500000000000000" pitchFamily="2" charset="-78"/>
              </a:rPr>
              <a:t>k</a:t>
            </a:r>
            <a:r>
              <a:rPr lang="fa-IR" dirty="0">
                <a:latin typeface="Badr" panose="02000500000000000000" pitchFamily="2" charset="-78"/>
                <a:cs typeface="Badr" panose="02000500000000000000" pitchFamily="2" charset="-78"/>
              </a:rPr>
              <a:t>، تعداد خوشه ها و یک پایگاه داده شامل </a:t>
            </a:r>
            <a:r>
              <a:rPr lang="en-US" dirty="0">
                <a:latin typeface="Badr" panose="02000500000000000000" pitchFamily="2" charset="-78"/>
                <a:cs typeface="Badr" panose="02000500000000000000" pitchFamily="2" charset="-78"/>
              </a:rPr>
              <a:t>n</a:t>
            </a:r>
            <a:r>
              <a:rPr lang="fa-IR" dirty="0">
                <a:latin typeface="Badr" panose="02000500000000000000" pitchFamily="2" charset="-78"/>
                <a:cs typeface="Badr" panose="02000500000000000000" pitchFamily="2" charset="-78"/>
              </a:rPr>
              <a:t> شی</a:t>
            </a:r>
          </a:p>
          <a:p>
            <a:pPr algn="r" rtl="1"/>
            <a:r>
              <a:rPr lang="fa-IR" dirty="0">
                <a:latin typeface="Badr" panose="02000500000000000000" pitchFamily="2" charset="-78"/>
                <a:cs typeface="Badr" panose="02000500000000000000" pitchFamily="2" charset="-78"/>
              </a:rPr>
              <a:t>خروجی : یک مجموعه از </a:t>
            </a:r>
            <a:r>
              <a:rPr lang="en-US" dirty="0">
                <a:latin typeface="Badr" panose="02000500000000000000" pitchFamily="2" charset="-78"/>
                <a:cs typeface="Badr" panose="02000500000000000000" pitchFamily="2" charset="-78"/>
              </a:rPr>
              <a:t>k</a:t>
            </a:r>
            <a:r>
              <a:rPr lang="fa-IR" dirty="0">
                <a:latin typeface="Badr" panose="02000500000000000000" pitchFamily="2" charset="-78"/>
                <a:cs typeface="Badr" panose="02000500000000000000" pitchFamily="2" charset="-78"/>
              </a:rPr>
              <a:t> خوشه که معیار مربع خطا را حداقل میکند</a:t>
            </a:r>
            <a:r>
              <a:rPr lang="fa-IR" dirty="0"/>
              <a:t>.</a:t>
            </a:r>
          </a:p>
          <a:p>
            <a:pPr marL="0" indent="0" algn="r" rtl="1">
              <a:buNone/>
            </a:pPr>
            <a:endParaRPr lang="en-US" dirty="0"/>
          </a:p>
        </p:txBody>
      </p:sp>
    </p:spTree>
    <p:extLst>
      <p:ext uri="{BB962C8B-B14F-4D97-AF65-F5344CB8AC3E}">
        <p14:creationId xmlns:p14="http://schemas.microsoft.com/office/powerpoint/2010/main" val="3055713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83B1E-15BC-46D4-85D5-A37B5496DE81}"/>
              </a:ext>
            </a:extLst>
          </p:cNvPr>
          <p:cNvSpPr>
            <a:spLocks noGrp="1"/>
          </p:cNvSpPr>
          <p:nvPr>
            <p:ph type="title"/>
          </p:nvPr>
        </p:nvSpPr>
        <p:spPr/>
        <p:txBody>
          <a:bodyPr/>
          <a:lstStyle/>
          <a:p>
            <a:pPr algn="r" rtl="1"/>
            <a:r>
              <a:rPr lang="fa-IR" dirty="0"/>
              <a:t>الگوریتم </a:t>
            </a:r>
            <a:r>
              <a:rPr lang="en-US" dirty="0"/>
              <a:t>K-Means</a:t>
            </a:r>
          </a:p>
        </p:txBody>
      </p:sp>
      <p:sp>
        <p:nvSpPr>
          <p:cNvPr id="3" name="Content Placeholder 2">
            <a:extLst>
              <a:ext uri="{FF2B5EF4-FFF2-40B4-BE49-F238E27FC236}">
                <a16:creationId xmlns:a16="http://schemas.microsoft.com/office/drawing/2014/main" id="{B6E8318D-83FF-4841-9F02-07424E2293ED}"/>
              </a:ext>
            </a:extLst>
          </p:cNvPr>
          <p:cNvSpPr>
            <a:spLocks noGrp="1"/>
          </p:cNvSpPr>
          <p:nvPr>
            <p:ph idx="1"/>
          </p:nvPr>
        </p:nvSpPr>
        <p:spPr/>
        <p:txBody>
          <a:bodyPr/>
          <a:lstStyle/>
          <a:p>
            <a:pPr algn="r" rtl="1"/>
            <a:r>
              <a:rPr lang="fa-IR" dirty="0">
                <a:latin typeface="Badr" panose="02000500000000000000" pitchFamily="2" charset="-78"/>
                <a:cs typeface="Badr" panose="02000500000000000000" pitchFamily="2" charset="-78"/>
              </a:rPr>
              <a:t>قدم 1) به صورت تصادفی </a:t>
            </a:r>
            <a:r>
              <a:rPr lang="en-US" dirty="0">
                <a:latin typeface="Badr" panose="02000500000000000000" pitchFamily="2" charset="-78"/>
                <a:cs typeface="Badr" panose="02000500000000000000" pitchFamily="2" charset="-78"/>
              </a:rPr>
              <a:t>k</a:t>
            </a:r>
            <a:r>
              <a:rPr lang="fa-IR" dirty="0">
                <a:latin typeface="Badr" panose="02000500000000000000" pitchFamily="2" charset="-78"/>
                <a:cs typeface="Badr" panose="02000500000000000000" pitchFamily="2" charset="-78"/>
              </a:rPr>
              <a:t> نقطه دلخواه را به عنوان مراکز خوشه های ابتدایی انتخاب کن.</a:t>
            </a:r>
          </a:p>
          <a:p>
            <a:pPr algn="r" rtl="1"/>
            <a:r>
              <a:rPr lang="fa-IR" dirty="0">
                <a:latin typeface="Badr" panose="02000500000000000000" pitchFamily="2" charset="-78"/>
                <a:cs typeface="Badr" panose="02000500000000000000" pitchFamily="2" charset="-78"/>
              </a:rPr>
              <a:t>قدم 2) هر شی را با توجه به بیشترین شیاهت آن به مراکز خوشه ها، به خوشه ها تخصیص بده.</a:t>
            </a:r>
          </a:p>
          <a:p>
            <a:pPr algn="r" rtl="1"/>
            <a:r>
              <a:rPr lang="fa-IR" dirty="0">
                <a:latin typeface="Badr" panose="02000500000000000000" pitchFamily="2" charset="-78"/>
                <a:cs typeface="Badr" panose="02000500000000000000" pitchFamily="2" charset="-78"/>
              </a:rPr>
              <a:t>قدم 3) مراکز خوشه ها را به روز کن به این معنی که برای هر خوشه میانگین اشیا آن خوشه را محاسبه کن</a:t>
            </a:r>
          </a:p>
          <a:p>
            <a:pPr algn="r" rtl="1"/>
            <a:r>
              <a:rPr lang="fa-IR" dirty="0">
                <a:latin typeface="Badr" panose="02000500000000000000" pitchFamily="2" charset="-78"/>
                <a:cs typeface="Badr" panose="02000500000000000000" pitchFamily="2" charset="-78"/>
              </a:rPr>
              <a:t>قدم 4) با توجه به مراکز جدید خوشه ها به قدم دوم برگرد تا هنگامی که هیچ تغییری در خوشه ها رخ ندهد. ( در این حالت الگوریتم پایان یاقته است. )</a:t>
            </a:r>
          </a:p>
          <a:p>
            <a:pPr marL="0" indent="0" algn="r" rtl="1">
              <a:buNone/>
            </a:pPr>
            <a:endParaRPr lang="fa-IR" dirty="0"/>
          </a:p>
        </p:txBody>
      </p:sp>
    </p:spTree>
    <p:extLst>
      <p:ext uri="{BB962C8B-B14F-4D97-AF65-F5344CB8AC3E}">
        <p14:creationId xmlns:p14="http://schemas.microsoft.com/office/powerpoint/2010/main" val="3560788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F76E-D7FB-45E8-B5D5-19EEFB1AB9E0}"/>
              </a:ext>
            </a:extLst>
          </p:cNvPr>
          <p:cNvSpPr>
            <a:spLocks noGrp="1"/>
          </p:cNvSpPr>
          <p:nvPr>
            <p:ph type="title"/>
          </p:nvPr>
        </p:nvSpPr>
        <p:spPr/>
        <p:txBody>
          <a:bodyPr/>
          <a:lstStyle/>
          <a:p>
            <a:pPr algn="r" rtl="1"/>
            <a:r>
              <a:rPr lang="fa-IR" dirty="0"/>
              <a:t>الگوریتم </a:t>
            </a:r>
            <a:r>
              <a:rPr lang="en-US" dirty="0"/>
              <a:t>K-Means</a:t>
            </a:r>
          </a:p>
        </p:txBody>
      </p:sp>
      <p:sp>
        <p:nvSpPr>
          <p:cNvPr id="3" name="Content Placeholder 2">
            <a:extLst>
              <a:ext uri="{FF2B5EF4-FFF2-40B4-BE49-F238E27FC236}">
                <a16:creationId xmlns:a16="http://schemas.microsoft.com/office/drawing/2014/main" id="{2E97148A-D423-48FC-BF99-D5916E2BEBB3}"/>
              </a:ext>
            </a:extLst>
          </p:cNvPr>
          <p:cNvSpPr>
            <a:spLocks noGrp="1"/>
          </p:cNvSpPr>
          <p:nvPr>
            <p:ph idx="1"/>
          </p:nvPr>
        </p:nvSpPr>
        <p:spPr/>
        <p:txBody>
          <a:bodyPr/>
          <a:lstStyle/>
          <a:p>
            <a:pPr algn="justLow" rtl="1"/>
            <a:r>
              <a:rPr lang="fa-IR" dirty="0">
                <a:latin typeface="Badr" panose="02000500000000000000" pitchFamily="2" charset="-78"/>
                <a:cs typeface="Badr" panose="02000500000000000000" pitchFamily="2" charset="-78"/>
              </a:rPr>
              <a:t>روش </a:t>
            </a:r>
            <a:r>
              <a:rPr lang="en-US" dirty="0">
                <a:latin typeface="Badr" panose="02000500000000000000" pitchFamily="2" charset="-78"/>
                <a:cs typeface="Badr" panose="02000500000000000000" pitchFamily="2" charset="-78"/>
              </a:rPr>
              <a:t>K-means</a:t>
            </a:r>
            <a:r>
              <a:rPr lang="fa-IR" dirty="0">
                <a:latin typeface="Badr" panose="02000500000000000000" pitchFamily="2" charset="-78"/>
                <a:cs typeface="Badr" panose="02000500000000000000" pitchFamily="2" charset="-78"/>
              </a:rPr>
              <a:t> تنها هنگامی کاربرد دارد که بتوان مراکز خوشه ها را تعریف کرد. مثلا برای داده هایی با ویژگیهای طبقه ای این روش کارا نیست. از معایب این روش تعیین </a:t>
            </a:r>
            <a:r>
              <a:rPr lang="en-US" dirty="0">
                <a:latin typeface="Badr" panose="02000500000000000000" pitchFamily="2" charset="-78"/>
                <a:cs typeface="Badr" panose="02000500000000000000" pitchFamily="2" charset="-78"/>
              </a:rPr>
              <a:t>K</a:t>
            </a:r>
            <a:r>
              <a:rPr lang="fa-IR" dirty="0">
                <a:latin typeface="Badr" panose="02000500000000000000" pitchFamily="2" charset="-78"/>
                <a:cs typeface="Badr" panose="02000500000000000000" pitchFamily="2" charset="-78"/>
              </a:rPr>
              <a:t> است که میبایست کاربر آن را معیین کند و راه خاصی برای تعیین آن مشخص نشده است. یک راه امتحان </a:t>
            </a:r>
            <a:r>
              <a:rPr lang="en-US" dirty="0">
                <a:latin typeface="Badr" panose="02000500000000000000" pitchFamily="2" charset="-78"/>
                <a:cs typeface="Badr" panose="02000500000000000000" pitchFamily="2" charset="-78"/>
              </a:rPr>
              <a:t>k</a:t>
            </a:r>
            <a:r>
              <a:rPr lang="fa-IR" dirty="0">
                <a:latin typeface="Badr" panose="02000500000000000000" pitchFamily="2" charset="-78"/>
                <a:cs typeface="Badr" panose="02000500000000000000" pitchFamily="2" charset="-78"/>
              </a:rPr>
              <a:t> های مختلف و بررسی معیار مربع خطا برای هر</a:t>
            </a:r>
            <a:r>
              <a:rPr lang="en-US" dirty="0">
                <a:latin typeface="Badr" panose="02000500000000000000" pitchFamily="2" charset="-78"/>
                <a:cs typeface="Badr" panose="02000500000000000000" pitchFamily="2" charset="-78"/>
              </a:rPr>
              <a:t> k</a:t>
            </a:r>
            <a:r>
              <a:rPr lang="fa-IR" dirty="0">
                <a:latin typeface="Badr" panose="02000500000000000000" pitchFamily="2" charset="-78"/>
                <a:cs typeface="Badr" panose="02000500000000000000" pitchFamily="2" charset="-78"/>
              </a:rPr>
              <a:t> میباشد. همچنین این روش برای کشف خوشه هایی با شکلهای پیچیده مناسب نیست. یکی از مهمترین نقاط ضعف این روش این است که در برابر اغتشاشات و نقاط پرت حساس است زیرا این داده ها به راحتی مراکز را تغییر می دهند و ممکن است نتایج مطلوبی حاصل نشود.</a:t>
            </a:r>
          </a:p>
        </p:txBody>
      </p:sp>
    </p:spTree>
    <p:extLst>
      <p:ext uri="{BB962C8B-B14F-4D97-AF65-F5344CB8AC3E}">
        <p14:creationId xmlns:p14="http://schemas.microsoft.com/office/powerpoint/2010/main" val="3279089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27B72-8936-49C4-BE06-78D355B42C69}"/>
              </a:ext>
            </a:extLst>
          </p:cNvPr>
          <p:cNvSpPr>
            <a:spLocks noGrp="1"/>
          </p:cNvSpPr>
          <p:nvPr>
            <p:ph type="title"/>
          </p:nvPr>
        </p:nvSpPr>
        <p:spPr/>
        <p:txBody>
          <a:bodyPr/>
          <a:lstStyle/>
          <a:p>
            <a:pPr algn="r" rtl="1"/>
            <a:r>
              <a:rPr lang="fa-IR" dirty="0"/>
              <a:t>الگوریتم </a:t>
            </a:r>
            <a:r>
              <a:rPr lang="en-US" dirty="0"/>
              <a:t>K-Means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919D80F-CAA2-45EF-BFCE-6C9DE076FA63}"/>
                  </a:ext>
                </a:extLst>
              </p:cNvPr>
              <p:cNvSpPr>
                <a:spLocks noGrp="1"/>
              </p:cNvSpPr>
              <p:nvPr>
                <p:ph idx="1"/>
              </p:nvPr>
            </p:nvSpPr>
            <p:spPr/>
            <p:txBody>
              <a:bodyPr>
                <a:normAutofit fontScale="77500" lnSpcReduction="20000"/>
              </a:bodyPr>
              <a:lstStyle/>
              <a:p>
                <a:pPr algn="r" rtl="1"/>
                <a:r>
                  <a:rPr lang="fa-IR" dirty="0">
                    <a:latin typeface="Badr" panose="02000500000000000000" pitchFamily="2" charset="-78"/>
                    <a:cs typeface="Badr" panose="02000500000000000000" pitchFamily="2" charset="-78"/>
                  </a:rPr>
                  <a:t>نکته بسیار مهم درالگوریتم های خوشه بندی تشخیص شباهت ها و عدم شباهت ها است.</a:t>
                </a:r>
              </a:p>
              <a:p>
                <a:pPr algn="r" rtl="1"/>
                <a:r>
                  <a:rPr lang="fa-IR" dirty="0">
                    <a:latin typeface="Badr" panose="02000500000000000000" pitchFamily="2" charset="-78"/>
                    <a:cs typeface="Badr" panose="02000500000000000000" pitchFamily="2" charset="-78"/>
                  </a:rPr>
                  <a:t>برای آنکه شباهت و عدم شباهت دو داده را تشخیص دهیم از تابع فاصله استفاده میکنیم. یک تابع فاصله پرکاربرد، تابع فاصله اقلیدسی است.</a:t>
                </a:r>
              </a:p>
              <a:p>
                <a:pPr algn="r" rtl="1"/>
                <a:r>
                  <a:rPr lang="fa-IR" dirty="0">
                    <a:latin typeface="Badr" panose="02000500000000000000" pitchFamily="2" charset="-78"/>
                    <a:cs typeface="Badr" panose="02000500000000000000" pitchFamily="2" charset="-78"/>
                  </a:rPr>
                  <a:t>تابع فاصله اقلیدسی : دو  داده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oMath>
                </a14:m>
                <a:r>
                  <a:rPr lang="fa-IR" b="0" dirty="0">
                    <a:latin typeface="Badr" panose="02000500000000000000" pitchFamily="2" charset="-78"/>
                    <a:cs typeface="Badr" panose="02000500000000000000" pitchFamily="2" charset="-78"/>
                  </a:rPr>
                  <a:t> و </a:t>
                </a:r>
                <a14:m>
                  <m:oMath xmlns:m="http://schemas.openxmlformats.org/officeDocument/2006/math">
                    <m:r>
                      <a:rPr lang="fa-IR"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oMath>
                </a14:m>
                <a:r>
                  <a:rPr lang="fa-IR" b="0" dirty="0">
                    <a:latin typeface="Badr" panose="02000500000000000000" pitchFamily="2" charset="-78"/>
                    <a:cs typeface="Badr" panose="02000500000000000000" pitchFamily="2" charset="-78"/>
                  </a:rPr>
                  <a:t>را در نظر داشته باشید. که هر کدام </a:t>
                </a:r>
                <a:r>
                  <a:rPr lang="en-US" b="0" dirty="0">
                    <a:latin typeface="Badr" panose="02000500000000000000" pitchFamily="2" charset="-78"/>
                    <a:cs typeface="Badr" panose="02000500000000000000" pitchFamily="2" charset="-78"/>
                  </a:rPr>
                  <a:t>n</a:t>
                </a:r>
                <a:r>
                  <a:rPr lang="fa-IR" b="0" dirty="0">
                    <a:latin typeface="Badr" panose="02000500000000000000" pitchFamily="2" charset="-78"/>
                    <a:cs typeface="Badr" panose="02000500000000000000" pitchFamily="2" charset="-78"/>
                  </a:rPr>
                  <a:t> ویژگی داشته باشند.</a:t>
                </a:r>
              </a:p>
              <a:p>
                <a:pPr algn="r" rtl="1"/>
                <a:endParaRPr lang="fa-IR" b="0" dirty="0">
                  <a:latin typeface="Badr" panose="02000500000000000000" pitchFamily="2" charset="-78"/>
                  <a:cs typeface="Badr" panose="02000500000000000000" pitchFamily="2" charset="-78"/>
                </a:endParaRPr>
              </a:p>
              <a:p>
                <a:pPr marL="0" indent="0" rtl="1">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e>
                      </m:d>
                    </m:oMath>
                  </m:oMathPara>
                </a14:m>
                <a:endParaRPr lang="en-US" b="0" dirty="0">
                  <a:latin typeface="Badr" panose="02000500000000000000" pitchFamily="2" charset="-78"/>
                  <a:cs typeface="Badr" panose="02000500000000000000" pitchFamily="2" charset="-78"/>
                </a:endParaRPr>
              </a:p>
              <a:p>
                <a:pPr marL="0" indent="0" rtl="1">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e>
                      </m:d>
                    </m:oMath>
                  </m:oMathPara>
                </a14:m>
                <a:endParaRPr lang="en-US" b="0" dirty="0">
                  <a:latin typeface="Badr" panose="02000500000000000000" pitchFamily="2" charset="-78"/>
                  <a:cs typeface="Badr" panose="02000500000000000000" pitchFamily="2" charset="-78"/>
                </a:endParaRPr>
              </a:p>
              <a:p>
                <a:pPr marL="0" indent="0" algn="r" rtl="1">
                  <a:buNone/>
                </a:pPr>
                <a:r>
                  <a:rPr lang="fa-IR" b="0" dirty="0">
                    <a:latin typeface="Badr" panose="02000500000000000000" pitchFamily="2" charset="-78"/>
                    <a:cs typeface="Badr" panose="02000500000000000000" pitchFamily="2" charset="-78"/>
                  </a:rPr>
                  <a:t>در این صورت تابع اقلیدسی به صورت زیر تعریف میشود :</a:t>
                </a:r>
                <a:endParaRPr lang="en-US" b="0" dirty="0">
                  <a:latin typeface="Badr" panose="02000500000000000000" pitchFamily="2" charset="-78"/>
                  <a:cs typeface="Badr" panose="02000500000000000000" pitchFamily="2" charset="-78"/>
                </a:endParaRPr>
              </a:p>
              <a:p>
                <a:pPr marL="0" indent="0" algn="r" rtl="1">
                  <a:buNone/>
                </a:pPr>
                <a:endParaRPr lang="fa-IR" b="0" dirty="0">
                  <a:latin typeface="Badr" panose="02000500000000000000" pitchFamily="2" charset="-78"/>
                  <a:cs typeface="Badr" panose="02000500000000000000" pitchFamily="2" charset="-78"/>
                </a:endParaRPr>
              </a:p>
              <a:p>
                <a:pPr marL="0" indent="0" rtl="1">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𝑑𝑖𝑠𝑡</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ad>
                            <m:radPr>
                              <m:degHide m:val="on"/>
                              <m:ctrlPr>
                                <a:rPr lang="en-US" b="0" i="1" smtClean="0">
                                  <a:latin typeface="Cambria Math" panose="02040503050406030204" pitchFamily="18" charset="0"/>
                                </a:rPr>
                              </m:ctrlPr>
                            </m:radPr>
                            <m:deg/>
                            <m:e>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sub>
                                <m:sup/>
                                <m:e>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r>
                                            <a:rPr lang="en-US" b="0" i="1" smtClean="0">
                                              <a:latin typeface="Cambria Math" panose="02040503050406030204" pitchFamily="18" charset="0"/>
                                            </a:rPr>
                                            <m:t>𝑖</m:t>
                                          </m:r>
                                        </m:sub>
                                      </m:sSub>
                                    </m:e>
                                  </m:d>
                                </m:e>
                              </m:nary>
                            </m:e>
                          </m:rad>
                          <m:r>
                            <a:rPr lang="en-US" b="0" i="1" smtClean="0">
                              <a:latin typeface="Cambria Math" panose="02040503050406030204" pitchFamily="18" charset="0"/>
                            </a:rPr>
                            <m:t>)</m:t>
                          </m:r>
                        </m:e>
                        <m:sup>
                          <m:r>
                            <a:rPr lang="en-US" b="0" i="1" smtClean="0">
                              <a:latin typeface="Cambria Math" panose="02040503050406030204" pitchFamily="18" charset="0"/>
                            </a:rPr>
                            <m:t>2</m:t>
                          </m:r>
                        </m:sup>
                      </m:sSup>
                    </m:oMath>
                  </m:oMathPara>
                </a14:m>
                <a:endParaRPr lang="en-US" b="0" dirty="0">
                  <a:latin typeface="Badr" panose="02000500000000000000" pitchFamily="2" charset="-78"/>
                  <a:cs typeface="Badr" panose="02000500000000000000" pitchFamily="2" charset="-78"/>
                </a:endParaRPr>
              </a:p>
              <a:p>
                <a:pPr marL="0" indent="0" rtl="1">
                  <a:buNone/>
                </a:pPr>
                <a14:m>
                  <m:oMathPara xmlns:m="http://schemas.openxmlformats.org/officeDocument/2006/math">
                    <m:oMathParaPr>
                      <m:jc m:val="left"/>
                    </m:oMathParaPr>
                    <m:oMath xmlns:m="http://schemas.openxmlformats.org/officeDocument/2006/math">
                      <m:r>
                        <a:rPr lang="en-US" b="0" i="1" smtClean="0">
                          <a:solidFill>
                            <a:srgbClr val="FF0000"/>
                          </a:solidFill>
                          <a:latin typeface="Cambria Math" panose="02040503050406030204" pitchFamily="18" charset="0"/>
                        </a:rPr>
                        <m:t>1</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𝑛</m:t>
                      </m:r>
                    </m:oMath>
                  </m:oMathPara>
                </a14:m>
                <a:endParaRPr lang="en-US" b="0" dirty="0">
                  <a:solidFill>
                    <a:srgbClr val="FF0000"/>
                  </a:solidFill>
                  <a:latin typeface="Badr" panose="02000500000000000000" pitchFamily="2" charset="-78"/>
                  <a:cs typeface="Badr" panose="02000500000000000000" pitchFamily="2" charset="-78"/>
                </a:endParaRPr>
              </a:p>
              <a:p>
                <a:pPr marL="0" indent="0" rtl="1">
                  <a:buNone/>
                </a:pPr>
                <a:endParaRPr lang="en-US" b="0" dirty="0"/>
              </a:p>
              <a:p>
                <a:pPr marL="0" indent="0" algn="r" rtl="1">
                  <a:buNone/>
                </a:pPr>
                <a:endParaRPr lang="fa-IR" dirty="0"/>
              </a:p>
            </p:txBody>
          </p:sp>
        </mc:Choice>
        <mc:Fallback>
          <p:sp>
            <p:nvSpPr>
              <p:cNvPr id="3" name="Content Placeholder 2">
                <a:extLst>
                  <a:ext uri="{FF2B5EF4-FFF2-40B4-BE49-F238E27FC236}">
                    <a16:creationId xmlns:a16="http://schemas.microsoft.com/office/drawing/2014/main" id="{D919D80F-CAA2-45EF-BFCE-6C9DE076FA63}"/>
                  </a:ext>
                </a:extLst>
              </p:cNvPr>
              <p:cNvSpPr>
                <a:spLocks noGrp="1" noRot="1" noChangeAspect="1" noMove="1" noResize="1" noEditPoints="1" noAdjustHandles="1" noChangeArrowheads="1" noChangeShapeType="1" noTextEdit="1"/>
              </p:cNvSpPr>
              <p:nvPr>
                <p:ph idx="1"/>
              </p:nvPr>
            </p:nvSpPr>
            <p:spPr>
              <a:blipFill>
                <a:blip r:embed="rId2"/>
                <a:stretch>
                  <a:fillRect l="-232" t="-3501" r="-696"/>
                </a:stretch>
              </a:blipFill>
            </p:spPr>
            <p:txBody>
              <a:bodyPr/>
              <a:lstStyle/>
              <a:p>
                <a:r>
                  <a:rPr lang="en-US">
                    <a:noFill/>
                  </a:rPr>
                  <a:t> </a:t>
                </a:r>
              </a:p>
            </p:txBody>
          </p:sp>
        </mc:Fallback>
      </mc:AlternateContent>
    </p:spTree>
    <p:extLst>
      <p:ext uri="{BB962C8B-B14F-4D97-AF65-F5344CB8AC3E}">
        <p14:creationId xmlns:p14="http://schemas.microsoft.com/office/powerpoint/2010/main" val="935684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99FE2-7D7C-4969-90DA-A64616D3926E}"/>
              </a:ext>
            </a:extLst>
          </p:cNvPr>
          <p:cNvSpPr>
            <a:spLocks noGrp="1"/>
          </p:cNvSpPr>
          <p:nvPr>
            <p:ph type="title"/>
          </p:nvPr>
        </p:nvSpPr>
        <p:spPr/>
        <p:txBody>
          <a:bodyPr/>
          <a:lstStyle/>
          <a:p>
            <a:pPr algn="r" rtl="1"/>
            <a:r>
              <a:rPr lang="fa-IR" dirty="0"/>
              <a:t>مثال</a:t>
            </a:r>
            <a:endParaRPr lang="en-US" dirty="0"/>
          </a:p>
        </p:txBody>
      </p:sp>
      <p:sp>
        <p:nvSpPr>
          <p:cNvPr id="3" name="Content Placeholder 2">
            <a:extLst>
              <a:ext uri="{FF2B5EF4-FFF2-40B4-BE49-F238E27FC236}">
                <a16:creationId xmlns:a16="http://schemas.microsoft.com/office/drawing/2014/main" id="{06B59B8A-3EEB-485E-BFF6-19E6C8E10197}"/>
              </a:ext>
            </a:extLst>
          </p:cNvPr>
          <p:cNvSpPr>
            <a:spLocks noGrp="1"/>
          </p:cNvSpPr>
          <p:nvPr>
            <p:ph idx="1"/>
          </p:nvPr>
        </p:nvSpPr>
        <p:spPr/>
        <p:txBody>
          <a:bodyPr/>
          <a:lstStyle/>
          <a:p>
            <a:pPr algn="r" rtl="1"/>
            <a:r>
              <a:rPr lang="fa-IR" dirty="0">
                <a:latin typeface="Badr" panose="02000500000000000000" pitchFamily="2" charset="-78"/>
                <a:cs typeface="Badr" panose="02000500000000000000" pitchFamily="2" charset="-78"/>
              </a:rPr>
              <a:t>فرض کنید دو قلم داده زیر را دارید. در این صورت فاصله این دو داده برابر است با :</a:t>
            </a:r>
          </a:p>
          <a:p>
            <a:pPr marL="0" indent="0" rtl="1">
              <a:buNone/>
            </a:pPr>
            <a:endParaRPr lang="fa-IR" dirty="0"/>
          </a:p>
          <a:p>
            <a:pPr marL="0" indent="0" rtl="1">
              <a:buNone/>
            </a:pPr>
            <a:endParaRPr lang="fa-IR" dirty="0"/>
          </a:p>
          <a:p>
            <a:pPr marL="0" indent="0" rtl="1">
              <a:buNone/>
            </a:pPr>
            <a:endParaRPr lang="fa-IR" dirty="0"/>
          </a:p>
          <a:p>
            <a:pPr marL="0" indent="0" rtl="1">
              <a:buNone/>
            </a:pPr>
            <a:endParaRPr lang="fa-IR" dirty="0"/>
          </a:p>
          <a:p>
            <a:pPr marL="0" indent="0" rtl="1">
              <a:buNone/>
            </a:pPr>
            <a:endParaRPr lang="fa-IR" dirty="0"/>
          </a:p>
          <a:p>
            <a:pPr marL="0" indent="0" rtl="1">
              <a:buNone/>
            </a:pPr>
            <a:endParaRPr lang="fa-IR" dirty="0"/>
          </a:p>
          <a:p>
            <a:pPr marL="0" indent="0" rtl="1">
              <a:buNone/>
            </a:pPr>
            <a:endParaRPr lang="en-US" dirty="0"/>
          </a:p>
        </p:txBody>
      </p:sp>
      <p:pic>
        <p:nvPicPr>
          <p:cNvPr id="5" name="Picture 4">
            <a:extLst>
              <a:ext uri="{FF2B5EF4-FFF2-40B4-BE49-F238E27FC236}">
                <a16:creationId xmlns:a16="http://schemas.microsoft.com/office/drawing/2014/main" id="{F01D1108-2D2F-4CAF-998F-83FCC7274B00}"/>
              </a:ext>
            </a:extLst>
          </p:cNvPr>
          <p:cNvPicPr>
            <a:picLocks noChangeAspect="1"/>
          </p:cNvPicPr>
          <p:nvPr/>
        </p:nvPicPr>
        <p:blipFill>
          <a:blip r:embed="rId2"/>
          <a:stretch>
            <a:fillRect/>
          </a:stretch>
        </p:blipFill>
        <p:spPr>
          <a:xfrm>
            <a:off x="1090464" y="2404927"/>
            <a:ext cx="3024336" cy="2753096"/>
          </a:xfrm>
          <a:prstGeom prst="rect">
            <a:avLst/>
          </a:prstGeom>
        </p:spPr>
      </p:pic>
      <p:pic>
        <p:nvPicPr>
          <p:cNvPr id="7" name="Picture 6">
            <a:extLst>
              <a:ext uri="{FF2B5EF4-FFF2-40B4-BE49-F238E27FC236}">
                <a16:creationId xmlns:a16="http://schemas.microsoft.com/office/drawing/2014/main" id="{E92B9BBB-34CD-4854-9A6A-C4F511CF8EFD}"/>
              </a:ext>
            </a:extLst>
          </p:cNvPr>
          <p:cNvPicPr>
            <a:picLocks noChangeAspect="1"/>
          </p:cNvPicPr>
          <p:nvPr/>
        </p:nvPicPr>
        <p:blipFill>
          <a:blip r:embed="rId3"/>
          <a:stretch>
            <a:fillRect/>
          </a:stretch>
        </p:blipFill>
        <p:spPr>
          <a:xfrm>
            <a:off x="4772025" y="2413436"/>
            <a:ext cx="2757488" cy="2680535"/>
          </a:xfrm>
          <a:prstGeom prst="rect">
            <a:avLst/>
          </a:prstGeom>
        </p:spPr>
      </p:pic>
      <p:pic>
        <p:nvPicPr>
          <p:cNvPr id="9" name="Picture 8">
            <a:extLst>
              <a:ext uri="{FF2B5EF4-FFF2-40B4-BE49-F238E27FC236}">
                <a16:creationId xmlns:a16="http://schemas.microsoft.com/office/drawing/2014/main" id="{4D667D6A-8E9C-4E49-B9BD-0A0E5699EAAC}"/>
              </a:ext>
            </a:extLst>
          </p:cNvPr>
          <p:cNvPicPr>
            <a:picLocks noChangeAspect="1"/>
          </p:cNvPicPr>
          <p:nvPr/>
        </p:nvPicPr>
        <p:blipFill>
          <a:blip r:embed="rId4"/>
          <a:stretch>
            <a:fillRect/>
          </a:stretch>
        </p:blipFill>
        <p:spPr>
          <a:xfrm>
            <a:off x="1090464" y="5293333"/>
            <a:ext cx="9915935" cy="905001"/>
          </a:xfrm>
          <a:prstGeom prst="rect">
            <a:avLst/>
          </a:prstGeom>
        </p:spPr>
      </p:pic>
    </p:spTree>
    <p:extLst>
      <p:ext uri="{BB962C8B-B14F-4D97-AF65-F5344CB8AC3E}">
        <p14:creationId xmlns:p14="http://schemas.microsoft.com/office/powerpoint/2010/main" val="4173114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8FBCD-18D5-4C7A-B8E2-D07B57F550C9}"/>
              </a:ext>
            </a:extLst>
          </p:cNvPr>
          <p:cNvSpPr>
            <a:spLocks noGrp="1"/>
          </p:cNvSpPr>
          <p:nvPr>
            <p:ph type="title"/>
          </p:nvPr>
        </p:nvSpPr>
        <p:spPr/>
        <p:txBody>
          <a:bodyPr/>
          <a:lstStyle/>
          <a:p>
            <a:pPr algn="r" rtl="1"/>
            <a:r>
              <a:rPr lang="fa-IR" dirty="0"/>
              <a:t>یک مثال از الگوریتم </a:t>
            </a:r>
            <a:r>
              <a:rPr lang="en-US" dirty="0"/>
              <a:t>K-means</a:t>
            </a:r>
          </a:p>
        </p:txBody>
      </p:sp>
      <p:sp>
        <p:nvSpPr>
          <p:cNvPr id="3" name="Content Placeholder 2">
            <a:extLst>
              <a:ext uri="{FF2B5EF4-FFF2-40B4-BE49-F238E27FC236}">
                <a16:creationId xmlns:a16="http://schemas.microsoft.com/office/drawing/2014/main" id="{4C25C506-6F18-46D1-9320-8A2BD5381C1C}"/>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3C303686-5B3E-4731-B75A-195AD7AD7177}"/>
              </a:ext>
            </a:extLst>
          </p:cNvPr>
          <p:cNvPicPr>
            <a:picLocks noChangeAspect="1"/>
          </p:cNvPicPr>
          <p:nvPr/>
        </p:nvPicPr>
        <p:blipFill>
          <a:blip r:embed="rId2"/>
          <a:stretch>
            <a:fillRect/>
          </a:stretch>
        </p:blipFill>
        <p:spPr>
          <a:xfrm>
            <a:off x="208744" y="1547452"/>
            <a:ext cx="11545911" cy="5163271"/>
          </a:xfrm>
          <a:prstGeom prst="rect">
            <a:avLst/>
          </a:prstGeom>
        </p:spPr>
      </p:pic>
    </p:spTree>
    <p:extLst>
      <p:ext uri="{BB962C8B-B14F-4D97-AF65-F5344CB8AC3E}">
        <p14:creationId xmlns:p14="http://schemas.microsoft.com/office/powerpoint/2010/main" val="906932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49401-E6EF-435B-970F-88F1B70EEF03}"/>
              </a:ext>
            </a:extLst>
          </p:cNvPr>
          <p:cNvSpPr>
            <a:spLocks noGrp="1"/>
          </p:cNvSpPr>
          <p:nvPr>
            <p:ph type="title"/>
          </p:nvPr>
        </p:nvSpPr>
        <p:spPr/>
        <p:txBody>
          <a:bodyPr/>
          <a:lstStyle/>
          <a:p>
            <a:pPr algn="r" rtl="1"/>
            <a:r>
              <a:rPr lang="fa-IR" dirty="0"/>
              <a:t>یک مثال از الگوریتم </a:t>
            </a:r>
            <a:r>
              <a:rPr lang="en-US" dirty="0"/>
              <a:t>K-means</a:t>
            </a:r>
            <a:r>
              <a:rPr lang="fa-IR" dirty="0"/>
              <a:t> -- ادامه</a:t>
            </a:r>
            <a:endParaRPr lang="en-US" dirty="0"/>
          </a:p>
        </p:txBody>
      </p:sp>
      <p:pic>
        <p:nvPicPr>
          <p:cNvPr id="5" name="Content Placeholder 4">
            <a:extLst>
              <a:ext uri="{FF2B5EF4-FFF2-40B4-BE49-F238E27FC236}">
                <a16:creationId xmlns:a16="http://schemas.microsoft.com/office/drawing/2014/main" id="{0D63F267-A833-4B74-A6BA-3A3883AC2BD9}"/>
              </a:ext>
            </a:extLst>
          </p:cNvPr>
          <p:cNvPicPr>
            <a:picLocks noGrp="1" noChangeAspect="1"/>
          </p:cNvPicPr>
          <p:nvPr>
            <p:ph idx="1"/>
          </p:nvPr>
        </p:nvPicPr>
        <p:blipFill>
          <a:blip r:embed="rId2"/>
          <a:stretch>
            <a:fillRect/>
          </a:stretch>
        </p:blipFill>
        <p:spPr>
          <a:xfrm>
            <a:off x="838200" y="1825625"/>
            <a:ext cx="10763249" cy="4729204"/>
          </a:xfrm>
        </p:spPr>
      </p:pic>
    </p:spTree>
    <p:extLst>
      <p:ext uri="{BB962C8B-B14F-4D97-AF65-F5344CB8AC3E}">
        <p14:creationId xmlns:p14="http://schemas.microsoft.com/office/powerpoint/2010/main" val="2626648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40171-AA5B-4868-AB4A-AA629E864FF3}"/>
              </a:ext>
            </a:extLst>
          </p:cNvPr>
          <p:cNvSpPr>
            <a:spLocks noGrp="1"/>
          </p:cNvSpPr>
          <p:nvPr>
            <p:ph type="title"/>
          </p:nvPr>
        </p:nvSpPr>
        <p:spPr/>
        <p:txBody>
          <a:bodyPr/>
          <a:lstStyle/>
          <a:p>
            <a:pPr algn="r" rtl="1"/>
            <a:r>
              <a:rPr lang="fa-IR" dirty="0"/>
              <a:t>مقدمه</a:t>
            </a:r>
            <a:endParaRPr lang="en-US" dirty="0"/>
          </a:p>
        </p:txBody>
      </p:sp>
      <p:sp>
        <p:nvSpPr>
          <p:cNvPr id="3" name="Content Placeholder 2">
            <a:extLst>
              <a:ext uri="{FF2B5EF4-FFF2-40B4-BE49-F238E27FC236}">
                <a16:creationId xmlns:a16="http://schemas.microsoft.com/office/drawing/2014/main" id="{63ECE2CE-7788-4C67-A080-C51934FC2F3C}"/>
              </a:ext>
            </a:extLst>
          </p:cNvPr>
          <p:cNvSpPr>
            <a:spLocks noGrp="1"/>
          </p:cNvSpPr>
          <p:nvPr>
            <p:ph idx="1"/>
          </p:nvPr>
        </p:nvSpPr>
        <p:spPr/>
        <p:txBody>
          <a:bodyPr/>
          <a:lstStyle/>
          <a:p>
            <a:pPr algn="r" rtl="1"/>
            <a:r>
              <a:rPr lang="fa-IR" dirty="0">
                <a:latin typeface="Badr" panose="02000500000000000000" pitchFamily="2" charset="-78"/>
                <a:cs typeface="Badr" panose="02000500000000000000" pitchFamily="2" charset="-78"/>
              </a:rPr>
              <a:t>تعریف خوشه بندی</a:t>
            </a:r>
          </a:p>
          <a:p>
            <a:pPr algn="r" rtl="1"/>
            <a:r>
              <a:rPr lang="fa-IR" dirty="0">
                <a:latin typeface="Badr" panose="02000500000000000000" pitchFamily="2" charset="-78"/>
                <a:cs typeface="Badr" panose="02000500000000000000" pitchFamily="2" charset="-78"/>
              </a:rPr>
              <a:t>چرا خوشه بندی؟</a:t>
            </a:r>
          </a:p>
          <a:p>
            <a:pPr algn="r" rtl="1"/>
            <a:r>
              <a:rPr lang="fa-IR" dirty="0">
                <a:latin typeface="Badr" panose="02000500000000000000" pitchFamily="2" charset="-78"/>
                <a:cs typeface="Badr" panose="02000500000000000000" pitchFamily="2" charset="-78"/>
              </a:rPr>
              <a:t>نگاهی کلی به متد های خوشه بندی</a:t>
            </a:r>
          </a:p>
          <a:p>
            <a:pPr algn="r" rtl="1"/>
            <a:r>
              <a:rPr lang="fa-IR" dirty="0">
                <a:latin typeface="Badr" panose="02000500000000000000" pitchFamily="2" charset="-78"/>
                <a:cs typeface="Badr" panose="02000500000000000000" pitchFamily="2" charset="-78"/>
              </a:rPr>
              <a:t>کاربرد های خوشه بندی</a:t>
            </a:r>
            <a:endParaRPr lang="en-US" dirty="0">
              <a:latin typeface="Badr" panose="02000500000000000000" pitchFamily="2" charset="-78"/>
              <a:cs typeface="Badr" panose="02000500000000000000" pitchFamily="2" charset="-78"/>
            </a:endParaRPr>
          </a:p>
          <a:p>
            <a:pPr algn="r" rtl="1"/>
            <a:r>
              <a:rPr lang="en-US" dirty="0">
                <a:latin typeface="Badr" panose="02000500000000000000" pitchFamily="2" charset="-78"/>
                <a:cs typeface="Badr" panose="02000500000000000000" pitchFamily="2" charset="-78"/>
              </a:rPr>
              <a:t>….</a:t>
            </a:r>
          </a:p>
        </p:txBody>
      </p:sp>
    </p:spTree>
    <p:extLst>
      <p:ext uri="{BB962C8B-B14F-4D97-AF65-F5344CB8AC3E}">
        <p14:creationId xmlns:p14="http://schemas.microsoft.com/office/powerpoint/2010/main" val="999050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8F3EB-2814-4EDA-B12A-846DDA8252A5}"/>
              </a:ext>
            </a:extLst>
          </p:cNvPr>
          <p:cNvSpPr>
            <a:spLocks noGrp="1"/>
          </p:cNvSpPr>
          <p:nvPr>
            <p:ph type="title"/>
          </p:nvPr>
        </p:nvSpPr>
        <p:spPr/>
        <p:txBody>
          <a:bodyPr/>
          <a:lstStyle/>
          <a:p>
            <a:pPr algn="r" rtl="1"/>
            <a:r>
              <a:rPr lang="fa-IR" dirty="0"/>
              <a:t>مزایای استفاده از روش </a:t>
            </a:r>
            <a:r>
              <a:rPr lang="en-US" dirty="0"/>
              <a:t>k-means</a:t>
            </a:r>
          </a:p>
        </p:txBody>
      </p:sp>
      <p:sp>
        <p:nvSpPr>
          <p:cNvPr id="3" name="Content Placeholder 2">
            <a:extLst>
              <a:ext uri="{FF2B5EF4-FFF2-40B4-BE49-F238E27FC236}">
                <a16:creationId xmlns:a16="http://schemas.microsoft.com/office/drawing/2014/main" id="{306DD971-0418-42D1-A656-B398A5954213}"/>
              </a:ext>
            </a:extLst>
          </p:cNvPr>
          <p:cNvSpPr>
            <a:spLocks noGrp="1"/>
          </p:cNvSpPr>
          <p:nvPr>
            <p:ph idx="1"/>
          </p:nvPr>
        </p:nvSpPr>
        <p:spPr>
          <a:xfrm>
            <a:off x="400050" y="1825625"/>
            <a:ext cx="10953750" cy="4351338"/>
          </a:xfrm>
        </p:spPr>
        <p:txBody>
          <a:bodyPr/>
          <a:lstStyle/>
          <a:p>
            <a:pPr marL="514350" indent="-514350" algn="justLow" rtl="1">
              <a:buFont typeface="+mj-lt"/>
              <a:buAutoNum type="arabicPeriod"/>
            </a:pPr>
            <a:r>
              <a:rPr lang="fa-IR" b="1" dirty="0">
                <a:latin typeface="Badr" panose="02000500000000000000" pitchFamily="2" charset="-78"/>
                <a:cs typeface="Badr" panose="02000500000000000000" pitchFamily="2" charset="-78"/>
              </a:rPr>
              <a:t>دیتاست های بدون برچسب </a:t>
            </a:r>
            <a:r>
              <a:rPr lang="fa-IR" dirty="0">
                <a:latin typeface="Badr" panose="02000500000000000000" pitchFamily="2" charset="-78"/>
                <a:cs typeface="Badr" panose="02000500000000000000" pitchFamily="2" charset="-78"/>
              </a:rPr>
              <a:t>:  بسیاری از داده های جهان حقیقی بدون برچسب  و بدون هیچگونه کلاس مشخص هستند.  خوبی استفاده از الگوریتمی مانند</a:t>
            </a:r>
            <a:r>
              <a:rPr lang="en-US" dirty="0">
                <a:latin typeface="Badr" panose="02000500000000000000" pitchFamily="2" charset="-78"/>
                <a:cs typeface="Badr" panose="02000500000000000000" pitchFamily="2" charset="-78"/>
              </a:rPr>
              <a:t>  k-means</a:t>
            </a:r>
            <a:r>
              <a:rPr lang="fa-IR" dirty="0">
                <a:latin typeface="Badr" panose="02000500000000000000" pitchFamily="2" charset="-78"/>
                <a:cs typeface="Badr" panose="02000500000000000000" pitchFamily="2" charset="-78"/>
              </a:rPr>
              <a:t> این است که ما گاهی نمیدانیم که چگونه داده ها در دیتاست باید گروه بندی شوند. برای مثال، در نظر بگیرید که شما میخواهید تماشاگران </a:t>
            </a:r>
            <a:r>
              <a:rPr lang="en-US" dirty="0">
                <a:latin typeface="Badr" panose="02000500000000000000" pitchFamily="2" charset="-78"/>
                <a:cs typeface="Badr" panose="02000500000000000000" pitchFamily="2" charset="-78"/>
              </a:rPr>
              <a:t>netflix</a:t>
            </a:r>
            <a:r>
              <a:rPr lang="fa-IR" dirty="0">
                <a:latin typeface="Badr" panose="02000500000000000000" pitchFamily="2" charset="-78"/>
                <a:cs typeface="Badr" panose="02000500000000000000" pitchFamily="2" charset="-78"/>
              </a:rPr>
              <a:t>  را با توجه به شباهت ویدیوهای دیده خوشه بندی کنید. مدل های خطی نیز به هیچ وجه در این گونه مسائل به ما کمک نخواهد.</a:t>
            </a:r>
          </a:p>
        </p:txBody>
      </p:sp>
    </p:spTree>
    <p:extLst>
      <p:ext uri="{BB962C8B-B14F-4D97-AF65-F5344CB8AC3E}">
        <p14:creationId xmlns:p14="http://schemas.microsoft.com/office/powerpoint/2010/main" val="17440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07B14-5564-4C28-AA34-5DD12F945BA8}"/>
              </a:ext>
            </a:extLst>
          </p:cNvPr>
          <p:cNvSpPr>
            <a:spLocks noGrp="1"/>
          </p:cNvSpPr>
          <p:nvPr>
            <p:ph type="title"/>
          </p:nvPr>
        </p:nvSpPr>
        <p:spPr/>
        <p:txBody>
          <a:bodyPr/>
          <a:lstStyle/>
          <a:p>
            <a:pPr algn="r" rtl="1"/>
            <a:r>
              <a:rPr lang="fa-IR" dirty="0"/>
              <a:t>مزایای استفاده از روش </a:t>
            </a:r>
            <a:r>
              <a:rPr lang="en-US" dirty="0"/>
              <a:t>k-means</a:t>
            </a:r>
          </a:p>
        </p:txBody>
      </p:sp>
      <p:sp>
        <p:nvSpPr>
          <p:cNvPr id="3" name="Content Placeholder 2">
            <a:extLst>
              <a:ext uri="{FF2B5EF4-FFF2-40B4-BE49-F238E27FC236}">
                <a16:creationId xmlns:a16="http://schemas.microsoft.com/office/drawing/2014/main" id="{69FB1EA3-10D0-48B1-866D-433A6902AB30}"/>
              </a:ext>
            </a:extLst>
          </p:cNvPr>
          <p:cNvSpPr>
            <a:spLocks noGrp="1"/>
          </p:cNvSpPr>
          <p:nvPr>
            <p:ph idx="1"/>
          </p:nvPr>
        </p:nvSpPr>
        <p:spPr/>
        <p:txBody>
          <a:bodyPr/>
          <a:lstStyle/>
          <a:p>
            <a:pPr marL="0" indent="0" algn="r" rtl="1">
              <a:buNone/>
            </a:pPr>
            <a:r>
              <a:rPr lang="fa-IR" dirty="0">
                <a:latin typeface="Badr" panose="02000500000000000000" pitchFamily="2" charset="-78"/>
                <a:cs typeface="Badr" panose="02000500000000000000" pitchFamily="2" charset="-78"/>
              </a:rPr>
              <a:t>2. </a:t>
            </a:r>
            <a:r>
              <a:rPr lang="fa-IR" b="1" dirty="0">
                <a:latin typeface="Badr" panose="02000500000000000000" pitchFamily="2" charset="-78"/>
                <a:cs typeface="Badr" panose="02000500000000000000" pitchFamily="2" charset="-78"/>
              </a:rPr>
              <a:t>جداسازی غیر خطی داده </a:t>
            </a:r>
            <a:r>
              <a:rPr lang="fa-IR" dirty="0">
                <a:latin typeface="Badr" panose="02000500000000000000" pitchFamily="2" charset="-78"/>
                <a:cs typeface="Badr" panose="02000500000000000000" pitchFamily="2" charset="-78"/>
              </a:rPr>
              <a:t>: دیتاست زیر را شامل سه دسته از دوایر متحد المرکز را در نظر بگیرید. خوشه ها به صورت غیر خطی از یکدیگر هستند، به عبارت دیگر یعنی هیچ خط یا صفحه ای در فضا نمیتواند این جداسازی را  انجام دهد.  استفاده از الگوریتم </a:t>
            </a:r>
            <a:r>
              <a:rPr lang="en-US" dirty="0">
                <a:latin typeface="Badr" panose="02000500000000000000" pitchFamily="2" charset="-78"/>
                <a:cs typeface="Badr" panose="02000500000000000000" pitchFamily="2" charset="-78"/>
              </a:rPr>
              <a:t>k-means</a:t>
            </a:r>
            <a:r>
              <a:rPr lang="fa-IR" dirty="0">
                <a:latin typeface="Badr" panose="02000500000000000000" pitchFamily="2" charset="-78"/>
                <a:cs typeface="Badr" panose="02000500000000000000" pitchFamily="2" charset="-78"/>
              </a:rPr>
              <a:t> و تغییر متخصات کارتزین به مختصات قطبی این امکان را به ما میدهد که اطلاعات مربوط به شعاع ها را به دست آوردیم و بدین وسیله خوشه های محتدالمرکز را تشکیل دهیم.</a:t>
            </a:r>
          </a:p>
          <a:p>
            <a:pPr marL="0" indent="0" algn="ctr" rtl="1">
              <a:buNone/>
            </a:pPr>
            <a:endParaRPr lang="fa-IR" dirty="0">
              <a:latin typeface="Badr" panose="02000500000000000000" pitchFamily="2" charset="-78"/>
              <a:cs typeface="Badr" panose="02000500000000000000" pitchFamily="2" charset="-78"/>
            </a:endParaRPr>
          </a:p>
          <a:p>
            <a:pPr marL="0" indent="0" algn="r" rtl="1">
              <a:buNone/>
            </a:pPr>
            <a:endParaRPr lang="fa-IR" dirty="0">
              <a:latin typeface="Badr" panose="02000500000000000000" pitchFamily="2" charset="-78"/>
              <a:cs typeface="Badr" panose="02000500000000000000" pitchFamily="2" charset="-78"/>
            </a:endParaRPr>
          </a:p>
        </p:txBody>
      </p:sp>
      <p:pic>
        <p:nvPicPr>
          <p:cNvPr id="5" name="Picture 4">
            <a:extLst>
              <a:ext uri="{FF2B5EF4-FFF2-40B4-BE49-F238E27FC236}">
                <a16:creationId xmlns:a16="http://schemas.microsoft.com/office/drawing/2014/main" id="{156F5BEE-0316-454A-A518-A88DE6CD31E6}"/>
              </a:ext>
            </a:extLst>
          </p:cNvPr>
          <p:cNvPicPr>
            <a:picLocks noChangeAspect="1"/>
          </p:cNvPicPr>
          <p:nvPr/>
        </p:nvPicPr>
        <p:blipFill>
          <a:blip r:embed="rId2"/>
          <a:stretch>
            <a:fillRect/>
          </a:stretch>
        </p:blipFill>
        <p:spPr>
          <a:xfrm>
            <a:off x="457200" y="4001294"/>
            <a:ext cx="3671888" cy="2578488"/>
          </a:xfrm>
          <a:prstGeom prst="rect">
            <a:avLst/>
          </a:prstGeom>
        </p:spPr>
      </p:pic>
    </p:spTree>
    <p:extLst>
      <p:ext uri="{BB962C8B-B14F-4D97-AF65-F5344CB8AC3E}">
        <p14:creationId xmlns:p14="http://schemas.microsoft.com/office/powerpoint/2010/main" val="1503160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40A0F-AFBD-4691-891C-1DD7DB105B91}"/>
              </a:ext>
            </a:extLst>
          </p:cNvPr>
          <p:cNvSpPr>
            <a:spLocks noGrp="1"/>
          </p:cNvSpPr>
          <p:nvPr>
            <p:ph type="title"/>
          </p:nvPr>
        </p:nvSpPr>
        <p:spPr/>
        <p:txBody>
          <a:bodyPr/>
          <a:lstStyle/>
          <a:p>
            <a:pPr algn="r" rtl="1"/>
            <a:r>
              <a:rPr lang="fa-IR" dirty="0"/>
              <a:t>مزایای استفاده از روش </a:t>
            </a:r>
            <a:r>
              <a:rPr lang="en-US" dirty="0"/>
              <a:t>k-means</a:t>
            </a:r>
          </a:p>
        </p:txBody>
      </p:sp>
      <p:sp>
        <p:nvSpPr>
          <p:cNvPr id="3" name="Content Placeholder 2">
            <a:extLst>
              <a:ext uri="{FF2B5EF4-FFF2-40B4-BE49-F238E27FC236}">
                <a16:creationId xmlns:a16="http://schemas.microsoft.com/office/drawing/2014/main" id="{8D460766-9AAB-4EA9-BCE3-F085E811C586}"/>
              </a:ext>
            </a:extLst>
          </p:cNvPr>
          <p:cNvSpPr>
            <a:spLocks noGrp="1"/>
          </p:cNvSpPr>
          <p:nvPr>
            <p:ph idx="1"/>
          </p:nvPr>
        </p:nvSpPr>
        <p:spPr/>
        <p:txBody>
          <a:bodyPr/>
          <a:lstStyle/>
          <a:p>
            <a:pPr marL="0" indent="0" algn="justLow" rtl="1">
              <a:buNone/>
            </a:pPr>
            <a:r>
              <a:rPr lang="fa-IR" dirty="0">
                <a:latin typeface="Badr" panose="02000500000000000000" pitchFamily="2" charset="-78"/>
                <a:cs typeface="Badr" panose="02000500000000000000" pitchFamily="2" charset="-78"/>
              </a:rPr>
              <a:t>3. </a:t>
            </a:r>
            <a:r>
              <a:rPr lang="fa-IR" b="1" dirty="0">
                <a:latin typeface="Badr" panose="02000500000000000000" pitchFamily="2" charset="-78"/>
                <a:cs typeface="Badr" panose="02000500000000000000" pitchFamily="2" charset="-78"/>
              </a:rPr>
              <a:t>آسانی</a:t>
            </a:r>
            <a:r>
              <a:rPr lang="fa-IR" dirty="0">
                <a:latin typeface="Badr" panose="02000500000000000000" pitchFamily="2" charset="-78"/>
                <a:cs typeface="Badr" panose="02000500000000000000" pitchFamily="2" charset="-78"/>
              </a:rPr>
              <a:t> : بدین معنی زیرا که تنها در دو مرحله اجرا میشود. به عنوان یک الگوریتم از الگوریتم های یادگیری بدون نظارت برای پیاده سازی بسیار آسان هست و میتواند دیتاست ها با حجم بالا را مدیریت کند.</a:t>
            </a:r>
          </a:p>
          <a:p>
            <a:pPr marL="0" indent="0" algn="justLow" rtl="1">
              <a:buNone/>
            </a:pPr>
            <a:r>
              <a:rPr lang="fa-IR" dirty="0">
                <a:latin typeface="Badr" panose="02000500000000000000" pitchFamily="2" charset="-78"/>
                <a:cs typeface="Badr" panose="02000500000000000000" pitchFamily="2" charset="-78"/>
              </a:rPr>
              <a:t>4. </a:t>
            </a:r>
            <a:r>
              <a:rPr lang="fa-IR" b="1" dirty="0">
                <a:latin typeface="Badr" panose="02000500000000000000" pitchFamily="2" charset="-78"/>
                <a:cs typeface="Badr" panose="02000500000000000000" pitchFamily="2" charset="-78"/>
              </a:rPr>
              <a:t>دسترسی</a:t>
            </a:r>
          </a:p>
          <a:p>
            <a:pPr marL="0" indent="0" algn="justLow" rtl="1">
              <a:buNone/>
            </a:pPr>
            <a:r>
              <a:rPr lang="fa-IR" dirty="0">
                <a:latin typeface="Badr" panose="02000500000000000000" pitchFamily="2" charset="-78"/>
                <a:cs typeface="Badr" panose="02000500000000000000" pitchFamily="2" charset="-78"/>
              </a:rPr>
              <a:t>5. </a:t>
            </a:r>
            <a:r>
              <a:rPr lang="fa-IR" b="1" dirty="0">
                <a:latin typeface="Badr" panose="02000500000000000000" pitchFamily="2" charset="-78"/>
                <a:cs typeface="Badr" panose="02000500000000000000" pitchFamily="2" charset="-78"/>
              </a:rPr>
              <a:t>سرعت اجرا</a:t>
            </a:r>
          </a:p>
          <a:p>
            <a:pPr marL="0" indent="0" algn="r" rtl="1">
              <a:buNone/>
            </a:pPr>
            <a:endParaRPr lang="en-US"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630115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2D3EB-E87C-4554-9FE9-D72CF30C297C}"/>
              </a:ext>
            </a:extLst>
          </p:cNvPr>
          <p:cNvSpPr>
            <a:spLocks noGrp="1"/>
          </p:cNvSpPr>
          <p:nvPr>
            <p:ph type="title"/>
          </p:nvPr>
        </p:nvSpPr>
        <p:spPr/>
        <p:txBody>
          <a:bodyPr/>
          <a:lstStyle/>
          <a:p>
            <a:pPr algn="r" rtl="1"/>
            <a:r>
              <a:rPr lang="fa-IR" dirty="0"/>
              <a:t>انواع متد های خوشه بندی – سلسله مراتبی</a:t>
            </a:r>
            <a:endParaRPr lang="en-US" dirty="0"/>
          </a:p>
        </p:txBody>
      </p:sp>
      <p:sp>
        <p:nvSpPr>
          <p:cNvPr id="3" name="Content Placeholder 2">
            <a:extLst>
              <a:ext uri="{FF2B5EF4-FFF2-40B4-BE49-F238E27FC236}">
                <a16:creationId xmlns:a16="http://schemas.microsoft.com/office/drawing/2014/main" id="{38997208-99F5-4D58-8A2B-977CC4A142BB}"/>
              </a:ext>
            </a:extLst>
          </p:cNvPr>
          <p:cNvSpPr>
            <a:spLocks noGrp="1"/>
          </p:cNvSpPr>
          <p:nvPr>
            <p:ph idx="1"/>
          </p:nvPr>
        </p:nvSpPr>
        <p:spPr/>
        <p:txBody>
          <a:bodyPr/>
          <a:lstStyle/>
          <a:p>
            <a:pPr algn="justLow" rtl="1"/>
            <a:r>
              <a:rPr lang="fa-IR" dirty="0">
                <a:latin typeface="Badr" panose="02000500000000000000" pitchFamily="2" charset="-78"/>
                <a:cs typeface="Badr" panose="02000500000000000000" pitchFamily="2" charset="-78"/>
              </a:rPr>
              <a:t>شکل زیر را در نظر بگیرید.</a:t>
            </a:r>
          </a:p>
          <a:p>
            <a:pPr algn="justLow" rtl="1"/>
            <a:r>
              <a:rPr lang="fa-IR" dirty="0">
                <a:latin typeface="Badr" panose="02000500000000000000" pitchFamily="2" charset="-78"/>
                <a:cs typeface="Badr" panose="02000500000000000000" pitchFamily="2" charset="-78"/>
              </a:rPr>
              <a:t>از 48000 ژن این چارت بر اساس شباهت ها تشکیل شده است.</a:t>
            </a:r>
          </a:p>
          <a:p>
            <a:pPr algn="justLow" rtl="1"/>
            <a:r>
              <a:rPr lang="fa-IR" dirty="0">
                <a:latin typeface="Badr" panose="02000500000000000000" pitchFamily="2" charset="-78"/>
                <a:cs typeface="Badr" panose="02000500000000000000" pitchFamily="2" charset="-78"/>
              </a:rPr>
              <a:t>هدف در این الگوریتم این است که یک سلسله مراتب از خوشه ها درست کنیم که در آن فرزندان یک خوشه شامل خوشه های فرزندان خود میشود.</a:t>
            </a:r>
            <a:endParaRPr lang="en-US"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2189325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31CEA-7B1D-4CC0-8E2A-444622855B79}"/>
              </a:ext>
            </a:extLst>
          </p:cNvPr>
          <p:cNvSpPr>
            <a:spLocks noGrp="1"/>
          </p:cNvSpPr>
          <p:nvPr>
            <p:ph type="title"/>
          </p:nvPr>
        </p:nvSpPr>
        <p:spPr/>
        <p:txBody>
          <a:bodyPr/>
          <a:lstStyle/>
          <a:p>
            <a:pPr algn="r" rtl="1"/>
            <a:r>
              <a:rPr lang="fa-IR" dirty="0"/>
              <a:t>انواع متد های خوشه بندی – سلسله مراتبی</a:t>
            </a:r>
            <a:endParaRPr lang="en-US" dirty="0"/>
          </a:p>
        </p:txBody>
      </p:sp>
      <p:pic>
        <p:nvPicPr>
          <p:cNvPr id="5" name="Content Placeholder 4">
            <a:extLst>
              <a:ext uri="{FF2B5EF4-FFF2-40B4-BE49-F238E27FC236}">
                <a16:creationId xmlns:a16="http://schemas.microsoft.com/office/drawing/2014/main" id="{2E682A60-792D-4C07-B3DC-7D7F4ABE37AA}"/>
              </a:ext>
            </a:extLst>
          </p:cNvPr>
          <p:cNvPicPr>
            <a:picLocks noGrp="1" noChangeAspect="1"/>
          </p:cNvPicPr>
          <p:nvPr>
            <p:ph idx="1"/>
          </p:nvPr>
        </p:nvPicPr>
        <p:blipFill>
          <a:blip r:embed="rId2"/>
          <a:stretch>
            <a:fillRect/>
          </a:stretch>
        </p:blipFill>
        <p:spPr>
          <a:xfrm>
            <a:off x="2214563" y="1637165"/>
            <a:ext cx="7072311" cy="4855710"/>
          </a:xfrm>
        </p:spPr>
      </p:pic>
    </p:spTree>
    <p:extLst>
      <p:ext uri="{BB962C8B-B14F-4D97-AF65-F5344CB8AC3E}">
        <p14:creationId xmlns:p14="http://schemas.microsoft.com/office/powerpoint/2010/main" val="2533804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853FE-4ACA-4323-A23C-7494D48514B4}"/>
              </a:ext>
            </a:extLst>
          </p:cNvPr>
          <p:cNvSpPr>
            <a:spLocks noGrp="1"/>
          </p:cNvSpPr>
          <p:nvPr>
            <p:ph type="title"/>
          </p:nvPr>
        </p:nvSpPr>
        <p:spPr/>
        <p:txBody>
          <a:bodyPr/>
          <a:lstStyle/>
          <a:p>
            <a:pPr algn="r" rtl="1"/>
            <a:r>
              <a:rPr lang="fa-IR" dirty="0"/>
              <a:t>انواع متد های خوشه بندی – روش های سلسله مراتبی</a:t>
            </a:r>
            <a:endParaRPr lang="en-US" dirty="0"/>
          </a:p>
        </p:txBody>
      </p:sp>
      <p:sp>
        <p:nvSpPr>
          <p:cNvPr id="3" name="Content Placeholder 2">
            <a:extLst>
              <a:ext uri="{FF2B5EF4-FFF2-40B4-BE49-F238E27FC236}">
                <a16:creationId xmlns:a16="http://schemas.microsoft.com/office/drawing/2014/main" id="{16BB117D-0208-4071-9548-07178EEABBF9}"/>
              </a:ext>
            </a:extLst>
          </p:cNvPr>
          <p:cNvSpPr>
            <a:spLocks noGrp="1"/>
          </p:cNvSpPr>
          <p:nvPr>
            <p:ph idx="1"/>
          </p:nvPr>
        </p:nvSpPr>
        <p:spPr/>
        <p:txBody>
          <a:bodyPr/>
          <a:lstStyle/>
          <a:p>
            <a:pPr marL="0" indent="0" algn="justLow" rtl="1">
              <a:buNone/>
            </a:pPr>
            <a:r>
              <a:rPr lang="fa-IR" dirty="0">
                <a:latin typeface="Badr" panose="02000500000000000000" pitchFamily="2" charset="-78"/>
                <a:cs typeface="Badr" panose="02000500000000000000" pitchFamily="2" charset="-78"/>
              </a:rPr>
              <a:t>این روش ساختاری سلسله مراتبی از اشیا یک مجموعه معلوم ایجاد میکند. روش سلسله مراتبی میتواند خوشه بندی را به صورت تجمیعی و یا به صورت تقسیمی انجام دهد. به رویکرد تجمیعی، رویکرد پایین به بالا نیز گفته میشود. این روش با شکل دهی گروه های مجزا که هر یک شامل حداقل یک شی میباشند شروع میشود. سپس اشیا یا گروه های نزدیک به هم را یکی میکند تا این که در نهایت یک گروه کلی در بالاترین سطح ایجاد شود. در روش تقسیمی کل اشیا در یک خوشه در نظر گرفته شده و در هر تکرار یک خوشه به دو خوشه کوچکتر تقسیم میشوند.</a:t>
            </a:r>
            <a:endParaRPr lang="en-US"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1726555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A768B-A12B-457D-935C-1A30FC3EF982}"/>
              </a:ext>
            </a:extLst>
          </p:cNvPr>
          <p:cNvSpPr>
            <a:spLocks noGrp="1"/>
          </p:cNvSpPr>
          <p:nvPr>
            <p:ph type="title"/>
          </p:nvPr>
        </p:nvSpPr>
        <p:spPr/>
        <p:txBody>
          <a:bodyPr/>
          <a:lstStyle/>
          <a:p>
            <a:pPr algn="r" rtl="1"/>
            <a:r>
              <a:rPr lang="fa-IR" dirty="0"/>
              <a:t>انواع متد های خوشه بندی – روش های تجمیعی و تقسیمی</a:t>
            </a:r>
            <a:endParaRPr lang="en-US" dirty="0"/>
          </a:p>
        </p:txBody>
      </p:sp>
      <p:pic>
        <p:nvPicPr>
          <p:cNvPr id="5" name="Picture 4">
            <a:extLst>
              <a:ext uri="{FF2B5EF4-FFF2-40B4-BE49-F238E27FC236}">
                <a16:creationId xmlns:a16="http://schemas.microsoft.com/office/drawing/2014/main" id="{DF904C92-0797-4D16-A2D9-F12196754284}"/>
              </a:ext>
            </a:extLst>
          </p:cNvPr>
          <p:cNvPicPr>
            <a:picLocks noChangeAspect="1"/>
          </p:cNvPicPr>
          <p:nvPr/>
        </p:nvPicPr>
        <p:blipFill>
          <a:blip r:embed="rId2"/>
          <a:stretch>
            <a:fillRect/>
          </a:stretch>
        </p:blipFill>
        <p:spPr>
          <a:xfrm>
            <a:off x="1542684" y="1942885"/>
            <a:ext cx="8187104" cy="4108481"/>
          </a:xfrm>
          <a:prstGeom prst="rect">
            <a:avLst/>
          </a:prstGeom>
        </p:spPr>
      </p:pic>
    </p:spTree>
    <p:extLst>
      <p:ext uri="{BB962C8B-B14F-4D97-AF65-F5344CB8AC3E}">
        <p14:creationId xmlns:p14="http://schemas.microsoft.com/office/powerpoint/2010/main" val="845493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E518-EDB3-44B8-81AB-923CD1C492F9}"/>
              </a:ext>
            </a:extLst>
          </p:cNvPr>
          <p:cNvSpPr>
            <a:spLocks noGrp="1"/>
          </p:cNvSpPr>
          <p:nvPr>
            <p:ph type="title"/>
          </p:nvPr>
        </p:nvSpPr>
        <p:spPr/>
        <p:txBody>
          <a:bodyPr/>
          <a:lstStyle/>
          <a:p>
            <a:pPr algn="r" rtl="1"/>
            <a:r>
              <a:rPr lang="fa-IR" dirty="0"/>
              <a:t>مثال</a:t>
            </a:r>
            <a:endParaRPr lang="en-US" dirty="0"/>
          </a:p>
        </p:txBody>
      </p:sp>
      <p:sp>
        <p:nvSpPr>
          <p:cNvPr id="3" name="Content Placeholder 2">
            <a:extLst>
              <a:ext uri="{FF2B5EF4-FFF2-40B4-BE49-F238E27FC236}">
                <a16:creationId xmlns:a16="http://schemas.microsoft.com/office/drawing/2014/main" id="{129E66F3-C4A8-49AC-B994-6B0FD498CC08}"/>
              </a:ext>
            </a:extLst>
          </p:cNvPr>
          <p:cNvSpPr>
            <a:spLocks noGrp="1"/>
          </p:cNvSpPr>
          <p:nvPr>
            <p:ph idx="1"/>
          </p:nvPr>
        </p:nvSpPr>
        <p:spPr/>
        <p:txBody>
          <a:bodyPr/>
          <a:lstStyle/>
          <a:p>
            <a:pPr algn="r" rtl="1"/>
            <a:r>
              <a:rPr lang="fa-IR" dirty="0"/>
              <a:t>فرض کنید شما به عنوان یک رئیس وظیفه استان بندی استان های کشور کانادا را دارید.</a:t>
            </a:r>
          </a:p>
          <a:p>
            <a:pPr marL="0" indent="0" algn="r" rtl="1">
              <a:buNone/>
            </a:pPr>
            <a:r>
              <a:rPr lang="fa-IR" dirty="0"/>
              <a:t>هر شهر را یک خوشه در نظر میگیریم. ابتدا ماتریس فاصله را تشکیل میدهیم. دو استان که کمترین فاصله را از یکدیگر دارند را به عنوان یک خوشه درنظر میگیریم.</a:t>
            </a:r>
          </a:p>
          <a:p>
            <a:pPr marL="0" indent="0" algn="r" rtl="1">
              <a:buNone/>
            </a:pPr>
            <a:endParaRPr lang="en-US" dirty="0"/>
          </a:p>
        </p:txBody>
      </p:sp>
      <p:pic>
        <p:nvPicPr>
          <p:cNvPr id="5" name="Picture 4">
            <a:extLst>
              <a:ext uri="{FF2B5EF4-FFF2-40B4-BE49-F238E27FC236}">
                <a16:creationId xmlns:a16="http://schemas.microsoft.com/office/drawing/2014/main" id="{44C175BC-1264-4A05-8748-D5F4EB13DC21}"/>
              </a:ext>
            </a:extLst>
          </p:cNvPr>
          <p:cNvPicPr>
            <a:picLocks noChangeAspect="1"/>
          </p:cNvPicPr>
          <p:nvPr/>
        </p:nvPicPr>
        <p:blipFill>
          <a:blip r:embed="rId2"/>
          <a:stretch>
            <a:fillRect/>
          </a:stretch>
        </p:blipFill>
        <p:spPr>
          <a:xfrm>
            <a:off x="557213" y="3279775"/>
            <a:ext cx="7753916" cy="3418405"/>
          </a:xfrm>
          <a:prstGeom prst="rect">
            <a:avLst/>
          </a:prstGeom>
        </p:spPr>
      </p:pic>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FFD0548A-8C92-4830-8EF0-83665D8FFB5E}"/>
                  </a:ext>
                </a:extLst>
              </p14:cNvPr>
              <p14:cNvContentPartPr/>
              <p14:nvPr/>
            </p14:nvContentPartPr>
            <p14:xfrm>
              <a:off x="3566767" y="5398110"/>
              <a:ext cx="366120" cy="277200"/>
            </p14:xfrm>
          </p:contentPart>
        </mc:Choice>
        <mc:Fallback>
          <p:pic>
            <p:nvPicPr>
              <p:cNvPr id="7" name="Ink 6">
                <a:extLst>
                  <a:ext uri="{FF2B5EF4-FFF2-40B4-BE49-F238E27FC236}">
                    <a16:creationId xmlns:a16="http://schemas.microsoft.com/office/drawing/2014/main" id="{FFD0548A-8C92-4830-8EF0-83665D8FFB5E}"/>
                  </a:ext>
                </a:extLst>
              </p:cNvPr>
              <p:cNvPicPr/>
              <p:nvPr/>
            </p:nvPicPr>
            <p:blipFill>
              <a:blip r:embed="rId4"/>
              <a:stretch>
                <a:fillRect/>
              </a:stretch>
            </p:blipFill>
            <p:spPr>
              <a:xfrm>
                <a:off x="3549127" y="5380110"/>
                <a:ext cx="401760" cy="312840"/>
              </a:xfrm>
              <a:prstGeom prst="rect">
                <a:avLst/>
              </a:prstGeom>
            </p:spPr>
          </p:pic>
        </mc:Fallback>
      </mc:AlternateContent>
    </p:spTree>
    <p:extLst>
      <p:ext uri="{BB962C8B-B14F-4D97-AF65-F5344CB8AC3E}">
        <p14:creationId xmlns:p14="http://schemas.microsoft.com/office/powerpoint/2010/main" val="4068788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2DD3-7311-41F6-8D40-194B73E6F114}"/>
              </a:ext>
            </a:extLst>
          </p:cNvPr>
          <p:cNvSpPr>
            <a:spLocks noGrp="1"/>
          </p:cNvSpPr>
          <p:nvPr>
            <p:ph type="title"/>
          </p:nvPr>
        </p:nvSpPr>
        <p:spPr/>
        <p:txBody>
          <a:bodyPr/>
          <a:lstStyle/>
          <a:p>
            <a:pPr algn="r" rtl="1"/>
            <a:r>
              <a:rPr lang="fa-IR" dirty="0"/>
              <a:t>ادامه مثال...</a:t>
            </a:r>
            <a:endParaRPr lang="en-US" dirty="0"/>
          </a:p>
        </p:txBody>
      </p:sp>
      <p:sp>
        <p:nvSpPr>
          <p:cNvPr id="3" name="Content Placeholder 2">
            <a:extLst>
              <a:ext uri="{FF2B5EF4-FFF2-40B4-BE49-F238E27FC236}">
                <a16:creationId xmlns:a16="http://schemas.microsoft.com/office/drawing/2014/main" id="{9CA37D7B-74CA-4A1C-AE5B-148437EE378C}"/>
              </a:ext>
            </a:extLst>
          </p:cNvPr>
          <p:cNvSpPr>
            <a:spLocks noGrp="1"/>
          </p:cNvSpPr>
          <p:nvPr>
            <p:ph idx="1"/>
          </p:nvPr>
        </p:nvSpPr>
        <p:spPr/>
        <p:txBody>
          <a:bodyPr/>
          <a:lstStyle/>
          <a:p>
            <a:pPr algn="r" rtl="1"/>
            <a:r>
              <a:rPr lang="fa-IR" dirty="0"/>
              <a:t>در ادامه قصد داریم به روش تجمیعی این سلسله مراتب را تشکیل دهیم. به علت نزدیکی استان اتاوا با مونترال آن را در یک خوشه قرار میدهیم و مجدد ماتریس فاصله را محاسبه میکنیم.</a:t>
            </a:r>
          </a:p>
          <a:p>
            <a:pPr algn="r" rtl="1"/>
            <a:r>
              <a:rPr lang="fa-IR" dirty="0"/>
              <a:t>حال که دو استان اتاوا و مونترال را در یک خوشه قرار دادیم، مسئله این است حال فاصله این خوشه با سایر خوشه های باقی مانده چقدر خواهد بود. تعریف های بسیاری برای این مسئله وجود دارد که به </a:t>
            </a:r>
            <a:r>
              <a:rPr lang="en-US" dirty="0"/>
              <a:t>domain expert</a:t>
            </a:r>
            <a:r>
              <a:rPr lang="fa-IR" dirty="0"/>
              <a:t> این قضیه مربوط میشود. ما در اینجا نصف فاصله بین دو شهر را به عنوان (مرکز) در نظر میگیریم.</a:t>
            </a:r>
            <a:endParaRPr lang="en-US" dirty="0"/>
          </a:p>
          <a:p>
            <a:pPr algn="r" rtl="1"/>
            <a:endParaRPr lang="fa-IR" dirty="0"/>
          </a:p>
          <a:p>
            <a:pPr algn="ctr" rtl="1"/>
            <a:endParaRPr lang="en-US" dirty="0"/>
          </a:p>
        </p:txBody>
      </p:sp>
    </p:spTree>
    <p:extLst>
      <p:ext uri="{BB962C8B-B14F-4D97-AF65-F5344CB8AC3E}">
        <p14:creationId xmlns:p14="http://schemas.microsoft.com/office/powerpoint/2010/main" val="2764420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C069-D5B8-463A-A848-7BE9E2D8F07B}"/>
              </a:ext>
            </a:extLst>
          </p:cNvPr>
          <p:cNvSpPr>
            <a:spLocks noGrp="1"/>
          </p:cNvSpPr>
          <p:nvPr>
            <p:ph type="title"/>
          </p:nvPr>
        </p:nvSpPr>
        <p:spPr/>
        <p:txBody>
          <a:bodyPr/>
          <a:lstStyle/>
          <a:p>
            <a:pPr algn="r" rtl="1"/>
            <a:r>
              <a:rPr lang="fa-IR" dirty="0"/>
              <a:t>ادامه مثال...</a:t>
            </a:r>
            <a:endParaRPr lang="en-US" dirty="0"/>
          </a:p>
        </p:txBody>
      </p:sp>
      <p:pic>
        <p:nvPicPr>
          <p:cNvPr id="4" name="Picture 3">
            <a:extLst>
              <a:ext uri="{FF2B5EF4-FFF2-40B4-BE49-F238E27FC236}">
                <a16:creationId xmlns:a16="http://schemas.microsoft.com/office/drawing/2014/main" id="{FC878C5D-7645-44AB-9A55-234591B0366C}"/>
              </a:ext>
            </a:extLst>
          </p:cNvPr>
          <p:cNvPicPr>
            <a:picLocks noChangeAspect="1"/>
          </p:cNvPicPr>
          <p:nvPr/>
        </p:nvPicPr>
        <p:blipFill>
          <a:blip r:embed="rId2"/>
          <a:stretch>
            <a:fillRect/>
          </a:stretch>
        </p:blipFill>
        <p:spPr>
          <a:xfrm>
            <a:off x="1009650" y="1695207"/>
            <a:ext cx="10344150" cy="4403825"/>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B09508E5-EB6F-4FC5-8FF2-6C40AF06880C}"/>
                  </a:ext>
                </a:extLst>
              </p14:cNvPr>
              <p14:cNvContentPartPr/>
              <p14:nvPr/>
            </p14:nvContentPartPr>
            <p14:xfrm>
              <a:off x="2985367" y="4142070"/>
              <a:ext cx="703080" cy="518040"/>
            </p14:xfrm>
          </p:contentPart>
        </mc:Choice>
        <mc:Fallback>
          <p:pic>
            <p:nvPicPr>
              <p:cNvPr id="5" name="Ink 4">
                <a:extLst>
                  <a:ext uri="{FF2B5EF4-FFF2-40B4-BE49-F238E27FC236}">
                    <a16:creationId xmlns:a16="http://schemas.microsoft.com/office/drawing/2014/main" id="{B09508E5-EB6F-4FC5-8FF2-6C40AF06880C}"/>
                  </a:ext>
                </a:extLst>
              </p:cNvPr>
              <p:cNvPicPr/>
              <p:nvPr/>
            </p:nvPicPr>
            <p:blipFill>
              <a:blip r:embed="rId4"/>
              <a:stretch>
                <a:fillRect/>
              </a:stretch>
            </p:blipFill>
            <p:spPr>
              <a:xfrm>
                <a:off x="2967367" y="4124430"/>
                <a:ext cx="738720" cy="553680"/>
              </a:xfrm>
              <a:prstGeom prst="rect">
                <a:avLst/>
              </a:prstGeom>
            </p:spPr>
          </p:pic>
        </mc:Fallback>
      </mc:AlternateContent>
    </p:spTree>
    <p:extLst>
      <p:ext uri="{BB962C8B-B14F-4D97-AF65-F5344CB8AC3E}">
        <p14:creationId xmlns:p14="http://schemas.microsoft.com/office/powerpoint/2010/main" val="3477420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84B72-A83B-4CB6-BE96-8FB9465374F1}"/>
              </a:ext>
            </a:extLst>
          </p:cNvPr>
          <p:cNvSpPr>
            <a:spLocks noGrp="1"/>
          </p:cNvSpPr>
          <p:nvPr>
            <p:ph type="title"/>
          </p:nvPr>
        </p:nvSpPr>
        <p:spPr/>
        <p:txBody>
          <a:bodyPr/>
          <a:lstStyle/>
          <a:p>
            <a:pPr algn="r" rtl="1"/>
            <a:r>
              <a:rPr lang="fa-IR" dirty="0"/>
              <a:t>خوشه بندی - تعریف</a:t>
            </a:r>
            <a:endParaRPr lang="en-US" dirty="0"/>
          </a:p>
        </p:txBody>
      </p:sp>
      <p:sp>
        <p:nvSpPr>
          <p:cNvPr id="3" name="Content Placeholder 2">
            <a:extLst>
              <a:ext uri="{FF2B5EF4-FFF2-40B4-BE49-F238E27FC236}">
                <a16:creationId xmlns:a16="http://schemas.microsoft.com/office/drawing/2014/main" id="{51A5A6DE-72DF-4F77-A0DF-68A4ACF0CB47}"/>
              </a:ext>
            </a:extLst>
          </p:cNvPr>
          <p:cNvSpPr>
            <a:spLocks noGrp="1"/>
          </p:cNvSpPr>
          <p:nvPr>
            <p:ph idx="1"/>
          </p:nvPr>
        </p:nvSpPr>
        <p:spPr/>
        <p:txBody>
          <a:bodyPr/>
          <a:lstStyle/>
          <a:p>
            <a:pPr algn="justLow" rtl="1"/>
            <a:r>
              <a:rPr lang="fa-IR" dirty="0">
                <a:latin typeface="Badr" panose="02000500000000000000" pitchFamily="2" charset="-78"/>
                <a:cs typeface="Badr" panose="02000500000000000000" pitchFamily="2" charset="-78"/>
              </a:rPr>
              <a:t>خوشه بندی به عنوان یکی از مهمترین تکنیک های یادگیری بدون نظارت در نظر گرفته میشود. قبل از آنکه درباره خوشه بندی توضیحاتی را ارائه دهیم اجازه دهید با مفهوم خوشه کمی بیشتر آشنا بشویم.</a:t>
            </a:r>
          </a:p>
          <a:p>
            <a:pPr algn="justLow" rtl="1"/>
            <a:endParaRPr lang="fa-IR" dirty="0">
              <a:latin typeface="Badr" panose="02000500000000000000" pitchFamily="2" charset="-78"/>
              <a:cs typeface="Badr" panose="02000500000000000000" pitchFamily="2" charset="-78"/>
            </a:endParaRPr>
          </a:p>
          <a:p>
            <a:pPr algn="justLow" rtl="1"/>
            <a:r>
              <a:rPr lang="fa-IR" dirty="0">
                <a:solidFill>
                  <a:srgbClr val="FF0000"/>
                </a:solidFill>
                <a:latin typeface="Badr" panose="02000500000000000000" pitchFamily="2" charset="-78"/>
                <a:cs typeface="Badr" panose="02000500000000000000" pitchFamily="2" charset="-78"/>
              </a:rPr>
              <a:t>خوشه</a:t>
            </a:r>
            <a:r>
              <a:rPr lang="fa-IR" dirty="0">
                <a:latin typeface="Badr" panose="02000500000000000000" pitchFamily="2" charset="-78"/>
                <a:cs typeface="Badr" panose="02000500000000000000" pitchFamily="2" charset="-78"/>
              </a:rPr>
              <a:t> : خوشه مجموعه ای از اشیا داده که دارای ویژگی های مشابه که در یک گروه یا کلاس قرار میگیرند و همچنین از سایر اشیا در باقی خوشه ها متفاوت اند.</a:t>
            </a:r>
            <a:endParaRPr lang="en-US"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2240268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949E8-5998-42BF-A3A2-AE83E8282D8A}"/>
              </a:ext>
            </a:extLst>
          </p:cNvPr>
          <p:cNvSpPr>
            <a:spLocks noGrp="1"/>
          </p:cNvSpPr>
          <p:nvPr>
            <p:ph type="title"/>
          </p:nvPr>
        </p:nvSpPr>
        <p:spPr/>
        <p:txBody>
          <a:bodyPr/>
          <a:lstStyle/>
          <a:p>
            <a:pPr algn="r" rtl="1"/>
            <a:r>
              <a:rPr lang="fa-IR" dirty="0"/>
              <a:t>ادامه مثال...</a:t>
            </a:r>
            <a:endParaRPr lang="en-US" dirty="0"/>
          </a:p>
        </p:txBody>
      </p:sp>
      <p:sp>
        <p:nvSpPr>
          <p:cNvPr id="3" name="Content Placeholder 2">
            <a:extLst>
              <a:ext uri="{FF2B5EF4-FFF2-40B4-BE49-F238E27FC236}">
                <a16:creationId xmlns:a16="http://schemas.microsoft.com/office/drawing/2014/main" id="{A0FC6A66-E034-4A4E-BB18-798BE6ABE06C}"/>
              </a:ext>
            </a:extLst>
          </p:cNvPr>
          <p:cNvSpPr>
            <a:spLocks noGrp="1"/>
          </p:cNvSpPr>
          <p:nvPr>
            <p:ph idx="1"/>
          </p:nvPr>
        </p:nvSpPr>
        <p:spPr/>
        <p:txBody>
          <a:bodyPr/>
          <a:lstStyle/>
          <a:p>
            <a:pPr algn="r" rtl="1"/>
            <a:r>
              <a:rPr lang="fa-IR" dirty="0"/>
              <a:t>این ایجاد خوشه را هر بار انجام میدهیم.</a:t>
            </a:r>
            <a:endParaRPr lang="en-US" dirty="0"/>
          </a:p>
        </p:txBody>
      </p:sp>
      <p:pic>
        <p:nvPicPr>
          <p:cNvPr id="5" name="Picture 4">
            <a:extLst>
              <a:ext uri="{FF2B5EF4-FFF2-40B4-BE49-F238E27FC236}">
                <a16:creationId xmlns:a16="http://schemas.microsoft.com/office/drawing/2014/main" id="{BC21E6FC-2597-46B0-9347-36DC59BD856C}"/>
              </a:ext>
            </a:extLst>
          </p:cNvPr>
          <p:cNvPicPr>
            <a:picLocks noChangeAspect="1"/>
          </p:cNvPicPr>
          <p:nvPr/>
        </p:nvPicPr>
        <p:blipFill>
          <a:blip r:embed="rId2"/>
          <a:stretch>
            <a:fillRect/>
          </a:stretch>
        </p:blipFill>
        <p:spPr>
          <a:xfrm>
            <a:off x="423287" y="2434197"/>
            <a:ext cx="8230749" cy="3362794"/>
          </a:xfrm>
          <a:prstGeom prst="rect">
            <a:avLst/>
          </a:prstGeom>
        </p:spPr>
      </p:pic>
    </p:spTree>
    <p:extLst>
      <p:ext uri="{BB962C8B-B14F-4D97-AF65-F5344CB8AC3E}">
        <p14:creationId xmlns:p14="http://schemas.microsoft.com/office/powerpoint/2010/main" val="1911991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9D780-4A8F-4F70-A372-4816D5AD95A1}"/>
              </a:ext>
            </a:extLst>
          </p:cNvPr>
          <p:cNvSpPr>
            <a:spLocks noGrp="1"/>
          </p:cNvSpPr>
          <p:nvPr>
            <p:ph type="title"/>
          </p:nvPr>
        </p:nvSpPr>
        <p:spPr/>
        <p:txBody>
          <a:bodyPr/>
          <a:lstStyle/>
          <a:p>
            <a:pPr algn="r" rtl="1"/>
            <a:r>
              <a:rPr lang="fa-IR" dirty="0"/>
              <a:t>ادامه مثال...</a:t>
            </a:r>
            <a:endParaRPr lang="en-US" dirty="0"/>
          </a:p>
        </p:txBody>
      </p:sp>
      <p:pic>
        <p:nvPicPr>
          <p:cNvPr id="5" name="Content Placeholder 4">
            <a:extLst>
              <a:ext uri="{FF2B5EF4-FFF2-40B4-BE49-F238E27FC236}">
                <a16:creationId xmlns:a16="http://schemas.microsoft.com/office/drawing/2014/main" id="{EC987D04-D90A-45CB-A9B2-A7E30AE8A7DB}"/>
              </a:ext>
            </a:extLst>
          </p:cNvPr>
          <p:cNvPicPr>
            <a:picLocks noGrp="1" noChangeAspect="1"/>
          </p:cNvPicPr>
          <p:nvPr>
            <p:ph idx="1"/>
          </p:nvPr>
        </p:nvPicPr>
        <p:blipFill>
          <a:blip r:embed="rId2"/>
          <a:stretch>
            <a:fillRect/>
          </a:stretch>
        </p:blipFill>
        <p:spPr>
          <a:xfrm>
            <a:off x="1109103" y="2177052"/>
            <a:ext cx="10392335" cy="3810522"/>
          </a:xfrm>
        </p:spPr>
      </p:pic>
    </p:spTree>
    <p:extLst>
      <p:ext uri="{BB962C8B-B14F-4D97-AF65-F5344CB8AC3E}">
        <p14:creationId xmlns:p14="http://schemas.microsoft.com/office/powerpoint/2010/main" val="15467883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FE520-DDB1-49A1-BE35-59F26644CC30}"/>
              </a:ext>
            </a:extLst>
          </p:cNvPr>
          <p:cNvSpPr>
            <a:spLocks noGrp="1"/>
          </p:cNvSpPr>
          <p:nvPr>
            <p:ph type="title"/>
          </p:nvPr>
        </p:nvSpPr>
        <p:spPr/>
        <p:txBody>
          <a:bodyPr/>
          <a:lstStyle/>
          <a:p>
            <a:pPr algn="r" rtl="1"/>
            <a:r>
              <a:rPr lang="fa-IR" dirty="0"/>
              <a:t>ادامه مثال...</a:t>
            </a:r>
            <a:endParaRPr lang="en-US" dirty="0"/>
          </a:p>
        </p:txBody>
      </p:sp>
      <p:pic>
        <p:nvPicPr>
          <p:cNvPr id="5" name="Content Placeholder 4">
            <a:extLst>
              <a:ext uri="{FF2B5EF4-FFF2-40B4-BE49-F238E27FC236}">
                <a16:creationId xmlns:a16="http://schemas.microsoft.com/office/drawing/2014/main" id="{0C5878D2-8A06-4A0A-811A-FA3BDF69D7BC}"/>
              </a:ext>
            </a:extLst>
          </p:cNvPr>
          <p:cNvPicPr>
            <a:picLocks noGrp="1" noChangeAspect="1"/>
          </p:cNvPicPr>
          <p:nvPr>
            <p:ph idx="1"/>
          </p:nvPr>
        </p:nvPicPr>
        <p:blipFill>
          <a:blip r:embed="rId2"/>
          <a:stretch>
            <a:fillRect/>
          </a:stretch>
        </p:blipFill>
        <p:spPr>
          <a:xfrm>
            <a:off x="838200" y="2084323"/>
            <a:ext cx="10663464" cy="3887851"/>
          </a:xfrm>
        </p:spPr>
      </p:pic>
    </p:spTree>
    <p:extLst>
      <p:ext uri="{BB962C8B-B14F-4D97-AF65-F5344CB8AC3E}">
        <p14:creationId xmlns:p14="http://schemas.microsoft.com/office/powerpoint/2010/main" val="25027241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8ED6-F0C7-4BF6-8BBD-00903DF668F6}"/>
              </a:ext>
            </a:extLst>
          </p:cNvPr>
          <p:cNvSpPr>
            <a:spLocks noGrp="1"/>
          </p:cNvSpPr>
          <p:nvPr>
            <p:ph type="title"/>
          </p:nvPr>
        </p:nvSpPr>
        <p:spPr/>
        <p:txBody>
          <a:bodyPr/>
          <a:lstStyle/>
          <a:p>
            <a:pPr algn="r" rtl="1"/>
            <a:r>
              <a:rPr lang="fa-IR" dirty="0"/>
              <a:t>ادامه مثال...</a:t>
            </a:r>
            <a:endParaRPr lang="en-US" dirty="0"/>
          </a:p>
        </p:txBody>
      </p:sp>
      <p:pic>
        <p:nvPicPr>
          <p:cNvPr id="5" name="Content Placeholder 4">
            <a:extLst>
              <a:ext uri="{FF2B5EF4-FFF2-40B4-BE49-F238E27FC236}">
                <a16:creationId xmlns:a16="http://schemas.microsoft.com/office/drawing/2014/main" id="{FC573290-1BB0-403A-BF6C-80BECE976AF6}"/>
              </a:ext>
            </a:extLst>
          </p:cNvPr>
          <p:cNvPicPr>
            <a:picLocks noGrp="1" noChangeAspect="1"/>
          </p:cNvPicPr>
          <p:nvPr>
            <p:ph idx="1"/>
          </p:nvPr>
        </p:nvPicPr>
        <p:blipFill>
          <a:blip r:embed="rId2"/>
          <a:stretch>
            <a:fillRect/>
          </a:stretch>
        </p:blipFill>
        <p:spPr>
          <a:xfrm>
            <a:off x="838200" y="1968028"/>
            <a:ext cx="10515600" cy="4066531"/>
          </a:xfrm>
        </p:spPr>
      </p:pic>
    </p:spTree>
    <p:extLst>
      <p:ext uri="{BB962C8B-B14F-4D97-AF65-F5344CB8AC3E}">
        <p14:creationId xmlns:p14="http://schemas.microsoft.com/office/powerpoint/2010/main" val="1203814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5EEC9-F27C-470E-B628-378DC909AD95}"/>
              </a:ext>
            </a:extLst>
          </p:cNvPr>
          <p:cNvSpPr>
            <a:spLocks noGrp="1"/>
          </p:cNvSpPr>
          <p:nvPr>
            <p:ph type="title"/>
          </p:nvPr>
        </p:nvSpPr>
        <p:spPr/>
        <p:txBody>
          <a:bodyPr/>
          <a:lstStyle/>
          <a:p>
            <a:pPr algn="r" rtl="1"/>
            <a:r>
              <a:rPr lang="fa-IR" dirty="0"/>
              <a:t>ادامه مثال...</a:t>
            </a:r>
            <a:endParaRPr lang="en-US" dirty="0"/>
          </a:p>
        </p:txBody>
      </p:sp>
      <p:pic>
        <p:nvPicPr>
          <p:cNvPr id="5" name="Content Placeholder 4">
            <a:extLst>
              <a:ext uri="{FF2B5EF4-FFF2-40B4-BE49-F238E27FC236}">
                <a16:creationId xmlns:a16="http://schemas.microsoft.com/office/drawing/2014/main" id="{DD4284B8-A964-42EB-BD9B-F5F5F76A51E2}"/>
              </a:ext>
            </a:extLst>
          </p:cNvPr>
          <p:cNvPicPr>
            <a:picLocks noGrp="1" noChangeAspect="1"/>
          </p:cNvPicPr>
          <p:nvPr>
            <p:ph idx="1"/>
          </p:nvPr>
        </p:nvPicPr>
        <p:blipFill>
          <a:blip r:embed="rId2"/>
          <a:stretch>
            <a:fillRect/>
          </a:stretch>
        </p:blipFill>
        <p:spPr>
          <a:xfrm>
            <a:off x="559804" y="1885950"/>
            <a:ext cx="10793996" cy="4414838"/>
          </a:xfrm>
        </p:spPr>
      </p:pic>
    </p:spTree>
    <p:extLst>
      <p:ext uri="{BB962C8B-B14F-4D97-AF65-F5344CB8AC3E}">
        <p14:creationId xmlns:p14="http://schemas.microsoft.com/office/powerpoint/2010/main" val="1945961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FBD0E-E9B6-4701-86B7-D40723ABBD41}"/>
              </a:ext>
            </a:extLst>
          </p:cNvPr>
          <p:cNvSpPr>
            <a:spLocks noGrp="1"/>
          </p:cNvSpPr>
          <p:nvPr>
            <p:ph type="title"/>
          </p:nvPr>
        </p:nvSpPr>
        <p:spPr/>
        <p:txBody>
          <a:bodyPr/>
          <a:lstStyle/>
          <a:p>
            <a:pPr algn="r" rtl="1"/>
            <a:r>
              <a:rPr lang="fa-IR" dirty="0"/>
              <a:t>الگوریتم سلسله مراتبی</a:t>
            </a:r>
            <a:endParaRPr lang="en-US" dirty="0"/>
          </a:p>
        </p:txBody>
      </p:sp>
      <p:pic>
        <p:nvPicPr>
          <p:cNvPr id="5" name="Content Placeholder 4">
            <a:extLst>
              <a:ext uri="{FF2B5EF4-FFF2-40B4-BE49-F238E27FC236}">
                <a16:creationId xmlns:a16="http://schemas.microsoft.com/office/drawing/2014/main" id="{30505DA9-2015-445F-BB30-84686CC9BC3C}"/>
              </a:ext>
            </a:extLst>
          </p:cNvPr>
          <p:cNvPicPr>
            <a:picLocks noGrp="1" noChangeAspect="1"/>
          </p:cNvPicPr>
          <p:nvPr>
            <p:ph idx="1"/>
          </p:nvPr>
        </p:nvPicPr>
        <p:blipFill>
          <a:blip r:embed="rId2"/>
          <a:stretch>
            <a:fillRect/>
          </a:stretch>
        </p:blipFill>
        <p:spPr>
          <a:xfrm>
            <a:off x="838199" y="1597870"/>
            <a:ext cx="10515599" cy="4806848"/>
          </a:xfrm>
        </p:spPr>
      </p:pic>
    </p:spTree>
    <p:extLst>
      <p:ext uri="{BB962C8B-B14F-4D97-AF65-F5344CB8AC3E}">
        <p14:creationId xmlns:p14="http://schemas.microsoft.com/office/powerpoint/2010/main" val="33095696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38263-2A0B-461E-977B-D791D6B8AE45}"/>
              </a:ext>
            </a:extLst>
          </p:cNvPr>
          <p:cNvSpPr>
            <a:spLocks noGrp="1"/>
          </p:cNvSpPr>
          <p:nvPr>
            <p:ph type="title"/>
          </p:nvPr>
        </p:nvSpPr>
        <p:spPr/>
        <p:txBody>
          <a:bodyPr/>
          <a:lstStyle/>
          <a:p>
            <a:pPr algn="r" rtl="1"/>
            <a:r>
              <a:rPr lang="fa-IR" dirty="0"/>
              <a:t>مزایا و معایب متد سلسله مراتبی</a:t>
            </a:r>
            <a:endParaRPr lang="en-US" dirty="0"/>
          </a:p>
        </p:txBody>
      </p:sp>
      <p:sp>
        <p:nvSpPr>
          <p:cNvPr id="3" name="Content Placeholder 2">
            <a:extLst>
              <a:ext uri="{FF2B5EF4-FFF2-40B4-BE49-F238E27FC236}">
                <a16:creationId xmlns:a16="http://schemas.microsoft.com/office/drawing/2014/main" id="{AD2B892C-B4E1-48C4-9F9A-992960187CD5}"/>
              </a:ext>
            </a:extLst>
          </p:cNvPr>
          <p:cNvSpPr>
            <a:spLocks noGrp="1"/>
          </p:cNvSpPr>
          <p:nvPr>
            <p:ph idx="1"/>
          </p:nvPr>
        </p:nvSpPr>
        <p:spPr>
          <a:xfrm>
            <a:off x="838200" y="1825624"/>
            <a:ext cx="10515600" cy="4889501"/>
          </a:xfrm>
        </p:spPr>
        <p:txBody>
          <a:bodyPr>
            <a:normAutofit lnSpcReduction="10000"/>
          </a:bodyPr>
          <a:lstStyle/>
          <a:p>
            <a:pPr algn="r" rtl="1"/>
            <a:r>
              <a:rPr lang="fa-IR" b="1" dirty="0">
                <a:latin typeface="Badr" panose="02000500000000000000" pitchFamily="2" charset="-78"/>
                <a:cs typeface="Badr" panose="02000500000000000000" pitchFamily="2" charset="-78"/>
              </a:rPr>
              <a:t>مزایا  :</a:t>
            </a:r>
          </a:p>
          <a:p>
            <a:pPr marL="514350" indent="-514350" algn="r" rtl="1">
              <a:buFont typeface="+mj-lt"/>
              <a:buAutoNum type="arabicPeriod"/>
            </a:pPr>
            <a:r>
              <a:rPr lang="fa-IR" b="1" dirty="0">
                <a:latin typeface="Badr" panose="02000500000000000000" pitchFamily="2" charset="-78"/>
                <a:cs typeface="Badr" panose="02000500000000000000" pitchFamily="2" charset="-78"/>
              </a:rPr>
              <a:t>با </a:t>
            </a:r>
            <a:r>
              <a:rPr lang="en-US" b="1" dirty="0">
                <a:latin typeface="Badr" panose="02000500000000000000" pitchFamily="2" charset="-78"/>
                <a:cs typeface="Badr" panose="02000500000000000000" pitchFamily="2" charset="-78"/>
              </a:rPr>
              <a:t>n</a:t>
            </a:r>
            <a:r>
              <a:rPr lang="fa-IR" b="1" dirty="0">
                <a:latin typeface="Badr" panose="02000500000000000000" pitchFamily="2" charset="-78"/>
                <a:cs typeface="Badr" panose="02000500000000000000" pitchFamily="2" charset="-78"/>
              </a:rPr>
              <a:t> شی ناشناس کار میکند. (یادگیری بدون نظارت)</a:t>
            </a:r>
          </a:p>
          <a:p>
            <a:pPr marL="514350" indent="-514350" algn="r" rtl="1">
              <a:buFont typeface="+mj-lt"/>
              <a:buAutoNum type="arabicPeriod"/>
            </a:pPr>
            <a:r>
              <a:rPr lang="fa-IR" b="1" dirty="0">
                <a:latin typeface="Badr" panose="02000500000000000000" pitchFamily="2" charset="-78"/>
                <a:cs typeface="Badr" panose="02000500000000000000" pitchFamily="2" charset="-78"/>
              </a:rPr>
              <a:t>پیاده سازی این الگوریتم ساده است.</a:t>
            </a:r>
          </a:p>
          <a:p>
            <a:pPr marL="514350" indent="-514350" algn="r" rtl="1">
              <a:buFont typeface="+mj-lt"/>
              <a:buAutoNum type="arabicPeriod"/>
            </a:pPr>
            <a:r>
              <a:rPr lang="fa-IR" b="1" dirty="0">
                <a:latin typeface="Badr" panose="02000500000000000000" pitchFamily="2" charset="-78"/>
                <a:cs typeface="Badr" panose="02000500000000000000" pitchFamily="2" charset="-78"/>
              </a:rPr>
              <a:t>سلسله مراتب ایجاد شده، بسیار مناسب بر ای فهمیدن است.</a:t>
            </a:r>
          </a:p>
          <a:p>
            <a:pPr algn="r" rtl="1"/>
            <a:r>
              <a:rPr lang="fa-IR" b="1" dirty="0">
                <a:latin typeface="Badr" panose="02000500000000000000" pitchFamily="2" charset="-78"/>
                <a:cs typeface="Badr" panose="02000500000000000000" pitchFamily="2" charset="-78"/>
              </a:rPr>
              <a:t>معایب : </a:t>
            </a:r>
          </a:p>
          <a:p>
            <a:pPr marL="514350" indent="-514350" algn="r" rtl="1">
              <a:buFont typeface="+mj-lt"/>
              <a:buAutoNum type="arabicPeriod"/>
            </a:pPr>
            <a:r>
              <a:rPr lang="fa-IR" b="1" dirty="0">
                <a:latin typeface="Badr" panose="02000500000000000000" pitchFamily="2" charset="-78"/>
                <a:cs typeface="Badr" panose="02000500000000000000" pitchFamily="2" charset="-78"/>
              </a:rPr>
              <a:t>توانایی </a:t>
            </a:r>
            <a:r>
              <a:rPr lang="en-US" b="1" dirty="0">
                <a:latin typeface="Badr" panose="02000500000000000000" pitchFamily="2" charset="-78"/>
                <a:cs typeface="Badr" panose="02000500000000000000" pitchFamily="2" charset="-78"/>
              </a:rPr>
              <a:t>undo</a:t>
            </a:r>
            <a:r>
              <a:rPr lang="fa-IR" b="1" dirty="0">
                <a:latin typeface="Badr" panose="02000500000000000000" pitchFamily="2" charset="-78"/>
                <a:cs typeface="Badr" panose="02000500000000000000" pitchFamily="2" charset="-78"/>
              </a:rPr>
              <a:t> کردن را نداریم. یعنی اینکه این الگوریتم به شما سلسله مراتب را میدهد و از روند ایجاد این سلسله مراتب ما بی خبریم و توانایی دستکاری آن را نداریم.</a:t>
            </a:r>
          </a:p>
          <a:p>
            <a:pPr marL="514350" indent="-514350" algn="r" rtl="1">
              <a:buFont typeface="+mj-lt"/>
              <a:buAutoNum type="arabicPeriod"/>
            </a:pPr>
            <a:r>
              <a:rPr lang="fa-IR" b="1" dirty="0">
                <a:latin typeface="Badr" panose="02000500000000000000" pitchFamily="2" charset="-78"/>
                <a:cs typeface="Badr" panose="02000500000000000000" pitchFamily="2" charset="-78"/>
              </a:rPr>
              <a:t>زمان اجرای طولانی دارد.</a:t>
            </a:r>
          </a:p>
          <a:p>
            <a:pPr marL="514350" indent="-514350" algn="r" rtl="1">
              <a:buFont typeface="+mj-lt"/>
              <a:buAutoNum type="arabicPeriod"/>
            </a:pPr>
            <a:r>
              <a:rPr lang="fa-IR" b="1" dirty="0">
                <a:latin typeface="Badr" panose="02000500000000000000" pitchFamily="2" charset="-78"/>
                <a:cs typeface="Badr" panose="02000500000000000000" pitchFamily="2" charset="-78"/>
              </a:rPr>
              <a:t>در برخی موارد شناسایی تعداد خوشه ها بسیار سخت خواهد بود. ( به ویژه برای دیتاست ها بزرگ)</a:t>
            </a:r>
            <a:endParaRPr lang="en-US" b="1"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30061746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77E6-BB93-4E2F-AFC0-9B62A7FC759B}"/>
              </a:ext>
            </a:extLst>
          </p:cNvPr>
          <p:cNvSpPr>
            <a:spLocks noGrp="1"/>
          </p:cNvSpPr>
          <p:nvPr>
            <p:ph type="title"/>
          </p:nvPr>
        </p:nvSpPr>
        <p:spPr/>
        <p:txBody>
          <a:bodyPr/>
          <a:lstStyle/>
          <a:p>
            <a:pPr algn="r" rtl="1"/>
            <a:r>
              <a:rPr lang="fa-IR" dirty="0"/>
              <a:t>سلسله مراتب </a:t>
            </a:r>
            <a:r>
              <a:rPr lang="en-US" dirty="0"/>
              <a:t>vs</a:t>
            </a:r>
            <a:r>
              <a:rPr lang="fa-IR" dirty="0"/>
              <a:t> </a:t>
            </a:r>
            <a:r>
              <a:rPr lang="en-US" dirty="0"/>
              <a:t>k-means</a:t>
            </a:r>
          </a:p>
        </p:txBody>
      </p:sp>
      <p:sp>
        <p:nvSpPr>
          <p:cNvPr id="3" name="Content Placeholder 2">
            <a:extLst>
              <a:ext uri="{FF2B5EF4-FFF2-40B4-BE49-F238E27FC236}">
                <a16:creationId xmlns:a16="http://schemas.microsoft.com/office/drawing/2014/main" id="{83095DF0-67ED-498A-AB85-93B639AC1CDA}"/>
              </a:ext>
            </a:extLst>
          </p:cNvPr>
          <p:cNvSpPr>
            <a:spLocks noGrp="1"/>
          </p:cNvSpPr>
          <p:nvPr>
            <p:ph idx="1"/>
          </p:nvPr>
        </p:nvSpPr>
        <p:spPr/>
        <p:txBody>
          <a:bodyPr/>
          <a:lstStyle/>
          <a:p>
            <a:pPr algn="justLow" rtl="1"/>
            <a:r>
              <a:rPr lang="fa-IR" dirty="0">
                <a:latin typeface="Badr" panose="02000500000000000000" pitchFamily="2" charset="-78"/>
                <a:cs typeface="Badr" panose="02000500000000000000" pitchFamily="2" charset="-78"/>
              </a:rPr>
              <a:t>سلسله مراتبی میتواند زمان اجرای کند تری داشته باشد.</a:t>
            </a:r>
          </a:p>
          <a:p>
            <a:pPr algn="justLow" rtl="1"/>
            <a:r>
              <a:rPr lang="fa-IR" dirty="0">
                <a:latin typeface="Badr" panose="02000500000000000000" pitchFamily="2" charset="-78"/>
                <a:cs typeface="Badr" panose="02000500000000000000" pitchFamily="2" charset="-78"/>
              </a:rPr>
              <a:t>روش سلسله مراتبی نیازی به تعداد خوشه (</a:t>
            </a:r>
            <a:r>
              <a:rPr lang="en-US" dirty="0">
                <a:latin typeface="Badr" panose="02000500000000000000" pitchFamily="2" charset="-78"/>
                <a:cs typeface="Badr" panose="02000500000000000000" pitchFamily="2" charset="-78"/>
              </a:rPr>
              <a:t>k</a:t>
            </a:r>
            <a:r>
              <a:rPr lang="fa-IR" dirty="0">
                <a:latin typeface="Badr" panose="02000500000000000000" pitchFamily="2" charset="-78"/>
                <a:cs typeface="Badr" panose="02000500000000000000" pitchFamily="2" charset="-78"/>
              </a:rPr>
              <a:t>)</a:t>
            </a:r>
            <a:r>
              <a:rPr lang="en-US" dirty="0">
                <a:latin typeface="Badr" panose="02000500000000000000" pitchFamily="2" charset="-78"/>
                <a:cs typeface="Badr" panose="02000500000000000000" pitchFamily="2" charset="-78"/>
              </a:rPr>
              <a:t> </a:t>
            </a:r>
            <a:r>
              <a:rPr lang="fa-IR" dirty="0">
                <a:latin typeface="Badr" panose="02000500000000000000" pitchFamily="2" charset="-78"/>
                <a:cs typeface="Badr" panose="02000500000000000000" pitchFamily="2" charset="-78"/>
              </a:rPr>
              <a:t> نیازی ندارد. </a:t>
            </a:r>
          </a:p>
          <a:p>
            <a:pPr algn="justLow" rtl="1"/>
            <a:r>
              <a:rPr lang="fa-IR" dirty="0">
                <a:latin typeface="Badr" panose="02000500000000000000" pitchFamily="2" charset="-78"/>
                <a:cs typeface="Badr" panose="02000500000000000000" pitchFamily="2" charset="-78"/>
              </a:rPr>
              <a:t>روش سلسله مراتبی بخش بندی مناسب تری نسبت به </a:t>
            </a:r>
            <a:r>
              <a:rPr lang="en-US" dirty="0">
                <a:latin typeface="Badr" panose="02000500000000000000" pitchFamily="2" charset="-78"/>
                <a:cs typeface="Badr" panose="02000500000000000000" pitchFamily="2" charset="-78"/>
              </a:rPr>
              <a:t>k-means</a:t>
            </a:r>
            <a:r>
              <a:rPr lang="fa-IR" dirty="0">
                <a:latin typeface="Badr" panose="02000500000000000000" pitchFamily="2" charset="-78"/>
                <a:cs typeface="Badr" panose="02000500000000000000" pitchFamily="2" charset="-78"/>
              </a:rPr>
              <a:t> را ارائه میکند.</a:t>
            </a:r>
          </a:p>
          <a:p>
            <a:pPr algn="justLow" rtl="1"/>
            <a:r>
              <a:rPr lang="fa-IR" dirty="0">
                <a:latin typeface="Badr" panose="02000500000000000000" pitchFamily="2" charset="-78"/>
                <a:cs typeface="Badr" panose="02000500000000000000" pitchFamily="2" charset="-78"/>
              </a:rPr>
              <a:t>هر چند باری که روش سلسله مراتبی اجرا شود، دقیقا جواب یکسانی خواهد داد. چرا؟</a:t>
            </a:r>
          </a:p>
          <a:p>
            <a:pPr algn="justLow" rtl="1"/>
            <a:r>
              <a:rPr lang="fa-IR" dirty="0">
                <a:latin typeface="Badr" panose="02000500000000000000" pitchFamily="2" charset="-78"/>
                <a:cs typeface="Badr" panose="02000500000000000000" pitchFamily="2" charset="-78"/>
              </a:rPr>
              <a:t>مثال بالا را در نظر بگیرید، فاصله شهر ها در هر بار اجرا تغییر نمیکنند برای همین است که در هر بار اجرا جواب یکسانی را تولید میکند. اما در روش </a:t>
            </a:r>
            <a:r>
              <a:rPr lang="en-US" dirty="0">
                <a:latin typeface="Badr" panose="02000500000000000000" pitchFamily="2" charset="-78"/>
                <a:cs typeface="Badr" panose="02000500000000000000" pitchFamily="2" charset="-78"/>
              </a:rPr>
              <a:t>k-means</a:t>
            </a:r>
            <a:r>
              <a:rPr lang="fa-IR" dirty="0">
                <a:latin typeface="Badr" panose="02000500000000000000" pitchFamily="2" charset="-78"/>
                <a:cs typeface="Badr" panose="02000500000000000000" pitchFamily="2" charset="-78"/>
              </a:rPr>
              <a:t> با هر بار اجرا جواب متفاوتی ممکن است به ما بدهد.</a:t>
            </a:r>
          </a:p>
        </p:txBody>
      </p:sp>
    </p:spTree>
    <p:extLst>
      <p:ext uri="{BB962C8B-B14F-4D97-AF65-F5344CB8AC3E}">
        <p14:creationId xmlns:p14="http://schemas.microsoft.com/office/powerpoint/2010/main" val="967144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F7FF9-E6F8-4302-929E-984BEEB2D332}"/>
              </a:ext>
            </a:extLst>
          </p:cNvPr>
          <p:cNvSpPr>
            <a:spLocks noGrp="1"/>
          </p:cNvSpPr>
          <p:nvPr>
            <p:ph type="title"/>
          </p:nvPr>
        </p:nvSpPr>
        <p:spPr/>
        <p:txBody>
          <a:bodyPr/>
          <a:lstStyle/>
          <a:p>
            <a:pPr algn="r" rtl="1"/>
            <a:r>
              <a:rPr lang="fa-IR" dirty="0"/>
              <a:t>خوشه بندی - تعریف</a:t>
            </a:r>
            <a:endParaRPr lang="en-US" dirty="0"/>
          </a:p>
        </p:txBody>
      </p:sp>
      <p:sp>
        <p:nvSpPr>
          <p:cNvPr id="3" name="Content Placeholder 2">
            <a:extLst>
              <a:ext uri="{FF2B5EF4-FFF2-40B4-BE49-F238E27FC236}">
                <a16:creationId xmlns:a16="http://schemas.microsoft.com/office/drawing/2014/main" id="{285DDFB3-8EDD-49E0-B520-4396424EC7D8}"/>
              </a:ext>
            </a:extLst>
          </p:cNvPr>
          <p:cNvSpPr>
            <a:spLocks noGrp="1"/>
          </p:cNvSpPr>
          <p:nvPr>
            <p:ph idx="1"/>
          </p:nvPr>
        </p:nvSpPr>
        <p:spPr/>
        <p:txBody>
          <a:bodyPr/>
          <a:lstStyle/>
          <a:p>
            <a:pPr algn="justLow" rtl="1"/>
            <a:r>
              <a:rPr lang="fa-IR" dirty="0">
                <a:latin typeface="Badr" panose="02000500000000000000" pitchFamily="2" charset="-78"/>
                <a:cs typeface="Badr" panose="02000500000000000000" pitchFamily="2" charset="-78"/>
              </a:rPr>
              <a:t>همانطور که قبل تر گفته شد خوشه بندی یک تکنیک یادگیری بدون نظارت است که در آن خوشه ها (کلاس ها) از پیش تعریف شده و اطلاعات قبلی چگونگی گروه شدن یا برچسب خوردن کلاس ها را معین میکند.</a:t>
            </a:r>
          </a:p>
          <a:p>
            <a:pPr algn="justLow" rtl="1"/>
            <a:r>
              <a:rPr lang="fa-IR" dirty="0">
                <a:latin typeface="Badr" panose="02000500000000000000" pitchFamily="2" charset="-78"/>
                <a:cs typeface="Badr" panose="02000500000000000000" pitchFamily="2" charset="-78"/>
              </a:rPr>
              <a:t>همچنین خوشه بندی میتواند برای تجزیه و تحلیل داده های اکتشافی که به ما در کشف الگو های پنهان و ساختار های داده کمک میکنند، در نظر گرفته شود.</a:t>
            </a:r>
          </a:p>
          <a:p>
            <a:pPr algn="justLow" rtl="1"/>
            <a:r>
              <a:rPr lang="fa-IR" dirty="0">
                <a:latin typeface="Badr" panose="02000500000000000000" pitchFamily="2" charset="-78"/>
                <a:cs typeface="Badr" panose="02000500000000000000" pitchFamily="2" charset="-78"/>
              </a:rPr>
              <a:t>خوشه بندی میتواند به عنوان یک ابزار مستقل برای دادن آگاهی از توزیع های داده و همچنین مرحله پیش پردازش داده در سایر الگوریتم ها به کار رود.</a:t>
            </a:r>
            <a:endParaRPr lang="en-US"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4261085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F6384-974C-4D5D-826D-B9D389839289}"/>
              </a:ext>
            </a:extLst>
          </p:cNvPr>
          <p:cNvSpPr>
            <a:spLocks noGrp="1"/>
          </p:cNvSpPr>
          <p:nvPr>
            <p:ph type="title"/>
          </p:nvPr>
        </p:nvSpPr>
        <p:spPr/>
        <p:txBody>
          <a:bodyPr/>
          <a:lstStyle/>
          <a:p>
            <a:pPr algn="r" rtl="1"/>
            <a:r>
              <a:rPr lang="fa-IR" dirty="0"/>
              <a:t>چرا خوشه بندی؟</a:t>
            </a:r>
            <a:endParaRPr lang="en-US" dirty="0"/>
          </a:p>
        </p:txBody>
      </p:sp>
      <p:sp>
        <p:nvSpPr>
          <p:cNvPr id="3" name="Content Placeholder 2">
            <a:extLst>
              <a:ext uri="{FF2B5EF4-FFF2-40B4-BE49-F238E27FC236}">
                <a16:creationId xmlns:a16="http://schemas.microsoft.com/office/drawing/2014/main" id="{EB71BA35-847B-4383-AD08-D2C7205929FE}"/>
              </a:ext>
            </a:extLst>
          </p:cNvPr>
          <p:cNvSpPr>
            <a:spLocks noGrp="1"/>
          </p:cNvSpPr>
          <p:nvPr>
            <p:ph idx="1"/>
          </p:nvPr>
        </p:nvSpPr>
        <p:spPr/>
        <p:txBody>
          <a:bodyPr/>
          <a:lstStyle/>
          <a:p>
            <a:pPr algn="justLow" rtl="1"/>
            <a:r>
              <a:rPr lang="fa-IR" dirty="0">
                <a:latin typeface="Badr" panose="02000500000000000000" pitchFamily="2" charset="-78"/>
                <a:cs typeface="Badr" panose="02000500000000000000" pitchFamily="2" charset="-78"/>
              </a:rPr>
              <a:t>خوشه بندی به ما این امکان را میدهد که بتوانیم روابط پنهان میان داده های هدف و دیتاست ها را پیدا کنیم.</a:t>
            </a:r>
          </a:p>
          <a:p>
            <a:pPr algn="justLow" rtl="1"/>
            <a:r>
              <a:rPr lang="fa-IR" dirty="0">
                <a:latin typeface="Badr" panose="02000500000000000000" pitchFamily="2" charset="-78"/>
                <a:cs typeface="Badr" panose="02000500000000000000" pitchFamily="2" charset="-78"/>
              </a:rPr>
              <a:t>در ادامه چند مثال از چرایی استفاده از خوشه بندی میزنیم...</a:t>
            </a:r>
            <a:endParaRPr lang="en-US"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1637018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FD122-0F92-4593-92A3-E6453B8036CD}"/>
              </a:ext>
            </a:extLst>
          </p:cNvPr>
          <p:cNvSpPr>
            <a:spLocks noGrp="1"/>
          </p:cNvSpPr>
          <p:nvPr>
            <p:ph type="title"/>
          </p:nvPr>
        </p:nvSpPr>
        <p:spPr/>
        <p:txBody>
          <a:bodyPr/>
          <a:lstStyle/>
          <a:p>
            <a:pPr algn="r" rtl="1"/>
            <a:r>
              <a:rPr lang="fa-IR" dirty="0"/>
              <a:t>خوشه بندی - مثال</a:t>
            </a:r>
            <a:endParaRPr lang="en-US" dirty="0"/>
          </a:p>
        </p:txBody>
      </p:sp>
      <p:sp>
        <p:nvSpPr>
          <p:cNvPr id="3" name="Content Placeholder 2">
            <a:extLst>
              <a:ext uri="{FF2B5EF4-FFF2-40B4-BE49-F238E27FC236}">
                <a16:creationId xmlns:a16="http://schemas.microsoft.com/office/drawing/2014/main" id="{0CE71DA7-FBC1-4719-B702-EB3B273BF54B}"/>
              </a:ext>
            </a:extLst>
          </p:cNvPr>
          <p:cNvSpPr>
            <a:spLocks noGrp="1"/>
          </p:cNvSpPr>
          <p:nvPr>
            <p:ph idx="1"/>
          </p:nvPr>
        </p:nvSpPr>
        <p:spPr/>
        <p:txBody>
          <a:bodyPr/>
          <a:lstStyle/>
          <a:p>
            <a:pPr algn="r" rtl="1"/>
            <a:r>
              <a:rPr lang="fa-IR" dirty="0">
                <a:latin typeface="Badr" panose="02000500000000000000" pitchFamily="2" charset="-78"/>
                <a:cs typeface="Badr" panose="02000500000000000000" pitchFamily="2" charset="-78"/>
              </a:rPr>
              <a:t>در حوزه کسب و کار، مشتریان با توجه به بازار هدف خود دسته بندی میشوند. خوشه بندی میتواند با دسته بندی کردن مشتریان کمک شایانی به صاحبان کسب و کار بکند.</a:t>
            </a:r>
          </a:p>
          <a:p>
            <a:pPr algn="r" rtl="1"/>
            <a:r>
              <a:rPr lang="fa-IR" dirty="0">
                <a:latin typeface="Badr" panose="02000500000000000000" pitchFamily="2" charset="-78"/>
                <a:cs typeface="Badr" panose="02000500000000000000" pitchFamily="2" charset="-78"/>
              </a:rPr>
              <a:t>خوشه بندی در نوشته _ فرض کنید مجموعه از نوشته ها (</a:t>
            </a:r>
            <a:r>
              <a:rPr lang="en-US" dirty="0">
                <a:latin typeface="Badr" panose="02000500000000000000" pitchFamily="2" charset="-78"/>
                <a:cs typeface="Badr" panose="02000500000000000000" pitchFamily="2" charset="-78"/>
              </a:rPr>
              <a:t>Text</a:t>
            </a:r>
            <a:r>
              <a:rPr lang="fa-IR" dirty="0">
                <a:latin typeface="Badr" panose="02000500000000000000" pitchFamily="2" charset="-78"/>
                <a:cs typeface="Badr" panose="02000500000000000000" pitchFamily="2" charset="-78"/>
              </a:rPr>
              <a:t>) را در اختیار داریم. به وسیله خوشه بندی میتوانیم این نوشته ها را بر اساس موضاعاتشان مرتب کنیم.</a:t>
            </a:r>
          </a:p>
          <a:p>
            <a:pPr algn="r" rtl="1"/>
            <a:r>
              <a:rPr lang="fa-IR" dirty="0">
                <a:latin typeface="Badr" panose="02000500000000000000" pitchFamily="2" charset="-78"/>
                <a:cs typeface="Badr" panose="02000500000000000000" pitchFamily="2" charset="-78"/>
              </a:rPr>
              <a:t>یافتن الگوها در عکس –  این زمینه به شدت حوضه زیست شناسی را در برگرفته است.</a:t>
            </a:r>
          </a:p>
          <a:p>
            <a:pPr algn="r" rtl="1"/>
            <a:endParaRPr lang="fa-IR" dirty="0">
              <a:latin typeface="Badr" panose="02000500000000000000" pitchFamily="2" charset="-78"/>
              <a:cs typeface="Badr" panose="02000500000000000000" pitchFamily="2" charset="-78"/>
            </a:endParaRPr>
          </a:p>
          <a:p>
            <a:pPr marL="0" indent="0" algn="r" rtl="1">
              <a:buNone/>
            </a:pPr>
            <a:r>
              <a:rPr lang="fa-IR" dirty="0">
                <a:latin typeface="Badr" panose="02000500000000000000" pitchFamily="2" charset="-78"/>
                <a:cs typeface="Badr" panose="02000500000000000000" pitchFamily="2" charset="-78"/>
              </a:rPr>
              <a:t>و بسیاری مثال های دیگر به اهمیت خوشه بندی می افزاید...</a:t>
            </a:r>
            <a:endParaRPr lang="en-US"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4285272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0FD9B-03CA-428C-9825-5E69A54EEFFF}"/>
              </a:ext>
            </a:extLst>
          </p:cNvPr>
          <p:cNvSpPr>
            <a:spLocks noGrp="1"/>
          </p:cNvSpPr>
          <p:nvPr>
            <p:ph type="title"/>
          </p:nvPr>
        </p:nvSpPr>
        <p:spPr/>
        <p:txBody>
          <a:bodyPr/>
          <a:lstStyle/>
          <a:p>
            <a:pPr algn="r" rtl="1"/>
            <a:r>
              <a:rPr lang="fa-IR" dirty="0"/>
              <a:t>خوشه بندی </a:t>
            </a:r>
            <a:r>
              <a:rPr lang="en-US" dirty="0"/>
              <a:t>vs</a:t>
            </a:r>
            <a:r>
              <a:rPr lang="fa-IR" dirty="0"/>
              <a:t> دسته بندی </a:t>
            </a:r>
            <a:endParaRPr lang="en-US" dirty="0"/>
          </a:p>
        </p:txBody>
      </p:sp>
      <p:sp>
        <p:nvSpPr>
          <p:cNvPr id="3" name="Content Placeholder 2">
            <a:extLst>
              <a:ext uri="{FF2B5EF4-FFF2-40B4-BE49-F238E27FC236}">
                <a16:creationId xmlns:a16="http://schemas.microsoft.com/office/drawing/2014/main" id="{9B595532-D8EA-4570-9656-F4A4234B3714}"/>
              </a:ext>
            </a:extLst>
          </p:cNvPr>
          <p:cNvSpPr>
            <a:spLocks noGrp="1"/>
          </p:cNvSpPr>
          <p:nvPr>
            <p:ph idx="1"/>
          </p:nvPr>
        </p:nvSpPr>
        <p:spPr/>
        <p:txBody>
          <a:bodyPr/>
          <a:lstStyle/>
          <a:p>
            <a:pPr algn="r" rtl="1"/>
            <a:r>
              <a:rPr lang="fa-IR" dirty="0">
                <a:latin typeface="Badr" panose="02000500000000000000" pitchFamily="2" charset="-78"/>
                <a:cs typeface="Badr" panose="02000500000000000000" pitchFamily="2" charset="-78"/>
              </a:rPr>
              <a:t>بیایید درک کنیم که چرا دسته بندی یک تکنیک یادگیری با نظارت و خوشه بندی یک تکنیک یادگیری بدون نظارت است.</a:t>
            </a:r>
          </a:p>
          <a:p>
            <a:pPr algn="r" rtl="1"/>
            <a:r>
              <a:rPr lang="fa-IR" dirty="0">
                <a:latin typeface="Badr" panose="02000500000000000000" pitchFamily="2" charset="-78"/>
                <a:cs typeface="Badr" panose="02000500000000000000" pitchFamily="2" charset="-78"/>
              </a:rPr>
              <a:t>در یادگیری با نظارت مدل ما یک متد برای پیش بینی یک نمونه کلاس که از پیش تعریف شده ( برچسب دارد ) را یاد میگیرد.</a:t>
            </a:r>
            <a:endParaRPr lang="fa-IR" dirty="0">
              <a:solidFill>
                <a:schemeClr val="bg2">
                  <a:lumMod val="10000"/>
                </a:schemeClr>
              </a:solidFill>
              <a:latin typeface="Badr" panose="02000500000000000000" pitchFamily="2" charset="-78"/>
              <a:cs typeface="Badr" panose="02000500000000000000" pitchFamily="2" charset="-78"/>
            </a:endParaRPr>
          </a:p>
          <a:p>
            <a:pPr algn="r" rtl="1"/>
            <a:r>
              <a:rPr lang="fa-IR" dirty="0">
                <a:solidFill>
                  <a:schemeClr val="bg2">
                    <a:lumMod val="10000"/>
                  </a:schemeClr>
                </a:solidFill>
                <a:latin typeface="Badr" panose="02000500000000000000" pitchFamily="2" charset="-78"/>
                <a:cs typeface="Badr" panose="02000500000000000000" pitchFamily="2" charset="-78"/>
              </a:rPr>
              <a:t>در یادگیری بدون نظارت مدل ما تلاش میکند که به صورت **طبیعی**  نمونه ها را برای داده های بدون برچسب را گروه بندی کند.</a:t>
            </a:r>
          </a:p>
          <a:p>
            <a:pPr algn="r" rtl="1"/>
            <a:endParaRPr lang="fa-IR" dirty="0">
              <a:solidFill>
                <a:srgbClr val="000000"/>
              </a:solidFill>
              <a:latin typeface="Badr" panose="02000500000000000000" pitchFamily="2" charset="-78"/>
              <a:cs typeface="Badr" panose="02000500000000000000" pitchFamily="2" charset="-78"/>
            </a:endParaRPr>
          </a:p>
          <a:p>
            <a:pPr algn="r" rtl="1"/>
            <a:endParaRPr lang="fa-IR"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453363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7DB35-330E-4856-A7F4-8112C4129637}"/>
              </a:ext>
            </a:extLst>
          </p:cNvPr>
          <p:cNvSpPr>
            <a:spLocks noGrp="1"/>
          </p:cNvSpPr>
          <p:nvPr>
            <p:ph type="title"/>
          </p:nvPr>
        </p:nvSpPr>
        <p:spPr/>
        <p:txBody>
          <a:bodyPr/>
          <a:lstStyle/>
          <a:p>
            <a:pPr algn="r" rtl="1"/>
            <a:r>
              <a:rPr lang="fa-IR" dirty="0"/>
              <a:t>خوشه بندی </a:t>
            </a:r>
            <a:r>
              <a:rPr lang="en-US" dirty="0"/>
              <a:t>vs</a:t>
            </a:r>
            <a:r>
              <a:rPr lang="fa-IR" dirty="0"/>
              <a:t> دسته بندی </a:t>
            </a:r>
            <a:endParaRPr lang="en-US" dirty="0"/>
          </a:p>
        </p:txBody>
      </p:sp>
      <p:pic>
        <p:nvPicPr>
          <p:cNvPr id="5" name="Picture 4">
            <a:extLst>
              <a:ext uri="{FF2B5EF4-FFF2-40B4-BE49-F238E27FC236}">
                <a16:creationId xmlns:a16="http://schemas.microsoft.com/office/drawing/2014/main" id="{A56A6940-C162-49CC-9268-D45FF293F5A3}"/>
              </a:ext>
            </a:extLst>
          </p:cNvPr>
          <p:cNvPicPr>
            <a:picLocks noChangeAspect="1"/>
          </p:cNvPicPr>
          <p:nvPr/>
        </p:nvPicPr>
        <p:blipFill>
          <a:blip r:embed="rId2"/>
          <a:stretch>
            <a:fillRect/>
          </a:stretch>
        </p:blipFill>
        <p:spPr>
          <a:xfrm>
            <a:off x="838199" y="1843088"/>
            <a:ext cx="10515599" cy="4333875"/>
          </a:xfrm>
          <a:prstGeom prst="rect">
            <a:avLst/>
          </a:prstGeom>
        </p:spPr>
      </p:pic>
    </p:spTree>
    <p:extLst>
      <p:ext uri="{BB962C8B-B14F-4D97-AF65-F5344CB8AC3E}">
        <p14:creationId xmlns:p14="http://schemas.microsoft.com/office/powerpoint/2010/main" val="459754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66AC-BC3C-4FE9-BE72-A16B4144FA21}"/>
              </a:ext>
            </a:extLst>
          </p:cNvPr>
          <p:cNvSpPr>
            <a:spLocks noGrp="1"/>
          </p:cNvSpPr>
          <p:nvPr>
            <p:ph type="title"/>
          </p:nvPr>
        </p:nvSpPr>
        <p:spPr/>
        <p:txBody>
          <a:bodyPr/>
          <a:lstStyle/>
          <a:p>
            <a:pPr algn="r" rtl="1"/>
            <a:r>
              <a:rPr lang="fa-IR" dirty="0"/>
              <a:t>انواع متد های خوشه بندی</a:t>
            </a:r>
            <a:endParaRPr lang="en-US" dirty="0"/>
          </a:p>
        </p:txBody>
      </p:sp>
      <p:sp>
        <p:nvSpPr>
          <p:cNvPr id="3" name="Content Placeholder 2">
            <a:extLst>
              <a:ext uri="{FF2B5EF4-FFF2-40B4-BE49-F238E27FC236}">
                <a16:creationId xmlns:a16="http://schemas.microsoft.com/office/drawing/2014/main" id="{795866C0-2688-4523-B02F-9C64EEB31B43}"/>
              </a:ext>
            </a:extLst>
          </p:cNvPr>
          <p:cNvSpPr>
            <a:spLocks noGrp="1"/>
          </p:cNvSpPr>
          <p:nvPr>
            <p:ph idx="1"/>
          </p:nvPr>
        </p:nvSpPr>
        <p:spPr/>
        <p:txBody>
          <a:bodyPr>
            <a:normAutofit/>
          </a:bodyPr>
          <a:lstStyle/>
          <a:p>
            <a:pPr marL="514350" indent="-514350" algn="l">
              <a:buFont typeface="+mj-lt"/>
              <a:buAutoNum type="arabicPeriod"/>
            </a:pPr>
            <a:r>
              <a:rPr lang="en-US" sz="3200" dirty="0">
                <a:cs typeface="Badr" panose="02000500000000000000" pitchFamily="2" charset="-78"/>
              </a:rPr>
              <a:t>K-Means</a:t>
            </a:r>
          </a:p>
          <a:p>
            <a:pPr marL="514350" indent="-514350" algn="l">
              <a:buFont typeface="+mj-lt"/>
              <a:buAutoNum type="arabicPeriod"/>
            </a:pPr>
            <a:r>
              <a:rPr lang="en-US" sz="3200" dirty="0">
                <a:cs typeface="Badr" panose="02000500000000000000" pitchFamily="2" charset="-78"/>
              </a:rPr>
              <a:t>Affinity propagation</a:t>
            </a:r>
          </a:p>
          <a:p>
            <a:pPr marL="514350" indent="-514350" algn="l">
              <a:buFont typeface="+mj-lt"/>
              <a:buAutoNum type="arabicPeriod"/>
            </a:pPr>
            <a:r>
              <a:rPr lang="en-US" sz="3200" dirty="0">
                <a:cs typeface="Badr" panose="02000500000000000000" pitchFamily="2" charset="-78"/>
              </a:rPr>
              <a:t>Mean-Shift</a:t>
            </a:r>
          </a:p>
          <a:p>
            <a:pPr marL="514350" indent="-514350" algn="l">
              <a:buFont typeface="+mj-lt"/>
              <a:buAutoNum type="arabicPeriod"/>
            </a:pPr>
            <a:r>
              <a:rPr lang="en-US" sz="3200" dirty="0">
                <a:cs typeface="Badr" panose="02000500000000000000" pitchFamily="2" charset="-78"/>
              </a:rPr>
              <a:t>Spectral clustering </a:t>
            </a:r>
          </a:p>
          <a:p>
            <a:pPr marL="514350" indent="-514350" algn="l">
              <a:buFont typeface="+mj-lt"/>
              <a:buAutoNum type="arabicPeriod"/>
            </a:pPr>
            <a:r>
              <a:rPr lang="en-US" sz="3200" dirty="0">
                <a:cs typeface="Badr" panose="02000500000000000000" pitchFamily="2" charset="-78"/>
              </a:rPr>
              <a:t>Agglomerative clustering</a:t>
            </a:r>
          </a:p>
        </p:txBody>
      </p:sp>
    </p:spTree>
    <p:extLst>
      <p:ext uri="{BB962C8B-B14F-4D97-AF65-F5344CB8AC3E}">
        <p14:creationId xmlns:p14="http://schemas.microsoft.com/office/powerpoint/2010/main" val="969011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1783</Words>
  <Application>Microsoft Office PowerPoint</Application>
  <PresentationFormat>Widescreen</PresentationFormat>
  <Paragraphs>122</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Badr</vt:lpstr>
      <vt:lpstr>Calibri</vt:lpstr>
      <vt:lpstr>Calibri Light</vt:lpstr>
      <vt:lpstr>Cambria Math</vt:lpstr>
      <vt:lpstr>Office Theme</vt:lpstr>
      <vt:lpstr>خوشه بندی</vt:lpstr>
      <vt:lpstr>مقدمه</vt:lpstr>
      <vt:lpstr>خوشه بندی - تعریف</vt:lpstr>
      <vt:lpstr>خوشه بندی - تعریف</vt:lpstr>
      <vt:lpstr>چرا خوشه بندی؟</vt:lpstr>
      <vt:lpstr>خوشه بندی - مثال</vt:lpstr>
      <vt:lpstr>خوشه بندی vs دسته بندی </vt:lpstr>
      <vt:lpstr>خوشه بندی vs دسته بندی </vt:lpstr>
      <vt:lpstr>انواع متد های خوشه بندی</vt:lpstr>
      <vt:lpstr>انواع متد های خوشه بندی</vt:lpstr>
      <vt:lpstr>مقایسه الگوریتم ها خوشه بندی در Scikit-learn</vt:lpstr>
      <vt:lpstr>انواع متد های خوشه بندی</vt:lpstr>
      <vt:lpstr>انواع متد های خوشه بندی – K-Means</vt:lpstr>
      <vt:lpstr>الگوریتم K-Means</vt:lpstr>
      <vt:lpstr>الگوریتم K-Means</vt:lpstr>
      <vt:lpstr>الگوریتم K-Means</vt:lpstr>
      <vt:lpstr>مثال</vt:lpstr>
      <vt:lpstr>یک مثال از الگوریتم K-means</vt:lpstr>
      <vt:lpstr>یک مثال از الگوریتم K-means -- ادامه</vt:lpstr>
      <vt:lpstr>مزایای استفاده از روش k-means</vt:lpstr>
      <vt:lpstr>مزایای استفاده از روش k-means</vt:lpstr>
      <vt:lpstr>مزایای استفاده از روش k-means</vt:lpstr>
      <vt:lpstr>انواع متد های خوشه بندی – سلسله مراتبی</vt:lpstr>
      <vt:lpstr>انواع متد های خوشه بندی – سلسله مراتبی</vt:lpstr>
      <vt:lpstr>انواع متد های خوشه بندی – روش های سلسله مراتبی</vt:lpstr>
      <vt:lpstr>انواع متد های خوشه بندی – روش های تجمیعی و تقسیمی</vt:lpstr>
      <vt:lpstr>مثال</vt:lpstr>
      <vt:lpstr>ادامه مثال...</vt:lpstr>
      <vt:lpstr>ادامه مثال...</vt:lpstr>
      <vt:lpstr>ادامه مثال...</vt:lpstr>
      <vt:lpstr>ادامه مثال...</vt:lpstr>
      <vt:lpstr>ادامه مثال...</vt:lpstr>
      <vt:lpstr>ادامه مثال...</vt:lpstr>
      <vt:lpstr>ادامه مثال...</vt:lpstr>
      <vt:lpstr>الگوریتم سلسله مراتبی</vt:lpstr>
      <vt:lpstr>مزایا و معایب متد سلسله مراتبی</vt:lpstr>
      <vt:lpstr>سلسله مراتب vs k-means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خوشه بندی</dc:title>
  <dc:creator>kiyan rezaee</dc:creator>
  <cp:lastModifiedBy>kiyan rezaee</cp:lastModifiedBy>
  <cp:revision>22</cp:revision>
  <dcterms:created xsi:type="dcterms:W3CDTF">2022-01-05T23:06:51Z</dcterms:created>
  <dcterms:modified xsi:type="dcterms:W3CDTF">2022-01-06T16:19:55Z</dcterms:modified>
</cp:coreProperties>
</file>