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0DBC-69F0-4B6E-92E6-46C1D814A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864805FC-B65A-47BB-838D-962CE07161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44BF0039-896F-4FB9-8735-C23BD5749979}"/>
              </a:ext>
            </a:extLst>
          </p:cNvPr>
          <p:cNvSpPr>
            <a:spLocks noGrp="1"/>
          </p:cNvSpPr>
          <p:nvPr>
            <p:ph type="dt" sz="half" idx="10"/>
          </p:nvPr>
        </p:nvSpPr>
        <p:spPr/>
        <p:txBody>
          <a:bodyPr/>
          <a:lstStyle/>
          <a:p>
            <a:fld id="{054E8AA3-A688-4EDC-9238-4FCAF63BF7CB}" type="datetimeFigureOut">
              <a:rPr lang="fa-IR" smtClean="0"/>
              <a:t>23/12/1443</a:t>
            </a:fld>
            <a:endParaRPr lang="fa-IR"/>
          </a:p>
        </p:txBody>
      </p:sp>
      <p:sp>
        <p:nvSpPr>
          <p:cNvPr id="5" name="Footer Placeholder 4">
            <a:extLst>
              <a:ext uri="{FF2B5EF4-FFF2-40B4-BE49-F238E27FC236}">
                <a16:creationId xmlns:a16="http://schemas.microsoft.com/office/drawing/2014/main" id="{98239596-4728-4DE3-9E77-449C6385EF77}"/>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9B143082-FF95-46E3-8D39-67FE57AE5B00}"/>
              </a:ext>
            </a:extLst>
          </p:cNvPr>
          <p:cNvSpPr>
            <a:spLocks noGrp="1"/>
          </p:cNvSpPr>
          <p:nvPr>
            <p:ph type="sldNum" sz="quarter" idx="12"/>
          </p:nvPr>
        </p:nvSpPr>
        <p:spPr/>
        <p:txBody>
          <a:bodyPr/>
          <a:lstStyle/>
          <a:p>
            <a:fld id="{F3F53D1A-9C49-4D8D-8CB8-8E91F63FFD5D}" type="slidenum">
              <a:rPr lang="fa-IR" smtClean="0"/>
              <a:t>‹#›</a:t>
            </a:fld>
            <a:endParaRPr lang="fa-IR"/>
          </a:p>
        </p:txBody>
      </p:sp>
    </p:spTree>
    <p:extLst>
      <p:ext uri="{BB962C8B-B14F-4D97-AF65-F5344CB8AC3E}">
        <p14:creationId xmlns:p14="http://schemas.microsoft.com/office/powerpoint/2010/main" val="1120306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6FE7-43B0-4CC6-9B31-C735A396A5BE}"/>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37E48FFF-877A-431F-896D-83E145D866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D3129783-D49C-4511-8128-018147118122}"/>
              </a:ext>
            </a:extLst>
          </p:cNvPr>
          <p:cNvSpPr>
            <a:spLocks noGrp="1"/>
          </p:cNvSpPr>
          <p:nvPr>
            <p:ph type="dt" sz="half" idx="10"/>
          </p:nvPr>
        </p:nvSpPr>
        <p:spPr/>
        <p:txBody>
          <a:bodyPr/>
          <a:lstStyle/>
          <a:p>
            <a:fld id="{054E8AA3-A688-4EDC-9238-4FCAF63BF7CB}" type="datetimeFigureOut">
              <a:rPr lang="fa-IR" smtClean="0"/>
              <a:t>23/12/1443</a:t>
            </a:fld>
            <a:endParaRPr lang="fa-IR"/>
          </a:p>
        </p:txBody>
      </p:sp>
      <p:sp>
        <p:nvSpPr>
          <p:cNvPr id="5" name="Footer Placeholder 4">
            <a:extLst>
              <a:ext uri="{FF2B5EF4-FFF2-40B4-BE49-F238E27FC236}">
                <a16:creationId xmlns:a16="http://schemas.microsoft.com/office/drawing/2014/main" id="{6885B0B2-4231-48AB-BDDF-E12EA2770D7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A9339167-DFB9-46A2-B7FF-0983C3704F57}"/>
              </a:ext>
            </a:extLst>
          </p:cNvPr>
          <p:cNvSpPr>
            <a:spLocks noGrp="1"/>
          </p:cNvSpPr>
          <p:nvPr>
            <p:ph type="sldNum" sz="quarter" idx="12"/>
          </p:nvPr>
        </p:nvSpPr>
        <p:spPr/>
        <p:txBody>
          <a:bodyPr/>
          <a:lstStyle/>
          <a:p>
            <a:fld id="{F3F53D1A-9C49-4D8D-8CB8-8E91F63FFD5D}" type="slidenum">
              <a:rPr lang="fa-IR" smtClean="0"/>
              <a:t>‹#›</a:t>
            </a:fld>
            <a:endParaRPr lang="fa-IR"/>
          </a:p>
        </p:txBody>
      </p:sp>
    </p:spTree>
    <p:extLst>
      <p:ext uri="{BB962C8B-B14F-4D97-AF65-F5344CB8AC3E}">
        <p14:creationId xmlns:p14="http://schemas.microsoft.com/office/powerpoint/2010/main" val="193666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E18D64-238C-4D7C-801D-2BC82E06A6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69B2885B-890B-45B2-8BEF-86BCAE09A2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8204C365-FB5C-4F13-994D-B0E775F47D3D}"/>
              </a:ext>
            </a:extLst>
          </p:cNvPr>
          <p:cNvSpPr>
            <a:spLocks noGrp="1"/>
          </p:cNvSpPr>
          <p:nvPr>
            <p:ph type="dt" sz="half" idx="10"/>
          </p:nvPr>
        </p:nvSpPr>
        <p:spPr/>
        <p:txBody>
          <a:bodyPr/>
          <a:lstStyle/>
          <a:p>
            <a:fld id="{054E8AA3-A688-4EDC-9238-4FCAF63BF7CB}" type="datetimeFigureOut">
              <a:rPr lang="fa-IR" smtClean="0"/>
              <a:t>23/12/1443</a:t>
            </a:fld>
            <a:endParaRPr lang="fa-IR"/>
          </a:p>
        </p:txBody>
      </p:sp>
      <p:sp>
        <p:nvSpPr>
          <p:cNvPr id="5" name="Footer Placeholder 4">
            <a:extLst>
              <a:ext uri="{FF2B5EF4-FFF2-40B4-BE49-F238E27FC236}">
                <a16:creationId xmlns:a16="http://schemas.microsoft.com/office/drawing/2014/main" id="{D1ABDFC1-D1FB-4D18-A67D-8E0A2611CF1F}"/>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CE45D14-1417-490B-82F6-C13FD14EA956}"/>
              </a:ext>
            </a:extLst>
          </p:cNvPr>
          <p:cNvSpPr>
            <a:spLocks noGrp="1"/>
          </p:cNvSpPr>
          <p:nvPr>
            <p:ph type="sldNum" sz="quarter" idx="12"/>
          </p:nvPr>
        </p:nvSpPr>
        <p:spPr/>
        <p:txBody>
          <a:bodyPr/>
          <a:lstStyle/>
          <a:p>
            <a:fld id="{F3F53D1A-9C49-4D8D-8CB8-8E91F63FFD5D}" type="slidenum">
              <a:rPr lang="fa-IR" smtClean="0"/>
              <a:t>‹#›</a:t>
            </a:fld>
            <a:endParaRPr lang="fa-IR"/>
          </a:p>
        </p:txBody>
      </p:sp>
    </p:spTree>
    <p:extLst>
      <p:ext uri="{BB962C8B-B14F-4D97-AF65-F5344CB8AC3E}">
        <p14:creationId xmlns:p14="http://schemas.microsoft.com/office/powerpoint/2010/main" val="410765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E40D-80D9-44E8-83B8-389DE7A598E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2056761F-85A5-44AA-A2C8-CC54298F27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74D23C05-DBF3-44C0-B2BA-7B4370275853}"/>
              </a:ext>
            </a:extLst>
          </p:cNvPr>
          <p:cNvSpPr>
            <a:spLocks noGrp="1"/>
          </p:cNvSpPr>
          <p:nvPr>
            <p:ph type="dt" sz="half" idx="10"/>
          </p:nvPr>
        </p:nvSpPr>
        <p:spPr/>
        <p:txBody>
          <a:bodyPr/>
          <a:lstStyle/>
          <a:p>
            <a:fld id="{054E8AA3-A688-4EDC-9238-4FCAF63BF7CB}" type="datetimeFigureOut">
              <a:rPr lang="fa-IR" smtClean="0"/>
              <a:t>23/12/1443</a:t>
            </a:fld>
            <a:endParaRPr lang="fa-IR"/>
          </a:p>
        </p:txBody>
      </p:sp>
      <p:sp>
        <p:nvSpPr>
          <p:cNvPr id="5" name="Footer Placeholder 4">
            <a:extLst>
              <a:ext uri="{FF2B5EF4-FFF2-40B4-BE49-F238E27FC236}">
                <a16:creationId xmlns:a16="http://schemas.microsoft.com/office/drawing/2014/main" id="{5B4C6958-CB3A-486B-BC10-D1F8A6FA9BC6}"/>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664F684C-FF4A-4FCC-BA8A-8D896DC5D1B7}"/>
              </a:ext>
            </a:extLst>
          </p:cNvPr>
          <p:cNvSpPr>
            <a:spLocks noGrp="1"/>
          </p:cNvSpPr>
          <p:nvPr>
            <p:ph type="sldNum" sz="quarter" idx="12"/>
          </p:nvPr>
        </p:nvSpPr>
        <p:spPr/>
        <p:txBody>
          <a:bodyPr/>
          <a:lstStyle/>
          <a:p>
            <a:fld id="{F3F53D1A-9C49-4D8D-8CB8-8E91F63FFD5D}" type="slidenum">
              <a:rPr lang="fa-IR" smtClean="0"/>
              <a:t>‹#›</a:t>
            </a:fld>
            <a:endParaRPr lang="fa-IR"/>
          </a:p>
        </p:txBody>
      </p:sp>
    </p:spTree>
    <p:extLst>
      <p:ext uri="{BB962C8B-B14F-4D97-AF65-F5344CB8AC3E}">
        <p14:creationId xmlns:p14="http://schemas.microsoft.com/office/powerpoint/2010/main" val="90278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E5D5-23E7-427F-913E-6ED722AD1E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60F35CEE-566A-43A6-96AB-E3D5253F1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B8A83-1094-49B5-BE49-2A1333F1AE31}"/>
              </a:ext>
            </a:extLst>
          </p:cNvPr>
          <p:cNvSpPr>
            <a:spLocks noGrp="1"/>
          </p:cNvSpPr>
          <p:nvPr>
            <p:ph type="dt" sz="half" idx="10"/>
          </p:nvPr>
        </p:nvSpPr>
        <p:spPr/>
        <p:txBody>
          <a:bodyPr/>
          <a:lstStyle/>
          <a:p>
            <a:fld id="{054E8AA3-A688-4EDC-9238-4FCAF63BF7CB}" type="datetimeFigureOut">
              <a:rPr lang="fa-IR" smtClean="0"/>
              <a:t>23/12/1443</a:t>
            </a:fld>
            <a:endParaRPr lang="fa-IR"/>
          </a:p>
        </p:txBody>
      </p:sp>
      <p:sp>
        <p:nvSpPr>
          <p:cNvPr id="5" name="Footer Placeholder 4">
            <a:extLst>
              <a:ext uri="{FF2B5EF4-FFF2-40B4-BE49-F238E27FC236}">
                <a16:creationId xmlns:a16="http://schemas.microsoft.com/office/drawing/2014/main" id="{905DCB2F-5F32-4477-A81F-11B8FFEADDC3}"/>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A6A0FF95-2671-481B-B9C2-ED62F86A96E8}"/>
              </a:ext>
            </a:extLst>
          </p:cNvPr>
          <p:cNvSpPr>
            <a:spLocks noGrp="1"/>
          </p:cNvSpPr>
          <p:nvPr>
            <p:ph type="sldNum" sz="quarter" idx="12"/>
          </p:nvPr>
        </p:nvSpPr>
        <p:spPr/>
        <p:txBody>
          <a:bodyPr/>
          <a:lstStyle/>
          <a:p>
            <a:fld id="{F3F53D1A-9C49-4D8D-8CB8-8E91F63FFD5D}" type="slidenum">
              <a:rPr lang="fa-IR" smtClean="0"/>
              <a:t>‹#›</a:t>
            </a:fld>
            <a:endParaRPr lang="fa-IR"/>
          </a:p>
        </p:txBody>
      </p:sp>
    </p:spTree>
    <p:extLst>
      <p:ext uri="{BB962C8B-B14F-4D97-AF65-F5344CB8AC3E}">
        <p14:creationId xmlns:p14="http://schemas.microsoft.com/office/powerpoint/2010/main" val="352572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B7C8-FC85-438D-8B4C-FEFB1562DB3C}"/>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7D1EDD55-9717-4CA8-B88D-D32CF3721B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7A8074E8-F3E2-4829-A254-B5AC8626D4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3FCC0C99-C75F-4E6E-B9D3-324DDDE8F1E3}"/>
              </a:ext>
            </a:extLst>
          </p:cNvPr>
          <p:cNvSpPr>
            <a:spLocks noGrp="1"/>
          </p:cNvSpPr>
          <p:nvPr>
            <p:ph type="dt" sz="half" idx="10"/>
          </p:nvPr>
        </p:nvSpPr>
        <p:spPr/>
        <p:txBody>
          <a:bodyPr/>
          <a:lstStyle/>
          <a:p>
            <a:fld id="{054E8AA3-A688-4EDC-9238-4FCAF63BF7CB}" type="datetimeFigureOut">
              <a:rPr lang="fa-IR" smtClean="0"/>
              <a:t>23/12/1443</a:t>
            </a:fld>
            <a:endParaRPr lang="fa-IR"/>
          </a:p>
        </p:txBody>
      </p:sp>
      <p:sp>
        <p:nvSpPr>
          <p:cNvPr id="6" name="Footer Placeholder 5">
            <a:extLst>
              <a:ext uri="{FF2B5EF4-FFF2-40B4-BE49-F238E27FC236}">
                <a16:creationId xmlns:a16="http://schemas.microsoft.com/office/drawing/2014/main" id="{1E67E06E-FA8C-4765-8A22-B1956561B6B4}"/>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59E6E2D0-4499-47ED-88CF-259A14C73187}"/>
              </a:ext>
            </a:extLst>
          </p:cNvPr>
          <p:cNvSpPr>
            <a:spLocks noGrp="1"/>
          </p:cNvSpPr>
          <p:nvPr>
            <p:ph type="sldNum" sz="quarter" idx="12"/>
          </p:nvPr>
        </p:nvSpPr>
        <p:spPr/>
        <p:txBody>
          <a:bodyPr/>
          <a:lstStyle/>
          <a:p>
            <a:fld id="{F3F53D1A-9C49-4D8D-8CB8-8E91F63FFD5D}" type="slidenum">
              <a:rPr lang="fa-IR" smtClean="0"/>
              <a:t>‹#›</a:t>
            </a:fld>
            <a:endParaRPr lang="fa-IR"/>
          </a:p>
        </p:txBody>
      </p:sp>
    </p:spTree>
    <p:extLst>
      <p:ext uri="{BB962C8B-B14F-4D97-AF65-F5344CB8AC3E}">
        <p14:creationId xmlns:p14="http://schemas.microsoft.com/office/powerpoint/2010/main" val="353254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24C2-AF21-4D13-B3CF-38ADDEF8B898}"/>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DBDA4DE6-5760-4EDD-AF4A-60F4514296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BB401C-B681-4B5F-A1E5-D22B7C606F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CE85F6F8-DD7A-49AD-BADE-BE3C7811F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22B7D8-0D66-4E9D-8627-47E1123129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90E20C1-2C35-404F-85AE-8F39D64D7706}"/>
              </a:ext>
            </a:extLst>
          </p:cNvPr>
          <p:cNvSpPr>
            <a:spLocks noGrp="1"/>
          </p:cNvSpPr>
          <p:nvPr>
            <p:ph type="dt" sz="half" idx="10"/>
          </p:nvPr>
        </p:nvSpPr>
        <p:spPr/>
        <p:txBody>
          <a:bodyPr/>
          <a:lstStyle/>
          <a:p>
            <a:fld id="{054E8AA3-A688-4EDC-9238-4FCAF63BF7CB}" type="datetimeFigureOut">
              <a:rPr lang="fa-IR" smtClean="0"/>
              <a:t>23/12/1443</a:t>
            </a:fld>
            <a:endParaRPr lang="fa-IR"/>
          </a:p>
        </p:txBody>
      </p:sp>
      <p:sp>
        <p:nvSpPr>
          <p:cNvPr id="8" name="Footer Placeholder 7">
            <a:extLst>
              <a:ext uri="{FF2B5EF4-FFF2-40B4-BE49-F238E27FC236}">
                <a16:creationId xmlns:a16="http://schemas.microsoft.com/office/drawing/2014/main" id="{627951D7-8F83-44E9-96DD-41685DC131ED}"/>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73F874C6-9AE7-46A1-BF86-D60EDE0ABF97}"/>
              </a:ext>
            </a:extLst>
          </p:cNvPr>
          <p:cNvSpPr>
            <a:spLocks noGrp="1"/>
          </p:cNvSpPr>
          <p:nvPr>
            <p:ph type="sldNum" sz="quarter" idx="12"/>
          </p:nvPr>
        </p:nvSpPr>
        <p:spPr/>
        <p:txBody>
          <a:bodyPr/>
          <a:lstStyle/>
          <a:p>
            <a:fld id="{F3F53D1A-9C49-4D8D-8CB8-8E91F63FFD5D}" type="slidenum">
              <a:rPr lang="fa-IR" smtClean="0"/>
              <a:t>‹#›</a:t>
            </a:fld>
            <a:endParaRPr lang="fa-IR"/>
          </a:p>
        </p:txBody>
      </p:sp>
    </p:spTree>
    <p:extLst>
      <p:ext uri="{BB962C8B-B14F-4D97-AF65-F5344CB8AC3E}">
        <p14:creationId xmlns:p14="http://schemas.microsoft.com/office/powerpoint/2010/main" val="404487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5B83F-3B16-476F-869B-096D98001D83}"/>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AE041729-769E-4A13-9A28-9B3B457F6DF6}"/>
              </a:ext>
            </a:extLst>
          </p:cNvPr>
          <p:cNvSpPr>
            <a:spLocks noGrp="1"/>
          </p:cNvSpPr>
          <p:nvPr>
            <p:ph type="dt" sz="half" idx="10"/>
          </p:nvPr>
        </p:nvSpPr>
        <p:spPr/>
        <p:txBody>
          <a:bodyPr/>
          <a:lstStyle/>
          <a:p>
            <a:fld id="{054E8AA3-A688-4EDC-9238-4FCAF63BF7CB}" type="datetimeFigureOut">
              <a:rPr lang="fa-IR" smtClean="0"/>
              <a:t>23/12/1443</a:t>
            </a:fld>
            <a:endParaRPr lang="fa-IR"/>
          </a:p>
        </p:txBody>
      </p:sp>
      <p:sp>
        <p:nvSpPr>
          <p:cNvPr id="4" name="Footer Placeholder 3">
            <a:extLst>
              <a:ext uri="{FF2B5EF4-FFF2-40B4-BE49-F238E27FC236}">
                <a16:creationId xmlns:a16="http://schemas.microsoft.com/office/drawing/2014/main" id="{02F82F6B-AB89-4C59-9889-9987FFBCE306}"/>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7722BEE6-F021-4FF2-87B3-62866D944195}"/>
              </a:ext>
            </a:extLst>
          </p:cNvPr>
          <p:cNvSpPr>
            <a:spLocks noGrp="1"/>
          </p:cNvSpPr>
          <p:nvPr>
            <p:ph type="sldNum" sz="quarter" idx="12"/>
          </p:nvPr>
        </p:nvSpPr>
        <p:spPr/>
        <p:txBody>
          <a:bodyPr/>
          <a:lstStyle/>
          <a:p>
            <a:fld id="{F3F53D1A-9C49-4D8D-8CB8-8E91F63FFD5D}" type="slidenum">
              <a:rPr lang="fa-IR" smtClean="0"/>
              <a:t>‹#›</a:t>
            </a:fld>
            <a:endParaRPr lang="fa-IR"/>
          </a:p>
        </p:txBody>
      </p:sp>
    </p:spTree>
    <p:extLst>
      <p:ext uri="{BB962C8B-B14F-4D97-AF65-F5344CB8AC3E}">
        <p14:creationId xmlns:p14="http://schemas.microsoft.com/office/powerpoint/2010/main" val="399757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C2522-6F9F-4538-8BF9-DA2441AD380B}"/>
              </a:ext>
            </a:extLst>
          </p:cNvPr>
          <p:cNvSpPr>
            <a:spLocks noGrp="1"/>
          </p:cNvSpPr>
          <p:nvPr>
            <p:ph type="dt" sz="half" idx="10"/>
          </p:nvPr>
        </p:nvSpPr>
        <p:spPr/>
        <p:txBody>
          <a:bodyPr/>
          <a:lstStyle/>
          <a:p>
            <a:fld id="{054E8AA3-A688-4EDC-9238-4FCAF63BF7CB}" type="datetimeFigureOut">
              <a:rPr lang="fa-IR" smtClean="0"/>
              <a:t>23/12/1443</a:t>
            </a:fld>
            <a:endParaRPr lang="fa-IR"/>
          </a:p>
        </p:txBody>
      </p:sp>
      <p:sp>
        <p:nvSpPr>
          <p:cNvPr id="3" name="Footer Placeholder 2">
            <a:extLst>
              <a:ext uri="{FF2B5EF4-FFF2-40B4-BE49-F238E27FC236}">
                <a16:creationId xmlns:a16="http://schemas.microsoft.com/office/drawing/2014/main" id="{8D7D7F9A-8FC1-45F5-97B1-BC9774C38C68}"/>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3EAFE340-5F78-42A6-9599-5227A9FCDFF4}"/>
              </a:ext>
            </a:extLst>
          </p:cNvPr>
          <p:cNvSpPr>
            <a:spLocks noGrp="1"/>
          </p:cNvSpPr>
          <p:nvPr>
            <p:ph type="sldNum" sz="quarter" idx="12"/>
          </p:nvPr>
        </p:nvSpPr>
        <p:spPr/>
        <p:txBody>
          <a:bodyPr/>
          <a:lstStyle/>
          <a:p>
            <a:fld id="{F3F53D1A-9C49-4D8D-8CB8-8E91F63FFD5D}" type="slidenum">
              <a:rPr lang="fa-IR" smtClean="0"/>
              <a:t>‹#›</a:t>
            </a:fld>
            <a:endParaRPr lang="fa-IR"/>
          </a:p>
        </p:txBody>
      </p:sp>
    </p:spTree>
    <p:extLst>
      <p:ext uri="{BB962C8B-B14F-4D97-AF65-F5344CB8AC3E}">
        <p14:creationId xmlns:p14="http://schemas.microsoft.com/office/powerpoint/2010/main" val="214319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A017-903E-405C-855C-F12F23394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0C949FC8-932F-4645-B6B4-76F5972D7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74C1B97C-83CE-4715-BB61-D7E216038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EE25E-0CB0-4DFA-8E54-0826FA06C73F}"/>
              </a:ext>
            </a:extLst>
          </p:cNvPr>
          <p:cNvSpPr>
            <a:spLocks noGrp="1"/>
          </p:cNvSpPr>
          <p:nvPr>
            <p:ph type="dt" sz="half" idx="10"/>
          </p:nvPr>
        </p:nvSpPr>
        <p:spPr/>
        <p:txBody>
          <a:bodyPr/>
          <a:lstStyle/>
          <a:p>
            <a:fld id="{054E8AA3-A688-4EDC-9238-4FCAF63BF7CB}" type="datetimeFigureOut">
              <a:rPr lang="fa-IR" smtClean="0"/>
              <a:t>23/12/1443</a:t>
            </a:fld>
            <a:endParaRPr lang="fa-IR"/>
          </a:p>
        </p:txBody>
      </p:sp>
      <p:sp>
        <p:nvSpPr>
          <p:cNvPr id="6" name="Footer Placeholder 5">
            <a:extLst>
              <a:ext uri="{FF2B5EF4-FFF2-40B4-BE49-F238E27FC236}">
                <a16:creationId xmlns:a16="http://schemas.microsoft.com/office/drawing/2014/main" id="{744BB609-3228-4358-8DDC-235583B0FA5B}"/>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64306CEA-BF65-47FA-9E82-4A98B8DCC9EA}"/>
              </a:ext>
            </a:extLst>
          </p:cNvPr>
          <p:cNvSpPr>
            <a:spLocks noGrp="1"/>
          </p:cNvSpPr>
          <p:nvPr>
            <p:ph type="sldNum" sz="quarter" idx="12"/>
          </p:nvPr>
        </p:nvSpPr>
        <p:spPr/>
        <p:txBody>
          <a:bodyPr/>
          <a:lstStyle/>
          <a:p>
            <a:fld id="{F3F53D1A-9C49-4D8D-8CB8-8E91F63FFD5D}" type="slidenum">
              <a:rPr lang="fa-IR" smtClean="0"/>
              <a:t>‹#›</a:t>
            </a:fld>
            <a:endParaRPr lang="fa-IR"/>
          </a:p>
        </p:txBody>
      </p:sp>
    </p:spTree>
    <p:extLst>
      <p:ext uri="{BB962C8B-B14F-4D97-AF65-F5344CB8AC3E}">
        <p14:creationId xmlns:p14="http://schemas.microsoft.com/office/powerpoint/2010/main" val="343594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7178-43BC-4D92-A134-4A377E308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92EFED10-DADF-409D-B8E2-77B6A5FADC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DAE7700E-AE7F-466B-AB01-FA20AC19B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CDF13-AA18-4459-969D-3358F9662BD4}"/>
              </a:ext>
            </a:extLst>
          </p:cNvPr>
          <p:cNvSpPr>
            <a:spLocks noGrp="1"/>
          </p:cNvSpPr>
          <p:nvPr>
            <p:ph type="dt" sz="half" idx="10"/>
          </p:nvPr>
        </p:nvSpPr>
        <p:spPr/>
        <p:txBody>
          <a:bodyPr/>
          <a:lstStyle/>
          <a:p>
            <a:fld id="{054E8AA3-A688-4EDC-9238-4FCAF63BF7CB}" type="datetimeFigureOut">
              <a:rPr lang="fa-IR" smtClean="0"/>
              <a:t>23/12/1443</a:t>
            </a:fld>
            <a:endParaRPr lang="fa-IR"/>
          </a:p>
        </p:txBody>
      </p:sp>
      <p:sp>
        <p:nvSpPr>
          <p:cNvPr id="6" name="Footer Placeholder 5">
            <a:extLst>
              <a:ext uri="{FF2B5EF4-FFF2-40B4-BE49-F238E27FC236}">
                <a16:creationId xmlns:a16="http://schemas.microsoft.com/office/drawing/2014/main" id="{A3203052-6328-452E-AA55-8B63AC601DC3}"/>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5E17755C-6B2C-4E72-B88C-2E90275A98F1}"/>
              </a:ext>
            </a:extLst>
          </p:cNvPr>
          <p:cNvSpPr>
            <a:spLocks noGrp="1"/>
          </p:cNvSpPr>
          <p:nvPr>
            <p:ph type="sldNum" sz="quarter" idx="12"/>
          </p:nvPr>
        </p:nvSpPr>
        <p:spPr/>
        <p:txBody>
          <a:bodyPr/>
          <a:lstStyle/>
          <a:p>
            <a:fld id="{F3F53D1A-9C49-4D8D-8CB8-8E91F63FFD5D}" type="slidenum">
              <a:rPr lang="fa-IR" smtClean="0"/>
              <a:t>‹#›</a:t>
            </a:fld>
            <a:endParaRPr lang="fa-IR"/>
          </a:p>
        </p:txBody>
      </p:sp>
    </p:spTree>
    <p:extLst>
      <p:ext uri="{BB962C8B-B14F-4D97-AF65-F5344CB8AC3E}">
        <p14:creationId xmlns:p14="http://schemas.microsoft.com/office/powerpoint/2010/main" val="327253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6AC2E7-53E9-4439-954B-8821F8B053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1F4FBD34-F090-4F69-8144-842AC215E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BD2556AB-C4AB-4CC5-9A26-AC937C8FC1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E8AA3-A688-4EDC-9238-4FCAF63BF7CB}" type="datetimeFigureOut">
              <a:rPr lang="fa-IR" smtClean="0"/>
              <a:t>23/12/1443</a:t>
            </a:fld>
            <a:endParaRPr lang="fa-IR"/>
          </a:p>
        </p:txBody>
      </p:sp>
      <p:sp>
        <p:nvSpPr>
          <p:cNvPr id="5" name="Footer Placeholder 4">
            <a:extLst>
              <a:ext uri="{FF2B5EF4-FFF2-40B4-BE49-F238E27FC236}">
                <a16:creationId xmlns:a16="http://schemas.microsoft.com/office/drawing/2014/main" id="{78B9D40C-8744-465C-8A26-4CD858E8B9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DDF8E03E-A19A-4A45-95B7-8BBE308912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53D1A-9C49-4D8D-8CB8-8E91F63FFD5D}" type="slidenum">
              <a:rPr lang="fa-IR" smtClean="0"/>
              <a:t>‹#›</a:t>
            </a:fld>
            <a:endParaRPr lang="fa-IR"/>
          </a:p>
        </p:txBody>
      </p:sp>
    </p:spTree>
    <p:extLst>
      <p:ext uri="{BB962C8B-B14F-4D97-AF65-F5344CB8AC3E}">
        <p14:creationId xmlns:p14="http://schemas.microsoft.com/office/powerpoint/2010/main" val="565851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3329-A90E-4D04-A5B3-984E278E0003}"/>
              </a:ext>
            </a:extLst>
          </p:cNvPr>
          <p:cNvSpPr>
            <a:spLocks noGrp="1"/>
          </p:cNvSpPr>
          <p:nvPr>
            <p:ph type="ctrTitle"/>
          </p:nvPr>
        </p:nvSpPr>
        <p:spPr/>
        <p:txBody>
          <a:bodyPr>
            <a:normAutofit fontScale="90000"/>
          </a:bodyPr>
          <a:lstStyle/>
          <a:p>
            <a:r>
              <a:rPr lang="en-US" dirty="0"/>
              <a:t>Design Science in Information Systems Research</a:t>
            </a:r>
            <a:endParaRPr lang="fa-IR" dirty="0"/>
          </a:p>
        </p:txBody>
      </p:sp>
      <p:sp>
        <p:nvSpPr>
          <p:cNvPr id="3" name="TextBox 2">
            <a:extLst>
              <a:ext uri="{FF2B5EF4-FFF2-40B4-BE49-F238E27FC236}">
                <a16:creationId xmlns:a16="http://schemas.microsoft.com/office/drawing/2014/main" id="{5C763FCD-24AF-4AC2-A839-9CD9513CA0D8}"/>
              </a:ext>
            </a:extLst>
          </p:cNvPr>
          <p:cNvSpPr txBox="1"/>
          <p:nvPr/>
        </p:nvSpPr>
        <p:spPr>
          <a:xfrm>
            <a:off x="2559843" y="5114926"/>
            <a:ext cx="7072313" cy="400110"/>
          </a:xfrm>
          <a:prstGeom prst="rect">
            <a:avLst/>
          </a:prstGeom>
          <a:noFill/>
        </p:spPr>
        <p:txBody>
          <a:bodyPr wrap="square" rtlCol="1">
            <a:spAutoFit/>
          </a:bodyPr>
          <a:lstStyle/>
          <a:p>
            <a:pPr algn="ctr"/>
            <a:r>
              <a:rPr lang="en-US" sz="2000" dirty="0">
                <a:solidFill>
                  <a:schemeClr val="accent4"/>
                </a:solidFill>
              </a:rPr>
              <a:t>Kiyan Rezaee – 8 July 2022</a:t>
            </a:r>
            <a:endParaRPr lang="fa-IR" sz="2000" dirty="0">
              <a:solidFill>
                <a:schemeClr val="accent4"/>
              </a:solidFill>
            </a:endParaRPr>
          </a:p>
        </p:txBody>
      </p:sp>
    </p:spTree>
    <p:extLst>
      <p:ext uri="{BB962C8B-B14F-4D97-AF65-F5344CB8AC3E}">
        <p14:creationId xmlns:p14="http://schemas.microsoft.com/office/powerpoint/2010/main" val="738080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623E5-87F8-4ABF-B131-039CB5B7348A}"/>
              </a:ext>
            </a:extLst>
          </p:cNvPr>
          <p:cNvSpPr>
            <a:spLocks noGrp="1"/>
          </p:cNvSpPr>
          <p:nvPr>
            <p:ph type="title"/>
          </p:nvPr>
        </p:nvSpPr>
        <p:spPr/>
        <p:txBody>
          <a:bodyPr/>
          <a:lstStyle/>
          <a:p>
            <a:r>
              <a:rPr lang="en-US" dirty="0"/>
              <a:t>IT artifacts?</a:t>
            </a:r>
            <a:endParaRPr lang="fa-IR" dirty="0"/>
          </a:p>
        </p:txBody>
      </p:sp>
      <p:sp>
        <p:nvSpPr>
          <p:cNvPr id="3" name="Content Placeholder 2">
            <a:extLst>
              <a:ext uri="{FF2B5EF4-FFF2-40B4-BE49-F238E27FC236}">
                <a16:creationId xmlns:a16="http://schemas.microsoft.com/office/drawing/2014/main" id="{EF100F22-E9DA-493A-9971-3D4C0CE88E9F}"/>
              </a:ext>
            </a:extLst>
          </p:cNvPr>
          <p:cNvSpPr>
            <a:spLocks noGrp="1"/>
          </p:cNvSpPr>
          <p:nvPr>
            <p:ph idx="1"/>
          </p:nvPr>
        </p:nvSpPr>
        <p:spPr/>
        <p:txBody>
          <a:bodyPr/>
          <a:lstStyle/>
          <a:p>
            <a:r>
              <a:rPr lang="en-US" b="0" i="0" dirty="0">
                <a:effectLst/>
                <a:latin typeface="Arial" panose="020B0604020202020204" pitchFamily="34" charset="0"/>
              </a:rPr>
              <a:t>IT artifacts are broadly defined as </a:t>
            </a:r>
            <a:r>
              <a:rPr lang="en-US" b="0" i="0" dirty="0">
                <a:solidFill>
                  <a:srgbClr val="FF0000"/>
                </a:solidFill>
                <a:effectLst/>
                <a:latin typeface="Arial" panose="020B0604020202020204" pitchFamily="34" charset="0"/>
              </a:rPr>
              <a:t>constructs</a:t>
            </a:r>
            <a:r>
              <a:rPr lang="en-US" b="0" i="0" dirty="0">
                <a:effectLst/>
                <a:latin typeface="Arial" panose="020B0604020202020204" pitchFamily="34" charset="0"/>
              </a:rPr>
              <a:t> (vocabulary and symbols),</a:t>
            </a:r>
            <a:r>
              <a:rPr lang="en-US" b="0" i="0" dirty="0">
                <a:solidFill>
                  <a:srgbClr val="FF0000"/>
                </a:solidFill>
                <a:effectLst/>
                <a:latin typeface="Arial" panose="020B0604020202020204" pitchFamily="34" charset="0"/>
              </a:rPr>
              <a:t>models</a:t>
            </a:r>
            <a:r>
              <a:rPr lang="en-US" b="0" i="0" dirty="0">
                <a:effectLst/>
                <a:latin typeface="Arial" panose="020B0604020202020204" pitchFamily="34" charset="0"/>
              </a:rPr>
              <a:t> (abstractions and representations),</a:t>
            </a:r>
            <a:r>
              <a:rPr lang="en-US" b="0" i="0" dirty="0">
                <a:solidFill>
                  <a:srgbClr val="FF0000"/>
                </a:solidFill>
                <a:effectLst/>
                <a:latin typeface="Arial" panose="020B0604020202020204" pitchFamily="34" charset="0"/>
              </a:rPr>
              <a:t>methods</a:t>
            </a:r>
            <a:r>
              <a:rPr lang="en-US" b="0" i="0" dirty="0">
                <a:effectLst/>
                <a:latin typeface="Arial" panose="020B0604020202020204" pitchFamily="34" charset="0"/>
              </a:rPr>
              <a:t> (algorithms and practices), and </a:t>
            </a:r>
            <a:r>
              <a:rPr lang="en-US" b="0" i="0" dirty="0">
                <a:solidFill>
                  <a:srgbClr val="FF0000"/>
                </a:solidFill>
                <a:effectLst/>
                <a:latin typeface="Arial" panose="020B0604020202020204" pitchFamily="34" charset="0"/>
              </a:rPr>
              <a:t>instantiations</a:t>
            </a:r>
            <a:r>
              <a:rPr lang="en-US" b="0" i="0" dirty="0">
                <a:effectLst/>
                <a:latin typeface="Arial" panose="020B0604020202020204" pitchFamily="34" charset="0"/>
              </a:rPr>
              <a:t> (implemented and prototype systems).</a:t>
            </a:r>
            <a:endParaRPr lang="fa-IR" dirty="0"/>
          </a:p>
        </p:txBody>
      </p:sp>
    </p:spTree>
    <p:extLst>
      <p:ext uri="{BB962C8B-B14F-4D97-AF65-F5344CB8AC3E}">
        <p14:creationId xmlns:p14="http://schemas.microsoft.com/office/powerpoint/2010/main" val="168153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B63B-AFFF-4450-B79F-6A457379BD5D}"/>
              </a:ext>
            </a:extLst>
          </p:cNvPr>
          <p:cNvSpPr>
            <a:spLocks noGrp="1"/>
          </p:cNvSpPr>
          <p:nvPr>
            <p:ph type="title"/>
          </p:nvPr>
        </p:nvSpPr>
        <p:spPr/>
        <p:txBody>
          <a:bodyPr/>
          <a:lstStyle/>
          <a:p>
            <a:r>
              <a:rPr lang="en-US" dirty="0">
                <a:solidFill>
                  <a:schemeClr val="accent1"/>
                </a:solidFill>
              </a:rPr>
              <a:t>Primary goal</a:t>
            </a:r>
            <a:endParaRPr lang="fa-IR" dirty="0">
              <a:solidFill>
                <a:schemeClr val="accent1"/>
              </a:solidFill>
            </a:endParaRPr>
          </a:p>
        </p:txBody>
      </p:sp>
      <p:sp>
        <p:nvSpPr>
          <p:cNvPr id="3" name="Content Placeholder 2">
            <a:extLst>
              <a:ext uri="{FF2B5EF4-FFF2-40B4-BE49-F238E27FC236}">
                <a16:creationId xmlns:a16="http://schemas.microsoft.com/office/drawing/2014/main" id="{B603D33B-D0DC-456F-B6C0-B13946326005}"/>
              </a:ext>
            </a:extLst>
          </p:cNvPr>
          <p:cNvSpPr>
            <a:spLocks noGrp="1"/>
          </p:cNvSpPr>
          <p:nvPr>
            <p:ph idx="1"/>
          </p:nvPr>
        </p:nvSpPr>
        <p:spPr/>
        <p:txBody>
          <a:bodyPr/>
          <a:lstStyle/>
          <a:p>
            <a:pPr algn="justLow"/>
            <a:r>
              <a:rPr lang="en-US" b="0" i="0" dirty="0">
                <a:effectLst/>
                <a:highlight>
                  <a:srgbClr val="FFFF00"/>
                </a:highlight>
                <a:latin typeface="Arial" panose="020B0604020202020204" pitchFamily="34" charset="0"/>
              </a:rPr>
              <a:t>The primary goal of this paper is to inform the community of IS researchers and practitioners of how to conduct, evaluate, and present design-science research</a:t>
            </a:r>
            <a:r>
              <a:rPr lang="en-US" b="0" i="0" dirty="0">
                <a:effectLst/>
                <a:latin typeface="Arial" panose="020B0604020202020204" pitchFamily="34" charset="0"/>
              </a:rPr>
              <a:t>. We do so by describing the boundaries of design science within the IS discipline via a conceptual framework for understanding information systems research and by developing a set of guidelines for conducting and evaluating good design-science research.</a:t>
            </a:r>
            <a:endParaRPr lang="fa-IR" dirty="0"/>
          </a:p>
        </p:txBody>
      </p:sp>
    </p:spTree>
    <p:extLst>
      <p:ext uri="{BB962C8B-B14F-4D97-AF65-F5344CB8AC3E}">
        <p14:creationId xmlns:p14="http://schemas.microsoft.com/office/powerpoint/2010/main" val="412975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EF63-5409-4885-8ECB-D6DEBEFA1824}"/>
              </a:ext>
            </a:extLst>
          </p:cNvPr>
          <p:cNvSpPr>
            <a:spLocks noGrp="1"/>
          </p:cNvSpPr>
          <p:nvPr>
            <p:ph type="title"/>
          </p:nvPr>
        </p:nvSpPr>
        <p:spPr/>
        <p:txBody>
          <a:bodyPr/>
          <a:lstStyle/>
          <a:p>
            <a:r>
              <a:rPr lang="en-US" dirty="0"/>
              <a:t>A Framework for IS Research</a:t>
            </a:r>
            <a:endParaRPr lang="fa-IR" dirty="0"/>
          </a:p>
        </p:txBody>
      </p:sp>
      <p:sp>
        <p:nvSpPr>
          <p:cNvPr id="3" name="Content Placeholder 2">
            <a:extLst>
              <a:ext uri="{FF2B5EF4-FFF2-40B4-BE49-F238E27FC236}">
                <a16:creationId xmlns:a16="http://schemas.microsoft.com/office/drawing/2014/main" id="{C0E6088A-C1CC-48DB-A230-598E178539BD}"/>
              </a:ext>
            </a:extLst>
          </p:cNvPr>
          <p:cNvSpPr>
            <a:spLocks noGrp="1"/>
          </p:cNvSpPr>
          <p:nvPr>
            <p:ph idx="1"/>
          </p:nvPr>
        </p:nvSpPr>
        <p:spPr/>
        <p:txBody>
          <a:bodyPr/>
          <a:lstStyle/>
          <a:p>
            <a:r>
              <a:rPr lang="en-US" b="0" i="0" dirty="0">
                <a:effectLst/>
                <a:latin typeface="Arial" panose="020B0604020202020204" pitchFamily="34" charset="0"/>
              </a:rPr>
              <a:t>To achieve a true understanding of and appreciation for design science as an IS research paradigm, an important dichotomy must be faced. Design is both a process (set of activities) and a product (artifact) verb and a noun (Walls et al.1992)</a:t>
            </a:r>
          </a:p>
          <a:p>
            <a:endParaRPr lang="fa-IR" dirty="0"/>
          </a:p>
        </p:txBody>
      </p:sp>
    </p:spTree>
    <p:extLst>
      <p:ext uri="{BB962C8B-B14F-4D97-AF65-F5344CB8AC3E}">
        <p14:creationId xmlns:p14="http://schemas.microsoft.com/office/powerpoint/2010/main" val="217272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C6316-076F-4452-9521-551CF40D90F8}"/>
              </a:ext>
            </a:extLst>
          </p:cNvPr>
          <p:cNvSpPr>
            <a:spLocks noGrp="1"/>
          </p:cNvSpPr>
          <p:nvPr>
            <p:ph idx="1"/>
          </p:nvPr>
        </p:nvSpPr>
        <p:spPr>
          <a:xfrm>
            <a:off x="838200" y="1868488"/>
            <a:ext cx="10515600" cy="4351338"/>
          </a:xfrm>
        </p:spPr>
        <p:txBody>
          <a:bodyPr>
            <a:normAutofit/>
          </a:bodyPr>
          <a:lstStyle/>
          <a:p>
            <a:r>
              <a:rPr lang="en-US" b="0" i="0" dirty="0">
                <a:effectLst/>
                <a:latin typeface="Arial" panose="020B0604020202020204" pitchFamily="34" charset="0"/>
              </a:rPr>
              <a:t>*The design process is a sequence of expert activities that produces an innovative product (i.e., the design artifact). The evaluation of the artifact then provides feedback information and a better understanding of the problem in order to improve both the quality of the product and the design process. This </a:t>
            </a:r>
            <a:r>
              <a:rPr lang="en-US" b="0" i="0" dirty="0">
                <a:solidFill>
                  <a:srgbClr val="FF0000"/>
                </a:solidFill>
                <a:effectLst/>
                <a:latin typeface="Arial" panose="020B0604020202020204" pitchFamily="34" charset="0"/>
              </a:rPr>
              <a:t>build-and-evaluate</a:t>
            </a:r>
            <a:r>
              <a:rPr lang="en-US" b="0" i="0" dirty="0">
                <a:effectLst/>
                <a:latin typeface="Arial" panose="020B0604020202020204" pitchFamily="34" charset="0"/>
              </a:rPr>
              <a:t> loop is typically iterated a number of times before the final design artifact is generated (Markus et al. 2002).</a:t>
            </a:r>
            <a:endParaRPr lang="fa-IR" dirty="0"/>
          </a:p>
        </p:txBody>
      </p:sp>
    </p:spTree>
    <p:extLst>
      <p:ext uri="{BB962C8B-B14F-4D97-AF65-F5344CB8AC3E}">
        <p14:creationId xmlns:p14="http://schemas.microsoft.com/office/powerpoint/2010/main" val="13324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5012-91E2-44F3-9F16-1A7416A5F7B3}"/>
              </a:ext>
            </a:extLst>
          </p:cNvPr>
          <p:cNvSpPr>
            <a:spLocks noGrp="1"/>
          </p:cNvSpPr>
          <p:nvPr>
            <p:ph type="title"/>
          </p:nvPr>
        </p:nvSpPr>
        <p:spPr/>
        <p:txBody>
          <a:bodyPr/>
          <a:lstStyle/>
          <a:p>
            <a:r>
              <a:rPr lang="en-US" dirty="0"/>
              <a:t>March and Smith (1995)</a:t>
            </a:r>
            <a:endParaRPr lang="fa-IR" dirty="0"/>
          </a:p>
        </p:txBody>
      </p:sp>
      <p:sp>
        <p:nvSpPr>
          <p:cNvPr id="3" name="Content Placeholder 2">
            <a:extLst>
              <a:ext uri="{FF2B5EF4-FFF2-40B4-BE49-F238E27FC236}">
                <a16:creationId xmlns:a16="http://schemas.microsoft.com/office/drawing/2014/main" id="{72FE9D01-C315-41C4-A919-CFEC86181E91}"/>
              </a:ext>
            </a:extLst>
          </p:cNvPr>
          <p:cNvSpPr>
            <a:spLocks noGrp="1"/>
          </p:cNvSpPr>
          <p:nvPr>
            <p:ph idx="1"/>
          </p:nvPr>
        </p:nvSpPr>
        <p:spPr/>
        <p:txBody>
          <a:bodyPr/>
          <a:lstStyle/>
          <a:p>
            <a:r>
              <a:rPr lang="en-US" b="0" i="0" dirty="0">
                <a:effectLst/>
                <a:latin typeface="Arial" panose="020B0604020202020204" pitchFamily="34" charset="0"/>
              </a:rPr>
              <a:t>March and Smith (1995) identify two design processes and four design artifacts produced by design-science research in IS. The two processes are </a:t>
            </a:r>
            <a:r>
              <a:rPr lang="en-US" b="0" i="0" dirty="0">
                <a:effectLst/>
                <a:highlight>
                  <a:srgbClr val="FFFF00"/>
                </a:highlight>
                <a:latin typeface="Arial" panose="020B0604020202020204" pitchFamily="34" charset="0"/>
              </a:rPr>
              <a:t>build</a:t>
            </a:r>
            <a:r>
              <a:rPr lang="en-US" b="0" i="0" dirty="0">
                <a:effectLst/>
                <a:latin typeface="Arial" panose="020B0604020202020204" pitchFamily="34" charset="0"/>
              </a:rPr>
              <a:t> and </a:t>
            </a:r>
            <a:r>
              <a:rPr lang="en-US" b="0" i="0" dirty="0">
                <a:effectLst/>
                <a:highlight>
                  <a:srgbClr val="FFFF00"/>
                </a:highlight>
                <a:latin typeface="Arial" panose="020B0604020202020204" pitchFamily="34" charset="0"/>
              </a:rPr>
              <a:t>evaluate</a:t>
            </a:r>
            <a:r>
              <a:rPr lang="en-US" b="0" i="0" dirty="0">
                <a:effectLst/>
                <a:latin typeface="Arial" panose="020B0604020202020204" pitchFamily="34" charset="0"/>
              </a:rPr>
              <a:t>. The artifacts are </a:t>
            </a:r>
            <a:r>
              <a:rPr lang="en-US" b="0" i="0" dirty="0">
                <a:effectLst/>
                <a:highlight>
                  <a:srgbClr val="FFFF00"/>
                </a:highlight>
                <a:latin typeface="Arial" panose="020B0604020202020204" pitchFamily="34" charset="0"/>
              </a:rPr>
              <a:t>constructs</a:t>
            </a:r>
            <a:r>
              <a:rPr lang="en-US" b="0" i="0" dirty="0">
                <a:effectLst/>
                <a:latin typeface="Arial" panose="020B0604020202020204" pitchFamily="34" charset="0"/>
              </a:rPr>
              <a:t>, </a:t>
            </a:r>
            <a:r>
              <a:rPr lang="en-US" b="0" i="0" dirty="0">
                <a:effectLst/>
                <a:highlight>
                  <a:srgbClr val="FFFF00"/>
                </a:highlight>
                <a:latin typeface="Arial" panose="020B0604020202020204" pitchFamily="34" charset="0"/>
              </a:rPr>
              <a:t>models</a:t>
            </a:r>
            <a:r>
              <a:rPr lang="en-US" b="0" i="0" dirty="0">
                <a:effectLst/>
                <a:latin typeface="Arial" panose="020B0604020202020204" pitchFamily="34" charset="0"/>
              </a:rPr>
              <a:t>, </a:t>
            </a:r>
            <a:r>
              <a:rPr lang="en-US" b="0" i="0" dirty="0">
                <a:effectLst/>
                <a:highlight>
                  <a:srgbClr val="FFFF00"/>
                </a:highlight>
                <a:latin typeface="Arial" panose="020B0604020202020204" pitchFamily="34" charset="0"/>
              </a:rPr>
              <a:t>methods</a:t>
            </a:r>
            <a:r>
              <a:rPr lang="en-US" b="0" i="0" dirty="0">
                <a:effectLst/>
                <a:latin typeface="Arial" panose="020B0604020202020204" pitchFamily="34" charset="0"/>
              </a:rPr>
              <a:t>, and </a:t>
            </a:r>
            <a:r>
              <a:rPr lang="en-US" b="0" i="0" dirty="0">
                <a:effectLst/>
                <a:highlight>
                  <a:srgbClr val="FFFF00"/>
                </a:highlight>
                <a:latin typeface="Arial" panose="020B0604020202020204" pitchFamily="34" charset="0"/>
              </a:rPr>
              <a:t>instantiations</a:t>
            </a:r>
            <a:r>
              <a:rPr lang="en-US" b="0" i="0" dirty="0">
                <a:effectLst/>
                <a:latin typeface="Arial" panose="020B0604020202020204" pitchFamily="34" charset="0"/>
              </a:rPr>
              <a:t>.</a:t>
            </a:r>
          </a:p>
          <a:p>
            <a:r>
              <a:rPr lang="en-US" b="0" i="0" dirty="0">
                <a:effectLst/>
                <a:latin typeface="Arial" panose="020B0604020202020204" pitchFamily="34" charset="0"/>
              </a:rPr>
              <a:t>Purposeful artifacts are built to address heretofore unsolved problems.</a:t>
            </a:r>
            <a:br>
              <a:rPr lang="en-US" dirty="0"/>
            </a:br>
            <a:endParaRPr lang="fa-IR" dirty="0"/>
          </a:p>
        </p:txBody>
      </p:sp>
    </p:spTree>
    <p:extLst>
      <p:ext uri="{BB962C8B-B14F-4D97-AF65-F5344CB8AC3E}">
        <p14:creationId xmlns:p14="http://schemas.microsoft.com/office/powerpoint/2010/main" val="2794503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E158-C655-46DB-8A7F-7C9C3AB70381}"/>
              </a:ext>
            </a:extLst>
          </p:cNvPr>
          <p:cNvSpPr>
            <a:spLocks noGrp="1"/>
          </p:cNvSpPr>
          <p:nvPr>
            <p:ph type="title"/>
          </p:nvPr>
        </p:nvSpPr>
        <p:spPr/>
        <p:txBody>
          <a:bodyPr/>
          <a:lstStyle/>
          <a:p>
            <a:r>
              <a:rPr lang="en-US" dirty="0"/>
              <a:t>Constructs </a:t>
            </a:r>
            <a:endParaRPr lang="fa-IR" dirty="0"/>
          </a:p>
        </p:txBody>
      </p:sp>
      <p:sp>
        <p:nvSpPr>
          <p:cNvPr id="3" name="Content Placeholder 2">
            <a:extLst>
              <a:ext uri="{FF2B5EF4-FFF2-40B4-BE49-F238E27FC236}">
                <a16:creationId xmlns:a16="http://schemas.microsoft.com/office/drawing/2014/main" id="{1DBD7B70-380B-499B-9423-C9C947A083BA}"/>
              </a:ext>
            </a:extLst>
          </p:cNvPr>
          <p:cNvSpPr>
            <a:spLocks noGrp="1"/>
          </p:cNvSpPr>
          <p:nvPr>
            <p:ph idx="1"/>
          </p:nvPr>
        </p:nvSpPr>
        <p:spPr/>
        <p:txBody>
          <a:bodyPr/>
          <a:lstStyle/>
          <a:p>
            <a:r>
              <a:rPr lang="en-US" b="0" i="0" dirty="0">
                <a:effectLst/>
                <a:latin typeface="Arial" panose="020B0604020202020204" pitchFamily="34" charset="0"/>
              </a:rPr>
              <a:t>Constructs provide the language in which problems and solutions are defined and communicated (</a:t>
            </a:r>
            <a:r>
              <a:rPr lang="en-US" b="0" i="0" dirty="0" err="1">
                <a:effectLst/>
                <a:latin typeface="Arial" panose="020B0604020202020204" pitchFamily="34" charset="0"/>
              </a:rPr>
              <a:t>Schˆn</a:t>
            </a:r>
            <a:r>
              <a:rPr lang="en-US" b="0" i="0" dirty="0">
                <a:effectLst/>
                <a:latin typeface="Arial" panose="020B0604020202020204" pitchFamily="34" charset="0"/>
              </a:rPr>
              <a:t> 1983).</a:t>
            </a:r>
            <a:endParaRPr lang="fa-IR" dirty="0"/>
          </a:p>
        </p:txBody>
      </p:sp>
    </p:spTree>
    <p:extLst>
      <p:ext uri="{BB962C8B-B14F-4D97-AF65-F5344CB8AC3E}">
        <p14:creationId xmlns:p14="http://schemas.microsoft.com/office/powerpoint/2010/main" val="280042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FA40-F032-4727-9822-688001E9BD52}"/>
              </a:ext>
            </a:extLst>
          </p:cNvPr>
          <p:cNvSpPr>
            <a:spLocks noGrp="1"/>
          </p:cNvSpPr>
          <p:nvPr>
            <p:ph type="title"/>
          </p:nvPr>
        </p:nvSpPr>
        <p:spPr/>
        <p:txBody>
          <a:bodyPr/>
          <a:lstStyle/>
          <a:p>
            <a:r>
              <a:rPr lang="en-US" dirty="0"/>
              <a:t>Models</a:t>
            </a:r>
            <a:endParaRPr lang="fa-IR" dirty="0"/>
          </a:p>
        </p:txBody>
      </p:sp>
      <p:sp>
        <p:nvSpPr>
          <p:cNvPr id="3" name="Content Placeholder 2">
            <a:extLst>
              <a:ext uri="{FF2B5EF4-FFF2-40B4-BE49-F238E27FC236}">
                <a16:creationId xmlns:a16="http://schemas.microsoft.com/office/drawing/2014/main" id="{17258388-FBCB-425B-8315-7B2AA4CC0123}"/>
              </a:ext>
            </a:extLst>
          </p:cNvPr>
          <p:cNvSpPr>
            <a:spLocks noGrp="1"/>
          </p:cNvSpPr>
          <p:nvPr>
            <p:ph idx="1"/>
          </p:nvPr>
        </p:nvSpPr>
        <p:spPr/>
        <p:txBody>
          <a:bodyPr/>
          <a:lstStyle/>
          <a:p>
            <a:r>
              <a:rPr lang="en-US" b="0" i="0" dirty="0">
                <a:effectLst/>
                <a:latin typeface="Arial" panose="020B0604020202020204" pitchFamily="34" charset="0"/>
              </a:rPr>
              <a:t>Models use constructs to represent a real world situation design problem and its solution space.</a:t>
            </a:r>
            <a:endParaRPr lang="fa-IR" dirty="0"/>
          </a:p>
        </p:txBody>
      </p:sp>
    </p:spTree>
    <p:extLst>
      <p:ext uri="{BB962C8B-B14F-4D97-AF65-F5344CB8AC3E}">
        <p14:creationId xmlns:p14="http://schemas.microsoft.com/office/powerpoint/2010/main" val="308391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1948-9881-4A85-B917-7B5A5894641D}"/>
              </a:ext>
            </a:extLst>
          </p:cNvPr>
          <p:cNvSpPr>
            <a:spLocks noGrp="1"/>
          </p:cNvSpPr>
          <p:nvPr>
            <p:ph type="title"/>
          </p:nvPr>
        </p:nvSpPr>
        <p:spPr/>
        <p:txBody>
          <a:bodyPr/>
          <a:lstStyle/>
          <a:p>
            <a:r>
              <a:rPr lang="en-US" dirty="0"/>
              <a:t>Methods</a:t>
            </a:r>
            <a:endParaRPr lang="fa-IR" dirty="0"/>
          </a:p>
        </p:txBody>
      </p:sp>
      <p:sp>
        <p:nvSpPr>
          <p:cNvPr id="3" name="Content Placeholder 2">
            <a:extLst>
              <a:ext uri="{FF2B5EF4-FFF2-40B4-BE49-F238E27FC236}">
                <a16:creationId xmlns:a16="http://schemas.microsoft.com/office/drawing/2014/main" id="{B19E2230-EFDA-4946-834F-499AC431DE3D}"/>
              </a:ext>
            </a:extLst>
          </p:cNvPr>
          <p:cNvSpPr>
            <a:spLocks noGrp="1"/>
          </p:cNvSpPr>
          <p:nvPr>
            <p:ph idx="1"/>
          </p:nvPr>
        </p:nvSpPr>
        <p:spPr/>
        <p:txBody>
          <a:bodyPr/>
          <a:lstStyle/>
          <a:p>
            <a:r>
              <a:rPr lang="en-US" b="0" i="0" dirty="0">
                <a:effectLst/>
                <a:latin typeface="Arial" panose="020B0604020202020204" pitchFamily="34" charset="0"/>
              </a:rPr>
              <a:t>Methods define processes. They provide guidance on how to solve problems, that is, how to search the solution space. These can range from formal, mathematical algorithms that explicitly define the search process to informal, textual descriptions of best practice approaches, or some combination.</a:t>
            </a:r>
            <a:endParaRPr lang="fa-IR" dirty="0"/>
          </a:p>
        </p:txBody>
      </p:sp>
    </p:spTree>
    <p:extLst>
      <p:ext uri="{BB962C8B-B14F-4D97-AF65-F5344CB8AC3E}">
        <p14:creationId xmlns:p14="http://schemas.microsoft.com/office/powerpoint/2010/main" val="3311432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E3E5-0E18-41DA-8BC7-95ED1E42DBCF}"/>
              </a:ext>
            </a:extLst>
          </p:cNvPr>
          <p:cNvSpPr>
            <a:spLocks noGrp="1"/>
          </p:cNvSpPr>
          <p:nvPr>
            <p:ph type="title"/>
          </p:nvPr>
        </p:nvSpPr>
        <p:spPr/>
        <p:txBody>
          <a:bodyPr/>
          <a:lstStyle/>
          <a:p>
            <a:r>
              <a:rPr lang="en-US" dirty="0"/>
              <a:t>Instantiations</a:t>
            </a:r>
            <a:endParaRPr lang="fa-IR" dirty="0"/>
          </a:p>
        </p:txBody>
      </p:sp>
      <p:sp>
        <p:nvSpPr>
          <p:cNvPr id="3" name="Content Placeholder 2">
            <a:extLst>
              <a:ext uri="{FF2B5EF4-FFF2-40B4-BE49-F238E27FC236}">
                <a16:creationId xmlns:a16="http://schemas.microsoft.com/office/drawing/2014/main" id="{7D1D1AD4-4B70-47A8-B802-FEAD54B4252F}"/>
              </a:ext>
            </a:extLst>
          </p:cNvPr>
          <p:cNvSpPr>
            <a:spLocks noGrp="1"/>
          </p:cNvSpPr>
          <p:nvPr>
            <p:ph idx="1"/>
          </p:nvPr>
        </p:nvSpPr>
        <p:spPr/>
        <p:txBody>
          <a:bodyPr/>
          <a:lstStyle/>
          <a:p>
            <a:r>
              <a:rPr lang="en-US" b="0" i="0" dirty="0">
                <a:effectLst/>
                <a:latin typeface="Arial" panose="020B0604020202020204" pitchFamily="34" charset="0"/>
              </a:rPr>
              <a:t>Instantiations show that constructs, models, or methods can be implemented in a working system. </a:t>
            </a:r>
            <a:r>
              <a:rPr lang="en-US" b="0" i="0" dirty="0">
                <a:effectLst/>
                <a:highlight>
                  <a:srgbClr val="FFFF00"/>
                </a:highlight>
                <a:latin typeface="Arial" panose="020B0604020202020204" pitchFamily="34" charset="0"/>
              </a:rPr>
              <a:t>They demonstrate feasibility</a:t>
            </a:r>
            <a:r>
              <a:rPr lang="en-US" b="0" i="0" dirty="0">
                <a:effectLst/>
                <a:latin typeface="Arial" panose="020B0604020202020204" pitchFamily="34" charset="0"/>
              </a:rPr>
              <a:t>, enabling concrete assessment of an artifacts suitability to its intended purpose. They also enable researchers to learn about the real world, how the artifact affects it, and how users appropriate it.</a:t>
            </a:r>
            <a:endParaRPr lang="fa-IR" dirty="0"/>
          </a:p>
        </p:txBody>
      </p:sp>
    </p:spTree>
    <p:extLst>
      <p:ext uri="{BB962C8B-B14F-4D97-AF65-F5344CB8AC3E}">
        <p14:creationId xmlns:p14="http://schemas.microsoft.com/office/powerpoint/2010/main" val="62460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FB96-D510-4A38-81C1-6E071ACABBFB}"/>
              </a:ext>
            </a:extLst>
          </p:cNvPr>
          <p:cNvSpPr>
            <a:spLocks noGrp="1"/>
          </p:cNvSpPr>
          <p:nvPr>
            <p:ph type="title"/>
          </p:nvPr>
        </p:nvSpPr>
        <p:spPr/>
        <p:txBody>
          <a:bodyPr/>
          <a:lstStyle/>
          <a:p>
            <a:r>
              <a:rPr lang="en-US" dirty="0"/>
              <a:t>Business need</a:t>
            </a:r>
            <a:endParaRPr lang="fa-IR" dirty="0"/>
          </a:p>
        </p:txBody>
      </p:sp>
      <p:sp>
        <p:nvSpPr>
          <p:cNvPr id="3" name="Content Placeholder 2">
            <a:extLst>
              <a:ext uri="{FF2B5EF4-FFF2-40B4-BE49-F238E27FC236}">
                <a16:creationId xmlns:a16="http://schemas.microsoft.com/office/drawing/2014/main" id="{DDB849ED-2905-43E5-A0B5-9F2B7E1DC12E}"/>
              </a:ext>
            </a:extLst>
          </p:cNvPr>
          <p:cNvSpPr>
            <a:spLocks noGrp="1"/>
          </p:cNvSpPr>
          <p:nvPr>
            <p:ph idx="1"/>
          </p:nvPr>
        </p:nvSpPr>
        <p:spPr/>
        <p:txBody>
          <a:bodyPr/>
          <a:lstStyle/>
          <a:p>
            <a:r>
              <a:rPr lang="en-US" b="0" i="0" dirty="0">
                <a:effectLst/>
                <a:latin typeface="Arial" panose="020B0604020202020204" pitchFamily="34" charset="0"/>
              </a:rPr>
              <a:t>Given such an articulated business need, IS research is conducted in two complementary phases. Behavioral science addresses research through the development and justification of theories that explain or predict phenomena related to the identified business need. Design science addresses research through the building and evaluation of artifacts designed to meet the identified business need.</a:t>
            </a:r>
            <a:endParaRPr lang="fa-IR" dirty="0"/>
          </a:p>
        </p:txBody>
      </p:sp>
    </p:spTree>
    <p:extLst>
      <p:ext uri="{BB962C8B-B14F-4D97-AF65-F5344CB8AC3E}">
        <p14:creationId xmlns:p14="http://schemas.microsoft.com/office/powerpoint/2010/main" val="146152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46CE-B65B-4655-81F4-BA3A0191B5D2}"/>
              </a:ext>
            </a:extLst>
          </p:cNvPr>
          <p:cNvSpPr>
            <a:spLocks noGrp="1"/>
          </p:cNvSpPr>
          <p:nvPr>
            <p:ph type="title"/>
          </p:nvPr>
        </p:nvSpPr>
        <p:spPr/>
        <p:txBody>
          <a:bodyPr/>
          <a:lstStyle/>
          <a:p>
            <a:r>
              <a:rPr lang="en-US" dirty="0"/>
              <a:t>What is </a:t>
            </a:r>
            <a:r>
              <a:rPr lang="en-US" dirty="0" err="1"/>
              <a:t>IS</a:t>
            </a:r>
            <a:r>
              <a:rPr lang="en-US" dirty="0"/>
              <a:t>?</a:t>
            </a:r>
            <a:endParaRPr lang="fa-IR" dirty="0"/>
          </a:p>
        </p:txBody>
      </p:sp>
      <p:sp>
        <p:nvSpPr>
          <p:cNvPr id="3" name="Content Placeholder 2">
            <a:extLst>
              <a:ext uri="{FF2B5EF4-FFF2-40B4-BE49-F238E27FC236}">
                <a16:creationId xmlns:a16="http://schemas.microsoft.com/office/drawing/2014/main" id="{C345AD72-0E81-41D2-B81C-0940CE134915}"/>
              </a:ext>
            </a:extLst>
          </p:cNvPr>
          <p:cNvSpPr>
            <a:spLocks noGrp="1"/>
          </p:cNvSpPr>
          <p:nvPr>
            <p:ph idx="1"/>
          </p:nvPr>
        </p:nvSpPr>
        <p:spPr/>
        <p:txBody>
          <a:bodyPr>
            <a:normAutofit/>
          </a:bodyPr>
          <a:lstStyle/>
          <a:p>
            <a:r>
              <a:rPr lang="en-US" dirty="0"/>
              <a:t>information system, an integrated set of components for collecting, storing, and processing data and for providing information, knowledge, and digital products.</a:t>
            </a:r>
          </a:p>
          <a:p>
            <a:r>
              <a:rPr lang="en-US" dirty="0"/>
              <a:t>Personal computers, smartphones, databases, and networks are just some examples of information systems.</a:t>
            </a:r>
            <a:endParaRPr lang="fa-IR" dirty="0"/>
          </a:p>
        </p:txBody>
      </p:sp>
    </p:spTree>
    <p:extLst>
      <p:ext uri="{BB962C8B-B14F-4D97-AF65-F5344CB8AC3E}">
        <p14:creationId xmlns:p14="http://schemas.microsoft.com/office/powerpoint/2010/main" val="158375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B380-BC4F-49E3-A106-6C58DA707994}"/>
              </a:ext>
            </a:extLst>
          </p:cNvPr>
          <p:cNvSpPr>
            <a:spLocks noGrp="1"/>
          </p:cNvSpPr>
          <p:nvPr>
            <p:ph type="title"/>
          </p:nvPr>
        </p:nvSpPr>
        <p:spPr/>
        <p:txBody>
          <a:bodyPr/>
          <a:lstStyle/>
          <a:p>
            <a:r>
              <a:rPr lang="en-US" dirty="0"/>
              <a:t>Truth vs utility</a:t>
            </a:r>
            <a:endParaRPr lang="fa-IR" dirty="0"/>
          </a:p>
        </p:txBody>
      </p:sp>
      <p:sp>
        <p:nvSpPr>
          <p:cNvPr id="3" name="Content Placeholder 2">
            <a:extLst>
              <a:ext uri="{FF2B5EF4-FFF2-40B4-BE49-F238E27FC236}">
                <a16:creationId xmlns:a16="http://schemas.microsoft.com/office/drawing/2014/main" id="{582B5D96-8582-4D55-8AE3-C718F80800DC}"/>
              </a:ext>
            </a:extLst>
          </p:cNvPr>
          <p:cNvSpPr>
            <a:spLocks noGrp="1"/>
          </p:cNvSpPr>
          <p:nvPr>
            <p:ph idx="1"/>
          </p:nvPr>
        </p:nvSpPr>
        <p:spPr/>
        <p:txBody>
          <a:bodyPr/>
          <a:lstStyle/>
          <a:p>
            <a:r>
              <a:rPr lang="en-US" b="0" i="0" dirty="0">
                <a:effectLst/>
                <a:latin typeface="Arial" panose="020B0604020202020204" pitchFamily="34" charset="0"/>
              </a:rPr>
              <a:t>The goal of behavioral-science research is truth. The goal of design-science research is utility. As argued above, our position is that truth and utility are inseparable. Truth informs design and utility informs theory.</a:t>
            </a:r>
            <a:endParaRPr lang="fa-IR" dirty="0"/>
          </a:p>
        </p:txBody>
      </p:sp>
    </p:spTree>
    <p:extLst>
      <p:ext uri="{BB962C8B-B14F-4D97-AF65-F5344CB8AC3E}">
        <p14:creationId xmlns:p14="http://schemas.microsoft.com/office/powerpoint/2010/main" val="3416069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D3F1-07F0-410B-9B8F-7948914B8FE5}"/>
              </a:ext>
            </a:extLst>
          </p:cNvPr>
          <p:cNvSpPr>
            <a:spLocks noGrp="1"/>
          </p:cNvSpPr>
          <p:nvPr>
            <p:ph type="title"/>
          </p:nvPr>
        </p:nvSpPr>
        <p:spPr/>
        <p:txBody>
          <a:bodyPr/>
          <a:lstStyle/>
          <a:p>
            <a:r>
              <a:rPr lang="en-US" dirty="0"/>
              <a:t>Methodologies</a:t>
            </a:r>
            <a:endParaRPr lang="fa-IR" dirty="0"/>
          </a:p>
        </p:txBody>
      </p:sp>
      <p:sp>
        <p:nvSpPr>
          <p:cNvPr id="3" name="Content Placeholder 2">
            <a:extLst>
              <a:ext uri="{FF2B5EF4-FFF2-40B4-BE49-F238E27FC236}">
                <a16:creationId xmlns:a16="http://schemas.microsoft.com/office/drawing/2014/main" id="{65F459F1-BFC3-4D86-8564-37F809D5BAB0}"/>
              </a:ext>
            </a:extLst>
          </p:cNvPr>
          <p:cNvSpPr>
            <a:spLocks noGrp="1"/>
          </p:cNvSpPr>
          <p:nvPr>
            <p:ph idx="1"/>
          </p:nvPr>
        </p:nvSpPr>
        <p:spPr/>
        <p:txBody>
          <a:bodyPr>
            <a:normAutofit/>
          </a:bodyPr>
          <a:lstStyle/>
          <a:p>
            <a:pPr algn="justLow"/>
            <a:r>
              <a:rPr lang="en-US" b="0" i="0" dirty="0">
                <a:effectLst/>
                <a:latin typeface="Arial" panose="020B0604020202020204" pitchFamily="34" charset="0"/>
              </a:rPr>
              <a:t>The knowledge base provides the raw materials from and through which IS research is accomplished. The knowledge base is composed of foundations and methodologies.</a:t>
            </a:r>
          </a:p>
          <a:p>
            <a:pPr algn="justLow"/>
            <a:r>
              <a:rPr lang="en-US" b="0" i="0" dirty="0">
                <a:effectLst/>
                <a:latin typeface="Arial" panose="020B0604020202020204" pitchFamily="34" charset="0"/>
              </a:rPr>
              <a:t>Methodologies provide guidelines used in the justify/evaluate phase</a:t>
            </a:r>
          </a:p>
          <a:p>
            <a:pPr algn="justLow"/>
            <a:r>
              <a:rPr lang="en-US" b="0" i="0" dirty="0">
                <a:effectLst/>
                <a:latin typeface="Arial" panose="020B0604020202020204" pitchFamily="34" charset="0"/>
              </a:rPr>
              <a:t>In behavioral science, methodologies are typically rooted in data collection and empirical analysis techniques.</a:t>
            </a:r>
          </a:p>
          <a:p>
            <a:pPr algn="justLow"/>
            <a:r>
              <a:rPr lang="en-US" b="0" i="0" dirty="0">
                <a:effectLst/>
                <a:latin typeface="Arial" panose="020B0604020202020204" pitchFamily="34" charset="0"/>
              </a:rPr>
              <a:t>In design science, computational and mathematical methods are primarily used to evaluate the quality and effectiveness of artifacts; however, empirical techniques may also be employed.</a:t>
            </a:r>
            <a:endParaRPr lang="fa-IR" dirty="0"/>
          </a:p>
        </p:txBody>
      </p:sp>
    </p:spTree>
    <p:extLst>
      <p:ext uri="{BB962C8B-B14F-4D97-AF65-F5344CB8AC3E}">
        <p14:creationId xmlns:p14="http://schemas.microsoft.com/office/powerpoint/2010/main" val="147198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5C48-05E3-4A15-96C6-6967B96C0BFA}"/>
              </a:ext>
            </a:extLst>
          </p:cNvPr>
          <p:cNvSpPr>
            <a:spLocks noGrp="1"/>
          </p:cNvSpPr>
          <p:nvPr>
            <p:ph type="title"/>
          </p:nvPr>
        </p:nvSpPr>
        <p:spPr/>
        <p:txBody>
          <a:bodyPr/>
          <a:lstStyle/>
          <a:p>
            <a:r>
              <a:rPr lang="en-US" dirty="0"/>
              <a:t>Contributions</a:t>
            </a:r>
            <a:endParaRPr lang="fa-IR" dirty="0"/>
          </a:p>
        </p:txBody>
      </p:sp>
      <p:sp>
        <p:nvSpPr>
          <p:cNvPr id="3" name="Content Placeholder 2">
            <a:extLst>
              <a:ext uri="{FF2B5EF4-FFF2-40B4-BE49-F238E27FC236}">
                <a16:creationId xmlns:a16="http://schemas.microsoft.com/office/drawing/2014/main" id="{250A3662-E904-4734-88BF-5E33196DC35A}"/>
              </a:ext>
            </a:extLst>
          </p:cNvPr>
          <p:cNvSpPr>
            <a:spLocks noGrp="1"/>
          </p:cNvSpPr>
          <p:nvPr>
            <p:ph idx="1"/>
          </p:nvPr>
        </p:nvSpPr>
        <p:spPr/>
        <p:txBody>
          <a:bodyPr/>
          <a:lstStyle/>
          <a:p>
            <a:pPr algn="justLow"/>
            <a:r>
              <a:rPr lang="en-US" b="0" i="0" dirty="0">
                <a:effectLst/>
                <a:latin typeface="Arial" panose="020B0604020202020204" pitchFamily="34" charset="0"/>
              </a:rPr>
              <a:t>A justified theory that is not useful for the environment contributes as little to the IS literature as an artifact that solves a nonexistent problem.</a:t>
            </a:r>
            <a:endParaRPr lang="fa-IR" dirty="0"/>
          </a:p>
        </p:txBody>
      </p:sp>
    </p:spTree>
    <p:extLst>
      <p:ext uri="{BB962C8B-B14F-4D97-AF65-F5344CB8AC3E}">
        <p14:creationId xmlns:p14="http://schemas.microsoft.com/office/powerpoint/2010/main" val="120470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53BA8-C41B-48A8-845F-034CCF3E5020}"/>
              </a:ext>
            </a:extLst>
          </p:cNvPr>
          <p:cNvSpPr>
            <a:spLocks noGrp="1"/>
          </p:cNvSpPr>
          <p:nvPr>
            <p:ph type="title"/>
          </p:nvPr>
        </p:nvSpPr>
        <p:spPr/>
        <p:txBody>
          <a:bodyPr/>
          <a:lstStyle/>
          <a:p>
            <a:r>
              <a:rPr lang="en-US" dirty="0"/>
              <a:t>Routine design vs design research</a:t>
            </a:r>
            <a:endParaRPr lang="fa-IR" dirty="0"/>
          </a:p>
        </p:txBody>
      </p:sp>
      <p:sp>
        <p:nvSpPr>
          <p:cNvPr id="3" name="Content Placeholder 2">
            <a:extLst>
              <a:ext uri="{FF2B5EF4-FFF2-40B4-BE49-F238E27FC236}">
                <a16:creationId xmlns:a16="http://schemas.microsoft.com/office/drawing/2014/main" id="{3B1E8CB5-8238-488F-817C-FFA84F8FE3AA}"/>
              </a:ext>
            </a:extLst>
          </p:cNvPr>
          <p:cNvSpPr>
            <a:spLocks noGrp="1"/>
          </p:cNvSpPr>
          <p:nvPr>
            <p:ph idx="1"/>
          </p:nvPr>
        </p:nvSpPr>
        <p:spPr/>
        <p:txBody>
          <a:bodyPr>
            <a:normAutofit fontScale="92500" lnSpcReduction="10000"/>
          </a:bodyPr>
          <a:lstStyle/>
          <a:p>
            <a:pPr algn="justLow"/>
            <a:r>
              <a:rPr lang="en-US" b="0" i="0" dirty="0">
                <a:effectLst/>
                <a:latin typeface="Arial" panose="020B0604020202020204" pitchFamily="34" charset="0"/>
              </a:rPr>
              <a:t>One issue that must be addressed in design-science research is differentiating routine design or system building from design research. The difference is in the nature of the problems and solutions. Routine design is the application of existing knowledge to organizational problems, such as constructing a financial or marketing information system using best practice artifacts (constructs, models, methods, and instantiations) existing in the knowledge base. </a:t>
            </a:r>
            <a:r>
              <a:rPr lang="en-US" b="0" i="0" dirty="0">
                <a:effectLst/>
                <a:highlight>
                  <a:srgbClr val="FFFF00"/>
                </a:highlight>
                <a:latin typeface="Arial" panose="020B0604020202020204" pitchFamily="34" charset="0"/>
              </a:rPr>
              <a:t>On the other hand, design-science research addresses important unsolved problems in unique or innovative ways or solved problems in more effective or efficient ways. The key differentiator between routine design and design research is the clear identification of a contribution to the archival knowledge base of foundations and methodologies.</a:t>
            </a:r>
            <a:endParaRPr lang="fa-IR" dirty="0">
              <a:highlight>
                <a:srgbClr val="FFFF00"/>
              </a:highlight>
            </a:endParaRPr>
          </a:p>
        </p:txBody>
      </p:sp>
    </p:spTree>
    <p:extLst>
      <p:ext uri="{BB962C8B-B14F-4D97-AF65-F5344CB8AC3E}">
        <p14:creationId xmlns:p14="http://schemas.microsoft.com/office/powerpoint/2010/main" val="1895783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2BB8-1618-4297-BF8C-DD15B85A4F72}"/>
              </a:ext>
            </a:extLst>
          </p:cNvPr>
          <p:cNvSpPr>
            <a:spLocks noGrp="1"/>
          </p:cNvSpPr>
          <p:nvPr>
            <p:ph type="title"/>
          </p:nvPr>
        </p:nvSpPr>
        <p:spPr/>
        <p:txBody>
          <a:bodyPr/>
          <a:lstStyle/>
          <a:p>
            <a:r>
              <a:rPr lang="en-US" dirty="0"/>
              <a:t>Wicked problems in D-S</a:t>
            </a:r>
            <a:endParaRPr lang="fa-IR" dirty="0"/>
          </a:p>
        </p:txBody>
      </p:sp>
      <p:sp>
        <p:nvSpPr>
          <p:cNvPr id="3" name="Content Placeholder 2">
            <a:extLst>
              <a:ext uri="{FF2B5EF4-FFF2-40B4-BE49-F238E27FC236}">
                <a16:creationId xmlns:a16="http://schemas.microsoft.com/office/drawing/2014/main" id="{C4229986-611A-4E64-8D7B-0DF0ED924A54}"/>
              </a:ext>
            </a:extLst>
          </p:cNvPr>
          <p:cNvSpPr>
            <a:spLocks noGrp="1"/>
          </p:cNvSpPr>
          <p:nvPr>
            <p:ph idx="1"/>
          </p:nvPr>
        </p:nvSpPr>
        <p:spPr/>
        <p:txBody>
          <a:bodyPr>
            <a:normAutofit lnSpcReduction="10000"/>
          </a:bodyPr>
          <a:lstStyle/>
          <a:p>
            <a:r>
              <a:rPr lang="en-US" b="0" i="0" dirty="0">
                <a:effectLst/>
                <a:latin typeface="Arial" panose="020B0604020202020204" pitchFamily="34" charset="0"/>
              </a:rPr>
              <a:t>unstable requirements and constraints based upon ill-defined environmental contexts</a:t>
            </a:r>
          </a:p>
          <a:p>
            <a:r>
              <a:rPr lang="en-US" b="0" i="0" dirty="0">
                <a:effectLst/>
                <a:latin typeface="Arial" panose="020B0604020202020204" pitchFamily="34" charset="0"/>
              </a:rPr>
              <a:t>complex interactions among subcomponents of the problem and its solution</a:t>
            </a:r>
          </a:p>
          <a:p>
            <a:r>
              <a:rPr lang="en-US" b="0" i="0" dirty="0">
                <a:effectLst/>
                <a:latin typeface="Arial" panose="020B0604020202020204" pitchFamily="34" charset="0"/>
              </a:rPr>
              <a:t>inherent flexibility to change design processes as well as design artifacts (</a:t>
            </a:r>
            <a:r>
              <a:rPr lang="en-US" b="0" i="0" dirty="0" err="1">
                <a:effectLst/>
                <a:latin typeface="Arial" panose="020B0604020202020204" pitchFamily="34" charset="0"/>
              </a:rPr>
              <a:t>i.e.,malleable</a:t>
            </a:r>
            <a:r>
              <a:rPr lang="en-US" b="0" i="0" dirty="0">
                <a:effectLst/>
                <a:latin typeface="Arial" panose="020B0604020202020204" pitchFamily="34" charset="0"/>
              </a:rPr>
              <a:t> processes and artifacts)</a:t>
            </a:r>
          </a:p>
          <a:p>
            <a:r>
              <a:rPr lang="en-US" b="0" i="0" dirty="0">
                <a:effectLst/>
                <a:latin typeface="Arial" panose="020B0604020202020204" pitchFamily="34" charset="0"/>
              </a:rPr>
              <a:t>a critical dependence upon human cognitive abilities (e.g., creativity) to produce effective solutions</a:t>
            </a:r>
          </a:p>
          <a:p>
            <a:r>
              <a:rPr lang="en-US" b="0" i="0" dirty="0">
                <a:effectLst/>
                <a:latin typeface="Arial" panose="020B0604020202020204" pitchFamily="34" charset="0"/>
              </a:rPr>
              <a:t>a critical dependence upon human social abilities (e.g., teamwork) to produce effective solutions</a:t>
            </a:r>
            <a:endParaRPr lang="fa-IR" dirty="0"/>
          </a:p>
        </p:txBody>
      </p:sp>
    </p:spTree>
    <p:extLst>
      <p:ext uri="{BB962C8B-B14F-4D97-AF65-F5344CB8AC3E}">
        <p14:creationId xmlns:p14="http://schemas.microsoft.com/office/powerpoint/2010/main" val="2114959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F9AE-739E-4368-B623-EC6A77506F19}"/>
              </a:ext>
            </a:extLst>
          </p:cNvPr>
          <p:cNvSpPr>
            <a:spLocks noGrp="1"/>
          </p:cNvSpPr>
          <p:nvPr>
            <p:ph type="title"/>
          </p:nvPr>
        </p:nvSpPr>
        <p:spPr/>
        <p:txBody>
          <a:bodyPr>
            <a:normAutofit/>
          </a:bodyPr>
          <a:lstStyle/>
          <a:p>
            <a:r>
              <a:rPr lang="en-US" dirty="0"/>
              <a:t>Guidelines for Design Science in Information Systems Research</a:t>
            </a:r>
            <a:endParaRPr lang="fa-IR" dirty="0"/>
          </a:p>
        </p:txBody>
      </p:sp>
      <p:sp>
        <p:nvSpPr>
          <p:cNvPr id="3" name="Content Placeholder 2">
            <a:extLst>
              <a:ext uri="{FF2B5EF4-FFF2-40B4-BE49-F238E27FC236}">
                <a16:creationId xmlns:a16="http://schemas.microsoft.com/office/drawing/2014/main" id="{5B1E9BCA-A618-4F02-B70E-6D74DE808ACD}"/>
              </a:ext>
            </a:extLst>
          </p:cNvPr>
          <p:cNvSpPr>
            <a:spLocks noGrp="1"/>
          </p:cNvSpPr>
          <p:nvPr>
            <p:ph idx="1"/>
          </p:nvPr>
        </p:nvSpPr>
        <p:spPr/>
        <p:txBody>
          <a:bodyPr>
            <a:normAutofit fontScale="92500" lnSpcReduction="10000"/>
          </a:bodyPr>
          <a:lstStyle/>
          <a:p>
            <a:pPr algn="justLow"/>
            <a:r>
              <a:rPr lang="en-US" dirty="0"/>
              <a:t>As discussed above, design science is inherently a  problem  solving  process.    The  fundamental principle of design-science research from which our  seven  guidelines  are  derived  is  that  knowledge and understanding of a design problem and its solution are acquired in the building and application of an artifact.  That is, design-science research  requires  the  creation  of  an  innovative, purposeful  artifact  (Guideline  1)  for  a  specified problem  domain  (Guideline  2).    Because  the artifact  is  purposeful,  it  must  yield  utility  for  the specified problem.  Hence, thorough evaluation of the  artifact  is  crucial  (Guideline  3).    Novelty  is similarly crucial since the artifact must be innovative, solving a heretofore unsolved problem or solving a known problem in a more effective or efficient manner (Guideline 4).</a:t>
            </a:r>
            <a:endParaRPr lang="fa-IR" dirty="0"/>
          </a:p>
        </p:txBody>
      </p:sp>
    </p:spTree>
    <p:extLst>
      <p:ext uri="{BB962C8B-B14F-4D97-AF65-F5344CB8AC3E}">
        <p14:creationId xmlns:p14="http://schemas.microsoft.com/office/powerpoint/2010/main" val="1009421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5325-9996-43B6-BED6-C0D4C83C0956}"/>
              </a:ext>
            </a:extLst>
          </p:cNvPr>
          <p:cNvSpPr>
            <a:spLocks noGrp="1"/>
          </p:cNvSpPr>
          <p:nvPr>
            <p:ph type="title"/>
          </p:nvPr>
        </p:nvSpPr>
        <p:spPr/>
        <p:txBody>
          <a:bodyPr/>
          <a:lstStyle/>
          <a:p>
            <a:r>
              <a:rPr lang="en-US" dirty="0"/>
              <a:t>Continue…</a:t>
            </a:r>
            <a:endParaRPr lang="fa-IR" dirty="0"/>
          </a:p>
        </p:txBody>
      </p:sp>
      <p:sp>
        <p:nvSpPr>
          <p:cNvPr id="3" name="Content Placeholder 2">
            <a:extLst>
              <a:ext uri="{FF2B5EF4-FFF2-40B4-BE49-F238E27FC236}">
                <a16:creationId xmlns:a16="http://schemas.microsoft.com/office/drawing/2014/main" id="{045B5498-15BF-4667-845C-D277F14AC151}"/>
              </a:ext>
            </a:extLst>
          </p:cNvPr>
          <p:cNvSpPr>
            <a:spLocks noGrp="1"/>
          </p:cNvSpPr>
          <p:nvPr>
            <p:ph idx="1"/>
          </p:nvPr>
        </p:nvSpPr>
        <p:spPr/>
        <p:txBody>
          <a:bodyPr>
            <a:normAutofit fontScale="92500" lnSpcReduction="10000"/>
          </a:bodyPr>
          <a:lstStyle/>
          <a:p>
            <a:pPr algn="justLow"/>
            <a:r>
              <a:rPr lang="en-US" dirty="0"/>
              <a:t>In this way, design-science research is differentiated from the </a:t>
            </a:r>
            <a:r>
              <a:rPr lang="en-US" dirty="0">
                <a:highlight>
                  <a:srgbClr val="FFFF00"/>
                </a:highlight>
              </a:rPr>
              <a:t>practice  of  design</a:t>
            </a:r>
            <a:r>
              <a:rPr lang="en-US" dirty="0"/>
              <a:t>.    The  artifact  itself  must  be rigorously defined, formally represented, coherent, and internally consistent (Guideline 5).  The process by which it is created, and often the artifact itself, incorporates  or enables a search process whereby  a  problem  space  is  constructed  and  a mechanism posed or enacted to find an effective solution (Guideline 6).  Finally, the results of the design-science research must be communicated effectively (Guideline 7) both to a technical audience (researchers who will extend them and practitioners  who  will  implement  them)  and  to  a managerial audience (researchers who will study them in context and practitioners who will decide if they should be implemented within their organizations).</a:t>
            </a:r>
            <a:endParaRPr lang="fa-IR" dirty="0"/>
          </a:p>
        </p:txBody>
      </p:sp>
    </p:spTree>
    <p:extLst>
      <p:ext uri="{BB962C8B-B14F-4D97-AF65-F5344CB8AC3E}">
        <p14:creationId xmlns:p14="http://schemas.microsoft.com/office/powerpoint/2010/main" val="4113479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B97313-D4B9-4C8F-B8FB-D506E75B114A}"/>
              </a:ext>
            </a:extLst>
          </p:cNvPr>
          <p:cNvPicPr>
            <a:picLocks noGrp="1" noChangeAspect="1"/>
          </p:cNvPicPr>
          <p:nvPr>
            <p:ph idx="1"/>
          </p:nvPr>
        </p:nvPicPr>
        <p:blipFill>
          <a:blip r:embed="rId2"/>
          <a:stretch>
            <a:fillRect/>
          </a:stretch>
        </p:blipFill>
        <p:spPr>
          <a:xfrm>
            <a:off x="671513" y="671513"/>
            <a:ext cx="10315575" cy="5505450"/>
          </a:xfrm>
        </p:spPr>
      </p:pic>
    </p:spTree>
    <p:extLst>
      <p:ext uri="{BB962C8B-B14F-4D97-AF65-F5344CB8AC3E}">
        <p14:creationId xmlns:p14="http://schemas.microsoft.com/office/powerpoint/2010/main" val="1068807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30FD-439F-440F-983F-43ABDBE88CEC}"/>
              </a:ext>
            </a:extLst>
          </p:cNvPr>
          <p:cNvSpPr>
            <a:spLocks noGrp="1"/>
          </p:cNvSpPr>
          <p:nvPr>
            <p:ph type="title"/>
          </p:nvPr>
        </p:nvSpPr>
        <p:spPr/>
        <p:txBody>
          <a:bodyPr/>
          <a:lstStyle/>
          <a:p>
            <a:r>
              <a:rPr lang="en-US" dirty="0"/>
              <a:t>Design Evaluation</a:t>
            </a:r>
            <a:endParaRPr lang="fa-IR" dirty="0"/>
          </a:p>
        </p:txBody>
      </p:sp>
      <p:sp>
        <p:nvSpPr>
          <p:cNvPr id="3" name="Content Placeholder 2">
            <a:extLst>
              <a:ext uri="{FF2B5EF4-FFF2-40B4-BE49-F238E27FC236}">
                <a16:creationId xmlns:a16="http://schemas.microsoft.com/office/drawing/2014/main" id="{05372831-BDC7-4CEE-B4FF-BFB7ED03048A}"/>
              </a:ext>
            </a:extLst>
          </p:cNvPr>
          <p:cNvSpPr>
            <a:spLocks noGrp="1"/>
          </p:cNvSpPr>
          <p:nvPr>
            <p:ph idx="1"/>
          </p:nvPr>
        </p:nvSpPr>
        <p:spPr/>
        <p:txBody>
          <a:bodyPr/>
          <a:lstStyle/>
          <a:p>
            <a:r>
              <a:rPr lang="en-US" b="0" i="0" dirty="0">
                <a:effectLst/>
                <a:latin typeface="Arial" panose="020B0604020202020204" pitchFamily="34" charset="0"/>
              </a:rPr>
              <a:t>Evaluation is a crucial component of the research process.</a:t>
            </a:r>
          </a:p>
          <a:p>
            <a:r>
              <a:rPr lang="en-US" b="0" i="0" dirty="0">
                <a:effectLst/>
                <a:latin typeface="Arial" panose="020B0604020202020204" pitchFamily="34" charset="0"/>
              </a:rPr>
              <a:t>The business environment establishes the requirements upon which the evaluation of the artifact is based.</a:t>
            </a:r>
          </a:p>
          <a:p>
            <a:r>
              <a:rPr lang="en-US" b="0" i="0" dirty="0">
                <a:effectLst/>
                <a:latin typeface="Arial" panose="020B0604020202020204" pitchFamily="34" charset="0"/>
              </a:rPr>
              <a:t>As in the justification of a behavioral science theory, evaluation of a designed IT artifact requires the definition of appropriate metrics and possibly the gathering and analysis of appropriate data.</a:t>
            </a:r>
            <a:endParaRPr lang="fa-IR" dirty="0"/>
          </a:p>
        </p:txBody>
      </p:sp>
    </p:spTree>
    <p:extLst>
      <p:ext uri="{BB962C8B-B14F-4D97-AF65-F5344CB8AC3E}">
        <p14:creationId xmlns:p14="http://schemas.microsoft.com/office/powerpoint/2010/main" val="813409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88B3-F83B-4DD6-8C3F-3CF581CFD6DC}"/>
              </a:ext>
            </a:extLst>
          </p:cNvPr>
          <p:cNvSpPr>
            <a:spLocks noGrp="1"/>
          </p:cNvSpPr>
          <p:nvPr>
            <p:ph type="title"/>
          </p:nvPr>
        </p:nvSpPr>
        <p:spPr/>
        <p:txBody>
          <a:bodyPr/>
          <a:lstStyle/>
          <a:p>
            <a:r>
              <a:rPr lang="en-US" dirty="0"/>
              <a:t>Design Evaluation</a:t>
            </a:r>
            <a:endParaRPr lang="fa-IR" dirty="0"/>
          </a:p>
        </p:txBody>
      </p:sp>
      <p:sp>
        <p:nvSpPr>
          <p:cNvPr id="3" name="Content Placeholder 2">
            <a:extLst>
              <a:ext uri="{FF2B5EF4-FFF2-40B4-BE49-F238E27FC236}">
                <a16:creationId xmlns:a16="http://schemas.microsoft.com/office/drawing/2014/main" id="{0514B9CC-6FED-4EBA-AE03-FACE3976399B}"/>
              </a:ext>
            </a:extLst>
          </p:cNvPr>
          <p:cNvSpPr>
            <a:spLocks noGrp="1"/>
          </p:cNvSpPr>
          <p:nvPr>
            <p:ph idx="1"/>
          </p:nvPr>
        </p:nvSpPr>
        <p:spPr/>
        <p:txBody>
          <a:bodyPr>
            <a:normAutofit/>
          </a:bodyPr>
          <a:lstStyle/>
          <a:p>
            <a:r>
              <a:rPr lang="en-US" dirty="0"/>
              <a:t> designed artifacts  may  be  mathematically  evaluated. As two examples, distributed </a:t>
            </a:r>
            <a:r>
              <a:rPr lang="en-US" dirty="0">
                <a:highlight>
                  <a:srgbClr val="FFFF00"/>
                </a:highlight>
              </a:rPr>
              <a:t>database design algorithms</a:t>
            </a:r>
            <a:r>
              <a:rPr lang="en-US" dirty="0"/>
              <a:t> can be evaluated using expected operating cost or average response time for a given characterization of information processing requirements (Johansson et al. 2003) and </a:t>
            </a:r>
            <a:r>
              <a:rPr lang="en-US" dirty="0">
                <a:highlight>
                  <a:srgbClr val="FFFF00"/>
                </a:highlight>
              </a:rPr>
              <a:t>search algorithms  </a:t>
            </a:r>
            <a:r>
              <a:rPr lang="en-US" dirty="0"/>
              <a:t>can  be  evaluated  using  information retrieval  metrics  such  as  precision  and  recall (Salton 1988).</a:t>
            </a:r>
            <a:endParaRPr lang="fa-IR" dirty="0"/>
          </a:p>
        </p:txBody>
      </p:sp>
    </p:spTree>
    <p:extLst>
      <p:ext uri="{BB962C8B-B14F-4D97-AF65-F5344CB8AC3E}">
        <p14:creationId xmlns:p14="http://schemas.microsoft.com/office/powerpoint/2010/main" val="364828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7ECFC1-7D42-4932-99BC-4529604D4D2F}"/>
              </a:ext>
            </a:extLst>
          </p:cNvPr>
          <p:cNvSpPr>
            <a:spLocks noGrp="1"/>
          </p:cNvSpPr>
          <p:nvPr>
            <p:ph idx="1"/>
          </p:nvPr>
        </p:nvSpPr>
        <p:spPr>
          <a:xfrm>
            <a:off x="838200" y="1748632"/>
            <a:ext cx="10515600" cy="4351338"/>
          </a:xfrm>
        </p:spPr>
        <p:txBody>
          <a:bodyPr/>
          <a:lstStyle/>
          <a:p>
            <a:endParaRPr lang="fa-IR" dirty="0"/>
          </a:p>
        </p:txBody>
      </p:sp>
      <p:sp>
        <p:nvSpPr>
          <p:cNvPr id="4" name="Rectangle 3">
            <a:extLst>
              <a:ext uri="{FF2B5EF4-FFF2-40B4-BE49-F238E27FC236}">
                <a16:creationId xmlns:a16="http://schemas.microsoft.com/office/drawing/2014/main" id="{733695BC-F647-4DE1-B5A6-3B065CDBF06C}"/>
              </a:ext>
            </a:extLst>
          </p:cNvPr>
          <p:cNvSpPr/>
          <p:nvPr/>
        </p:nvSpPr>
        <p:spPr>
          <a:xfrm>
            <a:off x="2085975" y="3086099"/>
            <a:ext cx="2486025" cy="11430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3600" dirty="0"/>
              <a:t>IS</a:t>
            </a:r>
            <a:endParaRPr lang="fa-IR" sz="3600" dirty="0"/>
          </a:p>
        </p:txBody>
      </p:sp>
      <p:cxnSp>
        <p:nvCxnSpPr>
          <p:cNvPr id="6" name="Straight Arrow Connector 5">
            <a:extLst>
              <a:ext uri="{FF2B5EF4-FFF2-40B4-BE49-F238E27FC236}">
                <a16:creationId xmlns:a16="http://schemas.microsoft.com/office/drawing/2014/main" id="{E5BE746B-3127-4654-9B4D-14E1BC092EA6}"/>
              </a:ext>
            </a:extLst>
          </p:cNvPr>
          <p:cNvCxnSpPr>
            <a:cxnSpLocks/>
          </p:cNvCxnSpPr>
          <p:nvPr/>
        </p:nvCxnSpPr>
        <p:spPr>
          <a:xfrm flipV="1">
            <a:off x="4572000" y="3143250"/>
            <a:ext cx="2043113" cy="52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EA6561C-E0CE-4C56-B1A8-21EAD1D8EC59}"/>
              </a:ext>
            </a:extLst>
          </p:cNvPr>
          <p:cNvCxnSpPr/>
          <p:nvPr/>
        </p:nvCxnSpPr>
        <p:spPr>
          <a:xfrm>
            <a:off x="4572000" y="3671888"/>
            <a:ext cx="2043113" cy="871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BA2B5BE-6D11-41FE-9C30-09DBEE3C4E04}"/>
              </a:ext>
            </a:extLst>
          </p:cNvPr>
          <p:cNvSpPr/>
          <p:nvPr/>
        </p:nvSpPr>
        <p:spPr>
          <a:xfrm>
            <a:off x="6615113" y="2471738"/>
            <a:ext cx="3171825" cy="957262"/>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Design Science</a:t>
            </a:r>
            <a:endParaRPr lang="fa-IR" dirty="0"/>
          </a:p>
        </p:txBody>
      </p:sp>
      <p:sp>
        <p:nvSpPr>
          <p:cNvPr id="10" name="Rectangle 9">
            <a:extLst>
              <a:ext uri="{FF2B5EF4-FFF2-40B4-BE49-F238E27FC236}">
                <a16:creationId xmlns:a16="http://schemas.microsoft.com/office/drawing/2014/main" id="{E1385E75-846C-4293-A1E9-52F38D39E697}"/>
              </a:ext>
            </a:extLst>
          </p:cNvPr>
          <p:cNvSpPr/>
          <p:nvPr/>
        </p:nvSpPr>
        <p:spPr>
          <a:xfrm>
            <a:off x="6615113" y="3924301"/>
            <a:ext cx="3171825" cy="957262"/>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behavioral Science</a:t>
            </a:r>
            <a:endParaRPr lang="fa-IR" dirty="0"/>
          </a:p>
        </p:txBody>
      </p:sp>
    </p:spTree>
    <p:extLst>
      <p:ext uri="{BB962C8B-B14F-4D97-AF65-F5344CB8AC3E}">
        <p14:creationId xmlns:p14="http://schemas.microsoft.com/office/powerpoint/2010/main" val="1215589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3BBD61-C6E1-4452-83E6-AB3A2897996B}"/>
              </a:ext>
            </a:extLst>
          </p:cNvPr>
          <p:cNvPicPr>
            <a:picLocks noGrp="1" noChangeAspect="1"/>
          </p:cNvPicPr>
          <p:nvPr>
            <p:ph idx="1"/>
          </p:nvPr>
        </p:nvPicPr>
        <p:blipFill>
          <a:blip r:embed="rId2"/>
          <a:stretch>
            <a:fillRect/>
          </a:stretch>
        </p:blipFill>
        <p:spPr>
          <a:xfrm>
            <a:off x="1728787" y="279286"/>
            <a:ext cx="8072438" cy="5967075"/>
          </a:xfrm>
        </p:spPr>
      </p:pic>
    </p:spTree>
    <p:extLst>
      <p:ext uri="{BB962C8B-B14F-4D97-AF65-F5344CB8AC3E}">
        <p14:creationId xmlns:p14="http://schemas.microsoft.com/office/powerpoint/2010/main" val="122635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A98A3-42E2-44EA-A598-3CC88372DD55}"/>
              </a:ext>
            </a:extLst>
          </p:cNvPr>
          <p:cNvSpPr>
            <a:spLocks noGrp="1"/>
          </p:cNvSpPr>
          <p:nvPr>
            <p:ph idx="1"/>
          </p:nvPr>
        </p:nvSpPr>
        <p:spPr>
          <a:xfrm>
            <a:off x="838200" y="571500"/>
            <a:ext cx="10515600" cy="5605463"/>
          </a:xfrm>
        </p:spPr>
        <p:txBody>
          <a:bodyPr/>
          <a:lstStyle/>
          <a:p>
            <a:pPr algn="justLow"/>
            <a:r>
              <a:rPr lang="en-US" b="0" i="0" dirty="0">
                <a:solidFill>
                  <a:schemeClr val="accent1"/>
                </a:solidFill>
                <a:effectLst/>
                <a:latin typeface="Arial" panose="020B0604020202020204" pitchFamily="34" charset="0"/>
              </a:rPr>
              <a:t>The evaluation of designed artifacts typically uses methodologies available in the knowledge base. These are summarized in Table 2. The selection of evaluation methods must be matched appropriately with the designed artifact and the selected evaluation metrics. For example, descriptive methods of evaluation should only be used for especially innovative artifacts for which other forms of evaluation may not be feasible.</a:t>
            </a:r>
            <a:endParaRPr lang="fa-IR" dirty="0">
              <a:solidFill>
                <a:schemeClr val="accent1"/>
              </a:solidFill>
            </a:endParaRPr>
          </a:p>
        </p:txBody>
      </p:sp>
    </p:spTree>
    <p:extLst>
      <p:ext uri="{BB962C8B-B14F-4D97-AF65-F5344CB8AC3E}">
        <p14:creationId xmlns:p14="http://schemas.microsoft.com/office/powerpoint/2010/main" val="265941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D1EF-E0A3-4924-9FE8-42E13C409B0C}"/>
              </a:ext>
            </a:extLst>
          </p:cNvPr>
          <p:cNvSpPr>
            <a:spLocks noGrp="1"/>
          </p:cNvSpPr>
          <p:nvPr>
            <p:ph type="title"/>
          </p:nvPr>
        </p:nvSpPr>
        <p:spPr/>
        <p:txBody>
          <a:bodyPr/>
          <a:lstStyle/>
          <a:p>
            <a:r>
              <a:rPr lang="en-US" b="0" i="0" dirty="0">
                <a:effectLst/>
                <a:latin typeface="Arial" panose="020B0604020202020204" pitchFamily="34" charset="0"/>
              </a:rPr>
              <a:t>Design as a Search Process</a:t>
            </a:r>
            <a:endParaRPr lang="fa-IR" dirty="0"/>
          </a:p>
        </p:txBody>
      </p:sp>
      <p:sp>
        <p:nvSpPr>
          <p:cNvPr id="3" name="Content Placeholder 2">
            <a:extLst>
              <a:ext uri="{FF2B5EF4-FFF2-40B4-BE49-F238E27FC236}">
                <a16:creationId xmlns:a16="http://schemas.microsoft.com/office/drawing/2014/main" id="{F5B21FE1-0C3B-483C-A99A-083ACD9CB961}"/>
              </a:ext>
            </a:extLst>
          </p:cNvPr>
          <p:cNvSpPr>
            <a:spLocks noGrp="1"/>
          </p:cNvSpPr>
          <p:nvPr>
            <p:ph idx="1"/>
          </p:nvPr>
        </p:nvSpPr>
        <p:spPr/>
        <p:txBody>
          <a:bodyPr/>
          <a:lstStyle/>
          <a:p>
            <a:pPr algn="justLow"/>
            <a:r>
              <a:rPr lang="en-US" b="0" i="0" dirty="0">
                <a:effectLst/>
                <a:latin typeface="Arial" panose="020B0604020202020204" pitchFamily="34" charset="0"/>
              </a:rPr>
              <a:t>Design science is inherently iterative. The search for the best, or optimal, design is often intractable for realistic information systems problems. Heuristic search strategies produce feasible, good designs that can be implemented in the business environment.</a:t>
            </a:r>
          </a:p>
          <a:p>
            <a:pPr algn="justLow"/>
            <a:r>
              <a:rPr lang="en-US" b="0" i="0" dirty="0">
                <a:solidFill>
                  <a:schemeClr val="accent1"/>
                </a:solidFill>
                <a:effectLst/>
                <a:latin typeface="Arial" panose="020B0604020202020204" pitchFamily="34" charset="0"/>
              </a:rPr>
              <a:t>Design is essentially a search process to discover</a:t>
            </a:r>
            <a:br>
              <a:rPr lang="en-US" dirty="0">
                <a:solidFill>
                  <a:schemeClr val="accent1"/>
                </a:solidFill>
              </a:rPr>
            </a:br>
            <a:r>
              <a:rPr lang="en-US" b="0" i="0" dirty="0">
                <a:solidFill>
                  <a:schemeClr val="accent1"/>
                </a:solidFill>
                <a:effectLst/>
                <a:latin typeface="Arial" panose="020B0604020202020204" pitchFamily="34" charset="0"/>
              </a:rPr>
              <a:t>an effective solution to a problem.</a:t>
            </a:r>
          </a:p>
          <a:p>
            <a:pPr algn="justLow"/>
            <a:r>
              <a:rPr lang="en-US" b="0" i="0" dirty="0">
                <a:effectLst/>
                <a:latin typeface="Arial" panose="020B0604020202020204" pitchFamily="34" charset="0"/>
              </a:rPr>
              <a:t>Abstraction and representation of appropriate</a:t>
            </a:r>
            <a:br>
              <a:rPr lang="en-US" dirty="0"/>
            </a:br>
            <a:r>
              <a:rPr lang="en-US" b="0" i="0" dirty="0">
                <a:effectLst/>
                <a:highlight>
                  <a:srgbClr val="FFFF00"/>
                </a:highlight>
                <a:latin typeface="Arial" panose="020B0604020202020204" pitchFamily="34" charset="0"/>
              </a:rPr>
              <a:t>means</a:t>
            </a:r>
            <a:r>
              <a:rPr lang="en-US" b="0" i="0" dirty="0">
                <a:effectLst/>
                <a:latin typeface="Arial" panose="020B0604020202020204" pitchFamily="34" charset="0"/>
              </a:rPr>
              <a:t>, </a:t>
            </a:r>
            <a:r>
              <a:rPr lang="en-US" b="0" i="0" dirty="0">
                <a:effectLst/>
                <a:highlight>
                  <a:srgbClr val="FFFF00"/>
                </a:highlight>
                <a:latin typeface="Arial" panose="020B0604020202020204" pitchFamily="34" charset="0"/>
              </a:rPr>
              <a:t>ends</a:t>
            </a:r>
            <a:r>
              <a:rPr lang="en-US" b="0" i="0" dirty="0">
                <a:effectLst/>
                <a:latin typeface="Arial" panose="020B0604020202020204" pitchFamily="34" charset="0"/>
              </a:rPr>
              <a:t>, and </a:t>
            </a:r>
            <a:r>
              <a:rPr lang="en-US" b="0" i="0" dirty="0">
                <a:effectLst/>
                <a:highlight>
                  <a:srgbClr val="FFFF00"/>
                </a:highlight>
                <a:latin typeface="Arial" panose="020B0604020202020204" pitchFamily="34" charset="0"/>
              </a:rPr>
              <a:t>laws</a:t>
            </a:r>
            <a:r>
              <a:rPr lang="en-US" b="0" i="0" dirty="0">
                <a:effectLst/>
                <a:latin typeface="Arial" panose="020B0604020202020204" pitchFamily="34" charset="0"/>
              </a:rPr>
              <a:t> are crucial components of</a:t>
            </a:r>
            <a:br>
              <a:rPr lang="en-US" dirty="0"/>
            </a:br>
            <a:r>
              <a:rPr lang="en-US" b="0" i="0" dirty="0">
                <a:effectLst/>
                <a:latin typeface="Arial" panose="020B0604020202020204" pitchFamily="34" charset="0"/>
              </a:rPr>
              <a:t>design-science research.</a:t>
            </a:r>
            <a:endParaRPr lang="fa-IR" dirty="0">
              <a:solidFill>
                <a:schemeClr val="accent1"/>
              </a:solidFill>
            </a:endParaRPr>
          </a:p>
        </p:txBody>
      </p:sp>
    </p:spTree>
    <p:extLst>
      <p:ext uri="{BB962C8B-B14F-4D97-AF65-F5344CB8AC3E}">
        <p14:creationId xmlns:p14="http://schemas.microsoft.com/office/powerpoint/2010/main" val="3024930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793D-532D-4AA5-BBCA-4E9BF9B6415E}"/>
              </a:ext>
            </a:extLst>
          </p:cNvPr>
          <p:cNvSpPr>
            <a:spLocks noGrp="1"/>
          </p:cNvSpPr>
          <p:nvPr>
            <p:ph type="title"/>
          </p:nvPr>
        </p:nvSpPr>
        <p:spPr/>
        <p:txBody>
          <a:bodyPr/>
          <a:lstStyle/>
          <a:p>
            <a:r>
              <a:rPr lang="en-US" dirty="0"/>
              <a:t>Means – Ends - Laws</a:t>
            </a:r>
            <a:endParaRPr lang="fa-IR" dirty="0"/>
          </a:p>
        </p:txBody>
      </p:sp>
      <p:sp>
        <p:nvSpPr>
          <p:cNvPr id="3" name="Content Placeholder 2">
            <a:extLst>
              <a:ext uri="{FF2B5EF4-FFF2-40B4-BE49-F238E27FC236}">
                <a16:creationId xmlns:a16="http://schemas.microsoft.com/office/drawing/2014/main" id="{56EAF5A6-60D1-425F-BCF3-78198EA6E9F4}"/>
              </a:ext>
            </a:extLst>
          </p:cNvPr>
          <p:cNvSpPr>
            <a:spLocks noGrp="1"/>
          </p:cNvSpPr>
          <p:nvPr>
            <p:ph idx="1"/>
          </p:nvPr>
        </p:nvSpPr>
        <p:spPr/>
        <p:txBody>
          <a:bodyPr/>
          <a:lstStyle/>
          <a:p>
            <a:r>
              <a:rPr lang="en-US" b="0" i="0" dirty="0">
                <a:effectLst/>
                <a:latin typeface="Arial" panose="020B0604020202020204" pitchFamily="34" charset="0"/>
              </a:rPr>
              <a:t>Means are the set of actions and resources available to construct a solution.</a:t>
            </a:r>
          </a:p>
          <a:p>
            <a:r>
              <a:rPr lang="en-US" b="0" i="0" dirty="0">
                <a:effectLst/>
                <a:latin typeface="Arial" panose="020B0604020202020204" pitchFamily="34" charset="0"/>
              </a:rPr>
              <a:t>Ends represent goals and constraints on the solution.</a:t>
            </a:r>
          </a:p>
          <a:p>
            <a:r>
              <a:rPr lang="en-US" b="0" i="0" dirty="0">
                <a:effectLst/>
                <a:latin typeface="Arial" panose="020B0604020202020204" pitchFamily="34" charset="0"/>
              </a:rPr>
              <a:t>Laws are uncontrollable forces in the environment.</a:t>
            </a:r>
            <a:endParaRPr lang="fa-IR" dirty="0"/>
          </a:p>
        </p:txBody>
      </p:sp>
    </p:spTree>
    <p:extLst>
      <p:ext uri="{BB962C8B-B14F-4D97-AF65-F5344CB8AC3E}">
        <p14:creationId xmlns:p14="http://schemas.microsoft.com/office/powerpoint/2010/main" val="4095052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D4DD8-F96B-43A9-9976-EF39CFD633B8}"/>
              </a:ext>
            </a:extLst>
          </p:cNvPr>
          <p:cNvSpPr>
            <a:spLocks noGrp="1"/>
          </p:cNvSpPr>
          <p:nvPr>
            <p:ph idx="1"/>
          </p:nvPr>
        </p:nvSpPr>
        <p:spPr/>
        <p:txBody>
          <a:bodyPr/>
          <a:lstStyle/>
          <a:p>
            <a:pPr rtl="0"/>
            <a:r>
              <a:rPr lang="en-US" dirty="0">
                <a:effectLst/>
                <a:latin typeface="Arial" panose="020B0604020202020204" pitchFamily="34" charset="0"/>
              </a:rPr>
              <a:t>Design-science research often simplifies a problem by explicitly representing only a subset of the </a:t>
            </a:r>
            <a:r>
              <a:rPr lang="en-US" b="0" i="0" dirty="0">
                <a:effectLst/>
                <a:latin typeface="Arial" panose="020B0604020202020204" pitchFamily="34" charset="0"/>
              </a:rPr>
              <a:t>relevant means, ends, and laws or by decomposing a problem into simpler subproblems. Such simplifications and decompositions may not be realistic enough to have a significant impact on practice but may represent a starting point.</a:t>
            </a:r>
            <a:br>
              <a:rPr lang="en-US" b="0" i="0" dirty="0">
                <a:solidFill>
                  <a:srgbClr val="000000"/>
                </a:solidFill>
                <a:effectLst/>
                <a:latin typeface="Arial" panose="020B0604020202020204" pitchFamily="34" charset="0"/>
              </a:rPr>
            </a:br>
            <a:endParaRPr lang="fa-IR" dirty="0"/>
          </a:p>
        </p:txBody>
      </p:sp>
    </p:spTree>
    <p:extLst>
      <p:ext uri="{BB962C8B-B14F-4D97-AF65-F5344CB8AC3E}">
        <p14:creationId xmlns:p14="http://schemas.microsoft.com/office/powerpoint/2010/main" val="309944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28D7-C993-4ACD-B18A-7973B6546C41}"/>
              </a:ext>
            </a:extLst>
          </p:cNvPr>
          <p:cNvSpPr>
            <a:spLocks noGrp="1"/>
          </p:cNvSpPr>
          <p:nvPr>
            <p:ph type="title"/>
          </p:nvPr>
        </p:nvSpPr>
        <p:spPr/>
        <p:txBody>
          <a:bodyPr/>
          <a:lstStyle/>
          <a:p>
            <a:r>
              <a:rPr lang="en-US" b="0" i="0" dirty="0">
                <a:effectLst/>
                <a:latin typeface="Arial" panose="020B0604020202020204" pitchFamily="34" charset="0"/>
              </a:rPr>
              <a:t>The use of heuristics</a:t>
            </a:r>
            <a:endParaRPr lang="fa-IR" dirty="0"/>
          </a:p>
        </p:txBody>
      </p:sp>
      <p:sp>
        <p:nvSpPr>
          <p:cNvPr id="3" name="Content Placeholder 2">
            <a:extLst>
              <a:ext uri="{FF2B5EF4-FFF2-40B4-BE49-F238E27FC236}">
                <a16:creationId xmlns:a16="http://schemas.microsoft.com/office/drawing/2014/main" id="{86F439DF-1054-4A8B-B1DB-810CC866738D}"/>
              </a:ext>
            </a:extLst>
          </p:cNvPr>
          <p:cNvSpPr>
            <a:spLocks noGrp="1"/>
          </p:cNvSpPr>
          <p:nvPr>
            <p:ph idx="1"/>
          </p:nvPr>
        </p:nvSpPr>
        <p:spPr/>
        <p:txBody>
          <a:bodyPr/>
          <a:lstStyle/>
          <a:p>
            <a:pPr lvl="1"/>
            <a:r>
              <a:rPr lang="en-US" b="0" i="0" dirty="0">
                <a:effectLst/>
                <a:latin typeface="Arial" panose="020B0604020202020204" pitchFamily="34" charset="0"/>
              </a:rPr>
              <a:t>The use of heuristics to find good design solutions opens the question of how goodness is measured. Different problem representations may provide varying techniques for measuring how good a solution is. One approach is to prove or demonstrate that a heuristic design solution is always within close proximity of an optimal solution. Another is to compare produced solutions with those constructed by expert human designers for the same problem situation.</a:t>
            </a:r>
            <a:endParaRPr lang="fa-IR" dirty="0"/>
          </a:p>
        </p:txBody>
      </p:sp>
    </p:spTree>
    <p:extLst>
      <p:ext uri="{BB962C8B-B14F-4D97-AF65-F5344CB8AC3E}">
        <p14:creationId xmlns:p14="http://schemas.microsoft.com/office/powerpoint/2010/main" val="3736504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7150-AA9E-4B80-8A78-9BD5E0146485}"/>
              </a:ext>
            </a:extLst>
          </p:cNvPr>
          <p:cNvSpPr>
            <a:spLocks noGrp="1"/>
          </p:cNvSpPr>
          <p:nvPr>
            <p:ph type="title"/>
          </p:nvPr>
        </p:nvSpPr>
        <p:spPr/>
        <p:txBody>
          <a:bodyPr>
            <a:normAutofit/>
          </a:bodyPr>
          <a:lstStyle/>
          <a:p>
            <a:r>
              <a:rPr lang="en-US" b="0" i="0" dirty="0">
                <a:effectLst/>
                <a:latin typeface="Arial" panose="020B0604020202020204" pitchFamily="34" charset="0"/>
              </a:rPr>
              <a:t>Application of the Design Science Research Guidelines</a:t>
            </a:r>
            <a:endParaRPr lang="fa-IR" dirty="0"/>
          </a:p>
        </p:txBody>
      </p:sp>
      <p:sp>
        <p:nvSpPr>
          <p:cNvPr id="3" name="Content Placeholder 2">
            <a:extLst>
              <a:ext uri="{FF2B5EF4-FFF2-40B4-BE49-F238E27FC236}">
                <a16:creationId xmlns:a16="http://schemas.microsoft.com/office/drawing/2014/main" id="{D4013C00-4EB5-49DB-8319-F9814CE610AE}"/>
              </a:ext>
            </a:extLst>
          </p:cNvPr>
          <p:cNvSpPr>
            <a:spLocks noGrp="1"/>
          </p:cNvSpPr>
          <p:nvPr>
            <p:ph idx="1"/>
          </p:nvPr>
        </p:nvSpPr>
        <p:spPr/>
        <p:txBody>
          <a:bodyPr>
            <a:normAutofit fontScale="92500" lnSpcReduction="20000"/>
          </a:bodyPr>
          <a:lstStyle/>
          <a:p>
            <a:r>
              <a:rPr lang="en-US" b="0" i="0" dirty="0" err="1">
                <a:effectLst/>
                <a:latin typeface="Arial" panose="020B0604020202020204" pitchFamily="34" charset="0"/>
              </a:rPr>
              <a:t>Gavish</a:t>
            </a:r>
            <a:r>
              <a:rPr lang="en-US" b="0" i="0" dirty="0">
                <a:effectLst/>
                <a:latin typeface="Arial" panose="020B0604020202020204" pitchFamily="34" charset="0"/>
              </a:rPr>
              <a:t> and Gerdes (1998), which develops</a:t>
            </a:r>
            <a:br>
              <a:rPr lang="en-US" dirty="0"/>
            </a:br>
            <a:r>
              <a:rPr lang="en-US" b="0" i="0" dirty="0">
                <a:effectLst/>
                <a:latin typeface="Arial" panose="020B0604020202020204" pitchFamily="34" charset="0"/>
              </a:rPr>
              <a:t>techniques for implementing anonymity in</a:t>
            </a:r>
            <a:br>
              <a:rPr lang="en-US" dirty="0"/>
            </a:br>
            <a:r>
              <a:rPr lang="en-US" b="0" i="0" dirty="0">
                <a:effectLst/>
                <a:latin typeface="Arial" panose="020B0604020202020204" pitchFamily="34" charset="0"/>
              </a:rPr>
              <a:t>Group Decision Support Systems (GDSS)</a:t>
            </a:r>
            <a:br>
              <a:rPr lang="en-US" dirty="0"/>
            </a:br>
            <a:r>
              <a:rPr lang="en-US" b="0" i="0" dirty="0">
                <a:effectLst/>
                <a:latin typeface="Arial" panose="020B0604020202020204" pitchFamily="34" charset="0"/>
              </a:rPr>
              <a:t>environments</a:t>
            </a:r>
            <a:br>
              <a:rPr lang="en-US" dirty="0"/>
            </a:br>
            <a:endParaRPr lang="en-US" dirty="0"/>
          </a:p>
          <a:p>
            <a:pPr rtl="0"/>
            <a:r>
              <a:rPr lang="en-US" dirty="0">
                <a:effectLst/>
                <a:latin typeface="Arial" panose="020B0604020202020204" pitchFamily="34" charset="0"/>
              </a:rPr>
              <a:t>Aalst and Kumar (2003), which proposes a</a:t>
            </a:r>
            <a:br>
              <a:rPr lang="en-US" dirty="0">
                <a:effectLst/>
              </a:rPr>
            </a:br>
            <a:r>
              <a:rPr lang="en-US" dirty="0">
                <a:effectLst/>
                <a:latin typeface="Arial" panose="020B0604020202020204" pitchFamily="34" charset="0"/>
              </a:rPr>
              <a:t>design for an </a:t>
            </a:r>
            <a:r>
              <a:rPr lang="en-US" dirty="0" err="1">
                <a:effectLst/>
                <a:latin typeface="Arial" panose="020B0604020202020204" pitchFamily="34" charset="0"/>
              </a:rPr>
              <a:t>eXchangeable</a:t>
            </a:r>
            <a:r>
              <a:rPr lang="en-US" dirty="0">
                <a:effectLst/>
                <a:latin typeface="Arial" panose="020B0604020202020204" pitchFamily="34" charset="0"/>
              </a:rPr>
              <a:t> Routing Lan-</a:t>
            </a:r>
            <a:br>
              <a:rPr lang="en-US" dirty="0">
                <a:effectLst/>
              </a:rPr>
            </a:br>
            <a:r>
              <a:rPr lang="en-US" dirty="0" err="1">
                <a:effectLst/>
                <a:latin typeface="Arial" panose="020B0604020202020204" pitchFamily="34" charset="0"/>
              </a:rPr>
              <a:t>guage</a:t>
            </a:r>
            <a:r>
              <a:rPr lang="en-US" dirty="0">
                <a:effectLst/>
                <a:latin typeface="Arial" panose="020B0604020202020204" pitchFamily="34" charset="0"/>
              </a:rPr>
              <a:t> (XRL) to support electronic commerce</a:t>
            </a:r>
            <a:br>
              <a:rPr lang="en-US" dirty="0">
                <a:effectLst/>
              </a:rPr>
            </a:br>
            <a:r>
              <a:rPr lang="en-US" dirty="0">
                <a:effectLst/>
                <a:latin typeface="Arial" panose="020B0604020202020204" pitchFamily="34" charset="0"/>
              </a:rPr>
              <a:t>workflows among trading partners</a:t>
            </a:r>
            <a:endParaRPr lang="en-US" dirty="0">
              <a:effectLst/>
            </a:endParaRPr>
          </a:p>
          <a:p>
            <a:r>
              <a:rPr lang="en-US" b="0" i="0" dirty="0">
                <a:effectLst/>
                <a:latin typeface="Arial" panose="020B0604020202020204" pitchFamily="34" charset="0"/>
              </a:rPr>
              <a:t>Markus, Majchrzak, and Gasser (2002),</a:t>
            </a:r>
            <a:br>
              <a:rPr lang="en-US" dirty="0"/>
            </a:br>
            <a:r>
              <a:rPr lang="en-US" b="0" i="0" dirty="0">
                <a:effectLst/>
                <a:latin typeface="Arial" panose="020B0604020202020204" pitchFamily="34" charset="0"/>
              </a:rPr>
              <a:t>which proposes a design theory for the</a:t>
            </a:r>
            <a:br>
              <a:rPr lang="en-US" dirty="0"/>
            </a:br>
            <a:r>
              <a:rPr lang="en-US" b="0" i="0" dirty="0">
                <a:effectLst/>
                <a:latin typeface="Arial" panose="020B0604020202020204" pitchFamily="34" charset="0"/>
              </a:rPr>
              <a:t>development of information systems built to</a:t>
            </a:r>
            <a:br>
              <a:rPr lang="en-US" dirty="0"/>
            </a:br>
            <a:r>
              <a:rPr lang="en-US" b="0" i="0" dirty="0">
                <a:effectLst/>
                <a:latin typeface="Arial" panose="020B0604020202020204" pitchFamily="34" charset="0"/>
              </a:rPr>
              <a:t>support emergent knowledge processes</a:t>
            </a:r>
            <a:endParaRPr lang="fa-IR" dirty="0"/>
          </a:p>
        </p:txBody>
      </p:sp>
    </p:spTree>
    <p:extLst>
      <p:ext uri="{BB962C8B-B14F-4D97-AF65-F5344CB8AC3E}">
        <p14:creationId xmlns:p14="http://schemas.microsoft.com/office/powerpoint/2010/main" val="1709193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7E6A-16BE-4D38-B39B-9389BBED60B3}"/>
              </a:ext>
            </a:extLst>
          </p:cNvPr>
          <p:cNvSpPr>
            <a:spLocks noGrp="1"/>
          </p:cNvSpPr>
          <p:nvPr>
            <p:ph type="title"/>
          </p:nvPr>
        </p:nvSpPr>
        <p:spPr/>
        <p:txBody>
          <a:bodyPr/>
          <a:lstStyle/>
          <a:p>
            <a:r>
              <a:rPr lang="en-US" b="0" i="0" dirty="0">
                <a:effectLst/>
                <a:latin typeface="Arial" panose="020B0604020202020204" pitchFamily="34" charset="0"/>
              </a:rPr>
              <a:t>Discussion and Conclusions</a:t>
            </a:r>
            <a:endParaRPr lang="fa-IR" dirty="0"/>
          </a:p>
        </p:txBody>
      </p:sp>
      <p:sp>
        <p:nvSpPr>
          <p:cNvPr id="3" name="Content Placeholder 2">
            <a:extLst>
              <a:ext uri="{FF2B5EF4-FFF2-40B4-BE49-F238E27FC236}">
                <a16:creationId xmlns:a16="http://schemas.microsoft.com/office/drawing/2014/main" id="{86817ED5-0CC4-4FEF-A195-F0C7ECF8E82A}"/>
              </a:ext>
            </a:extLst>
          </p:cNvPr>
          <p:cNvSpPr>
            <a:spLocks noGrp="1"/>
          </p:cNvSpPr>
          <p:nvPr>
            <p:ph idx="1"/>
          </p:nvPr>
        </p:nvSpPr>
        <p:spPr/>
        <p:txBody>
          <a:bodyPr>
            <a:normAutofit fontScale="85000" lnSpcReduction="20000"/>
          </a:bodyPr>
          <a:lstStyle/>
          <a:p>
            <a:r>
              <a:rPr lang="en-US" b="0" i="0" dirty="0">
                <a:effectLst/>
                <a:latin typeface="Arial" panose="020B0604020202020204" pitchFamily="34" charset="0"/>
              </a:rPr>
              <a:t>Philosophical debates on how to conduct IS research (e.g., positivism vs. interpretivism) have been the focus of much recent attention (Klein and Myers 1999; Robey 1996; Weber 2003). </a:t>
            </a:r>
            <a:r>
              <a:rPr lang="en-US" b="0" i="0" dirty="0">
                <a:effectLst/>
                <a:highlight>
                  <a:srgbClr val="FFFF00"/>
                </a:highlight>
                <a:latin typeface="Arial" panose="020B0604020202020204" pitchFamily="34" charset="0"/>
              </a:rPr>
              <a:t>The major emphasis of such debates lies in the epistemologies of research, the underlying assumption being that of the natural sciences. That is, somewhere some truth exists and somehow that truth can be extracted, explicated, and codified</a:t>
            </a:r>
            <a:r>
              <a:rPr lang="en-US" b="0" i="0" dirty="0">
                <a:effectLst/>
                <a:latin typeface="Arial" panose="020B0604020202020204" pitchFamily="34" charset="0"/>
              </a:rPr>
              <a:t>. </a:t>
            </a:r>
            <a:r>
              <a:rPr lang="en-US" b="0" i="0" dirty="0">
                <a:solidFill>
                  <a:schemeClr val="accent1"/>
                </a:solidFill>
                <a:effectLst/>
                <a:latin typeface="Arial" panose="020B0604020202020204" pitchFamily="34" charset="0"/>
              </a:rPr>
              <a:t>The behavioral-science paradigm seeks to find what is true</a:t>
            </a:r>
            <a:r>
              <a:rPr lang="en-US" dirty="0">
                <a:solidFill>
                  <a:schemeClr val="accent1"/>
                </a:solidFill>
                <a:latin typeface="Arial" panose="020B0604020202020204" pitchFamily="34" charset="0"/>
              </a:rPr>
              <a:t>.</a:t>
            </a:r>
            <a:r>
              <a:rPr lang="en-US" b="0" i="0" dirty="0">
                <a:solidFill>
                  <a:schemeClr val="accent1"/>
                </a:solidFill>
                <a:effectLst/>
                <a:latin typeface="Arial" panose="020B0604020202020204" pitchFamily="34" charset="0"/>
              </a:rPr>
              <a:t> In contrast, the design-science paradigm seeks to create what is effective.</a:t>
            </a:r>
            <a:r>
              <a:rPr lang="en-US" b="0" i="0" dirty="0">
                <a:effectLst/>
                <a:latin typeface="Arial" panose="020B0604020202020204" pitchFamily="34" charset="0"/>
              </a:rPr>
              <a:t> While it can be argued that utility relies on truth, the discovery of truth may lag the application of its utility. We argue that both design-science and behavioral-science paradigms are needed to ensure the relevance and effectiveness of IS research. Given the artificial nature of organizations and the information systems that support them, the design-science paradigm can play a significant role in resolving the fundamental dilemmas that have plagued IS research: rigor, relevance, discipline boundaries, behavior, and technology (Lee 2000).</a:t>
            </a:r>
            <a:endParaRPr lang="fa-IR" dirty="0"/>
          </a:p>
        </p:txBody>
      </p:sp>
    </p:spTree>
    <p:extLst>
      <p:ext uri="{BB962C8B-B14F-4D97-AF65-F5344CB8AC3E}">
        <p14:creationId xmlns:p14="http://schemas.microsoft.com/office/powerpoint/2010/main" val="653920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B4AB-A9EE-4045-8FAF-084A23F38FFD}"/>
              </a:ext>
            </a:extLst>
          </p:cNvPr>
          <p:cNvSpPr>
            <a:spLocks noGrp="1"/>
          </p:cNvSpPr>
          <p:nvPr>
            <p:ph type="title"/>
          </p:nvPr>
        </p:nvSpPr>
        <p:spPr/>
        <p:txBody>
          <a:bodyPr/>
          <a:lstStyle/>
          <a:p>
            <a:r>
              <a:rPr lang="en-US" dirty="0"/>
              <a:t>Behavioral Science</a:t>
            </a:r>
            <a:endParaRPr lang="fa-IR" dirty="0"/>
          </a:p>
        </p:txBody>
      </p:sp>
      <p:sp>
        <p:nvSpPr>
          <p:cNvPr id="3" name="Content Placeholder 2">
            <a:extLst>
              <a:ext uri="{FF2B5EF4-FFF2-40B4-BE49-F238E27FC236}">
                <a16:creationId xmlns:a16="http://schemas.microsoft.com/office/drawing/2014/main" id="{5662D56D-3270-44A1-998A-2C132DC2C169}"/>
              </a:ext>
            </a:extLst>
          </p:cNvPr>
          <p:cNvSpPr>
            <a:spLocks noGrp="1"/>
          </p:cNvSpPr>
          <p:nvPr>
            <p:ph idx="1"/>
          </p:nvPr>
        </p:nvSpPr>
        <p:spPr/>
        <p:txBody>
          <a:bodyPr/>
          <a:lstStyle/>
          <a:p>
            <a:r>
              <a:rPr lang="en-US" dirty="0"/>
              <a:t>The  behavioral-science  paradigm  seeks  to  develop  and  verify theories that explain or predict human or organizational behavior.</a:t>
            </a:r>
          </a:p>
          <a:p>
            <a:r>
              <a:rPr lang="en-US" dirty="0"/>
              <a:t>Examples of behavioral sciences include psychology, psychobiology, anthropology, and cognitive science.</a:t>
            </a:r>
            <a:endParaRPr lang="fa-IR" dirty="0"/>
          </a:p>
        </p:txBody>
      </p:sp>
    </p:spTree>
    <p:extLst>
      <p:ext uri="{BB962C8B-B14F-4D97-AF65-F5344CB8AC3E}">
        <p14:creationId xmlns:p14="http://schemas.microsoft.com/office/powerpoint/2010/main" val="129047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96E8-14DF-479C-876E-A2573E697431}"/>
              </a:ext>
            </a:extLst>
          </p:cNvPr>
          <p:cNvSpPr>
            <a:spLocks noGrp="1"/>
          </p:cNvSpPr>
          <p:nvPr>
            <p:ph type="title"/>
          </p:nvPr>
        </p:nvSpPr>
        <p:spPr/>
        <p:txBody>
          <a:bodyPr/>
          <a:lstStyle/>
          <a:p>
            <a:r>
              <a:rPr lang="en-US" dirty="0"/>
              <a:t>Design Science</a:t>
            </a:r>
            <a:endParaRPr lang="fa-IR" dirty="0"/>
          </a:p>
        </p:txBody>
      </p:sp>
      <p:sp>
        <p:nvSpPr>
          <p:cNvPr id="3" name="Content Placeholder 2">
            <a:extLst>
              <a:ext uri="{FF2B5EF4-FFF2-40B4-BE49-F238E27FC236}">
                <a16:creationId xmlns:a16="http://schemas.microsoft.com/office/drawing/2014/main" id="{7D59F530-9F6F-4AC0-93F8-7A310C483702}"/>
              </a:ext>
            </a:extLst>
          </p:cNvPr>
          <p:cNvSpPr>
            <a:spLocks noGrp="1"/>
          </p:cNvSpPr>
          <p:nvPr>
            <p:ph idx="1"/>
          </p:nvPr>
        </p:nvSpPr>
        <p:spPr>
          <a:xfrm>
            <a:off x="838200" y="1876426"/>
            <a:ext cx="10515600" cy="4351338"/>
          </a:xfrm>
        </p:spPr>
        <p:txBody>
          <a:bodyPr>
            <a:normAutofit/>
          </a:bodyPr>
          <a:lstStyle/>
          <a:p>
            <a:pPr algn="justLow"/>
            <a:r>
              <a:rPr lang="en-US" dirty="0"/>
              <a:t>The design-science paradigm seeks  to  extend  the  boundaries  of  human  and organizational  capabilities  by  creating  new  and innovative artifacts.</a:t>
            </a:r>
          </a:p>
          <a:p>
            <a:pPr algn="justLow"/>
            <a:endParaRPr lang="en-US" dirty="0"/>
          </a:p>
          <a:p>
            <a:pPr algn="justLow"/>
            <a:r>
              <a:rPr lang="en-US" dirty="0">
                <a:solidFill>
                  <a:schemeClr val="accent1"/>
                </a:solidFill>
              </a:rPr>
              <a:t>A general understanding of artifact in Design Science Research is that it is an object made by humans with the intention that it is used to address a practical problem.</a:t>
            </a:r>
          </a:p>
          <a:p>
            <a:pPr algn="justLow"/>
            <a:r>
              <a:rPr lang="en-US" sz="2400" b="0" i="0" dirty="0">
                <a:solidFill>
                  <a:schemeClr val="accent1"/>
                </a:solidFill>
                <a:effectLst/>
                <a:latin typeface="Arial" panose="020B0604020202020204" pitchFamily="34" charset="0"/>
              </a:rPr>
              <a:t>Both paradigms are foundational to the IS discipline, positioned as it is at the confluence of people, organizations, and technology.</a:t>
            </a:r>
            <a:endParaRPr lang="fa-IR" sz="2400" dirty="0">
              <a:solidFill>
                <a:schemeClr val="accent1"/>
              </a:solidFill>
            </a:endParaRPr>
          </a:p>
        </p:txBody>
      </p:sp>
    </p:spTree>
    <p:extLst>
      <p:ext uri="{BB962C8B-B14F-4D97-AF65-F5344CB8AC3E}">
        <p14:creationId xmlns:p14="http://schemas.microsoft.com/office/powerpoint/2010/main" val="278239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9DE9-413B-49FD-8DBA-5A61D9E839A8}"/>
              </a:ext>
            </a:extLst>
          </p:cNvPr>
          <p:cNvSpPr>
            <a:spLocks noGrp="1"/>
          </p:cNvSpPr>
          <p:nvPr>
            <p:ph type="title"/>
          </p:nvPr>
        </p:nvSpPr>
        <p:spPr/>
        <p:txBody>
          <a:bodyPr/>
          <a:lstStyle/>
          <a:p>
            <a:r>
              <a:rPr lang="en-US" dirty="0"/>
              <a:t>Introduction</a:t>
            </a:r>
            <a:endParaRPr lang="fa-IR" dirty="0"/>
          </a:p>
        </p:txBody>
      </p:sp>
      <p:sp>
        <p:nvSpPr>
          <p:cNvPr id="3" name="Content Placeholder 2">
            <a:extLst>
              <a:ext uri="{FF2B5EF4-FFF2-40B4-BE49-F238E27FC236}">
                <a16:creationId xmlns:a16="http://schemas.microsoft.com/office/drawing/2014/main" id="{32A53A42-D792-4E60-847E-5A8DC04A6765}"/>
              </a:ext>
            </a:extLst>
          </p:cNvPr>
          <p:cNvSpPr>
            <a:spLocks noGrp="1"/>
          </p:cNvSpPr>
          <p:nvPr>
            <p:ph idx="1"/>
          </p:nvPr>
        </p:nvSpPr>
        <p:spPr/>
        <p:txBody>
          <a:bodyPr/>
          <a:lstStyle/>
          <a:p>
            <a:pPr algn="justLow"/>
            <a:r>
              <a:rPr lang="en-US" b="0" i="0" dirty="0">
                <a:effectLst/>
                <a:latin typeface="Arial" panose="020B0604020202020204" pitchFamily="34" charset="0"/>
              </a:rPr>
              <a:t>Information systems are implemented within an organization for the purpose of improving the effectiveness and efficiency of that organization.</a:t>
            </a:r>
          </a:p>
          <a:p>
            <a:pPr algn="justLow"/>
            <a:r>
              <a:rPr lang="en-US" b="0" i="0" dirty="0">
                <a:effectLst/>
                <a:latin typeface="Arial" panose="020B0604020202020204" pitchFamily="34" charset="0"/>
              </a:rPr>
              <a:t>We argue that acquiring such knowledge involves two complementary but distinct paradigms, </a:t>
            </a:r>
            <a:r>
              <a:rPr lang="en-US" b="0" i="0" dirty="0">
                <a:solidFill>
                  <a:srgbClr val="FF0000"/>
                </a:solidFill>
                <a:effectLst/>
                <a:latin typeface="Arial" panose="020B0604020202020204" pitchFamily="34" charset="0"/>
              </a:rPr>
              <a:t>behavioral science</a:t>
            </a:r>
            <a:r>
              <a:rPr lang="en-US" b="0" i="0" dirty="0">
                <a:effectLst/>
                <a:latin typeface="Arial" panose="020B0604020202020204" pitchFamily="34" charset="0"/>
              </a:rPr>
              <a:t> and </a:t>
            </a:r>
            <a:r>
              <a:rPr lang="en-US" b="0" i="0" dirty="0">
                <a:solidFill>
                  <a:srgbClr val="FF0000"/>
                </a:solidFill>
                <a:effectLst/>
                <a:latin typeface="Arial" panose="020B0604020202020204" pitchFamily="34" charset="0"/>
              </a:rPr>
              <a:t>design science</a:t>
            </a:r>
            <a:r>
              <a:rPr lang="en-US" b="0" i="0" dirty="0">
                <a:effectLst/>
                <a:latin typeface="Arial" panose="020B0604020202020204" pitchFamily="34" charset="0"/>
              </a:rPr>
              <a:t>.</a:t>
            </a:r>
          </a:p>
          <a:p>
            <a:pPr algn="justLow"/>
            <a:endParaRPr lang="fa-IR" dirty="0"/>
          </a:p>
        </p:txBody>
      </p:sp>
    </p:spTree>
    <p:extLst>
      <p:ext uri="{BB962C8B-B14F-4D97-AF65-F5344CB8AC3E}">
        <p14:creationId xmlns:p14="http://schemas.microsoft.com/office/powerpoint/2010/main" val="144083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5023-C1F2-402C-95BC-FF4436D00779}"/>
              </a:ext>
            </a:extLst>
          </p:cNvPr>
          <p:cNvSpPr>
            <a:spLocks noGrp="1"/>
          </p:cNvSpPr>
          <p:nvPr>
            <p:ph type="title"/>
          </p:nvPr>
        </p:nvSpPr>
        <p:spPr/>
        <p:txBody>
          <a:bodyPr/>
          <a:lstStyle/>
          <a:p>
            <a:r>
              <a:rPr lang="en-US" dirty="0"/>
              <a:t>Roots</a:t>
            </a:r>
            <a:endParaRPr lang="fa-IR" dirty="0"/>
          </a:p>
        </p:txBody>
      </p:sp>
      <p:sp>
        <p:nvSpPr>
          <p:cNvPr id="3" name="Content Placeholder 2">
            <a:extLst>
              <a:ext uri="{FF2B5EF4-FFF2-40B4-BE49-F238E27FC236}">
                <a16:creationId xmlns:a16="http://schemas.microsoft.com/office/drawing/2014/main" id="{FE742A63-42A6-4B88-870E-79B8D64F28D8}"/>
              </a:ext>
            </a:extLst>
          </p:cNvPr>
          <p:cNvSpPr>
            <a:spLocks noGrp="1"/>
          </p:cNvSpPr>
          <p:nvPr>
            <p:ph idx="1"/>
          </p:nvPr>
        </p:nvSpPr>
        <p:spPr/>
        <p:txBody>
          <a:bodyPr>
            <a:normAutofit/>
          </a:bodyPr>
          <a:lstStyle/>
          <a:p>
            <a:pPr algn="justLow"/>
            <a:r>
              <a:rPr lang="en-US" dirty="0"/>
              <a:t>B-S : </a:t>
            </a:r>
            <a:r>
              <a:rPr lang="en-US" b="0" i="0" dirty="0">
                <a:effectLst/>
                <a:latin typeface="Arial" panose="020B0604020202020204" pitchFamily="34" charset="0"/>
              </a:rPr>
              <a:t>The behavioral-science paradigm has its roots in natural science research methods. It seeks to develop and justify theories(i.e., principles and laws) that explain or predict organizational and human phenomena sur-rounding the analysis, design, implementation, management, and use of information systems.</a:t>
            </a:r>
          </a:p>
          <a:p>
            <a:pPr algn="justLow"/>
            <a:r>
              <a:rPr lang="en-US" dirty="0"/>
              <a:t>D-S : </a:t>
            </a:r>
            <a:r>
              <a:rPr lang="en-US" b="0" i="0" dirty="0">
                <a:effectLst/>
                <a:latin typeface="Arial" panose="020B0604020202020204" pitchFamily="34" charset="0"/>
              </a:rPr>
              <a:t>The  design-science  paradigm  has  its  roots  in engineering  and  the  sciences  of  the  artificial (Simon  1996).    It  is  fundamentally  a  problem-solving paradigm.</a:t>
            </a:r>
          </a:p>
          <a:p>
            <a:pPr algn="justLow"/>
            <a:endParaRPr lang="fa-IR" dirty="0"/>
          </a:p>
        </p:txBody>
      </p:sp>
    </p:spTree>
    <p:extLst>
      <p:ext uri="{BB962C8B-B14F-4D97-AF65-F5344CB8AC3E}">
        <p14:creationId xmlns:p14="http://schemas.microsoft.com/office/powerpoint/2010/main" val="114131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F6D20-4D99-40A7-BC39-9B2A715FCA02}"/>
              </a:ext>
            </a:extLst>
          </p:cNvPr>
          <p:cNvSpPr>
            <a:spLocks noGrp="1"/>
          </p:cNvSpPr>
          <p:nvPr>
            <p:ph idx="1"/>
          </p:nvPr>
        </p:nvSpPr>
        <p:spPr/>
        <p:txBody>
          <a:bodyPr/>
          <a:lstStyle/>
          <a:p>
            <a:pPr algn="justLow"/>
            <a:r>
              <a:rPr lang="en-US" b="0" i="0" dirty="0">
                <a:solidFill>
                  <a:schemeClr val="accent1"/>
                </a:solidFill>
                <a:effectLst/>
                <a:latin typeface="Arial" panose="020B0604020202020204" pitchFamily="34" charset="0"/>
              </a:rPr>
              <a:t>Such artifacts are not exempt from natural laws or behavioral theories. To the contrary, their creation relies on existing kernel theories that are applied, tested, modified, and extended through the experience, creativity, intuition, and problem solving capabilities of the researcher.</a:t>
            </a:r>
          </a:p>
          <a:p>
            <a:pPr algn="justLow"/>
            <a:r>
              <a:rPr lang="en-US" dirty="0">
                <a:solidFill>
                  <a:schemeClr val="accent1"/>
                </a:solidFill>
              </a:rPr>
              <a:t>However,  designing  useful  artifacts  is complex due to the need for creative advances in domain  areas  in  which  existing  theory  is  often insufficient.</a:t>
            </a:r>
            <a:endParaRPr lang="fa-IR" dirty="0">
              <a:solidFill>
                <a:schemeClr val="accent1"/>
              </a:solidFill>
            </a:endParaRPr>
          </a:p>
        </p:txBody>
      </p:sp>
    </p:spTree>
    <p:extLst>
      <p:ext uri="{BB962C8B-B14F-4D97-AF65-F5344CB8AC3E}">
        <p14:creationId xmlns:p14="http://schemas.microsoft.com/office/powerpoint/2010/main" val="37537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EA8F-837F-4CF1-A2E7-B683D69A41C9}"/>
              </a:ext>
            </a:extLst>
          </p:cNvPr>
          <p:cNvSpPr>
            <a:spLocks noGrp="1"/>
          </p:cNvSpPr>
          <p:nvPr>
            <p:ph type="title"/>
          </p:nvPr>
        </p:nvSpPr>
        <p:spPr/>
        <p:txBody>
          <a:bodyPr/>
          <a:lstStyle/>
          <a:p>
            <a:r>
              <a:rPr lang="en-US" dirty="0"/>
              <a:t>IT artifacts?</a:t>
            </a:r>
            <a:endParaRPr lang="fa-IR" dirty="0"/>
          </a:p>
        </p:txBody>
      </p:sp>
      <p:sp>
        <p:nvSpPr>
          <p:cNvPr id="3" name="Content Placeholder 2">
            <a:extLst>
              <a:ext uri="{FF2B5EF4-FFF2-40B4-BE49-F238E27FC236}">
                <a16:creationId xmlns:a16="http://schemas.microsoft.com/office/drawing/2014/main" id="{9A90A519-CF10-4A03-B7A4-9B586BB2C358}"/>
              </a:ext>
            </a:extLst>
          </p:cNvPr>
          <p:cNvSpPr>
            <a:spLocks noGrp="1"/>
          </p:cNvSpPr>
          <p:nvPr>
            <p:ph idx="1"/>
          </p:nvPr>
        </p:nvSpPr>
        <p:spPr/>
        <p:txBody>
          <a:bodyPr/>
          <a:lstStyle/>
          <a:p>
            <a:pPr algn="justLow"/>
            <a:r>
              <a:rPr lang="en-US" b="0" i="0" dirty="0">
                <a:effectLst/>
                <a:latin typeface="Arial" panose="020B0604020202020204" pitchFamily="34" charset="0"/>
              </a:rPr>
              <a:t>The resultant IT artifacts extend the boundaries of human problem solving and organizational capabilities by providing </a:t>
            </a:r>
            <a:r>
              <a:rPr lang="en-US" b="0" i="0" dirty="0">
                <a:solidFill>
                  <a:schemeClr val="accent1"/>
                </a:solidFill>
                <a:effectLst/>
                <a:latin typeface="Arial" panose="020B0604020202020204" pitchFamily="34" charset="0"/>
              </a:rPr>
              <a:t>intellectual as well as computational tools</a:t>
            </a:r>
            <a:r>
              <a:rPr lang="en-US" b="0" i="0" dirty="0">
                <a:effectLst/>
                <a:latin typeface="Arial" panose="020B0604020202020204" pitchFamily="34" charset="0"/>
              </a:rPr>
              <a:t>. Theories regarding their application and impact will follow their development and use.</a:t>
            </a:r>
          </a:p>
          <a:p>
            <a:pPr algn="justLow"/>
            <a:r>
              <a:rPr lang="en-US" dirty="0"/>
              <a:t>Bundles of hardware infrastructure, software applications, informational content, and supporting resources that serve specific goals and needs in personal or organizational contexts.</a:t>
            </a:r>
            <a:endParaRPr lang="fa-IR" dirty="0"/>
          </a:p>
        </p:txBody>
      </p:sp>
    </p:spTree>
    <p:extLst>
      <p:ext uri="{BB962C8B-B14F-4D97-AF65-F5344CB8AC3E}">
        <p14:creationId xmlns:p14="http://schemas.microsoft.com/office/powerpoint/2010/main" val="3937425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2311</Words>
  <Application>Microsoft Office PowerPoint</Application>
  <PresentationFormat>Widescreen</PresentationFormat>
  <Paragraphs>92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Design Science in Information Systems Research</vt:lpstr>
      <vt:lpstr>What is IS?</vt:lpstr>
      <vt:lpstr>PowerPoint Presentation</vt:lpstr>
      <vt:lpstr>Behavioral Science</vt:lpstr>
      <vt:lpstr>Design Science</vt:lpstr>
      <vt:lpstr>Introduction</vt:lpstr>
      <vt:lpstr>Roots</vt:lpstr>
      <vt:lpstr>PowerPoint Presentation</vt:lpstr>
      <vt:lpstr>IT artifacts?</vt:lpstr>
      <vt:lpstr>IT artifacts?</vt:lpstr>
      <vt:lpstr>Primary goal</vt:lpstr>
      <vt:lpstr>A Framework for IS Research</vt:lpstr>
      <vt:lpstr>PowerPoint Presentation</vt:lpstr>
      <vt:lpstr>March and Smith (1995)</vt:lpstr>
      <vt:lpstr>Constructs </vt:lpstr>
      <vt:lpstr>Models</vt:lpstr>
      <vt:lpstr>Methods</vt:lpstr>
      <vt:lpstr>Instantiations</vt:lpstr>
      <vt:lpstr>Business need</vt:lpstr>
      <vt:lpstr>Truth vs utility</vt:lpstr>
      <vt:lpstr>Methodologies</vt:lpstr>
      <vt:lpstr>Contributions</vt:lpstr>
      <vt:lpstr>Routine design vs design research</vt:lpstr>
      <vt:lpstr>Wicked problems in D-S</vt:lpstr>
      <vt:lpstr>Guidelines for Design Science in Information Systems Research</vt:lpstr>
      <vt:lpstr>Continue…</vt:lpstr>
      <vt:lpstr>PowerPoint Presentation</vt:lpstr>
      <vt:lpstr>Design Evaluation</vt:lpstr>
      <vt:lpstr>Design Evaluation</vt:lpstr>
      <vt:lpstr>PowerPoint Presentation</vt:lpstr>
      <vt:lpstr>PowerPoint Presentation</vt:lpstr>
      <vt:lpstr>Design as a Search Process</vt:lpstr>
      <vt:lpstr>Means – Ends - Laws</vt:lpstr>
      <vt:lpstr>PowerPoint Presentation</vt:lpstr>
      <vt:lpstr>The use of heuristics</vt:lpstr>
      <vt:lpstr>Application of the Design Science Research Guidelines</vt:lpstr>
      <vt:lpstr>Discussion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Science in Information Systems Research</dc:title>
  <dc:creator>kiyan rezaee</dc:creator>
  <cp:lastModifiedBy>kiyan rezaee</cp:lastModifiedBy>
  <cp:revision>24</cp:revision>
  <dcterms:created xsi:type="dcterms:W3CDTF">2022-07-05T12:47:52Z</dcterms:created>
  <dcterms:modified xsi:type="dcterms:W3CDTF">2022-07-22T02:58:35Z</dcterms:modified>
</cp:coreProperties>
</file>