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F671-D5EE-4A20-93F0-24576AE6AB33}"/>
              </a:ext>
            </a:extLst>
          </p:cNvPr>
          <p:cNvSpPr>
            <a:spLocks noGrp="1"/>
          </p:cNvSpPr>
          <p:nvPr>
            <p:ph type="ctrTitle"/>
          </p:nvPr>
        </p:nvSpPr>
        <p:spPr/>
        <p:txBody>
          <a:bodyPr/>
          <a:lstStyle/>
          <a:p>
            <a:r>
              <a:rPr lang="en-US" dirty="0"/>
              <a:t>Cybersecurity</a:t>
            </a:r>
          </a:p>
        </p:txBody>
      </p:sp>
      <p:sp>
        <p:nvSpPr>
          <p:cNvPr id="3" name="Subtitle 2">
            <a:extLst>
              <a:ext uri="{FF2B5EF4-FFF2-40B4-BE49-F238E27FC236}">
                <a16:creationId xmlns:a16="http://schemas.microsoft.com/office/drawing/2014/main" id="{5EC939E7-91C9-4F28-A6F3-ECF5B4C98D66}"/>
              </a:ext>
            </a:extLst>
          </p:cNvPr>
          <p:cNvSpPr>
            <a:spLocks noGrp="1"/>
          </p:cNvSpPr>
          <p:nvPr>
            <p:ph type="subTitle" idx="1"/>
          </p:nvPr>
        </p:nvSpPr>
        <p:spPr/>
        <p:txBody>
          <a:bodyPr>
            <a:normAutofit/>
          </a:bodyPr>
          <a:lstStyle/>
          <a:p>
            <a:r>
              <a:rPr lang="en-US" sz="4000" b="1" dirty="0"/>
              <a:t>And Phishing</a:t>
            </a:r>
          </a:p>
        </p:txBody>
      </p:sp>
    </p:spTree>
    <p:extLst>
      <p:ext uri="{BB962C8B-B14F-4D97-AF65-F5344CB8AC3E}">
        <p14:creationId xmlns:p14="http://schemas.microsoft.com/office/powerpoint/2010/main" val="297358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E1EE-671D-4356-BF3D-3AB31C7D6F6F}"/>
              </a:ext>
            </a:extLst>
          </p:cNvPr>
          <p:cNvSpPr>
            <a:spLocks noGrp="1"/>
          </p:cNvSpPr>
          <p:nvPr>
            <p:ph type="title"/>
          </p:nvPr>
        </p:nvSpPr>
        <p:spPr/>
        <p:txBody>
          <a:bodyPr/>
          <a:lstStyle/>
          <a:p>
            <a:r>
              <a:rPr lang="en-US" dirty="0"/>
              <a:t>What is Phishing?</a:t>
            </a:r>
          </a:p>
        </p:txBody>
      </p:sp>
      <p:pic>
        <p:nvPicPr>
          <p:cNvPr id="6" name="Content Placeholder 5">
            <a:extLst>
              <a:ext uri="{FF2B5EF4-FFF2-40B4-BE49-F238E27FC236}">
                <a16:creationId xmlns:a16="http://schemas.microsoft.com/office/drawing/2014/main" id="{97D712D1-7D35-4078-B225-30F59EC3BCB6}"/>
              </a:ext>
            </a:extLst>
          </p:cNvPr>
          <p:cNvPicPr>
            <a:picLocks noGrp="1" noChangeAspect="1"/>
          </p:cNvPicPr>
          <p:nvPr>
            <p:ph idx="1"/>
          </p:nvPr>
        </p:nvPicPr>
        <p:blipFill>
          <a:blip r:embed="rId2"/>
          <a:stretch>
            <a:fillRect/>
          </a:stretch>
        </p:blipFill>
        <p:spPr>
          <a:xfrm>
            <a:off x="7356990" y="2175632"/>
            <a:ext cx="4139598" cy="2754714"/>
          </a:xfrm>
        </p:spPr>
      </p:pic>
      <p:sp>
        <p:nvSpPr>
          <p:cNvPr id="4" name="Text Placeholder 3">
            <a:extLst>
              <a:ext uri="{FF2B5EF4-FFF2-40B4-BE49-F238E27FC236}">
                <a16:creationId xmlns:a16="http://schemas.microsoft.com/office/drawing/2014/main" id="{D8322950-F3E2-4091-937E-0881B6E6458C}"/>
              </a:ext>
            </a:extLst>
          </p:cNvPr>
          <p:cNvSpPr>
            <a:spLocks noGrp="1"/>
          </p:cNvSpPr>
          <p:nvPr>
            <p:ph type="body" sz="half" idx="2"/>
          </p:nvPr>
        </p:nvSpPr>
        <p:spPr>
          <a:xfrm>
            <a:off x="2589212" y="1598612"/>
            <a:ext cx="4139598" cy="4813299"/>
          </a:xfrm>
        </p:spPr>
        <p:txBody>
          <a:bodyPr/>
          <a:lstStyle/>
          <a:p>
            <a:r>
              <a:rPr lang="en-US" dirty="0"/>
              <a:t>Phishing is a type of cyber attack in which attackers impersonate legitimate organizations or trusted entities to deceive individuals into revealing sensitive information, such as passwords, credit card numbers, social security numbers, or other personal data. This is typically done through fraudulent emails, messages, or websites that look similar to legitimate ones.</a:t>
            </a:r>
          </a:p>
          <a:p>
            <a:r>
              <a:rPr lang="en-US" dirty="0"/>
              <a:t>Phishing attacks often work by creating a sense of urgency or fear, prompting the victim to take immediate action, such as clicking on a link, downloading an attachment, or providing personal details. </a:t>
            </a:r>
          </a:p>
          <a:p>
            <a:endParaRPr lang="en-US" dirty="0"/>
          </a:p>
        </p:txBody>
      </p:sp>
    </p:spTree>
    <p:extLst>
      <p:ext uri="{BB962C8B-B14F-4D97-AF65-F5344CB8AC3E}">
        <p14:creationId xmlns:p14="http://schemas.microsoft.com/office/powerpoint/2010/main" val="391267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709-BFD6-4A95-BD64-D7DAF8CAA1D3}"/>
              </a:ext>
            </a:extLst>
          </p:cNvPr>
          <p:cNvSpPr>
            <a:spLocks noGrp="1"/>
          </p:cNvSpPr>
          <p:nvPr>
            <p:ph type="title"/>
          </p:nvPr>
        </p:nvSpPr>
        <p:spPr/>
        <p:txBody>
          <a:bodyPr/>
          <a:lstStyle/>
          <a:p>
            <a:r>
              <a:rPr lang="en-US" dirty="0"/>
              <a:t>Email-Phishing</a:t>
            </a:r>
          </a:p>
        </p:txBody>
      </p:sp>
      <p:sp>
        <p:nvSpPr>
          <p:cNvPr id="3" name="Content Placeholder 2">
            <a:extLst>
              <a:ext uri="{FF2B5EF4-FFF2-40B4-BE49-F238E27FC236}">
                <a16:creationId xmlns:a16="http://schemas.microsoft.com/office/drawing/2014/main" id="{CB298039-F867-4739-B5A7-33DBCB0C1F66}"/>
              </a:ext>
            </a:extLst>
          </p:cNvPr>
          <p:cNvSpPr>
            <a:spLocks noGrp="1"/>
          </p:cNvSpPr>
          <p:nvPr>
            <p:ph idx="1"/>
          </p:nvPr>
        </p:nvSpPr>
        <p:spPr/>
        <p:txBody>
          <a:bodyPr>
            <a:normAutofit fontScale="92500" lnSpcReduction="10000"/>
          </a:bodyPr>
          <a:lstStyle/>
          <a:p>
            <a:r>
              <a:rPr lang="en-US" b="1" dirty="0"/>
              <a:t>Email phishing</a:t>
            </a:r>
            <a:r>
              <a:rPr lang="en-US" dirty="0"/>
              <a:t> is a specific type of phishing attack where cybercriminals use email to deceive individuals into revealing sensitive information, such as login credentials, financial details, or other personal data. In an email phishing attack, the attacker impersonates a legitimate organization, service, or even a colleague in an effort to trick the recipient into taking a harmful action.</a:t>
            </a:r>
          </a:p>
          <a:p>
            <a:r>
              <a:rPr lang="en-US" dirty="0"/>
              <a:t>Real-life example is</a:t>
            </a:r>
            <a:r>
              <a:rPr lang="en-US" b="1" dirty="0"/>
              <a:t> Elara Caring Phishing Attack.</a:t>
            </a:r>
          </a:p>
          <a:p>
            <a:r>
              <a:rPr lang="en-US" dirty="0"/>
              <a:t>In 2020, U.S. healthcare provider Elara Caring was subjected to a phishing attack that targeted two employees.</a:t>
            </a:r>
          </a:p>
          <a:p>
            <a:r>
              <a:rPr lang="en-US" dirty="0"/>
              <a:t>With only these two compromised targets, attackers gained access to employee email accounts and compromised the personal information of more than 100,000 elderly patients, including names, dates of birth, financial information, banking information, social security numbers, driver's license numbers and insurance information. The attackers maintained unauthorized access for a week before Elara Caring identified and contained the breach.</a:t>
            </a:r>
          </a:p>
          <a:p>
            <a:pPr algn="r"/>
            <a:endParaRPr lang="en-US" dirty="0"/>
          </a:p>
          <a:p>
            <a:pPr marL="0" indent="0" algn="r">
              <a:buNone/>
            </a:pPr>
            <a:endParaRPr lang="en-US" dirty="0"/>
          </a:p>
          <a:p>
            <a:endParaRPr lang="en-US" dirty="0"/>
          </a:p>
        </p:txBody>
      </p:sp>
    </p:spTree>
    <p:extLst>
      <p:ext uri="{BB962C8B-B14F-4D97-AF65-F5344CB8AC3E}">
        <p14:creationId xmlns:p14="http://schemas.microsoft.com/office/powerpoint/2010/main" val="340605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B55-625B-4D48-8BB2-A64BFC994930}"/>
              </a:ext>
            </a:extLst>
          </p:cNvPr>
          <p:cNvSpPr>
            <a:spLocks noGrp="1"/>
          </p:cNvSpPr>
          <p:nvPr>
            <p:ph type="title"/>
          </p:nvPr>
        </p:nvSpPr>
        <p:spPr/>
        <p:txBody>
          <a:bodyPr/>
          <a:lstStyle/>
          <a:p>
            <a:r>
              <a:rPr lang="en-US" dirty="0"/>
              <a:t>Spear Phishing</a:t>
            </a:r>
          </a:p>
        </p:txBody>
      </p:sp>
      <p:sp>
        <p:nvSpPr>
          <p:cNvPr id="3" name="Content Placeholder 2">
            <a:extLst>
              <a:ext uri="{FF2B5EF4-FFF2-40B4-BE49-F238E27FC236}">
                <a16:creationId xmlns:a16="http://schemas.microsoft.com/office/drawing/2014/main" id="{51CB2549-C5BA-48D7-B955-0941D441EB45}"/>
              </a:ext>
            </a:extLst>
          </p:cNvPr>
          <p:cNvSpPr>
            <a:spLocks noGrp="1"/>
          </p:cNvSpPr>
          <p:nvPr>
            <p:ph idx="1"/>
          </p:nvPr>
        </p:nvSpPr>
        <p:spPr/>
        <p:txBody>
          <a:bodyPr>
            <a:normAutofit fontScale="85000" lnSpcReduction="10000"/>
          </a:bodyPr>
          <a:lstStyle/>
          <a:p>
            <a:r>
              <a:rPr lang="en-US" b="1" dirty="0"/>
              <a:t>Spear phishing</a:t>
            </a:r>
            <a:r>
              <a:rPr lang="en-US" dirty="0"/>
              <a:t> is a more targeted and sophisticated form of phishing attack where cybercriminals tailor their deceptive messages to a specific individual or organization, often using personal information to make the attack more convincing. Unlike regular phishing, which is sent out to a broad group of people, spear phishing is highly focused and often involves significant research on the victim.</a:t>
            </a:r>
          </a:p>
          <a:p>
            <a:r>
              <a:rPr lang="en-US" b="1" dirty="0"/>
              <a:t>  Real life example is the Google and Facebook Phishing Attack</a:t>
            </a:r>
          </a:p>
          <a:p>
            <a:r>
              <a:rPr lang="en-US" dirty="0"/>
              <a:t>Between 2013 and 2015, a phishing campaign caused Facebook and Google losses of $100 million. The attackers took advantage of the fact that both companies had a Taiwanese supplier called Quanta. The attackers sent a series of fake invoices, pretending to be from Quanta, and the invoices were paid by Facebook and Google.</a:t>
            </a:r>
          </a:p>
          <a:p>
            <a:r>
              <a:rPr lang="en-US" dirty="0"/>
              <a:t>Eventually, the fraud was discovered, and Facebook and Google took legal action. The attackers were arrested in Lithuania and extradited to the U.S.. Facebook and Google were able to recover $49.7 million of the $100 million stolen.</a:t>
            </a:r>
          </a:p>
          <a:p>
            <a:endParaRPr lang="en-US" dirty="0"/>
          </a:p>
          <a:p>
            <a:endParaRPr lang="en-US" dirty="0"/>
          </a:p>
        </p:txBody>
      </p:sp>
    </p:spTree>
    <p:extLst>
      <p:ext uri="{BB962C8B-B14F-4D97-AF65-F5344CB8AC3E}">
        <p14:creationId xmlns:p14="http://schemas.microsoft.com/office/powerpoint/2010/main" val="133514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4D73-D348-4D3F-8876-86E301E9737D}"/>
              </a:ext>
            </a:extLst>
          </p:cNvPr>
          <p:cNvSpPr>
            <a:spLocks noGrp="1"/>
          </p:cNvSpPr>
          <p:nvPr>
            <p:ph type="title"/>
          </p:nvPr>
        </p:nvSpPr>
        <p:spPr/>
        <p:txBody>
          <a:bodyPr/>
          <a:lstStyle/>
          <a:p>
            <a:r>
              <a:rPr lang="en-US" dirty="0"/>
              <a:t>SMS-Phishing</a:t>
            </a:r>
          </a:p>
        </p:txBody>
      </p:sp>
      <p:pic>
        <p:nvPicPr>
          <p:cNvPr id="6" name="Content Placeholder 5">
            <a:extLst>
              <a:ext uri="{FF2B5EF4-FFF2-40B4-BE49-F238E27FC236}">
                <a16:creationId xmlns:a16="http://schemas.microsoft.com/office/drawing/2014/main" id="{2DE507BF-00FA-494D-B094-6E710531BAEF}"/>
              </a:ext>
            </a:extLst>
          </p:cNvPr>
          <p:cNvPicPr>
            <a:picLocks noGrp="1" noChangeAspect="1"/>
          </p:cNvPicPr>
          <p:nvPr>
            <p:ph idx="1"/>
          </p:nvPr>
        </p:nvPicPr>
        <p:blipFill>
          <a:blip r:embed="rId2"/>
          <a:stretch>
            <a:fillRect/>
          </a:stretch>
        </p:blipFill>
        <p:spPr>
          <a:xfrm>
            <a:off x="7723750" y="2113006"/>
            <a:ext cx="4199432" cy="2257538"/>
          </a:xfrm>
        </p:spPr>
      </p:pic>
      <p:sp>
        <p:nvSpPr>
          <p:cNvPr id="4" name="Text Placeholder 3">
            <a:extLst>
              <a:ext uri="{FF2B5EF4-FFF2-40B4-BE49-F238E27FC236}">
                <a16:creationId xmlns:a16="http://schemas.microsoft.com/office/drawing/2014/main" id="{D40E068E-F3AD-405C-9DA7-B4E602631E8E}"/>
              </a:ext>
            </a:extLst>
          </p:cNvPr>
          <p:cNvSpPr>
            <a:spLocks noGrp="1"/>
          </p:cNvSpPr>
          <p:nvPr>
            <p:ph type="body" sz="half" idx="2"/>
          </p:nvPr>
        </p:nvSpPr>
        <p:spPr>
          <a:xfrm>
            <a:off x="2589211" y="1422400"/>
            <a:ext cx="4454139" cy="4657124"/>
          </a:xfrm>
        </p:spPr>
        <p:txBody>
          <a:bodyPr>
            <a:normAutofit/>
          </a:bodyPr>
          <a:lstStyle/>
          <a:p>
            <a:r>
              <a:rPr lang="en-US" b="1" dirty="0"/>
              <a:t>SMS phishing</a:t>
            </a:r>
            <a:r>
              <a:rPr lang="en-US" dirty="0"/>
              <a:t>, also known as </a:t>
            </a:r>
            <a:r>
              <a:rPr lang="en-US" b="1" dirty="0" err="1"/>
              <a:t>smishing</a:t>
            </a:r>
            <a:r>
              <a:rPr lang="en-US" dirty="0"/>
              <a:t>, is a type of phishing attack that uses text messages (SMS) to trick individuals into revealing personal or sensitive information. The attacker typically impersonates a trusted entity—such as a bank, government agency, or a well-known company—and uses SMS to lure the victim into taking harmful actions, such as clicking on malicious links, downloading malware, or sharing sensitive information like passwords or credit card numbers.</a:t>
            </a:r>
          </a:p>
          <a:p>
            <a:r>
              <a:rPr lang="en-US" dirty="0"/>
              <a:t>Real-life example is </a:t>
            </a:r>
            <a:r>
              <a:rPr lang="en-US" b="1" dirty="0"/>
              <a:t> the USPS Phishing Attack.</a:t>
            </a:r>
          </a:p>
          <a:p>
            <a:r>
              <a:rPr lang="en-US" dirty="0"/>
              <a:t>In 2020, a </a:t>
            </a:r>
            <a:r>
              <a:rPr lang="en-US" dirty="0" err="1"/>
              <a:t>smishing</a:t>
            </a:r>
            <a:r>
              <a:rPr lang="en-US" dirty="0"/>
              <a:t> campaign used the United States Post Office (USPS) as a front for an attack. Cybercriminals sent SMS messages that told recipients they should click a link to view important information about an upcoming USPS delivery. The malicious link actually took victims to various web pages designed to steal their Google account credentials.</a:t>
            </a:r>
          </a:p>
          <a:p>
            <a:endParaRPr lang="en-US" dirty="0"/>
          </a:p>
        </p:txBody>
      </p:sp>
    </p:spTree>
    <p:extLst>
      <p:ext uri="{BB962C8B-B14F-4D97-AF65-F5344CB8AC3E}">
        <p14:creationId xmlns:p14="http://schemas.microsoft.com/office/powerpoint/2010/main" val="57227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FEF7-F9DF-4D35-A46F-8F30109CB99B}"/>
              </a:ext>
            </a:extLst>
          </p:cNvPr>
          <p:cNvSpPr>
            <a:spLocks noGrp="1"/>
          </p:cNvSpPr>
          <p:nvPr>
            <p:ph type="title"/>
          </p:nvPr>
        </p:nvSpPr>
        <p:spPr/>
        <p:txBody>
          <a:bodyPr/>
          <a:lstStyle/>
          <a:p>
            <a:r>
              <a:rPr lang="en-US" dirty="0"/>
              <a:t>Voice-Phishing</a:t>
            </a:r>
          </a:p>
        </p:txBody>
      </p:sp>
      <p:sp>
        <p:nvSpPr>
          <p:cNvPr id="3" name="Content Placeholder 2">
            <a:extLst>
              <a:ext uri="{FF2B5EF4-FFF2-40B4-BE49-F238E27FC236}">
                <a16:creationId xmlns:a16="http://schemas.microsoft.com/office/drawing/2014/main" id="{D2DC4122-6AA6-4444-AD9F-B8DCABCFC2D5}"/>
              </a:ext>
            </a:extLst>
          </p:cNvPr>
          <p:cNvSpPr>
            <a:spLocks noGrp="1"/>
          </p:cNvSpPr>
          <p:nvPr>
            <p:ph idx="1"/>
          </p:nvPr>
        </p:nvSpPr>
        <p:spPr/>
        <p:txBody>
          <a:bodyPr>
            <a:normAutofit fontScale="85000" lnSpcReduction="10000"/>
          </a:bodyPr>
          <a:lstStyle/>
          <a:p>
            <a:r>
              <a:rPr lang="en-US" b="1" dirty="0"/>
              <a:t>Voice phishing</a:t>
            </a:r>
            <a:r>
              <a:rPr lang="en-US" dirty="0"/>
              <a:t>, also known as </a:t>
            </a:r>
            <a:r>
              <a:rPr lang="en-US" b="1" dirty="0"/>
              <a:t>vishing</a:t>
            </a:r>
            <a:r>
              <a:rPr lang="en-US" dirty="0"/>
              <a:t>, is a type of phishing attack that uses voice communication, typically over the phone, to deceive individuals into revealing sensitive information, such as personal identification numbers (PINs), credit card details, social security numbers, or bank account credentials. In a vishing attack, the scammer impersonates a trusted entity—such as a bank, government agency, or tech support service—to manipulate the victim into taking harmful actions.</a:t>
            </a:r>
          </a:p>
          <a:p>
            <a:r>
              <a:rPr lang="en-US" dirty="0"/>
              <a:t>Real-life example is </a:t>
            </a:r>
            <a:r>
              <a:rPr lang="en-US" b="1" dirty="0"/>
              <a:t>Spectrum Health Phishing Attack.</a:t>
            </a:r>
          </a:p>
          <a:p>
            <a:r>
              <a:rPr lang="en-US" dirty="0"/>
              <a:t>In 2020, Spectrum Health System, a healthcare organization, reported a phishing attack involving a patient who received a call from an individual masquerading as an employee. The attackers aimed to extract personal data from Spectrum Health's patients and members, including member ID numbers and other personal health data associated with the account.</a:t>
            </a:r>
          </a:p>
          <a:p>
            <a:r>
              <a:rPr lang="en-US" dirty="0"/>
              <a:t>Spectrum Health reported that attackers used tactics such as flattery and intimidation to force victims to pass on data, money, or access to personal devices</a:t>
            </a:r>
          </a:p>
          <a:p>
            <a:endParaRPr lang="en-US" dirty="0"/>
          </a:p>
        </p:txBody>
      </p:sp>
    </p:spTree>
    <p:extLst>
      <p:ext uri="{BB962C8B-B14F-4D97-AF65-F5344CB8AC3E}">
        <p14:creationId xmlns:p14="http://schemas.microsoft.com/office/powerpoint/2010/main" val="239836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0E40-5586-4A1F-A52E-519ED8078A4C}"/>
              </a:ext>
            </a:extLst>
          </p:cNvPr>
          <p:cNvSpPr>
            <a:spLocks noGrp="1"/>
          </p:cNvSpPr>
          <p:nvPr>
            <p:ph type="title"/>
          </p:nvPr>
        </p:nvSpPr>
        <p:spPr/>
        <p:txBody>
          <a:bodyPr/>
          <a:lstStyle/>
          <a:p>
            <a:r>
              <a:rPr lang="en-US" dirty="0"/>
              <a:t>HTTPS-Phishing</a:t>
            </a:r>
          </a:p>
        </p:txBody>
      </p:sp>
      <p:pic>
        <p:nvPicPr>
          <p:cNvPr id="6" name="Content Placeholder 5">
            <a:extLst>
              <a:ext uri="{FF2B5EF4-FFF2-40B4-BE49-F238E27FC236}">
                <a16:creationId xmlns:a16="http://schemas.microsoft.com/office/drawing/2014/main" id="{415DB2AD-749D-4229-A661-4FCB2FB6C7F2}"/>
              </a:ext>
            </a:extLst>
          </p:cNvPr>
          <p:cNvPicPr>
            <a:picLocks noGrp="1" noChangeAspect="1"/>
          </p:cNvPicPr>
          <p:nvPr>
            <p:ph idx="1"/>
          </p:nvPr>
        </p:nvPicPr>
        <p:blipFill>
          <a:blip r:embed="rId2"/>
          <a:stretch>
            <a:fillRect/>
          </a:stretch>
        </p:blipFill>
        <p:spPr>
          <a:xfrm>
            <a:off x="7733430" y="2919784"/>
            <a:ext cx="3738715" cy="2492476"/>
          </a:xfrm>
        </p:spPr>
      </p:pic>
      <p:sp>
        <p:nvSpPr>
          <p:cNvPr id="4" name="Text Placeholder 3">
            <a:extLst>
              <a:ext uri="{FF2B5EF4-FFF2-40B4-BE49-F238E27FC236}">
                <a16:creationId xmlns:a16="http://schemas.microsoft.com/office/drawing/2014/main" id="{AB6D17E9-8FB4-488A-98D1-18A82F8F54A4}"/>
              </a:ext>
            </a:extLst>
          </p:cNvPr>
          <p:cNvSpPr>
            <a:spLocks noGrp="1"/>
          </p:cNvSpPr>
          <p:nvPr>
            <p:ph type="body" sz="half" idx="2"/>
          </p:nvPr>
        </p:nvSpPr>
        <p:spPr>
          <a:xfrm>
            <a:off x="2589212" y="1754658"/>
            <a:ext cx="4021653" cy="4657253"/>
          </a:xfrm>
        </p:spPr>
        <p:txBody>
          <a:bodyPr>
            <a:normAutofit fontScale="92500" lnSpcReduction="10000"/>
          </a:bodyPr>
          <a:lstStyle/>
          <a:p>
            <a:r>
              <a:rPr lang="en-US" b="1" dirty="0"/>
              <a:t>HTTPS phishing</a:t>
            </a:r>
            <a:r>
              <a:rPr lang="en-US" dirty="0"/>
              <a:t>, also known as </a:t>
            </a:r>
            <a:r>
              <a:rPr lang="en-US" b="1" dirty="0"/>
              <a:t>SSL phishing</a:t>
            </a:r>
            <a:r>
              <a:rPr lang="en-US" dirty="0"/>
              <a:t>, is a type of phishing attack where a malicious website uses </a:t>
            </a:r>
            <a:r>
              <a:rPr lang="en-US" b="1" dirty="0"/>
              <a:t>HTTPS</a:t>
            </a:r>
            <a:r>
              <a:rPr lang="en-US" dirty="0"/>
              <a:t> (</a:t>
            </a:r>
            <a:r>
              <a:rPr lang="en-US" dirty="0" err="1"/>
              <a:t>HyperText</a:t>
            </a:r>
            <a:r>
              <a:rPr lang="en-US" dirty="0"/>
              <a:t> Transfer Protocol Secure) to create the illusion of a secure and legitimate site. In an HTTPS phishing attack, the attacker sets up a fraudulent website with an SSL/TLS certificate, which makes the site appear encrypted and trustworthy, even though it’s designed to steal personal or sensitive information from the victim.</a:t>
            </a:r>
          </a:p>
          <a:p>
            <a:r>
              <a:rPr lang="en-US" dirty="0"/>
              <a:t>Real-life example is </a:t>
            </a:r>
            <a:r>
              <a:rPr lang="en-US" b="1" dirty="0" err="1"/>
              <a:t>Levitas</a:t>
            </a:r>
            <a:r>
              <a:rPr lang="en-US" b="1" dirty="0"/>
              <a:t> Capital Phishing Attack.</a:t>
            </a:r>
          </a:p>
          <a:p>
            <a:r>
              <a:rPr lang="en-US" dirty="0"/>
              <a:t>In 2020, a whaling attack was conducted against the co-founder of the Australian hedge fund </a:t>
            </a:r>
            <a:r>
              <a:rPr lang="en-US" dirty="0" err="1"/>
              <a:t>Levitas</a:t>
            </a:r>
            <a:r>
              <a:rPr lang="en-US" dirty="0"/>
              <a:t> Capital. The co-founder received an email containing a fake Zoom link. When he clicked the link, malware was deployed on the hedge fund's corporate network, generating fraudulent invoices of nearly $8.7 million.</a:t>
            </a:r>
          </a:p>
          <a:p>
            <a:r>
              <a:rPr lang="en-US" dirty="0"/>
              <a:t>The actual financial losses from the attack were $800,000, but the attack also damaged the hedge fund’s reputation, causing them to lose their biggest client and shut down operations.</a:t>
            </a:r>
          </a:p>
          <a:p>
            <a:endParaRPr lang="en-US" dirty="0"/>
          </a:p>
        </p:txBody>
      </p:sp>
    </p:spTree>
    <p:extLst>
      <p:ext uri="{BB962C8B-B14F-4D97-AF65-F5344CB8AC3E}">
        <p14:creationId xmlns:p14="http://schemas.microsoft.com/office/powerpoint/2010/main" val="22101990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968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Cybersecurity</vt:lpstr>
      <vt:lpstr>What is Phishing?</vt:lpstr>
      <vt:lpstr>Email-Phishing</vt:lpstr>
      <vt:lpstr>Spear Phishing</vt:lpstr>
      <vt:lpstr>SMS-Phishing</vt:lpstr>
      <vt:lpstr>Voice-Phishing</vt:lpstr>
      <vt:lpstr>HTTPS-Phishing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admin</dc:creator>
  <cp:lastModifiedBy>admin</cp:lastModifiedBy>
  <cp:revision>3</cp:revision>
  <dcterms:created xsi:type="dcterms:W3CDTF">2024-11-09T04:59:03Z</dcterms:created>
  <dcterms:modified xsi:type="dcterms:W3CDTF">2024-11-09T05:27:04Z</dcterms:modified>
</cp:coreProperties>
</file>