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6" r:id="rId4"/>
  </p:sldMasterIdLst>
  <p:sldIdLst>
    <p:sldId id="256" r:id="rId5"/>
    <p:sldId id="257" r:id="rId6"/>
    <p:sldId id="259" r:id="rId7"/>
    <p:sldId id="258" r:id="rId8"/>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12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2AC39B-AEF8-47A6-997C-02F38BF17500}"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166338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E82AC39B-AEF8-47A6-997C-02F38BF17500}"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3326977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E82AC39B-AEF8-47A6-997C-02F38BF17500}"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207639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AC39B-AEF8-47A6-997C-02F38BF17500}"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3518147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2AC39B-AEF8-47A6-997C-02F38BF17500}"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687354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2AC39B-AEF8-47A6-997C-02F38BF17500}"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53166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2AC39B-AEF8-47A6-997C-02F38BF17500}" type="datetimeFigureOut">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1815779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2AC39B-AEF8-47A6-997C-02F38BF17500}" type="datetimeFigureOut">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307218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2AC39B-AEF8-47A6-997C-02F38BF17500}" type="datetimeFigureOut">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973818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2AC39B-AEF8-47A6-997C-02F38BF17500}" type="datetimeFigureOut">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7A91BD-2D30-4D1B-B388-0538F34CA7E2}" type="slidenum">
              <a:rPr lang="en-US" smtClean="0"/>
              <a:t>‹#›</a:t>
            </a:fld>
            <a:endParaRPr lang="en-US"/>
          </a:p>
        </p:txBody>
      </p:sp>
      <p:sp>
        <p:nvSpPr>
          <p:cNvPr id="7" name="Title 1">
            <a:extLst>
              <a:ext uri="{FF2B5EF4-FFF2-40B4-BE49-F238E27FC236}">
                <a16:creationId xmlns:a16="http://schemas.microsoft.com/office/drawing/2014/main" id="{783A5797-F8E3-4FC5-A2FA-6511E5713558}"/>
              </a:ext>
            </a:extLst>
          </p:cNvPr>
          <p:cNvSpPr>
            <a:spLocks noGrp="1"/>
          </p:cNvSpPr>
          <p:nvPr>
            <p:ph type="title"/>
          </p:nvPr>
        </p:nvSpPr>
        <p:spPr>
          <a:xfrm>
            <a:off x="281321" y="749264"/>
            <a:ext cx="4942432" cy="1303337"/>
          </a:xfrm>
        </p:spPr>
        <p:txBody>
          <a:bodyPr>
            <a:noAutofit/>
          </a:bodyPr>
          <a:lstStyle>
            <a:lvl1pPr>
              <a:defRPr sz="4800">
                <a:solidFill>
                  <a:schemeClr val="bg1"/>
                </a:solidFill>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18741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2AC39B-AEF8-47A6-997C-02F38BF17500}" type="datetimeFigureOut">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7A91BD-2D30-4D1B-B388-0538F34CA7E2}" type="slidenum">
              <a:rPr lang="en-US" smtClean="0"/>
              <a:t>‹#›</a:t>
            </a:fld>
            <a:endParaRPr lang="en-US"/>
          </a:p>
        </p:txBody>
      </p:sp>
      <p:sp>
        <p:nvSpPr>
          <p:cNvPr id="6" name="Title 1">
            <a:extLst>
              <a:ext uri="{FF2B5EF4-FFF2-40B4-BE49-F238E27FC236}">
                <a16:creationId xmlns:a16="http://schemas.microsoft.com/office/drawing/2014/main" id="{EFF044CA-FAFA-47D9-BC6F-4024DF5852AB}"/>
              </a:ext>
            </a:extLst>
          </p:cNvPr>
          <p:cNvSpPr>
            <a:spLocks noGrp="1"/>
          </p:cNvSpPr>
          <p:nvPr>
            <p:ph type="title"/>
          </p:nvPr>
        </p:nvSpPr>
        <p:spPr>
          <a:xfrm>
            <a:off x="360773" y="504921"/>
            <a:ext cx="9152877" cy="633216"/>
          </a:xfrm>
        </p:spPr>
        <p:txBody>
          <a:bodyPr>
            <a:normAutofit/>
          </a:bodyPr>
          <a:lstStyle>
            <a:lvl1pPr>
              <a:defRPr sz="2400" b="1">
                <a:latin typeface="Segoe UI" panose="020B0502040204020203" pitchFamily="34" charset="0"/>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35479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E82AC39B-AEF8-47A6-997C-02F38BF17500}" type="datetimeFigureOut">
              <a:rPr lang="en-US" smtClean="0"/>
              <a:t>11/7/2024</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E07A91BD-2D30-4D1B-B388-0538F34CA7E2}" type="slidenum">
              <a:rPr lang="en-US" smtClean="0"/>
              <a:t>‹#›</a:t>
            </a:fld>
            <a:endParaRPr lang="en-US"/>
          </a:p>
        </p:txBody>
      </p:sp>
    </p:spTree>
    <p:extLst>
      <p:ext uri="{BB962C8B-B14F-4D97-AF65-F5344CB8AC3E}">
        <p14:creationId xmlns:p14="http://schemas.microsoft.com/office/powerpoint/2010/main" val="24644380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8" r:id="rId8"/>
    <p:sldLayoutId id="2147483709" r:id="rId9"/>
    <p:sldLayoutId id="2147483704" r:id="rId10"/>
    <p:sldLayoutId id="2147483705"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tangolo 4">
            <a:extLst>
              <a:ext uri="{FF2B5EF4-FFF2-40B4-BE49-F238E27FC236}">
                <a16:creationId xmlns:a16="http://schemas.microsoft.com/office/drawing/2014/main" id="{BAC6A0F5-7623-499D-9CF6-293E2B9D438C}"/>
              </a:ext>
              <a:ext uri="{C183D7F6-B498-43B3-948B-1728B52AA6E4}">
                <adec:decorative xmlns:adec="http://schemas.microsoft.com/office/drawing/2017/decorative" val="1"/>
              </a:ext>
            </a:extLst>
          </p:cNvPr>
          <p:cNvSpPr/>
          <p:nvPr/>
        </p:nvSpPr>
        <p:spPr>
          <a:xfrm>
            <a:off x="0" y="2"/>
            <a:ext cx="10058400" cy="3453136"/>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a:endParaRPr lang="en-US" sz="1229"/>
          </a:p>
        </p:txBody>
      </p:sp>
      <p:pic>
        <p:nvPicPr>
          <p:cNvPr id="45" name="Immagine 6" descr="Microsoft logo">
            <a:extLst>
              <a:ext uri="{FF2B5EF4-FFF2-40B4-BE49-F238E27FC236}">
                <a16:creationId xmlns:a16="http://schemas.microsoft.com/office/drawing/2014/main" id="{F0E462F7-A28E-4CF1-935B-A46E152134A3}"/>
              </a:ext>
            </a:extLst>
          </p:cNvPr>
          <p:cNvPicPr>
            <a:picLocks noChangeAspect="1"/>
          </p:cNvPicPr>
          <p:nvPr/>
        </p:nvPicPr>
        <p:blipFill>
          <a:blip r:embed="rId2"/>
          <a:stretch>
            <a:fillRect/>
          </a:stretch>
        </p:blipFill>
        <p:spPr>
          <a:xfrm>
            <a:off x="322880" y="326147"/>
            <a:ext cx="899879" cy="189448"/>
          </a:xfrm>
          <a:prstGeom prst="rect">
            <a:avLst/>
          </a:prstGeom>
        </p:spPr>
      </p:pic>
      <p:sp>
        <p:nvSpPr>
          <p:cNvPr id="3" name="Title 2">
            <a:extLst>
              <a:ext uri="{FF2B5EF4-FFF2-40B4-BE49-F238E27FC236}">
                <a16:creationId xmlns:a16="http://schemas.microsoft.com/office/drawing/2014/main" id="{4349519B-79AB-4D6E-804F-6C6A22B18323}"/>
              </a:ext>
            </a:extLst>
          </p:cNvPr>
          <p:cNvSpPr>
            <a:spLocks noGrp="1"/>
          </p:cNvSpPr>
          <p:nvPr>
            <p:ph type="title"/>
          </p:nvPr>
        </p:nvSpPr>
        <p:spPr/>
        <p:txBody>
          <a:bodyPr/>
          <a:lstStyle/>
          <a:p>
            <a:r>
              <a:rPr lang="en-US" dirty="0"/>
              <a:t>Cybersecurity</a:t>
            </a:r>
          </a:p>
        </p:txBody>
      </p:sp>
      <p:sp>
        <p:nvSpPr>
          <p:cNvPr id="53" name="CasellaDiTesto 30">
            <a:extLst>
              <a:ext uri="{FF2B5EF4-FFF2-40B4-BE49-F238E27FC236}">
                <a16:creationId xmlns:a16="http://schemas.microsoft.com/office/drawing/2014/main" id="{200F6693-B23F-484F-872C-C27F145F3055}"/>
              </a:ext>
            </a:extLst>
          </p:cNvPr>
          <p:cNvSpPr txBox="1"/>
          <p:nvPr/>
        </p:nvSpPr>
        <p:spPr>
          <a:xfrm>
            <a:off x="322879" y="2215661"/>
            <a:ext cx="6316459" cy="502702"/>
          </a:xfrm>
          <a:prstGeom prst="rect">
            <a:avLst/>
          </a:prstGeom>
          <a:noFill/>
        </p:spPr>
        <p:txBody>
          <a:bodyPr wrap="square" rtlCol="0">
            <a:spAutoFit/>
          </a:bodyPr>
          <a:lstStyle/>
          <a:p>
            <a:pPr>
              <a:lnSpc>
                <a:spcPts val="1556"/>
              </a:lnSpc>
            </a:pPr>
            <a:r>
              <a:rPr lang="en-US" sz="1400" dirty="0">
                <a:solidFill>
                  <a:schemeClr val="bg1"/>
                </a:solidFill>
                <a:latin typeface="Segoe UI" panose="020B0502040204020203" pitchFamily="34" charset="0"/>
                <a:cs typeface="Segoe UI" panose="020B0502040204020203" pitchFamily="34" charset="0"/>
              </a:rPr>
              <a:t>With the growing presence and sophistication of online threats like viruses, ransomware, and phishing scams, it’s important to have the right protection. </a:t>
            </a:r>
          </a:p>
        </p:txBody>
      </p:sp>
      <p:pic>
        <p:nvPicPr>
          <p:cNvPr id="46" name="Immagine 10" descr="Illustration of a globe with a shield in the middle of it">
            <a:extLst>
              <a:ext uri="{FF2B5EF4-FFF2-40B4-BE49-F238E27FC236}">
                <a16:creationId xmlns:a16="http://schemas.microsoft.com/office/drawing/2014/main" id="{B1E2F4BA-3E27-408E-881B-9FD7C72A3DCE}"/>
              </a:ext>
            </a:extLst>
          </p:cNvPr>
          <p:cNvPicPr>
            <a:picLocks noChangeAspect="1"/>
          </p:cNvPicPr>
          <p:nvPr/>
        </p:nvPicPr>
        <p:blipFill>
          <a:blip r:embed="rId3"/>
          <a:stretch>
            <a:fillRect/>
          </a:stretch>
        </p:blipFill>
        <p:spPr>
          <a:xfrm>
            <a:off x="6894917" y="395345"/>
            <a:ext cx="2665838" cy="2737139"/>
          </a:xfrm>
          <a:prstGeom prst="rect">
            <a:avLst/>
          </a:prstGeom>
        </p:spPr>
      </p:pic>
      <p:sp>
        <p:nvSpPr>
          <p:cNvPr id="54" name="CasellaDiTesto 15">
            <a:extLst>
              <a:ext uri="{FF2B5EF4-FFF2-40B4-BE49-F238E27FC236}">
                <a16:creationId xmlns:a16="http://schemas.microsoft.com/office/drawing/2014/main" id="{AB38EF5A-1266-4C7E-8264-0032ACA01708}"/>
              </a:ext>
            </a:extLst>
          </p:cNvPr>
          <p:cNvSpPr txBox="1"/>
          <p:nvPr/>
        </p:nvSpPr>
        <p:spPr>
          <a:xfrm>
            <a:off x="322880" y="3683874"/>
            <a:ext cx="5526771" cy="577530"/>
          </a:xfrm>
          <a:prstGeom prst="rect">
            <a:avLst/>
          </a:prstGeom>
          <a:noFill/>
        </p:spPr>
        <p:txBody>
          <a:bodyPr wrap="square" rtlCol="0">
            <a:spAutoFit/>
          </a:bodyPr>
          <a:lstStyle/>
          <a:p>
            <a:pPr>
              <a:lnSpc>
                <a:spcPct val="150000"/>
              </a:lnSpc>
            </a:pPr>
            <a:r>
              <a:rPr lang="en-US" sz="2400" b="1" dirty="0">
                <a:latin typeface="Segoe UI" panose="020B0502040204020203" pitchFamily="34" charset="0"/>
                <a:ea typeface="Segoe UI" panose="020B0502040204020203" pitchFamily="34" charset="0"/>
                <a:cs typeface="Segoe UI" panose="020B0502040204020203" pitchFamily="34" charset="0"/>
              </a:rPr>
              <a:t>1. What is Cybersecurity</a:t>
            </a:r>
          </a:p>
        </p:txBody>
      </p:sp>
      <p:sp>
        <p:nvSpPr>
          <p:cNvPr id="56" name="CasellaDiTesto 24">
            <a:extLst>
              <a:ext uri="{FF2B5EF4-FFF2-40B4-BE49-F238E27FC236}">
                <a16:creationId xmlns:a16="http://schemas.microsoft.com/office/drawing/2014/main" id="{AE12625D-DAA2-44A7-BEE4-8740C4747BDE}"/>
              </a:ext>
            </a:extLst>
          </p:cNvPr>
          <p:cNvSpPr txBox="1"/>
          <p:nvPr/>
        </p:nvSpPr>
        <p:spPr>
          <a:xfrm>
            <a:off x="581890" y="4492140"/>
            <a:ext cx="5458691" cy="2593018"/>
          </a:xfrm>
          <a:prstGeom prst="rect">
            <a:avLst/>
          </a:prstGeom>
          <a:noFill/>
        </p:spPr>
        <p:txBody>
          <a:bodyPr wrap="square" rtlCol="0">
            <a:spAutoFit/>
          </a:bodyPr>
          <a:lstStyle/>
          <a:p>
            <a:pPr>
              <a:lnSpc>
                <a:spcPts val="1457"/>
              </a:lnSpc>
            </a:pPr>
            <a:r>
              <a:rPr lang="en-US" sz="1400" dirty="0">
                <a:latin typeface="Segoe Pro" panose="020B0502040504020203" pitchFamily="34" charset="0"/>
                <a:ea typeface="Segoe UI" panose="020B0502040204020203" pitchFamily="34" charset="0"/>
                <a:cs typeface="Segoe UI" panose="020B0502040204020203" pitchFamily="34" charset="0"/>
              </a:rPr>
              <a:t>Cybersecurity is the practice of protecting systems, networks, and data from digital attacks, unauthorized access, and damage. It encompasses a wide range of measures, including the use of firewalls, encryption, secure coding practices, and user authentication protocols to safeguard both personal and organizational information. As cyber threats become increasingly sophisticated, cybersecurity also involves continuous monitoring, threat detection, and response strategies to prevent data breaches, malware infections, and other malicious activities. With the growing reliance on technology in every aspect of life, robust cybersecurity is critical not only to protect sensitive data but also to maintain the integrity, confidentiality, and availability of critical systems and services.</a:t>
            </a:r>
          </a:p>
        </p:txBody>
      </p:sp>
      <p:sp>
        <p:nvSpPr>
          <p:cNvPr id="60" name="CasellaDiTesto 24">
            <a:extLst>
              <a:ext uri="{FF2B5EF4-FFF2-40B4-BE49-F238E27FC236}">
                <a16:creationId xmlns:a16="http://schemas.microsoft.com/office/drawing/2014/main" id="{F0106BE8-49D0-4BB8-B40E-5BDEC2D1720A}"/>
              </a:ext>
            </a:extLst>
          </p:cNvPr>
          <p:cNvSpPr txBox="1"/>
          <p:nvPr/>
        </p:nvSpPr>
        <p:spPr>
          <a:xfrm>
            <a:off x="1307313" y="6389423"/>
            <a:ext cx="4417626" cy="284693"/>
          </a:xfrm>
          <a:prstGeom prst="rect">
            <a:avLst/>
          </a:prstGeom>
          <a:noFill/>
        </p:spPr>
        <p:txBody>
          <a:bodyPr wrap="square" rtlCol="0">
            <a:spAutoFit/>
          </a:bodyPr>
          <a:lstStyle/>
          <a:p>
            <a:pPr>
              <a:lnSpc>
                <a:spcPts val="1457"/>
              </a:lnSpc>
            </a:pPr>
            <a:r>
              <a:rPr lang="en-US" sz="1400" dirty="0">
                <a:latin typeface="Segoe Pro" panose="020B0502040504020203" pitchFamily="34" charset="0"/>
                <a:ea typeface="Segoe UI" panose="020B0502040204020203" pitchFamily="34" charset="0"/>
                <a:cs typeface="Segoe UI" panose="020B0502040204020203" pitchFamily="34" charset="0"/>
              </a:rPr>
              <a:t>.</a:t>
            </a:r>
          </a:p>
        </p:txBody>
      </p:sp>
      <p:pic>
        <p:nvPicPr>
          <p:cNvPr id="55" name="Picture 54" descr="screenshot of an unsafe link warning message">
            <a:extLst>
              <a:ext uri="{FF2B5EF4-FFF2-40B4-BE49-F238E27FC236}">
                <a16:creationId xmlns:a16="http://schemas.microsoft.com/office/drawing/2014/main" id="{7B59E207-F1FC-4172-B2F6-41FA8C55FE3E}"/>
              </a:ext>
            </a:extLst>
          </p:cNvPr>
          <p:cNvPicPr>
            <a:picLocks noChangeAspect="1"/>
          </p:cNvPicPr>
          <p:nvPr/>
        </p:nvPicPr>
        <p:blipFill>
          <a:blip r:embed="rId4"/>
          <a:stretch>
            <a:fillRect/>
          </a:stretch>
        </p:blipFill>
        <p:spPr>
          <a:xfrm>
            <a:off x="6040582" y="4469833"/>
            <a:ext cx="3647676" cy="2781363"/>
          </a:xfrm>
          <a:prstGeom prst="rect">
            <a:avLst/>
          </a:prstGeom>
        </p:spPr>
      </p:pic>
    </p:spTree>
    <p:extLst>
      <p:ext uri="{BB962C8B-B14F-4D97-AF65-F5344CB8AC3E}">
        <p14:creationId xmlns:p14="http://schemas.microsoft.com/office/powerpoint/2010/main" val="2328055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FA0F08A-1019-4F10-9D5F-A37DFA4674D3}"/>
              </a:ext>
            </a:extLst>
          </p:cNvPr>
          <p:cNvSpPr>
            <a:spLocks noGrp="1"/>
          </p:cNvSpPr>
          <p:nvPr>
            <p:ph type="title"/>
          </p:nvPr>
        </p:nvSpPr>
        <p:spPr/>
        <p:txBody>
          <a:bodyPr/>
          <a:lstStyle/>
          <a:p>
            <a:r>
              <a:rPr lang="en-US" dirty="0">
                <a:ea typeface="Segoe UI" panose="020B0502040204020203" pitchFamily="34" charset="0"/>
              </a:rPr>
              <a:t>2. What is Cyber Threat ?</a:t>
            </a:r>
            <a:endParaRPr lang="en-US" dirty="0"/>
          </a:p>
        </p:txBody>
      </p:sp>
      <p:sp>
        <p:nvSpPr>
          <p:cNvPr id="3" name="CasellaDiTesto 21">
            <a:extLst>
              <a:ext uri="{FF2B5EF4-FFF2-40B4-BE49-F238E27FC236}">
                <a16:creationId xmlns:a16="http://schemas.microsoft.com/office/drawing/2014/main" id="{6696DA39-9522-4FB2-8A0D-249514A53ED6}"/>
              </a:ext>
            </a:extLst>
          </p:cNvPr>
          <p:cNvSpPr txBox="1"/>
          <p:nvPr/>
        </p:nvSpPr>
        <p:spPr>
          <a:xfrm>
            <a:off x="544750" y="1260764"/>
            <a:ext cx="5250873" cy="5448992"/>
          </a:xfrm>
          <a:prstGeom prst="rect">
            <a:avLst/>
          </a:prstGeom>
          <a:noFill/>
        </p:spPr>
        <p:txBody>
          <a:bodyPr wrap="square" rtlCol="0">
            <a:spAutoFit/>
          </a:bodyPr>
          <a:lstStyle/>
          <a:p>
            <a:pPr>
              <a:lnSpc>
                <a:spcPct val="150000"/>
              </a:lnSpc>
              <a:spcBef>
                <a:spcPts val="600"/>
              </a:spcBef>
            </a:pPr>
            <a:r>
              <a:rPr lang="en-US" dirty="0"/>
              <a:t>A cyber threat refers to any potential danger or malicious action that targets digital systems, networks, or data with the intent to cause harm, steal information, or disrupt operations. Cyber threats can take various forms, including malware (like viruses or ransomware), phishing attacks, denial-of-service (DoS) attacks, and unauthorized access by hackers. These threats can result in financial loss, reputational damage, or theft of sensitive information. As technology evolves, cyber threats become more sophisticated, requiring constant vigilance and advanced security measures to prevent and mitigate potential attacks.</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7DB898F4-41E3-42E2-8C72-C78F8F35FF11}"/>
              </a:ext>
            </a:extLst>
          </p:cNvPr>
          <p:cNvPicPr>
            <a:picLocks noChangeAspect="1"/>
          </p:cNvPicPr>
          <p:nvPr/>
        </p:nvPicPr>
        <p:blipFill>
          <a:blip r:embed="rId2"/>
          <a:stretch>
            <a:fillRect/>
          </a:stretch>
        </p:blipFill>
        <p:spPr>
          <a:xfrm>
            <a:off x="6507213" y="2712614"/>
            <a:ext cx="3006437" cy="3020291"/>
          </a:xfrm>
          <a:prstGeom prst="rect">
            <a:avLst/>
          </a:prstGeom>
        </p:spPr>
      </p:pic>
    </p:spTree>
    <p:extLst>
      <p:ext uri="{BB962C8B-B14F-4D97-AF65-F5344CB8AC3E}">
        <p14:creationId xmlns:p14="http://schemas.microsoft.com/office/powerpoint/2010/main" val="1747442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34">
            <a:extLst>
              <a:ext uri="{FF2B5EF4-FFF2-40B4-BE49-F238E27FC236}">
                <a16:creationId xmlns:a16="http://schemas.microsoft.com/office/drawing/2014/main" id="{80A9F5D8-4F4F-4774-9EDE-B66BFFFCE528}"/>
              </a:ext>
            </a:extLst>
          </p:cNvPr>
          <p:cNvSpPr txBox="1"/>
          <p:nvPr/>
        </p:nvSpPr>
        <p:spPr>
          <a:xfrm>
            <a:off x="221673" y="1580600"/>
            <a:ext cx="9836727" cy="4611199"/>
          </a:xfrm>
          <a:prstGeom prst="rect">
            <a:avLst/>
          </a:prstGeom>
          <a:noFill/>
        </p:spPr>
        <p:txBody>
          <a:bodyPr wrap="square" rtlCol="0">
            <a:spAutoFit/>
          </a:bodyPr>
          <a:lstStyle/>
          <a:p>
            <a:pPr>
              <a:lnSpc>
                <a:spcPct val="150000"/>
              </a:lnSpc>
            </a:pPr>
            <a:r>
              <a:rPr lang="en-US" dirty="0">
                <a:latin typeface="Segoe UI" panose="020B0502040204020203" pitchFamily="34" charset="0"/>
                <a:ea typeface="Segoe UI" panose="020B0502040204020203" pitchFamily="34" charset="0"/>
                <a:cs typeface="Segoe UI" panose="020B0502040204020203" pitchFamily="34" charset="0"/>
              </a:rPr>
              <a:t>Brute force is a type of cyber attack where an attacker systematically tries all possible combinations of passwords or encryption keys until the correct one is found. It's a trial-and-error method that relies on the computational power of a system to guess the correct credentials. In the context of password cracking, a brute force attack involves attempting every possible character combination, from simple to complex, until access is granted.</a:t>
            </a:r>
          </a:p>
          <a:p>
            <a:pPr>
              <a:lnSpc>
                <a:spcPct val="150000"/>
              </a:lnSpc>
            </a:pPr>
            <a:endParaRPr lang="en-US" dirty="0">
              <a:latin typeface="Segoe UI" panose="020B0502040204020203" pitchFamily="34" charset="0"/>
              <a:ea typeface="Segoe UI" panose="020B0502040204020203" pitchFamily="34" charset="0"/>
              <a:cs typeface="Segoe UI" panose="020B0502040204020203" pitchFamily="34" charset="0"/>
            </a:endParaRPr>
          </a:p>
          <a:p>
            <a:pPr>
              <a:lnSpc>
                <a:spcPct val="150000"/>
              </a:lnSpc>
            </a:pPr>
            <a:r>
              <a:rPr lang="en-US" dirty="0">
                <a:latin typeface="Segoe UI" panose="020B0502040204020203" pitchFamily="34" charset="0"/>
                <a:ea typeface="Segoe UI" panose="020B0502040204020203" pitchFamily="34" charset="0"/>
                <a:cs typeface="Segoe UI" panose="020B0502040204020203" pitchFamily="34" charset="0"/>
              </a:rPr>
              <a:t>While brute force attacks can be effective against weak or simple passwords, they are time-consuming and less likely to succeed against strong, complex passwords or systems with security measures like account lockouts or multi-factor authentication (MFA). Brute force attacks are often used in combination with other techniques, such as dictionary attacks or rainbow tables, to increase efficiency.</a:t>
            </a:r>
          </a:p>
        </p:txBody>
      </p:sp>
      <p:sp>
        <p:nvSpPr>
          <p:cNvPr id="4" name="Title 3">
            <a:extLst>
              <a:ext uri="{FF2B5EF4-FFF2-40B4-BE49-F238E27FC236}">
                <a16:creationId xmlns:a16="http://schemas.microsoft.com/office/drawing/2014/main" id="{0FF05567-E38F-463B-B35F-C05943BDE13A}"/>
              </a:ext>
            </a:extLst>
          </p:cNvPr>
          <p:cNvSpPr>
            <a:spLocks noGrp="1"/>
          </p:cNvSpPr>
          <p:nvPr>
            <p:ph type="title"/>
          </p:nvPr>
        </p:nvSpPr>
        <p:spPr/>
        <p:txBody>
          <a:bodyPr>
            <a:normAutofit fontScale="90000"/>
          </a:bodyPr>
          <a:lstStyle/>
          <a:p>
            <a:r>
              <a:rPr lang="en-US" dirty="0"/>
              <a:t>3. Types of Cyber Attacks</a:t>
            </a:r>
            <a:br>
              <a:rPr lang="en-US" dirty="0"/>
            </a:br>
            <a:br>
              <a:rPr lang="en-US" dirty="0"/>
            </a:br>
            <a:r>
              <a:rPr lang="en-US" dirty="0"/>
              <a:t>1. Brute Force</a:t>
            </a:r>
          </a:p>
        </p:txBody>
      </p:sp>
    </p:spTree>
    <p:extLst>
      <p:ext uri="{BB962C8B-B14F-4D97-AF65-F5344CB8AC3E}">
        <p14:creationId xmlns:p14="http://schemas.microsoft.com/office/powerpoint/2010/main" val="3466208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AEE2F6-6037-4B3B-B61D-D81BFEB5C484}"/>
              </a:ext>
            </a:extLst>
          </p:cNvPr>
          <p:cNvSpPr>
            <a:spLocks noGrp="1"/>
          </p:cNvSpPr>
          <p:nvPr>
            <p:ph type="title"/>
          </p:nvPr>
        </p:nvSpPr>
        <p:spPr/>
        <p:txBody>
          <a:bodyPr/>
          <a:lstStyle/>
          <a:p>
            <a:r>
              <a:rPr lang="en-US" dirty="0">
                <a:latin typeface="Segoe Pro Black" panose="020B0502040504020203" pitchFamily="34" charset="0"/>
                <a:ea typeface="Segoe UI" panose="020B0502040204020203" pitchFamily="34" charset="0"/>
              </a:rPr>
              <a:t>4. Real-life examples of Brute Force Attack</a:t>
            </a:r>
            <a:endParaRPr lang="en-US" dirty="0"/>
          </a:p>
        </p:txBody>
      </p:sp>
      <p:sp>
        <p:nvSpPr>
          <p:cNvPr id="2" name="Rettangolo 57">
            <a:extLst>
              <a:ext uri="{FF2B5EF4-FFF2-40B4-BE49-F238E27FC236}">
                <a16:creationId xmlns:a16="http://schemas.microsoft.com/office/drawing/2014/main" id="{BE6DE1EC-D43E-45AE-96C3-ED09498151FF}"/>
              </a:ext>
              <a:ext uri="{C183D7F6-B498-43B3-948B-1728B52AA6E4}">
                <adec:decorative xmlns:adec="http://schemas.microsoft.com/office/drawing/2017/decorative" val="1"/>
              </a:ext>
            </a:extLst>
          </p:cNvPr>
          <p:cNvSpPr/>
          <p:nvPr/>
        </p:nvSpPr>
        <p:spPr>
          <a:xfrm>
            <a:off x="0" y="7017534"/>
            <a:ext cx="10058400" cy="754864"/>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659" tIns="35329" rIns="70659" bIns="35329" numCol="1" spcCol="0" rtlCol="0" fromWordArt="0" anchor="ctr" anchorCtr="0" forceAA="0" compatLnSpc="1">
            <a:prstTxWarp prst="textNoShape">
              <a:avLst/>
            </a:prstTxWarp>
            <a:noAutofit/>
          </a:bodyPr>
          <a:lstStyle/>
          <a:p>
            <a:pPr algn="ctr"/>
            <a:endParaRPr lang="en-US" sz="491"/>
          </a:p>
        </p:txBody>
      </p:sp>
      <p:sp>
        <p:nvSpPr>
          <p:cNvPr id="12" name="Rectangle 11">
            <a:extLst>
              <a:ext uri="{FF2B5EF4-FFF2-40B4-BE49-F238E27FC236}">
                <a16:creationId xmlns:a16="http://schemas.microsoft.com/office/drawing/2014/main" id="{2579BEF3-0520-40F4-B8E1-CDCFF4D9AB7C}"/>
              </a:ext>
            </a:extLst>
          </p:cNvPr>
          <p:cNvSpPr/>
          <p:nvPr/>
        </p:nvSpPr>
        <p:spPr>
          <a:xfrm>
            <a:off x="360773" y="1634836"/>
            <a:ext cx="9254282" cy="4247317"/>
          </a:xfrm>
          <a:prstGeom prst="rect">
            <a:avLst/>
          </a:prstGeom>
        </p:spPr>
        <p:txBody>
          <a:bodyPr wrap="square">
            <a:spAutoFit/>
          </a:bodyPr>
          <a:lstStyle/>
          <a:p>
            <a:r>
              <a:rPr lang="en-US" b="1" dirty="0"/>
              <a:t>1. The LinkedIn Data Breach (2012)</a:t>
            </a:r>
          </a:p>
          <a:p>
            <a:r>
              <a:rPr lang="en-US" dirty="0"/>
              <a:t>In 2012, LinkedIn suffered a major data breach when attackers obtained over 6.5 million user passwords. These passwords were initially protected with weak encryption, and hackers used brute force methods to crack them. Although the passwords were encrypted, some were found to be weak or reused across multiple sites. This incident highlighted the risks of weak password management and the importance of using strong, unique passwords.</a:t>
            </a:r>
          </a:p>
          <a:p>
            <a:endParaRPr lang="en-US" dirty="0"/>
          </a:p>
          <a:p>
            <a:r>
              <a:rPr lang="en-US" b="1" dirty="0"/>
              <a:t>2. GitHub Attack (2014)</a:t>
            </a:r>
          </a:p>
          <a:p>
            <a:r>
              <a:rPr lang="en-US" dirty="0"/>
              <a:t>GitHub, a popular platform for developers to host and share code, was targeted by brute force attacks in 2014. Attackers tried to gain unauthorized access to user accounts by repeatedly guessing passwords. The attack was successful because many users had weak passwords, and some accounts were not protected with additional security layers like 2FA. GitHub responded by implementing security measures like rate-limiting to reduce the effectiveness of brute force attacks.</a:t>
            </a:r>
          </a:p>
          <a:p>
            <a:endParaRPr lang="en-US" dirty="0"/>
          </a:p>
        </p:txBody>
      </p:sp>
    </p:spTree>
    <p:extLst>
      <p:ext uri="{BB962C8B-B14F-4D97-AF65-F5344CB8AC3E}">
        <p14:creationId xmlns:p14="http://schemas.microsoft.com/office/powerpoint/2010/main" val="20532174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11120_4 ways to stay safe online_AAS_v3" id="{66688630-FC79-4EDE-9161-4AE2D91919CB}" vid="{F9B40B84-8160-4EA6-ADE0-3FB44A46D3F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8A505A1-65CC-4DE6-A517-2B4B7A9301CB}">
  <ds:schemaRefs>
    <ds:schemaRef ds:uri="http://schemas.microsoft.com/sharepoint/v3/contenttype/forms"/>
  </ds:schemaRefs>
</ds:datastoreItem>
</file>

<file path=customXml/itemProps2.xml><?xml version="1.0" encoding="utf-8"?>
<ds:datastoreItem xmlns:ds="http://schemas.openxmlformats.org/officeDocument/2006/customXml" ds:itemID="{B593C01B-1392-470C-AC17-F8077D1AAE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587A33-BAAF-43BA-ACCE-24A69EAEB39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 ways to stay safe online</Template>
  <TotalTime>0</TotalTime>
  <Words>596</Words>
  <Application>Microsoft Office PowerPoint</Application>
  <PresentationFormat>Custom</PresentationFormat>
  <Paragraphs>17</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Calibri</vt:lpstr>
      <vt:lpstr>Calibri Light</vt:lpstr>
      <vt:lpstr>Segoe Pro</vt:lpstr>
      <vt:lpstr>Segoe Pro Black</vt:lpstr>
      <vt:lpstr>Segoe UI</vt:lpstr>
      <vt:lpstr>Segoe UI Semibold</vt:lpstr>
      <vt:lpstr>Office Theme</vt:lpstr>
      <vt:lpstr>Cybersecurity</vt:lpstr>
      <vt:lpstr>2. What is Cyber Threat ?</vt:lpstr>
      <vt:lpstr>3. Types of Cyber Attacks  1. Brute Force</vt:lpstr>
      <vt:lpstr>4. Real-life examples of Brute Force Attack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2024-11-07T11:41:20Z</dcterms:created>
  <dcterms:modified xsi:type="dcterms:W3CDTF">2024-11-07T12:13:19Z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