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4660"/>
  </p:normalViewPr>
  <p:slideViewPr>
    <p:cSldViewPr snapToGrid="0">
      <p:cViewPr varScale="1">
        <p:scale>
          <a:sx n="50" d="100"/>
          <a:sy n="50" d="100"/>
        </p:scale>
        <p:origin x="48" y="7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254244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141073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184796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57087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214657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341496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178924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226556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303893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18222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060166-7781-493A-B555-3AD51E8424E4}"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371759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60166-7781-493A-B555-3AD51E8424E4}"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3176A-33B3-4A57-84AD-257500D866DF}" type="slidenum">
              <a:rPr lang="zh-CN" altLang="en-US" smtClean="0"/>
              <a:t>‹#›</a:t>
            </a:fld>
            <a:endParaRPr lang="zh-CN" altLang="en-US"/>
          </a:p>
        </p:txBody>
      </p:sp>
    </p:spTree>
    <p:extLst>
      <p:ext uri="{BB962C8B-B14F-4D97-AF65-F5344CB8AC3E}">
        <p14:creationId xmlns:p14="http://schemas.microsoft.com/office/powerpoint/2010/main" val="198108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Hydro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mino_acid" TargetMode="External"/><Relationship Id="rId2" Type="http://schemas.openxmlformats.org/officeDocument/2006/relationships/hyperlink" Target="https://en.wikipedia.org/wiki/Protei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Protein_fold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What is </a:t>
            </a:r>
            <a:r>
              <a:rPr lang="en-US" altLang="zh-CN" dirty="0" err="1" smtClean="0"/>
              <a:t>cbeta</a:t>
            </a:r>
            <a:r>
              <a:rPr lang="en-US" altLang="zh-CN" dirty="0" smtClean="0"/>
              <a:t> deviation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9728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fontAlgn="base"/>
            <a:r>
              <a:rPr lang="en-US" altLang="zh-CN" dirty="0"/>
              <a:t>In protein structure validation, Ramachandran outliers are a strong, but not absolute, indicator that the backbone confirmation of your protein structure deviates from all the high resolution structures known to date, and hence need your attention during the progress of refinement.</a:t>
            </a:r>
          </a:p>
          <a:p>
            <a:pPr fontAlgn="base"/>
            <a:r>
              <a:rPr lang="en-US" altLang="zh-CN" dirty="0"/>
              <a:t>If all the phi-psi angles (backbone conformation) all fall into the "allowed/</a:t>
            </a:r>
            <a:r>
              <a:rPr lang="en-US" altLang="zh-CN" dirty="0" err="1"/>
              <a:t>favoured</a:t>
            </a:r>
            <a:r>
              <a:rPr lang="en-US" altLang="zh-CN" dirty="0"/>
              <a:t>" regions on the Ramachandran plot, your structure model is probably, but not necessarily, </a:t>
            </a:r>
            <a:r>
              <a:rPr lang="en-US" altLang="zh-CN" dirty="0" err="1"/>
              <a:t>esp</a:t>
            </a:r>
            <a:r>
              <a:rPr lang="en-US" altLang="zh-CN" dirty="0"/>
              <a:t> in the case of low resolution, correct. Hence there are other weaker criteria in protein structure validation, and </a:t>
            </a:r>
            <a:r>
              <a:rPr lang="en-US" altLang="zh-CN" dirty="0" err="1"/>
              <a:t>Cbeta</a:t>
            </a:r>
            <a:r>
              <a:rPr lang="en-US" altLang="zh-CN" dirty="0"/>
              <a:t> deviation is just one of them. In the light of high resolution structures out there, it turns out that </a:t>
            </a:r>
            <a:r>
              <a:rPr lang="en-US" altLang="zh-CN" dirty="0" err="1"/>
              <a:t>Cbeta</a:t>
            </a:r>
            <a:r>
              <a:rPr lang="en-US" altLang="zh-CN" dirty="0"/>
              <a:t> also has a </a:t>
            </a:r>
            <a:r>
              <a:rPr lang="en-US" altLang="zh-CN" dirty="0" err="1"/>
              <a:t>favoured</a:t>
            </a:r>
            <a:r>
              <a:rPr lang="en-US" altLang="zh-CN" dirty="0"/>
              <a:t> range of dihedral angles, suggesting that any misfit between your structure and the "probable" side chain-backbone conformation also deserves your attention during structure refinement.</a:t>
            </a:r>
          </a:p>
        </p:txBody>
      </p:sp>
    </p:spTree>
    <p:extLst>
      <p:ext uri="{BB962C8B-B14F-4D97-AF65-F5344CB8AC3E}">
        <p14:creationId xmlns:p14="http://schemas.microsoft.com/office/powerpoint/2010/main" val="182805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300" y="368300"/>
            <a:ext cx="11112500" cy="5808663"/>
          </a:xfrm>
        </p:spPr>
        <p:txBody>
          <a:bodyPr/>
          <a:lstStyle/>
          <a:p>
            <a:r>
              <a:rPr lang="en-US" altLang="zh-CN" dirty="0" smtClean="0"/>
              <a:t>The alpha carbon (Cα) in organic molecules refers to the first carbon atom that attaches to a functional group</a:t>
            </a:r>
          </a:p>
          <a:p>
            <a:r>
              <a:rPr lang="en-US" altLang="zh-CN" dirty="0"/>
              <a:t>The nomenclature can also be applied to the </a:t>
            </a:r>
            <a:r>
              <a:rPr lang="en-US" altLang="zh-CN" dirty="0">
                <a:hlinkClick r:id="rId2" tooltip="Hydrogen"/>
              </a:rPr>
              <a:t>hydrogen</a:t>
            </a:r>
            <a:r>
              <a:rPr lang="en-US" altLang="zh-CN" dirty="0"/>
              <a:t> atoms attached to the carbon atoms. A hydrogen atom attached to an alpha carbon atom is called an </a:t>
            </a:r>
            <a:r>
              <a:rPr lang="en-US" altLang="zh-CN" b="1" dirty="0"/>
              <a:t>alpha-hydrogen</a:t>
            </a:r>
            <a:r>
              <a:rPr lang="en-US" altLang="zh-CN" dirty="0"/>
              <a:t> atom, a hydrogen atom on the beta-carbon atom is a </a:t>
            </a:r>
            <a:r>
              <a:rPr lang="en-US" altLang="zh-CN" b="1" dirty="0"/>
              <a:t>beta hydrogen</a:t>
            </a:r>
            <a:r>
              <a:rPr lang="en-US" altLang="zh-CN" dirty="0"/>
              <a:t> atom, and so on</a:t>
            </a:r>
            <a:r>
              <a:rPr lang="en-US" altLang="zh-CN" dirty="0" smtClean="0"/>
              <a:t>.</a:t>
            </a:r>
          </a:p>
          <a:p>
            <a:r>
              <a:rPr lang="en-US" altLang="zh-CN" dirty="0"/>
              <a:t>Generally the functional group responsible for the name or type of the molecule is the 'reference' group for purposes of carbon-atom naming.</a:t>
            </a:r>
            <a:endParaRPr lang="zh-CN" altLang="en-US" dirty="0"/>
          </a:p>
        </p:txBody>
      </p:sp>
    </p:spTree>
    <p:extLst>
      <p:ext uri="{BB962C8B-B14F-4D97-AF65-F5344CB8AC3E}">
        <p14:creationId xmlns:p14="http://schemas.microsoft.com/office/powerpoint/2010/main" val="421270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7300" y="5712929"/>
            <a:ext cx="8382000" cy="219075"/>
          </a:xfrm>
        </p:spPr>
        <p:txBody>
          <a:bodyPr>
            <a:normAutofit fontScale="90000"/>
          </a:bodyPr>
          <a:lstStyle/>
          <a:p>
            <a:endParaRPr lang="zh-CN" altLang="en-US" dirty="0"/>
          </a:p>
        </p:txBody>
      </p:sp>
      <p:sp>
        <p:nvSpPr>
          <p:cNvPr id="3" name="内容占位符 2"/>
          <p:cNvSpPr>
            <a:spLocks noGrp="1"/>
          </p:cNvSpPr>
          <p:nvPr>
            <p:ph idx="1"/>
          </p:nvPr>
        </p:nvSpPr>
        <p:spPr>
          <a:xfrm>
            <a:off x="333376" y="2565399"/>
            <a:ext cx="11020424" cy="3611563"/>
          </a:xfrm>
        </p:spPr>
        <p:txBody>
          <a:bodyPr/>
          <a:lstStyle/>
          <a:p>
            <a:r>
              <a:rPr lang="en-US" altLang="zh-CN" dirty="0"/>
              <a:t>Alpha-carbon (α-carbon) is also a term that applies to </a:t>
            </a:r>
            <a:r>
              <a:rPr lang="en-US" altLang="zh-CN" dirty="0">
                <a:hlinkClick r:id="rId2" tooltip="Protein"/>
              </a:rPr>
              <a:t>proteins</a:t>
            </a:r>
            <a:r>
              <a:rPr lang="en-US" altLang="zh-CN" dirty="0"/>
              <a:t> and </a:t>
            </a:r>
            <a:r>
              <a:rPr lang="en-US" altLang="zh-CN" dirty="0">
                <a:hlinkClick r:id="rId3" tooltip="Amino acid"/>
              </a:rPr>
              <a:t>amino acids</a:t>
            </a:r>
            <a:r>
              <a:rPr lang="en-US" altLang="zh-CN" dirty="0"/>
              <a:t>. It is the backbone carbon before the carbonyl carbon. </a:t>
            </a:r>
            <a:endParaRPr lang="en-US" altLang="zh-CN" dirty="0" smtClean="0"/>
          </a:p>
          <a:p>
            <a:r>
              <a:rPr lang="en-US" altLang="zh-CN" dirty="0"/>
              <a:t>The α-carbon is where the different substituents attach to each different amino acid. </a:t>
            </a:r>
            <a:endParaRPr lang="zh-CN" altLang="en-US" dirty="0"/>
          </a:p>
        </p:txBody>
      </p:sp>
      <p:pic>
        <p:nvPicPr>
          <p:cNvPr id="1026" name="Picture 2" descr="Skeletal formula of butyric acid with the alpha, beta, and gamma carbons mark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365125"/>
            <a:ext cx="3984158" cy="1935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AminoAcidball.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765" y="3061804"/>
            <a:ext cx="5329859" cy="379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35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600" y="406400"/>
            <a:ext cx="10617200" cy="5770563"/>
          </a:xfrm>
        </p:spPr>
        <p:txBody>
          <a:bodyPr/>
          <a:lstStyle/>
          <a:p>
            <a:r>
              <a:rPr lang="en-US" altLang="zh-CN" dirty="0"/>
              <a:t>Glycine </a:t>
            </a:r>
            <a:r>
              <a:rPr lang="en-US" altLang="zh-CN" dirty="0" smtClean="0"/>
              <a:t>does </a:t>
            </a:r>
            <a:r>
              <a:rPr lang="en-US" altLang="zh-CN" dirty="0"/>
              <a:t>not have a </a:t>
            </a:r>
            <a:r>
              <a:rPr lang="el-GR" altLang="zh-CN" dirty="0" smtClean="0"/>
              <a:t>α</a:t>
            </a:r>
            <a:r>
              <a:rPr lang="en-US" altLang="zh-CN" dirty="0"/>
              <a:t> </a:t>
            </a:r>
            <a:r>
              <a:rPr lang="en-US" altLang="zh-CN" dirty="0" smtClean="0"/>
              <a:t>and β-carbon</a:t>
            </a:r>
            <a:r>
              <a:rPr lang="en-US" altLang="zh-CN" dirty="0"/>
              <a:t>, while every other amino acid does</a:t>
            </a:r>
            <a:r>
              <a:rPr lang="en-US" altLang="zh-CN" dirty="0" smtClean="0"/>
              <a:t>.</a:t>
            </a:r>
          </a:p>
          <a:p>
            <a:endParaRPr lang="en-US" altLang="zh-CN" dirty="0"/>
          </a:p>
          <a:p>
            <a:endParaRPr lang="en-US" altLang="zh-CN" dirty="0" smtClean="0"/>
          </a:p>
          <a:p>
            <a:endParaRPr lang="en-US" altLang="zh-CN" dirty="0"/>
          </a:p>
          <a:p>
            <a:endParaRPr lang="en-US" altLang="zh-CN" dirty="0" smtClean="0"/>
          </a:p>
          <a:p>
            <a:r>
              <a:rPr lang="en-US" altLang="zh-CN" dirty="0"/>
              <a:t>The α-carbon of an amino acid is significant in </a:t>
            </a:r>
            <a:r>
              <a:rPr lang="en-US" altLang="zh-CN" dirty="0">
                <a:hlinkClick r:id="rId2" tooltip="Protein folding"/>
              </a:rPr>
              <a:t>protein folding</a:t>
            </a:r>
            <a:r>
              <a:rPr lang="en-US" altLang="zh-CN" dirty="0"/>
              <a:t>. When describing a protein, which is a chain of amino acids, one often approximates the location of each amino acid as the location of its α-carbon. </a:t>
            </a:r>
          </a:p>
        </p:txBody>
      </p:sp>
      <p:pic>
        <p:nvPicPr>
          <p:cNvPr id="2050" name="Picture 2" descr="File:Glycin - Glycin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4" y="898269"/>
            <a:ext cx="1978025" cy="239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63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224</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What is cbeta deviation</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cbeta deviation</dc:title>
  <dc:creator>huangruiqiqiqi@live.com</dc:creator>
  <cp:lastModifiedBy>huangruiqiqiqi@live.com</cp:lastModifiedBy>
  <cp:revision>7</cp:revision>
  <dcterms:created xsi:type="dcterms:W3CDTF">2018-01-12T05:11:03Z</dcterms:created>
  <dcterms:modified xsi:type="dcterms:W3CDTF">2018-01-12T14:51:12Z</dcterms:modified>
</cp:coreProperties>
</file>