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ED3"/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4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2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0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9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2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55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2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0917-8B69-4177-9AA2-CD0B781934C8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EB9E-DBDA-43E7-B4E8-F58691B84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9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草, 屋外, フィールド, 自然 が含まれている画像&#10;&#10;自動的に生成された説明">
            <a:extLst>
              <a:ext uri="{FF2B5EF4-FFF2-40B4-BE49-F238E27FC236}">
                <a16:creationId xmlns:a16="http://schemas.microsoft.com/office/drawing/2014/main" id="{CB9399FE-3F8D-4AF4-A6FD-A7ABFF727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1143"/>
            <a:ext cx="6858000" cy="10050610"/>
          </a:xfrm>
          <a:prstGeom prst="rect">
            <a:avLst/>
          </a:prstGeom>
        </p:spPr>
      </p:pic>
      <p:sp>
        <p:nvSpPr>
          <p:cNvPr id="6" name="Google Shape;38;p9">
            <a:extLst>
              <a:ext uri="{FF2B5EF4-FFF2-40B4-BE49-F238E27FC236}">
                <a16:creationId xmlns:a16="http://schemas.microsoft.com/office/drawing/2014/main" id="{6FCDD6C7-5966-4285-A64B-05865C25E8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17" y="-21142"/>
            <a:ext cx="6841966" cy="1518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haroni" panose="02010803020104030203" pitchFamily="2" charset="-79"/>
              </a:rPr>
              <a:t>2020</a:t>
            </a:r>
            <a:br>
              <a:rPr lang="en-US" altLang="ja-JP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haroni" panose="02010803020104030203" pitchFamily="2" charset="-79"/>
              </a:rPr>
            </a:br>
            <a:r>
              <a:rPr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haroni" panose="02010803020104030203" pitchFamily="2" charset="-79"/>
              </a:rPr>
              <a:t>サービス開発エンジニア体験</a:t>
            </a:r>
            <a:endParaRPr sz="4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haroni" panose="02010803020104030203" pitchFamily="2" charset="-79"/>
            </a:endParaRPr>
          </a:p>
        </p:txBody>
      </p:sp>
      <p:sp>
        <p:nvSpPr>
          <p:cNvPr id="17" name="Google Shape;38;p9">
            <a:extLst>
              <a:ext uri="{FF2B5EF4-FFF2-40B4-BE49-F238E27FC236}">
                <a16:creationId xmlns:a16="http://schemas.microsoft.com/office/drawing/2014/main" id="{4438ADDF-4B30-4CA2-9879-72C869CD8F77}"/>
              </a:ext>
            </a:extLst>
          </p:cNvPr>
          <p:cNvSpPr txBox="1">
            <a:spLocks/>
          </p:cNvSpPr>
          <p:nvPr/>
        </p:nvSpPr>
        <p:spPr>
          <a:xfrm>
            <a:off x="245915" y="6532662"/>
            <a:ext cx="3868885" cy="1095081"/>
          </a:xfrm>
          <a:prstGeom prst="rect">
            <a:avLst/>
          </a:prstGeom>
          <a:noFill/>
        </p:spPr>
        <p:txBody>
          <a:bodyPr spcFirstLastPara="1" vert="horz" wrap="square" lIns="108000" tIns="72000" rIns="108000" bIns="720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300"/>
              </a:lnSpc>
              <a:spcBef>
                <a:spcPts val="0"/>
              </a:spcBef>
            </a:pP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＜参加条件＞</a:t>
            </a:r>
            <a:endParaRPr lang="en-US" altLang="ja-JP" sz="1000" b="1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ts val="1300"/>
              </a:lnSpc>
              <a:spcBef>
                <a:spcPts val="0"/>
              </a:spcBef>
            </a:pP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サービス開発に興味があり、アプリの作り方を知りたい人。</a:t>
            </a:r>
          </a:p>
          <a:p>
            <a:pPr algn="l">
              <a:lnSpc>
                <a:spcPts val="1300"/>
              </a:lnSpc>
              <a:spcBef>
                <a:spcPts val="0"/>
              </a:spcBef>
            </a:pP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チーム開発やモニタリングなど、サービス開発や運用に興味がある人。</a:t>
            </a:r>
          </a:p>
          <a:p>
            <a:pPr algn="l">
              <a:lnSpc>
                <a:spcPts val="1300"/>
              </a:lnSpc>
              <a:spcBef>
                <a:spcPts val="0"/>
              </a:spcBef>
            </a:pP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体験学習の勉強会となるため、ベースとなるプログラミング言語の</a:t>
            </a:r>
            <a:endParaRPr lang="en-US" altLang="ja-JP" sz="1000" b="1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ts val="1300"/>
              </a:lnSpc>
              <a:spcBef>
                <a:spcPts val="0"/>
              </a:spcBef>
            </a:pP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基礎知識が必要となります。</a:t>
            </a:r>
            <a:endParaRPr lang="en-US" altLang="ja-JP" sz="1000" b="1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ts val="1300"/>
              </a:lnSpc>
              <a:spcBef>
                <a:spcPts val="0"/>
              </a:spcBef>
            </a:pP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開催までに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や書籍等で勉強できていれば大丈夫です。</a:t>
            </a:r>
          </a:p>
        </p:txBody>
      </p:sp>
      <p:sp>
        <p:nvSpPr>
          <p:cNvPr id="146" name="Google Shape;38;p9">
            <a:extLst>
              <a:ext uri="{FF2B5EF4-FFF2-40B4-BE49-F238E27FC236}">
                <a16:creationId xmlns:a16="http://schemas.microsoft.com/office/drawing/2014/main" id="{FDEFE406-6ACD-45D2-B692-4C36F0FDB00E}"/>
              </a:ext>
            </a:extLst>
          </p:cNvPr>
          <p:cNvSpPr txBox="1">
            <a:spLocks/>
          </p:cNvSpPr>
          <p:nvPr/>
        </p:nvSpPr>
        <p:spPr>
          <a:xfrm>
            <a:off x="931575" y="1322600"/>
            <a:ext cx="4994850" cy="1198447"/>
          </a:xfrm>
          <a:prstGeom prst="rect">
            <a:avLst/>
          </a:prstGeom>
        </p:spPr>
        <p:txBody>
          <a:bodyPr spcFirstLastPara="1" vert="horz" wrap="square" lIns="91425" tIns="0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プロダクトの開発に欠かせない</a:t>
            </a:r>
            <a:endParaRPr lang="en-US" altLang="ja-JP" sz="20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アプリ開発と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DevOps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を体験してみませんか？</a:t>
            </a:r>
          </a:p>
        </p:txBody>
      </p:sp>
      <p:sp>
        <p:nvSpPr>
          <p:cNvPr id="18" name="Google Shape;38;p9">
            <a:extLst>
              <a:ext uri="{FF2B5EF4-FFF2-40B4-BE49-F238E27FC236}">
                <a16:creationId xmlns:a16="http://schemas.microsoft.com/office/drawing/2014/main" id="{8277AE97-A80D-4AD9-8668-F9BEC5CCEC00}"/>
              </a:ext>
            </a:extLst>
          </p:cNvPr>
          <p:cNvSpPr txBox="1">
            <a:spLocks/>
          </p:cNvSpPr>
          <p:nvPr/>
        </p:nvSpPr>
        <p:spPr>
          <a:xfrm>
            <a:off x="4163046" y="6765009"/>
            <a:ext cx="2156331" cy="715214"/>
          </a:xfrm>
          <a:prstGeom prst="rect">
            <a:avLst/>
          </a:prstGeom>
        </p:spPr>
        <p:txBody>
          <a:bodyPr spcFirstLastPara="1" vert="horz" wrap="square" lIns="91425" tIns="0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ja-JP" altLang="en-US" sz="12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開催方法等の詳細</a:t>
            </a:r>
            <a:endParaRPr lang="en-US" altLang="ja-JP" sz="1200" b="1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ja-JP" altLang="en-US" sz="12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と参加申込はこちら</a:t>
            </a:r>
            <a:endParaRPr lang="ja-JP" altLang="en-US" sz="1200" b="1" dirty="0">
              <a:solidFill>
                <a:schemeClr val="bg1">
                  <a:lumMod val="8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Google Shape;38;p9">
            <a:extLst>
              <a:ext uri="{FF2B5EF4-FFF2-40B4-BE49-F238E27FC236}">
                <a16:creationId xmlns:a16="http://schemas.microsoft.com/office/drawing/2014/main" id="{D4DD1B01-E004-4FE1-97B4-2B9B0CAAC97D}"/>
              </a:ext>
            </a:extLst>
          </p:cNvPr>
          <p:cNvSpPr txBox="1">
            <a:spLocks/>
          </p:cNvSpPr>
          <p:nvPr/>
        </p:nvSpPr>
        <p:spPr>
          <a:xfrm>
            <a:off x="3698326" y="8238225"/>
            <a:ext cx="3070771" cy="302914"/>
          </a:xfrm>
          <a:prstGeom prst="rect">
            <a:avLst/>
          </a:prstGeom>
        </p:spPr>
        <p:txBody>
          <a:bodyPr spcFirstLastPara="1" vert="horz" wrap="square" lIns="91425" tIns="90000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https://forms.gle/hrBZudRAbURh1ze37</a:t>
            </a:r>
            <a:endParaRPr lang="ja-JP" altLang="en-US" sz="1000" b="1" dirty="0">
              <a:solidFill>
                <a:schemeClr val="bg1">
                  <a:lumMod val="8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Google Shape;38;p9">
            <a:extLst>
              <a:ext uri="{FF2B5EF4-FFF2-40B4-BE49-F238E27FC236}">
                <a16:creationId xmlns:a16="http://schemas.microsoft.com/office/drawing/2014/main" id="{089C2DC5-3482-4769-A22E-AE4A44B7BDF2}"/>
              </a:ext>
            </a:extLst>
          </p:cNvPr>
          <p:cNvSpPr txBox="1">
            <a:spLocks/>
          </p:cNvSpPr>
          <p:nvPr/>
        </p:nvSpPr>
        <p:spPr>
          <a:xfrm>
            <a:off x="2250632" y="9542253"/>
            <a:ext cx="2569569" cy="346050"/>
          </a:xfrm>
          <a:prstGeom prst="rect">
            <a:avLst/>
          </a:prstGeom>
        </p:spPr>
        <p:txBody>
          <a:bodyPr spcFirstLastPara="1" vert="horz" wrap="square" lIns="91425" tIns="108000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共催：会津大学　</a:t>
            </a:r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株式会社</a:t>
            </a: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B66E3ADB-D116-40B1-A7AC-4CF65AD7C68D}"/>
              </a:ext>
            </a:extLst>
          </p:cNvPr>
          <p:cNvGrpSpPr/>
          <p:nvPr/>
        </p:nvGrpSpPr>
        <p:grpSpPr>
          <a:xfrm>
            <a:off x="385240" y="7634238"/>
            <a:ext cx="3313086" cy="302914"/>
            <a:chOff x="-1988344" y="6106697"/>
            <a:chExt cx="3313086" cy="302914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CB8F8D3F-C258-403E-A0FD-36B152AAF0CB}"/>
                </a:ext>
              </a:extLst>
            </p:cNvPr>
            <p:cNvSpPr/>
            <p:nvPr/>
          </p:nvSpPr>
          <p:spPr>
            <a:xfrm>
              <a:off x="-1278915" y="6106697"/>
              <a:ext cx="2603657" cy="3029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HTML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CSS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JavaScript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の基本文法が分かる。</a:t>
              </a:r>
              <a:endParaRPr lang="en-US" altLang="ja-JP" sz="8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書籍のサンプルコードを理解でき、動かすことができる。</a:t>
              </a:r>
              <a:endParaRPr lang="en-US" altLang="ja-JP" sz="8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16A6DD96-4405-4355-94A0-D59F35C933A1}"/>
                </a:ext>
              </a:extLst>
            </p:cNvPr>
            <p:cNvSpPr/>
            <p:nvPr/>
          </p:nvSpPr>
          <p:spPr>
            <a:xfrm>
              <a:off x="-1988344" y="6106697"/>
              <a:ext cx="687678" cy="30291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</a:t>
              </a:r>
            </a:p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5F4FEC05-0CC2-44FC-AA57-350825EB48F7}"/>
              </a:ext>
            </a:extLst>
          </p:cNvPr>
          <p:cNvGrpSpPr/>
          <p:nvPr/>
        </p:nvGrpSpPr>
        <p:grpSpPr>
          <a:xfrm>
            <a:off x="391541" y="8014857"/>
            <a:ext cx="3294036" cy="302914"/>
            <a:chOff x="-1971995" y="6487316"/>
            <a:chExt cx="3294036" cy="302914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DFD63D2F-09C4-4904-864B-B1004C64B426}"/>
                </a:ext>
              </a:extLst>
            </p:cNvPr>
            <p:cNvSpPr/>
            <p:nvPr/>
          </p:nvSpPr>
          <p:spPr>
            <a:xfrm>
              <a:off x="-1281616" y="6487316"/>
              <a:ext cx="2603657" cy="3029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Java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の基本文法が分かる。</a:t>
              </a:r>
            </a:p>
            <a:p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書籍のサンプルコードを理解でき、動かすことができる。</a:t>
              </a: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1EA10F25-45D0-4B6B-A68E-205E43AC0196}"/>
                </a:ext>
              </a:extLst>
            </p:cNvPr>
            <p:cNvSpPr/>
            <p:nvPr/>
          </p:nvSpPr>
          <p:spPr>
            <a:xfrm>
              <a:off x="-1971995" y="6487316"/>
              <a:ext cx="687678" cy="30291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</a:p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D50E781A-5222-42D8-947F-72C22A78F107}"/>
              </a:ext>
            </a:extLst>
          </p:cNvPr>
          <p:cNvGrpSpPr/>
          <p:nvPr/>
        </p:nvGrpSpPr>
        <p:grpSpPr>
          <a:xfrm>
            <a:off x="388840" y="8396414"/>
            <a:ext cx="3294036" cy="302914"/>
            <a:chOff x="-1974696" y="6868873"/>
            <a:chExt cx="3294036" cy="302914"/>
          </a:xfrm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4C253954-1062-45C6-A4EF-AC3BE4FBB844}"/>
                </a:ext>
              </a:extLst>
            </p:cNvPr>
            <p:cNvSpPr/>
            <p:nvPr/>
          </p:nvSpPr>
          <p:spPr>
            <a:xfrm>
              <a:off x="-1284317" y="6868873"/>
              <a:ext cx="2603657" cy="3029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HTML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CSS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JavaScript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の基本文法が分かる。</a:t>
              </a:r>
              <a:endParaRPr lang="en-US" altLang="ja-JP" sz="8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書籍のサンプルコードを理解でき、動かすことができる。</a:t>
              </a:r>
              <a:endParaRPr lang="en-US" altLang="ja-JP" sz="8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D6C929A2-6403-46AC-929B-90DC135B9445}"/>
                </a:ext>
              </a:extLst>
            </p:cNvPr>
            <p:cNvSpPr/>
            <p:nvPr/>
          </p:nvSpPr>
          <p:spPr>
            <a:xfrm>
              <a:off x="-1974696" y="6868873"/>
              <a:ext cx="687678" cy="30291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モバイル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929C7543-694E-4D2A-87D9-1206A7AD8239}"/>
              </a:ext>
            </a:extLst>
          </p:cNvPr>
          <p:cNvGrpSpPr/>
          <p:nvPr/>
        </p:nvGrpSpPr>
        <p:grpSpPr>
          <a:xfrm>
            <a:off x="390391" y="8777033"/>
            <a:ext cx="3294036" cy="302914"/>
            <a:chOff x="-1969294" y="7243128"/>
            <a:chExt cx="3294036" cy="302914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9311FC84-B5DB-4D15-B8F9-E1D187E09A79}"/>
                </a:ext>
              </a:extLst>
            </p:cNvPr>
            <p:cNvSpPr/>
            <p:nvPr/>
          </p:nvSpPr>
          <p:spPr>
            <a:xfrm>
              <a:off x="-1278915" y="7243128"/>
              <a:ext cx="2603657" cy="3029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DevOps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CI/CD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といったキーワードを知っている。</a:t>
              </a: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02CC8DA2-1EC1-4413-A4CA-9F6072A5C0C4}"/>
                </a:ext>
              </a:extLst>
            </p:cNvPr>
            <p:cNvSpPr/>
            <p:nvPr/>
          </p:nvSpPr>
          <p:spPr>
            <a:xfrm>
              <a:off x="-1969294" y="7243128"/>
              <a:ext cx="687678" cy="30291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DevOps</a:t>
              </a:r>
            </a:p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A42B8201-3A26-494F-A14D-A3EB4C93967E}"/>
              </a:ext>
            </a:extLst>
          </p:cNvPr>
          <p:cNvGrpSpPr/>
          <p:nvPr/>
        </p:nvGrpSpPr>
        <p:grpSpPr>
          <a:xfrm>
            <a:off x="395415" y="9151622"/>
            <a:ext cx="3294036" cy="302914"/>
            <a:chOff x="-1969294" y="7617717"/>
            <a:chExt cx="3294036" cy="302914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30987F3B-598E-4172-B257-A9F39384C1F5}"/>
                </a:ext>
              </a:extLst>
            </p:cNvPr>
            <p:cNvSpPr/>
            <p:nvPr/>
          </p:nvSpPr>
          <p:spPr>
            <a:xfrm>
              <a:off x="-1278915" y="7617717"/>
              <a:ext cx="2603657" cy="3029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いずれかのハンズオン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(SPA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～</a:t>
              </a:r>
              <a:r>
                <a:rPr lang="en-US" altLang="ja-JP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DevOps)</a:t>
              </a:r>
              <a:r>
                <a:rPr lang="ja-JP" altLang="en-US" sz="8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に参加していること。</a:t>
              </a: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766FC36D-C16B-4FA4-9C32-9C90949713E5}"/>
                </a:ext>
              </a:extLst>
            </p:cNvPr>
            <p:cNvSpPr/>
            <p:nvPr/>
          </p:nvSpPr>
          <p:spPr>
            <a:xfrm>
              <a:off x="-1969294" y="7617717"/>
              <a:ext cx="687678" cy="30291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腕試し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ハッカソン</a:t>
              </a:r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1" name="Google Shape;38;p9">
            <a:extLst>
              <a:ext uri="{FF2B5EF4-FFF2-40B4-BE49-F238E27FC236}">
                <a16:creationId xmlns:a16="http://schemas.microsoft.com/office/drawing/2014/main" id="{D557FF05-9C76-4DE1-8058-4698644232DC}"/>
              </a:ext>
            </a:extLst>
          </p:cNvPr>
          <p:cNvSpPr txBox="1">
            <a:spLocks/>
          </p:cNvSpPr>
          <p:nvPr/>
        </p:nvSpPr>
        <p:spPr>
          <a:xfrm>
            <a:off x="309415" y="6114056"/>
            <a:ext cx="6245156" cy="394057"/>
          </a:xfrm>
          <a:prstGeom prst="rect">
            <a:avLst/>
          </a:prstGeom>
          <a:solidFill>
            <a:srgbClr val="FF6699">
              <a:alpha val="70000"/>
            </a:srgbClr>
          </a:solidFill>
        </p:spPr>
        <p:txBody>
          <a:bodyPr spcFirstLastPara="1" vert="horz" wrap="square" lIns="108000" tIns="72000" rIns="108000" bIns="720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ja-JP" altLang="en-US" sz="16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オンライン（</a:t>
            </a:r>
            <a:r>
              <a:rPr lang="en-US" altLang="ja-JP" sz="16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lang="ja-JP" altLang="en-US" sz="16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1200" b="1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での参加も可能です。参加方法は開催前に別途お知らせします。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0F2133C-1468-4C88-8A33-D42D5DA1E0D2}"/>
              </a:ext>
            </a:extLst>
          </p:cNvPr>
          <p:cNvGrpSpPr/>
          <p:nvPr/>
        </p:nvGrpSpPr>
        <p:grpSpPr>
          <a:xfrm>
            <a:off x="300841" y="2502885"/>
            <a:ext cx="6253730" cy="3475439"/>
            <a:chOff x="300841" y="2502885"/>
            <a:chExt cx="6253730" cy="3475439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1C7E14B-88F4-425B-8FD9-DB743E60C3A2}"/>
                </a:ext>
              </a:extLst>
            </p:cNvPr>
            <p:cNvSpPr/>
            <p:nvPr/>
          </p:nvSpPr>
          <p:spPr>
            <a:xfrm>
              <a:off x="2203180" y="2518616"/>
              <a:ext cx="1103822" cy="57045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</a:t>
              </a:r>
            </a:p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定員</a:t>
              </a:r>
              <a:r>
                <a:rPr kumimoji="1" lang="en-US" altLang="ja-JP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15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endParaRPr kumimoji="1"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5186F10-B5B1-47BE-9F92-0611B3695607}"/>
                </a:ext>
              </a:extLst>
            </p:cNvPr>
            <p:cNvSpPr/>
            <p:nvPr/>
          </p:nvSpPr>
          <p:spPr>
            <a:xfrm>
              <a:off x="2203180" y="3239767"/>
              <a:ext cx="1103822" cy="57045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</a:p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定員</a:t>
              </a:r>
              <a:r>
                <a:rPr kumimoji="1" lang="en-US" altLang="ja-JP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15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BF0660F4-7338-45CD-B68F-527C0079CE3F}"/>
                </a:ext>
              </a:extLst>
            </p:cNvPr>
            <p:cNvSpPr/>
            <p:nvPr/>
          </p:nvSpPr>
          <p:spPr>
            <a:xfrm>
              <a:off x="2203180" y="3960918"/>
              <a:ext cx="1103822" cy="57045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モバイル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定員</a:t>
              </a:r>
              <a:r>
                <a:rPr kumimoji="1" lang="en-US" altLang="ja-JP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15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endPara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04EADF6A-DC2D-47A7-A109-486E2050EBA2}"/>
                </a:ext>
              </a:extLst>
            </p:cNvPr>
            <p:cNvSpPr/>
            <p:nvPr/>
          </p:nvSpPr>
          <p:spPr>
            <a:xfrm>
              <a:off x="2198199" y="4673009"/>
              <a:ext cx="1103822" cy="57045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DevOps</a:t>
              </a:r>
            </a:p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ハンズオン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定員</a:t>
              </a:r>
              <a:r>
                <a:rPr kumimoji="1" lang="en-US" altLang="ja-JP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15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endPara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D130EC04-C2CE-43B0-BF7C-44543354E70A}"/>
                </a:ext>
              </a:extLst>
            </p:cNvPr>
            <p:cNvSpPr/>
            <p:nvPr/>
          </p:nvSpPr>
          <p:spPr>
            <a:xfrm>
              <a:off x="2199891" y="5381091"/>
              <a:ext cx="1103822" cy="570454"/>
            </a:xfrm>
            <a:prstGeom prst="rect">
              <a:avLst/>
            </a:prstGeom>
            <a:solidFill>
              <a:srgbClr val="14BED3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腕試し</a:t>
              </a:r>
              <a:endPara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ハッカソン</a:t>
              </a:r>
              <a:endPara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定員</a:t>
              </a:r>
              <a:r>
                <a:rPr kumimoji="1" lang="en-US" altLang="ja-JP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30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endPara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49A0C387-C9CB-4FBC-968E-0E9C2A7831A7}"/>
                </a:ext>
              </a:extLst>
            </p:cNvPr>
            <p:cNvSpPr/>
            <p:nvPr/>
          </p:nvSpPr>
          <p:spPr>
            <a:xfrm>
              <a:off x="3293621" y="2518616"/>
              <a:ext cx="3257829" cy="570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SPA(Single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Page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Application)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の作り方を学びます。</a:t>
              </a:r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React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を使って実際にプログラミングを行い、フロントエンド開発への理解を深めます。</a:t>
              </a:r>
              <a:endParaRPr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6F0C2CD-FD51-4315-BD2D-6034B658953F}"/>
                </a:ext>
              </a:extLst>
            </p:cNvPr>
            <p:cNvSpPr/>
            <p:nvPr/>
          </p:nvSpPr>
          <p:spPr>
            <a:xfrm>
              <a:off x="3288911" y="3240560"/>
              <a:ext cx="3257829" cy="570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のバックエンドとなる</a:t>
              </a:r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の作り方を学びます。</a:t>
              </a:r>
              <a:endParaRPr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Nablarch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を使って実際にプログラミングを行い、コンテナで動かし、クラウドネイティブアプリケーションへの理解を深めます。</a:t>
              </a:r>
              <a:endParaRPr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A1D9D58-6E3A-4AE9-8E9A-FEB0EA3A8710}"/>
                </a:ext>
              </a:extLst>
            </p:cNvPr>
            <p:cNvSpPr/>
            <p:nvPr/>
          </p:nvSpPr>
          <p:spPr>
            <a:xfrm>
              <a:off x="3296742" y="3963024"/>
              <a:ext cx="3257829" cy="570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モダンなモバイルアプリの作り方を学びます。</a:t>
              </a:r>
              <a:endParaRPr kumimoji="1"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React</a:t>
              </a:r>
              <a:r>
                <a:rPr kumimoji="1"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Native</a:t>
              </a:r>
              <a:r>
                <a:rPr kumimoji="1"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を使ってプログラミングを行い、スマホで動かし、クロスプラットフォーム開発への理解を深めます。</a:t>
              </a:r>
              <a:endParaRPr kumimoji="1"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D111AD06-C1A1-41DB-956F-D52303F9E9CD}"/>
                </a:ext>
              </a:extLst>
            </p:cNvPr>
            <p:cNvSpPr/>
            <p:nvPr/>
          </p:nvSpPr>
          <p:spPr>
            <a:xfrm>
              <a:off x="3291761" y="4673009"/>
              <a:ext cx="3257829" cy="570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DevOps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のやり方を学びます。</a:t>
              </a:r>
              <a:endParaRPr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AWS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上に構築した環境を使って、チーム開発や</a:t>
              </a:r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CI/CD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、モニタリングを疑似体験し、</a:t>
              </a:r>
              <a:r>
                <a:rPr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DevOps</a:t>
              </a:r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への理解を深めます。</a:t>
              </a:r>
              <a:endParaRPr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46CE8D67-FBED-4F8C-95CC-7582231054BB}"/>
                </a:ext>
              </a:extLst>
            </p:cNvPr>
            <p:cNvSpPr/>
            <p:nvPr/>
          </p:nvSpPr>
          <p:spPr>
            <a:xfrm>
              <a:off x="3301026" y="5381091"/>
              <a:ext cx="3248564" cy="570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4BED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学んだことを実践する場として</a:t>
              </a:r>
              <a:r>
                <a:rPr kumimoji="1"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腕試しハッカソンを開催します。お題に対してチームを組んで</a:t>
              </a:r>
              <a:r>
                <a:rPr kumimoji="1"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日間でアイデアを実現し競います。上位チームには賞金</a:t>
              </a:r>
              <a:r>
                <a:rPr kumimoji="1" lang="en-US" altLang="ja-JP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or</a:t>
              </a:r>
              <a:r>
                <a:rPr kumimoji="1" lang="ja-JP" altLang="en-US" sz="1000" dirty="0">
                  <a:solidFill>
                    <a:srgbClr val="14BED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賞品を出す予定です。</a:t>
              </a:r>
              <a:endParaRPr kumimoji="1" lang="en-US" altLang="ja-JP" sz="1000" dirty="0">
                <a:solidFill>
                  <a:srgbClr val="14BED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66428853-845C-47B3-AA67-3943FC153F5B}"/>
                </a:ext>
              </a:extLst>
            </p:cNvPr>
            <p:cNvSpPr/>
            <p:nvPr/>
          </p:nvSpPr>
          <p:spPr>
            <a:xfrm>
              <a:off x="5354247" y="3032561"/>
              <a:ext cx="409499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React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1A384DF-1E2F-414F-AD92-C3868441915A}"/>
                </a:ext>
              </a:extLst>
            </p:cNvPr>
            <p:cNvSpPr/>
            <p:nvPr/>
          </p:nvSpPr>
          <p:spPr>
            <a:xfrm>
              <a:off x="5836689" y="3032561"/>
              <a:ext cx="641890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TypeScript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BAD08C77-DCB1-493A-BAA4-219808D88343}"/>
                </a:ext>
              </a:extLst>
            </p:cNvPr>
            <p:cNvSpPr/>
            <p:nvPr/>
          </p:nvSpPr>
          <p:spPr>
            <a:xfrm>
              <a:off x="5323073" y="3767107"/>
              <a:ext cx="579647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Nablarch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B634CE8-57EE-4C00-8EFA-C1A5A08DFEBB}"/>
                </a:ext>
              </a:extLst>
            </p:cNvPr>
            <p:cNvSpPr/>
            <p:nvPr/>
          </p:nvSpPr>
          <p:spPr>
            <a:xfrm>
              <a:off x="5970898" y="3767107"/>
              <a:ext cx="486834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Docker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11496DAB-1EA1-4F00-BAD7-662D19B13516}"/>
                </a:ext>
              </a:extLst>
            </p:cNvPr>
            <p:cNvSpPr/>
            <p:nvPr/>
          </p:nvSpPr>
          <p:spPr>
            <a:xfrm>
              <a:off x="4662462" y="4478810"/>
              <a:ext cx="729734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React</a:t>
              </a:r>
              <a:r>
                <a:rPr kumimoji="1" lang="ja-JP" altLang="en-US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Native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四角形: 角を丸くする 109">
              <a:extLst>
                <a:ext uri="{FF2B5EF4-FFF2-40B4-BE49-F238E27FC236}">
                  <a16:creationId xmlns:a16="http://schemas.microsoft.com/office/drawing/2014/main" id="{30EB7B42-ED59-47C8-AB30-0C27BC07705E}"/>
                </a:ext>
              </a:extLst>
            </p:cNvPr>
            <p:cNvSpPr/>
            <p:nvPr/>
          </p:nvSpPr>
          <p:spPr>
            <a:xfrm>
              <a:off x="5466703" y="4478810"/>
              <a:ext cx="359146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iOS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8185CAE4-971F-4540-BD9B-2E6D53BD3DE1}"/>
                </a:ext>
              </a:extLst>
            </p:cNvPr>
            <p:cNvSpPr/>
            <p:nvPr/>
          </p:nvSpPr>
          <p:spPr>
            <a:xfrm>
              <a:off x="5902720" y="4485066"/>
              <a:ext cx="568119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Android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EEF9303A-C757-4F6C-A5EE-D29339F2A2CC}"/>
                </a:ext>
              </a:extLst>
            </p:cNvPr>
            <p:cNvSpPr/>
            <p:nvPr/>
          </p:nvSpPr>
          <p:spPr>
            <a:xfrm>
              <a:off x="4864741" y="5194841"/>
              <a:ext cx="437790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CI/CD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B07146B6-EA50-401A-81C3-99598BDA5945}"/>
                </a:ext>
              </a:extLst>
            </p:cNvPr>
            <p:cNvSpPr/>
            <p:nvPr/>
          </p:nvSpPr>
          <p:spPr>
            <a:xfrm>
              <a:off x="5375474" y="5198743"/>
              <a:ext cx="472767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GitLab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E8681262-CCCD-450D-B107-F9A51971F16F}"/>
                </a:ext>
              </a:extLst>
            </p:cNvPr>
            <p:cNvSpPr/>
            <p:nvPr/>
          </p:nvSpPr>
          <p:spPr>
            <a:xfrm>
              <a:off x="5921184" y="5198743"/>
              <a:ext cx="549655" cy="128658"/>
            </a:xfrm>
            <a:prstGeom prst="roundRect">
              <a:avLst>
                <a:gd name="adj" fmla="val 23722"/>
              </a:avLst>
            </a:prstGeom>
            <a:solidFill>
              <a:srgbClr val="FF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Datadog</a:t>
              </a:r>
              <a:endParaRPr kumimoji="1" lang="ja-JP" altLang="en-US" sz="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7" name="矢印: 五方向 116">
              <a:extLst>
                <a:ext uri="{FF2B5EF4-FFF2-40B4-BE49-F238E27FC236}">
                  <a16:creationId xmlns:a16="http://schemas.microsoft.com/office/drawing/2014/main" id="{95AE10A8-3A60-48F0-A25E-73DEB80B2A0E}"/>
                </a:ext>
              </a:extLst>
            </p:cNvPr>
            <p:cNvSpPr/>
            <p:nvPr/>
          </p:nvSpPr>
          <p:spPr>
            <a:xfrm>
              <a:off x="305125" y="2502893"/>
              <a:ext cx="1736760" cy="606111"/>
            </a:xfrm>
            <a:prstGeom prst="homePlate">
              <a:avLst>
                <a:gd name="adj" fmla="val 31919"/>
              </a:avLst>
            </a:prstGeom>
            <a:solidFill>
              <a:srgbClr val="14BE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矢印: 五方向 117">
              <a:extLst>
                <a:ext uri="{FF2B5EF4-FFF2-40B4-BE49-F238E27FC236}">
                  <a16:creationId xmlns:a16="http://schemas.microsoft.com/office/drawing/2014/main" id="{7F4B7338-BB4F-4201-BCC7-CA41B0CF3716}"/>
                </a:ext>
              </a:extLst>
            </p:cNvPr>
            <p:cNvSpPr/>
            <p:nvPr/>
          </p:nvSpPr>
          <p:spPr>
            <a:xfrm>
              <a:off x="313693" y="2502885"/>
              <a:ext cx="1729882" cy="606116"/>
            </a:xfrm>
            <a:prstGeom prst="homePlate">
              <a:avLst>
                <a:gd name="adj" fmla="val 31919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5CF541C0-3887-423A-9825-326F60030E27}"/>
                </a:ext>
              </a:extLst>
            </p:cNvPr>
            <p:cNvGrpSpPr/>
            <p:nvPr/>
          </p:nvGrpSpPr>
          <p:grpSpPr>
            <a:xfrm>
              <a:off x="305125" y="3220927"/>
              <a:ext cx="1738450" cy="606122"/>
              <a:chOff x="675000" y="921144"/>
              <a:chExt cx="1738450" cy="863294"/>
            </a:xfrm>
          </p:grpSpPr>
          <p:sp>
            <p:nvSpPr>
              <p:cNvPr id="132" name="矢印: 五方向 131">
                <a:extLst>
                  <a:ext uri="{FF2B5EF4-FFF2-40B4-BE49-F238E27FC236}">
                    <a16:creationId xmlns:a16="http://schemas.microsoft.com/office/drawing/2014/main" id="{7C687DBA-64F6-4C95-BF2E-F1427A947B8E}"/>
                  </a:ext>
                </a:extLst>
              </p:cNvPr>
              <p:cNvSpPr/>
              <p:nvPr/>
            </p:nvSpPr>
            <p:spPr>
              <a:xfrm>
                <a:off x="675000" y="921144"/>
                <a:ext cx="1736760" cy="863284"/>
              </a:xfrm>
              <a:prstGeom prst="homePlate">
                <a:avLst>
                  <a:gd name="adj" fmla="val 31919"/>
                </a:avLst>
              </a:prstGeom>
              <a:solidFill>
                <a:srgbClr val="14BED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33" name="矢印: 五方向 132">
                <a:extLst>
                  <a:ext uri="{FF2B5EF4-FFF2-40B4-BE49-F238E27FC236}">
                    <a16:creationId xmlns:a16="http://schemas.microsoft.com/office/drawing/2014/main" id="{46946546-D09F-4B3B-B314-9A1606AF4C60}"/>
                  </a:ext>
                </a:extLst>
              </p:cNvPr>
              <p:cNvSpPr/>
              <p:nvPr/>
            </p:nvSpPr>
            <p:spPr>
              <a:xfrm>
                <a:off x="683568" y="921155"/>
                <a:ext cx="1729882" cy="863283"/>
              </a:xfrm>
              <a:prstGeom prst="homePlate">
                <a:avLst>
                  <a:gd name="adj" fmla="val 31919"/>
                </a:avLst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11/21</a:t>
                </a:r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kumimoji="1" lang="ja-JP" altLang="en-US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土</a:t>
                </a:r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algn="ctr"/>
                <a:r>
                  <a:rPr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13:00-17:00</a:t>
                </a:r>
              </a:p>
              <a:p>
                <a:pPr algn="ctr"/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講義棟</a:t>
                </a:r>
                <a:r>
                  <a:rPr kumimoji="1"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M6</a:t>
                </a:r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教室</a:t>
                </a:r>
              </a:p>
            </p:txBody>
          </p:sp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7BA987F4-5C02-4358-A531-998E72CD76C6}"/>
                </a:ext>
              </a:extLst>
            </p:cNvPr>
            <p:cNvGrpSpPr/>
            <p:nvPr/>
          </p:nvGrpSpPr>
          <p:grpSpPr>
            <a:xfrm>
              <a:off x="305125" y="3936092"/>
              <a:ext cx="1736760" cy="606119"/>
              <a:chOff x="679284" y="980728"/>
              <a:chExt cx="1734166" cy="863285"/>
            </a:xfrm>
          </p:grpSpPr>
          <p:sp>
            <p:nvSpPr>
              <p:cNvPr id="135" name="矢印: 五方向 134">
                <a:extLst>
                  <a:ext uri="{FF2B5EF4-FFF2-40B4-BE49-F238E27FC236}">
                    <a16:creationId xmlns:a16="http://schemas.microsoft.com/office/drawing/2014/main" id="{216E32EC-275E-45F0-89EF-D7AD5E77431B}"/>
                  </a:ext>
                </a:extLst>
              </p:cNvPr>
              <p:cNvSpPr/>
              <p:nvPr/>
            </p:nvSpPr>
            <p:spPr>
              <a:xfrm>
                <a:off x="679284" y="980728"/>
                <a:ext cx="1732476" cy="863285"/>
              </a:xfrm>
              <a:prstGeom prst="homePlate">
                <a:avLst>
                  <a:gd name="adj" fmla="val 31919"/>
                </a:avLst>
              </a:prstGeom>
              <a:solidFill>
                <a:srgbClr val="14BED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36" name="矢印: 五方向 135">
                <a:extLst>
                  <a:ext uri="{FF2B5EF4-FFF2-40B4-BE49-F238E27FC236}">
                    <a16:creationId xmlns:a16="http://schemas.microsoft.com/office/drawing/2014/main" id="{7FCE00E1-7D1F-4DC0-AEF9-82B4CC445282}"/>
                  </a:ext>
                </a:extLst>
              </p:cNvPr>
              <p:cNvSpPr/>
              <p:nvPr/>
            </p:nvSpPr>
            <p:spPr>
              <a:xfrm>
                <a:off x="683568" y="980728"/>
                <a:ext cx="1729882" cy="863285"/>
              </a:xfrm>
              <a:prstGeom prst="homePlate">
                <a:avLst>
                  <a:gd name="adj" fmla="val 31919"/>
                </a:avLst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12/13</a:t>
                </a:r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kumimoji="1" lang="ja-JP" altLang="en-US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日</a:t>
                </a:r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algn="ctr"/>
                <a:r>
                  <a:rPr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13:00-17:00</a:t>
                </a:r>
              </a:p>
              <a:p>
                <a:pPr algn="ctr"/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研究棟</a:t>
                </a:r>
                <a:r>
                  <a:rPr kumimoji="1"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S11</a:t>
                </a:r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教室</a:t>
                </a:r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1E6CD601-6C48-49B7-AF1E-25D78ABADAC9}"/>
                </a:ext>
              </a:extLst>
            </p:cNvPr>
            <p:cNvGrpSpPr/>
            <p:nvPr/>
          </p:nvGrpSpPr>
          <p:grpSpPr>
            <a:xfrm>
              <a:off x="305125" y="4640894"/>
              <a:ext cx="1736760" cy="614528"/>
              <a:chOff x="676690" y="1023283"/>
              <a:chExt cx="1736760" cy="875261"/>
            </a:xfrm>
          </p:grpSpPr>
          <p:sp>
            <p:nvSpPr>
              <p:cNvPr id="138" name="矢印: 五方向 137">
                <a:extLst>
                  <a:ext uri="{FF2B5EF4-FFF2-40B4-BE49-F238E27FC236}">
                    <a16:creationId xmlns:a16="http://schemas.microsoft.com/office/drawing/2014/main" id="{49EF5FF4-2AEF-4D02-82CC-F84B4DB09DDD}"/>
                  </a:ext>
                </a:extLst>
              </p:cNvPr>
              <p:cNvSpPr/>
              <p:nvPr/>
            </p:nvSpPr>
            <p:spPr>
              <a:xfrm>
                <a:off x="676690" y="1035257"/>
                <a:ext cx="1735070" cy="863287"/>
              </a:xfrm>
              <a:prstGeom prst="homePlate">
                <a:avLst>
                  <a:gd name="adj" fmla="val 31919"/>
                </a:avLst>
              </a:prstGeom>
              <a:solidFill>
                <a:srgbClr val="14BED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39" name="矢印: 五方向 138">
                <a:extLst>
                  <a:ext uri="{FF2B5EF4-FFF2-40B4-BE49-F238E27FC236}">
                    <a16:creationId xmlns:a16="http://schemas.microsoft.com/office/drawing/2014/main" id="{58BFD8AB-E803-4858-8234-B730C3364471}"/>
                  </a:ext>
                </a:extLst>
              </p:cNvPr>
              <p:cNvSpPr/>
              <p:nvPr/>
            </p:nvSpPr>
            <p:spPr>
              <a:xfrm>
                <a:off x="683568" y="1023283"/>
                <a:ext cx="1729882" cy="863287"/>
              </a:xfrm>
              <a:prstGeom prst="homePlate">
                <a:avLst>
                  <a:gd name="adj" fmla="val 31919"/>
                </a:avLst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kumimoji="1" lang="ja-JP" altLang="en-US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月中旬</a:t>
                </a:r>
                <a:endPara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会津大学施設を予定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49C6EC9-1FA4-4E9A-BC9D-A37C20C8F9E6}"/>
                </a:ext>
              </a:extLst>
            </p:cNvPr>
            <p:cNvGrpSpPr/>
            <p:nvPr/>
          </p:nvGrpSpPr>
          <p:grpSpPr>
            <a:xfrm>
              <a:off x="300841" y="5369772"/>
              <a:ext cx="1736760" cy="608552"/>
              <a:chOff x="676690" y="1121967"/>
              <a:chExt cx="1736760" cy="866750"/>
            </a:xfrm>
          </p:grpSpPr>
          <p:sp>
            <p:nvSpPr>
              <p:cNvPr id="141" name="矢印: 五方向 140">
                <a:extLst>
                  <a:ext uri="{FF2B5EF4-FFF2-40B4-BE49-F238E27FC236}">
                    <a16:creationId xmlns:a16="http://schemas.microsoft.com/office/drawing/2014/main" id="{CFFE0FCD-FED6-49D9-B022-B7F3A71A2970}"/>
                  </a:ext>
                </a:extLst>
              </p:cNvPr>
              <p:cNvSpPr/>
              <p:nvPr/>
            </p:nvSpPr>
            <p:spPr>
              <a:xfrm>
                <a:off x="676690" y="1121967"/>
                <a:ext cx="1735070" cy="863285"/>
              </a:xfrm>
              <a:prstGeom prst="homePlate">
                <a:avLst>
                  <a:gd name="adj" fmla="val 31919"/>
                </a:avLst>
              </a:prstGeom>
              <a:solidFill>
                <a:srgbClr val="14BED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42" name="矢印: 五方向 141">
                <a:extLst>
                  <a:ext uri="{FF2B5EF4-FFF2-40B4-BE49-F238E27FC236}">
                    <a16:creationId xmlns:a16="http://schemas.microsoft.com/office/drawing/2014/main" id="{CC2B847E-732B-4CF1-8DEB-0670F69DDB28}"/>
                  </a:ext>
                </a:extLst>
              </p:cNvPr>
              <p:cNvSpPr/>
              <p:nvPr/>
            </p:nvSpPr>
            <p:spPr>
              <a:xfrm>
                <a:off x="680974" y="1125434"/>
                <a:ext cx="1732476" cy="863283"/>
              </a:xfrm>
              <a:prstGeom prst="homePlate">
                <a:avLst>
                  <a:gd name="adj" fmla="val 31919"/>
                </a:avLst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2/15-16</a:t>
                </a:r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kumimoji="1" lang="ja-JP" altLang="en-US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月火</a:t>
                </a:r>
                <a:r>
                  <a:rPr kumimoji="1" lang="en-US" altLang="ja-JP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 algn="ctr"/>
                <a:r>
                  <a:rPr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9:00-17:00</a:t>
                </a:r>
              </a:p>
              <a:p>
                <a:pPr algn="ctr"/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研究棟</a:t>
                </a:r>
                <a:r>
                  <a:rPr kumimoji="1"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S11</a:t>
                </a:r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</a:t>
                </a:r>
                <a:r>
                  <a:rPr kumimoji="1" lang="en-US" altLang="ja-JP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S12</a:t>
                </a:r>
                <a:r>
                  <a:rPr kumimoji="1" lang="ja-JP" altLang="en-US" sz="8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教室</a:t>
                </a:r>
              </a:p>
            </p:txBody>
          </p:sp>
        </p:grpSp>
        <p:sp>
          <p:nvSpPr>
            <p:cNvPr id="62" name="矢印: 五方向 61">
              <a:extLst>
                <a:ext uri="{FF2B5EF4-FFF2-40B4-BE49-F238E27FC236}">
                  <a16:creationId xmlns:a16="http://schemas.microsoft.com/office/drawing/2014/main" id="{0E5E2E78-F7B9-4B0C-A3C8-D0E8CAB00856}"/>
                </a:ext>
              </a:extLst>
            </p:cNvPr>
            <p:cNvSpPr/>
            <p:nvPr/>
          </p:nvSpPr>
          <p:spPr>
            <a:xfrm>
              <a:off x="307926" y="2508869"/>
              <a:ext cx="1729882" cy="606116"/>
            </a:xfrm>
            <a:prstGeom prst="homePlate">
              <a:avLst>
                <a:gd name="adj" fmla="val 31919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10/2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金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pPr algn="ctr"/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13:00-17:00</a:t>
              </a:r>
            </a:p>
            <a:p>
              <a:pPr algn="ctr"/>
              <a:r>
                <a:rPr kumimoji="1"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講義棟</a:t>
              </a:r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M6</a:t>
              </a:r>
              <a:r>
                <a:rPr kumimoji="1"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教室</a:t>
              </a:r>
            </a:p>
          </p:txBody>
        </p:sp>
      </p:grpSp>
      <p:sp>
        <p:nvSpPr>
          <p:cNvPr id="4" name="Google Shape;38;p9">
            <a:extLst>
              <a:ext uri="{FF2B5EF4-FFF2-40B4-BE49-F238E27FC236}">
                <a16:creationId xmlns:a16="http://schemas.microsoft.com/office/drawing/2014/main" id="{619F3728-C484-4EEA-9F77-7AC70F9F11C3}"/>
              </a:ext>
            </a:extLst>
          </p:cNvPr>
          <p:cNvSpPr txBox="1">
            <a:spLocks/>
          </p:cNvSpPr>
          <p:nvPr/>
        </p:nvSpPr>
        <p:spPr>
          <a:xfrm>
            <a:off x="3985003" y="8887856"/>
            <a:ext cx="2569568" cy="570454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txBody>
          <a:bodyPr spcFirstLastPara="1" vert="horz" wrap="square" lIns="108000" tIns="108000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r>
              <a:rPr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会津大学復興支援センター</a:t>
            </a:r>
            <a:endParaRPr lang="en-US" altLang="ja-JP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MAIL:</a:t>
            </a:r>
            <a:r>
              <a:rPr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revitalization-adm@u-aizu.ac.jp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TEL: 0242-37-2769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3AB71E-E8EF-40B2-8EF6-F2C9F6C2B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65" y="7290125"/>
            <a:ext cx="957092" cy="9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4" ma:contentTypeDescription="新しいドキュメントを作成します。" ma:contentTypeScope="" ma:versionID="0d097a538846fb25a90176f325648b00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e45cf14c28c6e8b64b33855306aaa984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FEF70-7C0C-45C3-BC55-27A4DDD34CF5}"/>
</file>

<file path=customXml/itemProps2.xml><?xml version="1.0" encoding="utf-8"?>
<ds:datastoreItem xmlns:ds="http://schemas.openxmlformats.org/officeDocument/2006/customXml" ds:itemID="{B1139ACA-22CC-4ACC-B2F6-65433AE61B02}"/>
</file>

<file path=customXml/itemProps3.xml><?xml version="1.0" encoding="utf-8"?>
<ds:datastoreItem xmlns:ds="http://schemas.openxmlformats.org/officeDocument/2006/customXml" ds:itemID="{D6309538-1130-460A-9E18-4C836732A72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A4 210 x 297 mm</PresentationFormat>
  <Paragraphs>82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2020 サービス開発エンジニア体験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2020-07-22T05:21:07Z</dcterms:created>
  <dcterms:modified xsi:type="dcterms:W3CDTF">2020-08-04T09:20:36Z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