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19"/>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0070205080204" charset="0"/>
      <p:regular r:id="rId24"/>
      <p:bold r:id="rId25"/>
      <p:italic r:id="rId26"/>
      <p:boldItalic r:id="rId27"/>
    </p:embeddedFont>
    <p:embeddedFont>
      <p:font typeface="游ゴシック" panose="020B0400000000000000" pitchFamily="50" charset="-128"/>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5" autoAdjust="0"/>
    <p:restoredTop sz="86423" autoAdjust="0"/>
  </p:normalViewPr>
  <p:slideViewPr>
    <p:cSldViewPr snapToGrid="0">
      <p:cViewPr varScale="1">
        <p:scale>
          <a:sx n="90" d="100"/>
          <a:sy n="90" d="100"/>
        </p:scale>
        <p:origin x="78" y="4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協力：会津若松市　共催：会津大学、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a:latin typeface="游ゴシック" panose="020B0400000000000000" pitchFamily="50" charset="-128"/>
                <a:ea typeface="游ゴシック" panose="020B0400000000000000" pitchFamily="50" charset="-128"/>
              </a:rPr>
              <a:t>2021.07.26</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accent2"/>
                </a:solidFill>
                <a:latin typeface="游ゴシック" panose="020B0400000000000000" pitchFamily="50" charset="-128"/>
                <a:ea typeface="游ゴシック" panose="020B0400000000000000" pitchFamily="50" charset="-128"/>
              </a:rPr>
              <a:t>IT</a:t>
            </a:r>
            <a:r>
              <a:rPr lang="ja-JP" altLang="en-US" sz="4000">
                <a:solidFill>
                  <a:schemeClr val="accent2"/>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accent2"/>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861496"/>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861496"/>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861496"/>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311864" y="1410686"/>
            <a:ext cx="1024936"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825737" y="1516520"/>
            <a:ext cx="927059"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1212906" y="4495032"/>
            <a:ext cx="1390986"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Web</a:t>
            </a:r>
            <a:r>
              <a:rPr kumimoji="1" lang="ja-JP" altLang="en-US" sz="1000" dirty="0">
                <a:solidFill>
                  <a:schemeClr val="accent3"/>
                </a:solidFill>
              </a:rPr>
              <a:t>アプリ </a:t>
            </a:r>
            <a:r>
              <a:rPr kumimoji="1" lang="en-US" altLang="ja-JP" sz="1000" dirty="0">
                <a:solidFill>
                  <a:schemeClr val="accent3"/>
                </a:solidFill>
              </a:rPr>
              <a:t>or</a:t>
            </a:r>
          </a:p>
          <a:p>
            <a:pPr algn="ctr"/>
            <a:r>
              <a:rPr kumimoji="1" lang="ja-JP" altLang="en-US" sz="1000" dirty="0">
                <a:solidFill>
                  <a:schemeClr val="accent3"/>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784871" y="4428652"/>
            <a:ext cx="796209"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348159" y="2145072"/>
            <a:ext cx="927059"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UX</a:t>
            </a:r>
            <a:r>
              <a:rPr kumimoji="1" lang="ja-JP" altLang="en-US" sz="1000" dirty="0">
                <a:solidFill>
                  <a:schemeClr val="accent3"/>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84499" y="3258146"/>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UI</a:t>
            </a:r>
            <a:r>
              <a:rPr kumimoji="1" lang="ja-JP" altLang="en-US" sz="1000" dirty="0">
                <a:solidFill>
                  <a:schemeClr val="accent3"/>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180761" y="2630591"/>
            <a:ext cx="1052063"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083775" y="1429419"/>
            <a:ext cx="2046768" cy="304481"/>
          </a:xfrm>
          <a:prstGeom prst="wedgeRoundRectCallout">
            <a:avLst>
              <a:gd name="adj1" fmla="val 5408"/>
              <a:gd name="adj2" fmla="val 8694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会津若松市の地域コミュニティ</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839494" y="1413559"/>
            <a:ext cx="1172392"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地域課題</a:t>
            </a:r>
            <a:endParaRPr kumimoji="1" lang="en-US" altLang="ja-JP" sz="1000" dirty="0">
              <a:solidFill>
                <a:schemeClr val="bg1"/>
              </a:solidFill>
            </a:endParaRPr>
          </a:p>
          <a:p>
            <a:pPr algn="ctr"/>
            <a:r>
              <a:rPr kumimoji="1" lang="ja-JP" altLang="en-US" sz="1000" dirty="0">
                <a:solidFill>
                  <a:schemeClr val="bg1"/>
                </a:solidFill>
              </a:rPr>
              <a:t>スペシャリスト</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会津若松市</a:t>
            </a:r>
            <a:r>
              <a:rPr kumimoji="1" lang="en-US" altLang="ja-JP" sz="1000" dirty="0">
                <a:solidFill>
                  <a:schemeClr val="bg1"/>
                </a:solidFill>
              </a:rPr>
              <a:t>)</a:t>
            </a:r>
            <a:endParaRPr kumimoji="1" lang="ja-JP" altLang="en-US" sz="1000"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97449" y="3682968"/>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Git</a:t>
            </a:r>
            <a:endParaRPr kumimoji="1" lang="ja-JP" altLang="en-US" sz="1000" dirty="0">
              <a:solidFill>
                <a:schemeClr val="accent3"/>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719702" y="4132955"/>
            <a:ext cx="796208"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836469" y="4144787"/>
            <a:ext cx="1172392" cy="456722"/>
          </a:xfrm>
          <a:prstGeom prst="wedgeRoundRectCallout">
            <a:avLst>
              <a:gd name="adj1" fmla="val -58803"/>
              <a:gd name="adj2" fmla="val -452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現場エンジニア</a:t>
            </a:r>
            <a:endParaRPr kumimoji="1" lang="en-US" altLang="ja-JP" sz="1000" dirty="0">
              <a:solidFill>
                <a:schemeClr val="bg1"/>
              </a:solidFill>
            </a:endParaRPr>
          </a:p>
          <a:p>
            <a:pPr algn="ctr"/>
            <a:r>
              <a:rPr kumimoji="1" lang="en-US" altLang="ja-JP" sz="1000" dirty="0">
                <a:solidFill>
                  <a:schemeClr val="bg1"/>
                </a:solidFill>
              </a:rPr>
              <a:t>(TIS)</a:t>
            </a:r>
            <a:endParaRPr kumimoji="1" lang="ja-JP" altLang="en-US" sz="1000"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612003" y="4568345"/>
            <a:ext cx="1090133" cy="456722"/>
          </a:xfrm>
          <a:prstGeom prst="wedgeRoundRectCallout">
            <a:avLst>
              <a:gd name="adj1" fmla="val -27280"/>
              <a:gd name="adj2" fmla="val -8371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運営サポート </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会津大学</a:t>
            </a:r>
            <a:r>
              <a:rPr kumimoji="1" lang="en-US" altLang="ja-JP" sz="1000" dirty="0">
                <a:solidFill>
                  <a:schemeClr val="bg1"/>
                </a:solidFill>
              </a:rPr>
              <a:t>)</a:t>
            </a:r>
            <a:endParaRPr kumimoji="1" lang="ja-JP" altLang="en-US" sz="1000"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752796" y="4482985"/>
            <a:ext cx="796209"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625847" y="4592990"/>
            <a:ext cx="861635"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524021" y="4325691"/>
            <a:ext cx="861635" cy="304481"/>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地域に</a:t>
            </a:r>
            <a:endParaRPr kumimoji="1" lang="en-US" altLang="ja-JP" sz="1000" dirty="0">
              <a:solidFill>
                <a:schemeClr val="accent3"/>
              </a:solidFill>
            </a:endParaRPr>
          </a:p>
          <a:p>
            <a:pPr algn="ctr"/>
            <a:r>
              <a:rPr kumimoji="1" lang="ja-JP" altLang="en-US" sz="1000" dirty="0">
                <a:solidFill>
                  <a:schemeClr val="accent3"/>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275899" y="1692636"/>
            <a:ext cx="1024936"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6</a:t>
            </a:r>
            <a:r>
              <a:rPr lang="ja-JP" altLang="en-US" sz="1600" dirty="0">
                <a:latin typeface="游ゴシック" panose="020B0400000000000000" pitchFamily="50" charset="-128"/>
                <a:ea typeface="游ゴシック" panose="020B0400000000000000" pitchFamily="50" charset="-128"/>
              </a:rPr>
              <a:t>チームの予定</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818602" y="3297474"/>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地域コミュニティの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活性化</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アイデア創出サポート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2255432" y="3297474"/>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907237" y="3297474"/>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5454954"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5" name="Google Shape;575;p43"/>
          <p:cNvPicPr preferRelativeResize="0"/>
          <p:nvPr/>
        </p:nvPicPr>
        <p:blipFill rotWithShape="1">
          <a:blip r:embed="rId3">
            <a:alphaModFix/>
          </a:blip>
          <a:srcRect l="19633" t="9820" b="9812"/>
          <a:stretch/>
        </p:blipFill>
        <p:spPr>
          <a:xfrm>
            <a:off x="855300" y="1594589"/>
            <a:ext cx="1255018" cy="1255018"/>
          </a:xfrm>
          <a:prstGeom prst="ellipse">
            <a:avLst/>
          </a:prstGeom>
          <a:noFill/>
          <a:ln>
            <a:noFill/>
          </a:ln>
        </p:spPr>
      </p:pic>
      <p:pic>
        <p:nvPicPr>
          <p:cNvPr id="576" name="Google Shape;576;p43"/>
          <p:cNvPicPr preferRelativeResize="0"/>
          <p:nvPr/>
        </p:nvPicPr>
        <p:blipFill rotWithShape="1">
          <a:blip r:embed="rId4">
            <a:alphaModFix/>
          </a:blip>
          <a:srcRect/>
          <a:stretch/>
        </p:blipFill>
        <p:spPr>
          <a:xfrm>
            <a:off x="2386843" y="1594589"/>
            <a:ext cx="1255018" cy="1255018"/>
          </a:xfrm>
          <a:prstGeom prst="ellipse">
            <a:avLst/>
          </a:prstGeom>
          <a:noFill/>
          <a:ln>
            <a:noFill/>
          </a:ln>
        </p:spPr>
      </p:pic>
      <p:pic>
        <p:nvPicPr>
          <p:cNvPr id="577" name="Google Shape;577;p43"/>
          <p:cNvPicPr preferRelativeResize="0"/>
          <p:nvPr/>
        </p:nvPicPr>
        <p:blipFill rotWithShape="1">
          <a:blip r:embed="rId5">
            <a:alphaModFix/>
          </a:blip>
          <a:srcRect l="47271" t="22330" b="24940"/>
          <a:stretch/>
        </p:blipFill>
        <p:spPr>
          <a:xfrm>
            <a:off x="3918386" y="1594589"/>
            <a:ext cx="1255018" cy="1255018"/>
          </a:xfrm>
          <a:prstGeom prst="ellipse">
            <a:avLst/>
          </a:prstGeom>
          <a:noFill/>
          <a:ln>
            <a:noFill/>
          </a:ln>
        </p:spPr>
      </p:pic>
      <p:pic>
        <p:nvPicPr>
          <p:cNvPr id="578" name="Google Shape;578;p43"/>
          <p:cNvPicPr preferRelativeResize="0"/>
          <p:nvPr/>
        </p:nvPicPr>
        <p:blipFill rotWithShape="1">
          <a:blip r:embed="rId6">
            <a:alphaModFix/>
          </a:blip>
          <a:srcRect t="3926" b="29406"/>
          <a:stretch/>
        </p:blipFill>
        <p:spPr>
          <a:xfrm>
            <a:off x="5449929" y="1594589"/>
            <a:ext cx="1255018" cy="1255018"/>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986497"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p>
          <a:p>
            <a:pPr marL="0" lvl="0" indent="0" algn="ctr" rtl="0">
              <a:spcBef>
                <a:spcPts val="0"/>
              </a:spcBef>
              <a:spcAft>
                <a:spcPts val="0"/>
              </a:spcAft>
              <a:buNone/>
            </a:pPr>
            <a:endPar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p>
          <a:p>
            <a:pPr marL="0" lvl="0" indent="0" algn="ctr" rtl="0">
              <a:spcBef>
                <a:spcPts val="400"/>
              </a:spcBef>
              <a:spcAft>
                <a:spcPts val="0"/>
              </a:spcAft>
              <a:buNone/>
            </a:pPr>
            <a:endPar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6">
            <a:alphaModFix/>
          </a:blip>
          <a:srcRect t="3926" b="29406"/>
          <a:stretch/>
        </p:blipFill>
        <p:spPr>
          <a:xfrm>
            <a:off x="6981472" y="1594589"/>
            <a:ext cx="1255018" cy="1255018"/>
          </a:xfrm>
          <a:prstGeom prst="ellipse">
            <a:avLst/>
          </a:prstGeom>
          <a:noFill/>
          <a:ln>
            <a:noFill/>
          </a:ln>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grpSp>
        <p:nvGrpSpPr>
          <p:cNvPr id="465" name="Google Shape;465;p38"/>
          <p:cNvGrpSpPr/>
          <p:nvPr/>
        </p:nvGrpSpPr>
        <p:grpSpPr>
          <a:xfrm>
            <a:off x="2824664" y="3931632"/>
            <a:ext cx="473400" cy="473400"/>
            <a:chOff x="2824664" y="3576300"/>
            <a:chExt cx="473400" cy="473400"/>
          </a:xfrm>
        </p:grpSpPr>
        <p:sp>
          <p:nvSpPr>
            <p:cNvPr id="466" name="Google Shape;466;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2</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1838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1838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1893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1893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405549041"/>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2.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1093</TotalTime>
  <Words>1029</Words>
  <Application>Microsoft Office PowerPoint</Application>
  <PresentationFormat>画面に合わせる (16:9)</PresentationFormat>
  <Paragraphs>231</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Montserrat</vt:lpstr>
      <vt:lpstr>Calibri</vt:lpstr>
      <vt:lpstr>Arial</vt:lpstr>
      <vt:lpstr>游ゴシック</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33</cp:revision>
  <dcterms:modified xsi:type="dcterms:W3CDTF">2021-07-26T03:40:15Z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