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20"/>
  </p:notesMasterIdLst>
  <p:sldIdLst>
    <p:sldId id="256" r:id="rId5"/>
    <p:sldId id="267" r:id="rId6"/>
    <p:sldId id="298" r:id="rId7"/>
    <p:sldId id="309" r:id="rId8"/>
    <p:sldId id="295" r:id="rId9"/>
    <p:sldId id="262" r:id="rId10"/>
    <p:sldId id="300" r:id="rId11"/>
    <p:sldId id="284" r:id="rId12"/>
    <p:sldId id="307" r:id="rId13"/>
    <p:sldId id="310" r:id="rId14"/>
    <p:sldId id="303" r:id="rId15"/>
    <p:sldId id="304" r:id="rId16"/>
    <p:sldId id="278" r:id="rId17"/>
    <p:sldId id="294" r:id="rId18"/>
    <p:sldId id="30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ontserrat" panose="020B0600070205080204" charset="0"/>
      <p:regular r:id="rId25"/>
      <p:bold r:id="rId26"/>
      <p:italic r:id="rId27"/>
      <p:boldItalic r:id="rId28"/>
    </p:embeddedFont>
    <p:embeddedFont>
      <p:font typeface="游ゴシック" panose="020B0400000000000000" pitchFamily="50" charset="-128"/>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86423" autoAdjust="0"/>
  </p:normalViewPr>
  <p:slideViewPr>
    <p:cSldViewPr snapToGrid="0">
      <p:cViewPr varScale="1">
        <p:scale>
          <a:sx n="90" d="100"/>
          <a:sy n="90" d="100"/>
        </p:scale>
        <p:origin x="78" y="5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共催：会津若松市、会津大学、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dirty="0">
                <a:latin typeface="游ゴシック" panose="020B0400000000000000" pitchFamily="50" charset="-128"/>
                <a:ea typeface="游ゴシック" panose="020B0400000000000000" pitchFamily="50" charset="-128"/>
              </a:rPr>
              <a:t>2021.07.13</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accent2"/>
                </a:solidFill>
                <a:latin typeface="游ゴシック" panose="020B0400000000000000" pitchFamily="50" charset="-128"/>
                <a:ea typeface="游ゴシック" panose="020B0400000000000000" pitchFamily="50" charset="-128"/>
              </a:rPr>
              <a:t>IT</a:t>
            </a:r>
            <a:r>
              <a:rPr lang="ja-JP" altLang="en-US" sz="4000">
                <a:solidFill>
                  <a:schemeClr val="accent2"/>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accent2"/>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556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4904A81-E4C3-439D-9946-6D4F5960624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4" name="図 3">
            <a:extLst>
              <a:ext uri="{FF2B5EF4-FFF2-40B4-BE49-F238E27FC236}">
                <a16:creationId xmlns:a16="http://schemas.microsoft.com/office/drawing/2014/main" id="{EE3864A3-78D1-4E0F-93E3-DA2B3E3270AE}"/>
              </a:ext>
            </a:extLst>
          </p:cNvPr>
          <p:cNvPicPr>
            <a:picLocks noChangeAspect="1"/>
          </p:cNvPicPr>
          <p:nvPr/>
        </p:nvPicPr>
        <p:blipFill>
          <a:blip r:embed="rId2"/>
          <a:stretch>
            <a:fillRect/>
          </a:stretch>
        </p:blipFill>
        <p:spPr>
          <a:xfrm>
            <a:off x="2170488" y="290627"/>
            <a:ext cx="4444163" cy="4432544"/>
          </a:xfrm>
          <a:prstGeom prst="rect">
            <a:avLst/>
          </a:prstGeom>
        </p:spPr>
      </p:pic>
      <p:sp>
        <p:nvSpPr>
          <p:cNvPr id="11" name="テキスト ボックス 10">
            <a:extLst>
              <a:ext uri="{FF2B5EF4-FFF2-40B4-BE49-F238E27FC236}">
                <a16:creationId xmlns:a16="http://schemas.microsoft.com/office/drawing/2014/main" id="{22B19C68-36D4-47FF-B525-3BC41EF7A9C2}"/>
              </a:ext>
            </a:extLst>
          </p:cNvPr>
          <p:cNvSpPr txBox="1"/>
          <p:nvPr/>
        </p:nvSpPr>
        <p:spPr>
          <a:xfrm>
            <a:off x="985684" y="673914"/>
            <a:ext cx="56938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テスト</a:t>
            </a:r>
          </a:p>
        </p:txBody>
      </p:sp>
      <p:cxnSp>
        <p:nvCxnSpPr>
          <p:cNvPr id="14" name="直線コネクタ 13">
            <a:extLst>
              <a:ext uri="{FF2B5EF4-FFF2-40B4-BE49-F238E27FC236}">
                <a16:creationId xmlns:a16="http://schemas.microsoft.com/office/drawing/2014/main" id="{7CAF29CD-5865-483F-9BD2-0D6E75821860}"/>
              </a:ext>
            </a:extLst>
          </p:cNvPr>
          <p:cNvCxnSpPr/>
          <p:nvPr/>
        </p:nvCxnSpPr>
        <p:spPr>
          <a:xfrm>
            <a:off x="701040" y="965526"/>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5" name="テキスト ボックス 14">
            <a:extLst>
              <a:ext uri="{FF2B5EF4-FFF2-40B4-BE49-F238E27FC236}">
                <a16:creationId xmlns:a16="http://schemas.microsoft.com/office/drawing/2014/main" id="{4DDFE604-7226-4D10-947E-09C9E2CAF35A}"/>
              </a:ext>
            </a:extLst>
          </p:cNvPr>
          <p:cNvSpPr txBox="1"/>
          <p:nvPr/>
        </p:nvSpPr>
        <p:spPr>
          <a:xfrm>
            <a:off x="985683" y="845454"/>
            <a:ext cx="441146"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休み</a:t>
            </a:r>
          </a:p>
        </p:txBody>
      </p:sp>
      <p:cxnSp>
        <p:nvCxnSpPr>
          <p:cNvPr id="17" name="直線コネクタ 16">
            <a:extLst>
              <a:ext uri="{FF2B5EF4-FFF2-40B4-BE49-F238E27FC236}">
                <a16:creationId xmlns:a16="http://schemas.microsoft.com/office/drawing/2014/main" id="{69D8B640-0596-4387-A6BD-5A3C796C0E5A}"/>
              </a:ext>
            </a:extLst>
          </p:cNvPr>
          <p:cNvCxnSpPr/>
          <p:nvPr/>
        </p:nvCxnSpPr>
        <p:spPr>
          <a:xfrm>
            <a:off x="4675730" y="947706"/>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8" name="直線コネクタ 17">
            <a:extLst>
              <a:ext uri="{FF2B5EF4-FFF2-40B4-BE49-F238E27FC236}">
                <a16:creationId xmlns:a16="http://schemas.microsoft.com/office/drawing/2014/main" id="{9C8F4B7F-9507-4D40-A0DF-C11D91008523}"/>
              </a:ext>
            </a:extLst>
          </p:cNvPr>
          <p:cNvCxnSpPr>
            <a:cxnSpLocks/>
          </p:cNvCxnSpPr>
          <p:nvPr/>
        </p:nvCxnSpPr>
        <p:spPr>
          <a:xfrm>
            <a:off x="3764157" y="1152018"/>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0" name="直線コネクタ 19">
            <a:extLst>
              <a:ext uri="{FF2B5EF4-FFF2-40B4-BE49-F238E27FC236}">
                <a16:creationId xmlns:a16="http://schemas.microsoft.com/office/drawing/2014/main" id="{B914F4B5-A661-4945-98CC-81CCBE462F38}"/>
              </a:ext>
            </a:extLst>
          </p:cNvPr>
          <p:cNvCxnSpPr>
            <a:cxnSpLocks/>
          </p:cNvCxnSpPr>
          <p:nvPr/>
        </p:nvCxnSpPr>
        <p:spPr>
          <a:xfrm>
            <a:off x="3760470" y="1333915"/>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1" name="直線コネクタ 20">
            <a:extLst>
              <a:ext uri="{FF2B5EF4-FFF2-40B4-BE49-F238E27FC236}">
                <a16:creationId xmlns:a16="http://schemas.microsoft.com/office/drawing/2014/main" id="{C602FB8C-E573-4522-90CD-159FE53C4AAE}"/>
              </a:ext>
            </a:extLst>
          </p:cNvPr>
          <p:cNvCxnSpPr>
            <a:cxnSpLocks/>
          </p:cNvCxnSpPr>
          <p:nvPr/>
        </p:nvCxnSpPr>
        <p:spPr>
          <a:xfrm>
            <a:off x="3756414" y="1525644"/>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2" name="直線コネクタ 21">
            <a:extLst>
              <a:ext uri="{FF2B5EF4-FFF2-40B4-BE49-F238E27FC236}">
                <a16:creationId xmlns:a16="http://schemas.microsoft.com/office/drawing/2014/main" id="{56C57656-1484-43F8-9B93-208F610A8235}"/>
              </a:ext>
            </a:extLst>
          </p:cNvPr>
          <p:cNvCxnSpPr>
            <a:cxnSpLocks/>
          </p:cNvCxnSpPr>
          <p:nvPr/>
        </p:nvCxnSpPr>
        <p:spPr>
          <a:xfrm>
            <a:off x="3749040" y="1717373"/>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4" name="直線コネクタ 23">
            <a:extLst>
              <a:ext uri="{FF2B5EF4-FFF2-40B4-BE49-F238E27FC236}">
                <a16:creationId xmlns:a16="http://schemas.microsoft.com/office/drawing/2014/main" id="{73595DAE-315D-4394-A81D-F285E5F6AFCE}"/>
              </a:ext>
            </a:extLst>
          </p:cNvPr>
          <p:cNvCxnSpPr>
            <a:cxnSpLocks/>
          </p:cNvCxnSpPr>
          <p:nvPr/>
        </p:nvCxnSpPr>
        <p:spPr>
          <a:xfrm>
            <a:off x="5471652" y="774166"/>
            <a:ext cx="90069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6" name="直線コネクタ 25">
            <a:extLst>
              <a:ext uri="{FF2B5EF4-FFF2-40B4-BE49-F238E27FC236}">
                <a16:creationId xmlns:a16="http://schemas.microsoft.com/office/drawing/2014/main" id="{198233F5-00CC-470D-BFA2-C85EDB00E910}"/>
              </a:ext>
            </a:extLst>
          </p:cNvPr>
          <p:cNvCxnSpPr>
            <a:cxnSpLocks/>
          </p:cNvCxnSpPr>
          <p:nvPr/>
        </p:nvCxnSpPr>
        <p:spPr>
          <a:xfrm>
            <a:off x="5176129" y="956801"/>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7" name="直線コネクタ 26">
            <a:extLst>
              <a:ext uri="{FF2B5EF4-FFF2-40B4-BE49-F238E27FC236}">
                <a16:creationId xmlns:a16="http://schemas.microsoft.com/office/drawing/2014/main" id="{50771693-1C26-4A5C-979D-EDCCC1CE7A6B}"/>
              </a:ext>
            </a:extLst>
          </p:cNvPr>
          <p:cNvCxnSpPr>
            <a:cxnSpLocks/>
          </p:cNvCxnSpPr>
          <p:nvPr/>
        </p:nvCxnSpPr>
        <p:spPr>
          <a:xfrm>
            <a:off x="5176128" y="1151204"/>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8" name="直線コネクタ 27">
            <a:extLst>
              <a:ext uri="{FF2B5EF4-FFF2-40B4-BE49-F238E27FC236}">
                <a16:creationId xmlns:a16="http://schemas.microsoft.com/office/drawing/2014/main" id="{CB90FF5C-2238-4091-A8D6-94DD6B544AC6}"/>
              </a:ext>
            </a:extLst>
          </p:cNvPr>
          <p:cNvCxnSpPr>
            <a:cxnSpLocks/>
          </p:cNvCxnSpPr>
          <p:nvPr/>
        </p:nvCxnSpPr>
        <p:spPr>
          <a:xfrm>
            <a:off x="5176127" y="1333915"/>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9" name="直線コネクタ 28">
            <a:extLst>
              <a:ext uri="{FF2B5EF4-FFF2-40B4-BE49-F238E27FC236}">
                <a16:creationId xmlns:a16="http://schemas.microsoft.com/office/drawing/2014/main" id="{845384BB-F477-4CB4-B8DE-A815E4195ED6}"/>
              </a:ext>
            </a:extLst>
          </p:cNvPr>
          <p:cNvCxnSpPr>
            <a:cxnSpLocks/>
          </p:cNvCxnSpPr>
          <p:nvPr/>
        </p:nvCxnSpPr>
        <p:spPr>
          <a:xfrm>
            <a:off x="5176127" y="1525644"/>
            <a:ext cx="66423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1" name="直線コネクタ 30">
            <a:extLst>
              <a:ext uri="{FF2B5EF4-FFF2-40B4-BE49-F238E27FC236}">
                <a16:creationId xmlns:a16="http://schemas.microsoft.com/office/drawing/2014/main" id="{D588A6C7-9BEC-432D-AC6E-BB8A70EA7EAC}"/>
              </a:ext>
            </a:extLst>
          </p:cNvPr>
          <p:cNvCxnSpPr>
            <a:cxnSpLocks/>
          </p:cNvCxnSpPr>
          <p:nvPr/>
        </p:nvCxnSpPr>
        <p:spPr>
          <a:xfrm>
            <a:off x="3764157" y="965526"/>
            <a:ext cx="828461"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3" name="直線コネクタ 32">
            <a:extLst>
              <a:ext uri="{FF2B5EF4-FFF2-40B4-BE49-F238E27FC236}">
                <a16:creationId xmlns:a16="http://schemas.microsoft.com/office/drawing/2014/main" id="{C3BFF3E1-E0C0-4595-AF70-66BF059B0A44}"/>
              </a:ext>
            </a:extLst>
          </p:cNvPr>
          <p:cNvCxnSpPr>
            <a:cxnSpLocks/>
          </p:cNvCxnSpPr>
          <p:nvPr/>
        </p:nvCxnSpPr>
        <p:spPr>
          <a:xfrm>
            <a:off x="701040" y="794649"/>
            <a:ext cx="284643"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5" name="直線コネクタ 34">
            <a:extLst>
              <a:ext uri="{FF2B5EF4-FFF2-40B4-BE49-F238E27FC236}">
                <a16:creationId xmlns:a16="http://schemas.microsoft.com/office/drawing/2014/main" id="{5AC0FE1D-66B8-4D28-85E4-F1EC6FA19CCA}"/>
              </a:ext>
            </a:extLst>
          </p:cNvPr>
          <p:cNvCxnSpPr>
            <a:cxnSpLocks/>
          </p:cNvCxnSpPr>
          <p:nvPr/>
        </p:nvCxnSpPr>
        <p:spPr>
          <a:xfrm>
            <a:off x="5508244" y="2231429"/>
            <a:ext cx="496344"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7" name="直線コネクタ 36">
            <a:extLst>
              <a:ext uri="{FF2B5EF4-FFF2-40B4-BE49-F238E27FC236}">
                <a16:creationId xmlns:a16="http://schemas.microsoft.com/office/drawing/2014/main" id="{171DAE21-1CDF-414A-BAC1-8C59050EA6DC}"/>
              </a:ext>
            </a:extLst>
          </p:cNvPr>
          <p:cNvCxnSpPr>
            <a:cxnSpLocks/>
          </p:cNvCxnSpPr>
          <p:nvPr/>
        </p:nvCxnSpPr>
        <p:spPr>
          <a:xfrm>
            <a:off x="3739453" y="2988513"/>
            <a:ext cx="33147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9" name="直線コネクタ 38">
            <a:extLst>
              <a:ext uri="{FF2B5EF4-FFF2-40B4-BE49-F238E27FC236}">
                <a16:creationId xmlns:a16="http://schemas.microsoft.com/office/drawing/2014/main" id="{3C0A5304-C5D7-48B6-8642-789B44BECF2F}"/>
              </a:ext>
            </a:extLst>
          </p:cNvPr>
          <p:cNvCxnSpPr>
            <a:cxnSpLocks/>
          </p:cNvCxnSpPr>
          <p:nvPr/>
        </p:nvCxnSpPr>
        <p:spPr>
          <a:xfrm>
            <a:off x="4444918" y="3686603"/>
            <a:ext cx="507713"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41" name="直線コネクタ 40">
            <a:extLst>
              <a:ext uri="{FF2B5EF4-FFF2-40B4-BE49-F238E27FC236}">
                <a16:creationId xmlns:a16="http://schemas.microsoft.com/office/drawing/2014/main" id="{34F60355-6AD7-46C2-9EF5-5C28D5E6EFA1}"/>
              </a:ext>
            </a:extLst>
          </p:cNvPr>
          <p:cNvCxnSpPr>
            <a:cxnSpLocks/>
          </p:cNvCxnSpPr>
          <p:nvPr/>
        </p:nvCxnSpPr>
        <p:spPr>
          <a:xfrm>
            <a:off x="3739453" y="3868499"/>
            <a:ext cx="705465"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43" name="直線コネクタ 42">
            <a:extLst>
              <a:ext uri="{FF2B5EF4-FFF2-40B4-BE49-F238E27FC236}">
                <a16:creationId xmlns:a16="http://schemas.microsoft.com/office/drawing/2014/main" id="{66678EAF-17E3-4CD4-A725-F889243F093F}"/>
              </a:ext>
            </a:extLst>
          </p:cNvPr>
          <p:cNvCxnSpPr>
            <a:cxnSpLocks/>
          </p:cNvCxnSpPr>
          <p:nvPr/>
        </p:nvCxnSpPr>
        <p:spPr>
          <a:xfrm>
            <a:off x="6004588" y="2813669"/>
            <a:ext cx="367756"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5" name="直線コネクタ 44">
            <a:extLst>
              <a:ext uri="{FF2B5EF4-FFF2-40B4-BE49-F238E27FC236}">
                <a16:creationId xmlns:a16="http://schemas.microsoft.com/office/drawing/2014/main" id="{3A870965-091B-4956-867F-2201DA7D55B8}"/>
              </a:ext>
            </a:extLst>
          </p:cNvPr>
          <p:cNvCxnSpPr>
            <a:cxnSpLocks/>
          </p:cNvCxnSpPr>
          <p:nvPr/>
        </p:nvCxnSpPr>
        <p:spPr>
          <a:xfrm>
            <a:off x="5140488" y="2988513"/>
            <a:ext cx="864100"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7" name="直線コネクタ 46">
            <a:extLst>
              <a:ext uri="{FF2B5EF4-FFF2-40B4-BE49-F238E27FC236}">
                <a16:creationId xmlns:a16="http://schemas.microsoft.com/office/drawing/2014/main" id="{7A93E88D-8DA1-43BC-BBB9-9CB4FB65A358}"/>
              </a:ext>
            </a:extLst>
          </p:cNvPr>
          <p:cNvCxnSpPr>
            <a:cxnSpLocks/>
          </p:cNvCxnSpPr>
          <p:nvPr/>
        </p:nvCxnSpPr>
        <p:spPr>
          <a:xfrm>
            <a:off x="3199936" y="3686603"/>
            <a:ext cx="367756"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9" name="直線コネクタ 48">
            <a:extLst>
              <a:ext uri="{FF2B5EF4-FFF2-40B4-BE49-F238E27FC236}">
                <a16:creationId xmlns:a16="http://schemas.microsoft.com/office/drawing/2014/main" id="{97DCECD6-0A14-494E-A555-BEA74CBA2079}"/>
              </a:ext>
            </a:extLst>
          </p:cNvPr>
          <p:cNvCxnSpPr>
            <a:cxnSpLocks/>
          </p:cNvCxnSpPr>
          <p:nvPr/>
        </p:nvCxnSpPr>
        <p:spPr>
          <a:xfrm>
            <a:off x="2290452" y="3868499"/>
            <a:ext cx="16515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2" name="直線コネクタ 51">
            <a:extLst>
              <a:ext uri="{FF2B5EF4-FFF2-40B4-BE49-F238E27FC236}">
                <a16:creationId xmlns:a16="http://schemas.microsoft.com/office/drawing/2014/main" id="{C842A6D6-8475-48B8-85E0-A15BB026E1C7}"/>
              </a:ext>
            </a:extLst>
          </p:cNvPr>
          <p:cNvCxnSpPr>
            <a:cxnSpLocks/>
          </p:cNvCxnSpPr>
          <p:nvPr/>
        </p:nvCxnSpPr>
        <p:spPr>
          <a:xfrm>
            <a:off x="5155236" y="3868499"/>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3" name="直線コネクタ 52">
            <a:extLst>
              <a:ext uri="{FF2B5EF4-FFF2-40B4-BE49-F238E27FC236}">
                <a16:creationId xmlns:a16="http://schemas.microsoft.com/office/drawing/2014/main" id="{37D5B6FD-9C0F-4E2D-B831-AC110B6B77C9}"/>
              </a:ext>
            </a:extLst>
          </p:cNvPr>
          <p:cNvCxnSpPr>
            <a:cxnSpLocks/>
          </p:cNvCxnSpPr>
          <p:nvPr/>
        </p:nvCxnSpPr>
        <p:spPr>
          <a:xfrm>
            <a:off x="5158307" y="4087266"/>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4" name="直線コネクタ 53">
            <a:extLst>
              <a:ext uri="{FF2B5EF4-FFF2-40B4-BE49-F238E27FC236}">
                <a16:creationId xmlns:a16="http://schemas.microsoft.com/office/drawing/2014/main" id="{F3090848-537C-4DD8-8004-F7563F8B64EB}"/>
              </a:ext>
            </a:extLst>
          </p:cNvPr>
          <p:cNvCxnSpPr>
            <a:cxnSpLocks/>
          </p:cNvCxnSpPr>
          <p:nvPr/>
        </p:nvCxnSpPr>
        <p:spPr>
          <a:xfrm>
            <a:off x="5155236" y="4251957"/>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5" name="直線コネクタ 54">
            <a:extLst>
              <a:ext uri="{FF2B5EF4-FFF2-40B4-BE49-F238E27FC236}">
                <a16:creationId xmlns:a16="http://schemas.microsoft.com/office/drawing/2014/main" id="{7418AC40-1195-47C0-8792-08A15D3DB6A5}"/>
              </a:ext>
            </a:extLst>
          </p:cNvPr>
          <p:cNvCxnSpPr>
            <a:cxnSpLocks/>
          </p:cNvCxnSpPr>
          <p:nvPr/>
        </p:nvCxnSpPr>
        <p:spPr>
          <a:xfrm>
            <a:off x="5294671" y="3668902"/>
            <a:ext cx="1077672"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7" name="直線コネクタ 56">
            <a:extLst>
              <a:ext uri="{FF2B5EF4-FFF2-40B4-BE49-F238E27FC236}">
                <a16:creationId xmlns:a16="http://schemas.microsoft.com/office/drawing/2014/main" id="{AE8A0721-A1B1-4879-A6F9-E626C534EA87}"/>
              </a:ext>
            </a:extLst>
          </p:cNvPr>
          <p:cNvCxnSpPr>
            <a:cxnSpLocks/>
          </p:cNvCxnSpPr>
          <p:nvPr/>
        </p:nvCxnSpPr>
        <p:spPr>
          <a:xfrm>
            <a:off x="5155235" y="4458434"/>
            <a:ext cx="678272"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60" name="直線コネクタ 59">
            <a:extLst>
              <a:ext uri="{FF2B5EF4-FFF2-40B4-BE49-F238E27FC236}">
                <a16:creationId xmlns:a16="http://schemas.microsoft.com/office/drawing/2014/main" id="{E36AD8BF-5E10-4945-8BC0-DD56BA57F59C}"/>
              </a:ext>
            </a:extLst>
          </p:cNvPr>
          <p:cNvCxnSpPr/>
          <p:nvPr/>
        </p:nvCxnSpPr>
        <p:spPr>
          <a:xfrm>
            <a:off x="701039" y="1137097"/>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sp>
        <p:nvSpPr>
          <p:cNvPr id="61" name="テキスト ボックス 60">
            <a:extLst>
              <a:ext uri="{FF2B5EF4-FFF2-40B4-BE49-F238E27FC236}">
                <a16:creationId xmlns:a16="http://schemas.microsoft.com/office/drawing/2014/main" id="{89467960-6E1E-4282-80CC-093A1DA1BF93}"/>
              </a:ext>
            </a:extLst>
          </p:cNvPr>
          <p:cNvSpPr txBox="1"/>
          <p:nvPr/>
        </p:nvSpPr>
        <p:spPr>
          <a:xfrm>
            <a:off x="980864" y="1028093"/>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授業開始</a:t>
            </a:r>
          </a:p>
        </p:txBody>
      </p:sp>
      <p:cxnSp>
        <p:nvCxnSpPr>
          <p:cNvPr id="62" name="直線コネクタ 61">
            <a:extLst>
              <a:ext uri="{FF2B5EF4-FFF2-40B4-BE49-F238E27FC236}">
                <a16:creationId xmlns:a16="http://schemas.microsoft.com/office/drawing/2014/main" id="{A8686060-1B9D-428C-A275-DE5D2BD98484}"/>
              </a:ext>
            </a:extLst>
          </p:cNvPr>
          <p:cNvCxnSpPr/>
          <p:nvPr/>
        </p:nvCxnSpPr>
        <p:spPr>
          <a:xfrm>
            <a:off x="701039" y="1333915"/>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
        <p:nvSpPr>
          <p:cNvPr id="63" name="テキスト ボックス 62">
            <a:extLst>
              <a:ext uri="{FF2B5EF4-FFF2-40B4-BE49-F238E27FC236}">
                <a16:creationId xmlns:a16="http://schemas.microsoft.com/office/drawing/2014/main" id="{595C8645-0CB4-4E49-B10D-12FD0CFD4FAA}"/>
              </a:ext>
            </a:extLst>
          </p:cNvPr>
          <p:cNvSpPr txBox="1"/>
          <p:nvPr/>
        </p:nvSpPr>
        <p:spPr>
          <a:xfrm>
            <a:off x="980863" y="1222268"/>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授業終了</a:t>
            </a:r>
            <a:endParaRPr kumimoji="1" lang="en-US" altLang="ja-JP" sz="1000" dirty="0">
              <a:latin typeface="游ゴシック" panose="020B0400000000000000" pitchFamily="50" charset="-128"/>
              <a:ea typeface="游ゴシック" panose="020B0400000000000000" pitchFamily="50" charset="-128"/>
            </a:endParaRPr>
          </a:p>
        </p:txBody>
      </p:sp>
      <p:cxnSp>
        <p:nvCxnSpPr>
          <p:cNvPr id="64" name="直線コネクタ 63">
            <a:extLst>
              <a:ext uri="{FF2B5EF4-FFF2-40B4-BE49-F238E27FC236}">
                <a16:creationId xmlns:a16="http://schemas.microsoft.com/office/drawing/2014/main" id="{F7BD4F4E-6AE6-4AC8-AF9B-524D1F12FCF0}"/>
              </a:ext>
            </a:extLst>
          </p:cNvPr>
          <p:cNvCxnSpPr/>
          <p:nvPr/>
        </p:nvCxnSpPr>
        <p:spPr>
          <a:xfrm>
            <a:off x="2726484" y="1537120"/>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cxnSp>
        <p:nvCxnSpPr>
          <p:cNvPr id="65" name="直線コネクタ 64">
            <a:extLst>
              <a:ext uri="{FF2B5EF4-FFF2-40B4-BE49-F238E27FC236}">
                <a16:creationId xmlns:a16="http://schemas.microsoft.com/office/drawing/2014/main" id="{0BC0BB17-2EEA-4366-8523-A95A2F95E073}"/>
              </a:ext>
            </a:extLst>
          </p:cNvPr>
          <p:cNvCxnSpPr/>
          <p:nvPr/>
        </p:nvCxnSpPr>
        <p:spPr>
          <a:xfrm>
            <a:off x="2313284" y="2417748"/>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66" name="直線コネクタ 65">
            <a:extLst>
              <a:ext uri="{FF2B5EF4-FFF2-40B4-BE49-F238E27FC236}">
                <a16:creationId xmlns:a16="http://schemas.microsoft.com/office/drawing/2014/main" id="{ED5AFEB1-ACAD-42C8-B00B-3C06F64E56DC}"/>
              </a:ext>
            </a:extLst>
          </p:cNvPr>
          <p:cNvCxnSpPr/>
          <p:nvPr/>
        </p:nvCxnSpPr>
        <p:spPr>
          <a:xfrm>
            <a:off x="4125832" y="2806295"/>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cxnSp>
        <p:nvCxnSpPr>
          <p:cNvPr id="67" name="直線コネクタ 66">
            <a:extLst>
              <a:ext uri="{FF2B5EF4-FFF2-40B4-BE49-F238E27FC236}">
                <a16:creationId xmlns:a16="http://schemas.microsoft.com/office/drawing/2014/main" id="{EE7A7C69-D077-4EF6-9096-87F14207DFB8}"/>
              </a:ext>
            </a:extLst>
          </p:cNvPr>
          <p:cNvCxnSpPr/>
          <p:nvPr/>
        </p:nvCxnSpPr>
        <p:spPr>
          <a:xfrm>
            <a:off x="2483137" y="3868499"/>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68" name="直線コネクタ 67">
            <a:extLst>
              <a:ext uri="{FF2B5EF4-FFF2-40B4-BE49-F238E27FC236}">
                <a16:creationId xmlns:a16="http://schemas.microsoft.com/office/drawing/2014/main" id="{5549AAE0-FC5F-4FF1-ABD2-0DE2D7A55F98}"/>
              </a:ext>
            </a:extLst>
          </p:cNvPr>
          <p:cNvCxnSpPr/>
          <p:nvPr/>
        </p:nvCxnSpPr>
        <p:spPr>
          <a:xfrm>
            <a:off x="3928601" y="3686603"/>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
        <p:nvSpPr>
          <p:cNvPr id="69" name="四角形: 角を丸くする 68">
            <a:extLst>
              <a:ext uri="{FF2B5EF4-FFF2-40B4-BE49-F238E27FC236}">
                <a16:creationId xmlns:a16="http://schemas.microsoft.com/office/drawing/2014/main" id="{0A097107-655C-4D74-894D-FD77405CDB8C}"/>
              </a:ext>
            </a:extLst>
          </p:cNvPr>
          <p:cNvSpPr/>
          <p:nvPr/>
        </p:nvSpPr>
        <p:spPr>
          <a:xfrm>
            <a:off x="696219" y="1495127"/>
            <a:ext cx="284644" cy="162230"/>
          </a:xfrm>
          <a:prstGeom prst="round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86C1818C-A452-45F2-BBA4-F87C5266D2C0}"/>
              </a:ext>
            </a:extLst>
          </p:cNvPr>
          <p:cNvSpPr txBox="1"/>
          <p:nvPr/>
        </p:nvSpPr>
        <p:spPr>
          <a:xfrm>
            <a:off x="980863" y="1455286"/>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開催候補</a:t>
            </a:r>
            <a:endParaRPr kumimoji="1" lang="en-US" altLang="ja-JP" sz="1000" dirty="0">
              <a:latin typeface="游ゴシック" panose="020B0400000000000000" pitchFamily="50" charset="-128"/>
              <a:ea typeface="游ゴシック" panose="020B0400000000000000" pitchFamily="50" charset="-128"/>
            </a:endParaRPr>
          </a:p>
        </p:txBody>
      </p:sp>
      <p:sp>
        <p:nvSpPr>
          <p:cNvPr id="71" name="四角形: 角を丸くする 70">
            <a:extLst>
              <a:ext uri="{FF2B5EF4-FFF2-40B4-BE49-F238E27FC236}">
                <a16:creationId xmlns:a16="http://schemas.microsoft.com/office/drawing/2014/main" id="{AA3EDD14-2CC1-4AC7-A965-025D31081864}"/>
              </a:ext>
            </a:extLst>
          </p:cNvPr>
          <p:cNvSpPr/>
          <p:nvPr/>
        </p:nvSpPr>
        <p:spPr>
          <a:xfrm>
            <a:off x="5095304" y="632100"/>
            <a:ext cx="1316079" cy="540226"/>
          </a:xfrm>
          <a:prstGeom prst="roundRect">
            <a:avLst>
              <a:gd name="adj" fmla="val 8477"/>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四角形: 角を丸くする 73">
            <a:extLst>
              <a:ext uri="{FF2B5EF4-FFF2-40B4-BE49-F238E27FC236}">
                <a16:creationId xmlns:a16="http://schemas.microsoft.com/office/drawing/2014/main" id="{D165430C-F714-4505-A80F-35C69D0B70E5}"/>
              </a:ext>
            </a:extLst>
          </p:cNvPr>
          <p:cNvSpPr/>
          <p:nvPr/>
        </p:nvSpPr>
        <p:spPr>
          <a:xfrm>
            <a:off x="3696482" y="3909725"/>
            <a:ext cx="1316079" cy="572137"/>
          </a:xfrm>
          <a:prstGeom prst="roundRect">
            <a:avLst>
              <a:gd name="adj" fmla="val 8477"/>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72997F0B-D71C-4642-8889-146309A7AA5F}"/>
              </a:ext>
            </a:extLst>
          </p:cNvPr>
          <p:cNvSpPr txBox="1"/>
          <p:nvPr/>
        </p:nvSpPr>
        <p:spPr>
          <a:xfrm>
            <a:off x="3137592" y="2324947"/>
            <a:ext cx="492443" cy="215444"/>
          </a:xfrm>
          <a:prstGeom prst="rect">
            <a:avLst/>
          </a:prstGeom>
          <a:noFill/>
        </p:spPr>
        <p:txBody>
          <a:bodyPr wrap="none" rtlCol="0">
            <a:spAutoFit/>
          </a:bodyPr>
          <a:lstStyle/>
          <a:p>
            <a:r>
              <a:rPr kumimoji="1" lang="ja-JP" altLang="en-US" sz="800" dirty="0">
                <a:latin typeface="游ゴシック" panose="020B0400000000000000" pitchFamily="50" charset="-128"/>
                <a:ea typeface="游ゴシック" panose="020B0400000000000000" pitchFamily="50" charset="-128"/>
              </a:rPr>
              <a:t>蒼翔祭</a:t>
            </a:r>
            <a:endParaRPr kumimoji="1" lang="en-US" altLang="ja-JP" sz="800" dirty="0">
              <a:latin typeface="游ゴシック" panose="020B0400000000000000" pitchFamily="50" charset="-128"/>
              <a:ea typeface="游ゴシック" panose="020B0400000000000000" pitchFamily="50" charset="-128"/>
            </a:endParaRPr>
          </a:p>
        </p:txBody>
      </p:sp>
      <p:sp>
        <p:nvSpPr>
          <p:cNvPr id="76" name="テキスト ボックス 75">
            <a:extLst>
              <a:ext uri="{FF2B5EF4-FFF2-40B4-BE49-F238E27FC236}">
                <a16:creationId xmlns:a16="http://schemas.microsoft.com/office/drawing/2014/main" id="{3956ED39-974F-445E-BF28-BE9C5DDFD86E}"/>
              </a:ext>
            </a:extLst>
          </p:cNvPr>
          <p:cNvSpPr txBox="1"/>
          <p:nvPr/>
        </p:nvSpPr>
        <p:spPr>
          <a:xfrm>
            <a:off x="5921999" y="2718757"/>
            <a:ext cx="800219" cy="215444"/>
          </a:xfrm>
          <a:prstGeom prst="rect">
            <a:avLst/>
          </a:prstGeom>
          <a:noFill/>
        </p:spPr>
        <p:txBody>
          <a:bodyPr wrap="none" rtlCol="0">
            <a:spAutoFit/>
          </a:bodyPr>
          <a:lstStyle/>
          <a:p>
            <a:r>
              <a:rPr kumimoji="1" lang="ja-JP" altLang="en-US" sz="800" dirty="0">
                <a:latin typeface="游ゴシック" panose="020B0400000000000000" pitchFamily="50" charset="-128"/>
                <a:ea typeface="游ゴシック" panose="020B0400000000000000" pitchFamily="50" charset="-128"/>
              </a:rPr>
              <a:t>アイデアソン</a:t>
            </a:r>
            <a:endParaRPr kumimoji="1" lang="en-US" altLang="ja-JP" sz="800" dirty="0">
              <a:latin typeface="游ゴシック" panose="020B0400000000000000" pitchFamily="50" charset="-128"/>
              <a:ea typeface="游ゴシック" panose="020B0400000000000000" pitchFamily="50" charset="-128"/>
            </a:endParaRPr>
          </a:p>
        </p:txBody>
      </p:sp>
      <p:cxnSp>
        <p:nvCxnSpPr>
          <p:cNvPr id="77" name="直線コネクタ 76">
            <a:extLst>
              <a:ext uri="{FF2B5EF4-FFF2-40B4-BE49-F238E27FC236}">
                <a16:creationId xmlns:a16="http://schemas.microsoft.com/office/drawing/2014/main" id="{91308EEF-5F02-4ED5-81CA-FA921ECA2590}"/>
              </a:ext>
            </a:extLst>
          </p:cNvPr>
          <p:cNvCxnSpPr/>
          <p:nvPr/>
        </p:nvCxnSpPr>
        <p:spPr>
          <a:xfrm>
            <a:off x="5125601" y="2417748"/>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79" name="直線コネクタ 78">
            <a:extLst>
              <a:ext uri="{FF2B5EF4-FFF2-40B4-BE49-F238E27FC236}">
                <a16:creationId xmlns:a16="http://schemas.microsoft.com/office/drawing/2014/main" id="{941ECE18-9079-45AC-BC62-DB2305776EC7}"/>
              </a:ext>
            </a:extLst>
          </p:cNvPr>
          <p:cNvCxnSpPr/>
          <p:nvPr/>
        </p:nvCxnSpPr>
        <p:spPr>
          <a:xfrm>
            <a:off x="5691185" y="2813669"/>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5317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861496"/>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861496"/>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861496"/>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311864" y="1410686"/>
            <a:ext cx="1024936"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825737" y="1516520"/>
            <a:ext cx="927059"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1212906" y="4495032"/>
            <a:ext cx="1390986"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Web</a:t>
            </a:r>
            <a:r>
              <a:rPr kumimoji="1" lang="ja-JP" altLang="en-US" sz="1000" dirty="0">
                <a:solidFill>
                  <a:schemeClr val="accent3"/>
                </a:solidFill>
              </a:rPr>
              <a:t>アプリ </a:t>
            </a:r>
            <a:r>
              <a:rPr kumimoji="1" lang="en-US" altLang="ja-JP" sz="1000" dirty="0">
                <a:solidFill>
                  <a:schemeClr val="accent3"/>
                </a:solidFill>
              </a:rPr>
              <a:t>or</a:t>
            </a:r>
          </a:p>
          <a:p>
            <a:pPr algn="ctr"/>
            <a:r>
              <a:rPr kumimoji="1" lang="ja-JP" altLang="en-US" sz="1000" dirty="0">
                <a:solidFill>
                  <a:schemeClr val="accent3"/>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784871" y="4428652"/>
            <a:ext cx="796209"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348159" y="2145072"/>
            <a:ext cx="927059"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UX</a:t>
            </a:r>
            <a:r>
              <a:rPr kumimoji="1" lang="ja-JP" altLang="en-US" sz="1000" dirty="0">
                <a:solidFill>
                  <a:schemeClr val="accent3"/>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84499" y="3258146"/>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UI</a:t>
            </a:r>
            <a:r>
              <a:rPr kumimoji="1" lang="ja-JP" altLang="en-US" sz="1000" dirty="0">
                <a:solidFill>
                  <a:schemeClr val="accent3"/>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180761" y="2630591"/>
            <a:ext cx="1052063"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120116" y="1413559"/>
            <a:ext cx="1614296" cy="304481"/>
          </a:xfrm>
          <a:prstGeom prst="wedgeRoundRectCallout">
            <a:avLst>
              <a:gd name="adj1" fmla="val 5408"/>
              <a:gd name="adj2" fmla="val 8694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会津若松市の中山間地域</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839494" y="1413559"/>
            <a:ext cx="1172392"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地域課題</a:t>
            </a:r>
            <a:endParaRPr kumimoji="1" lang="en-US" altLang="ja-JP" sz="1000" dirty="0">
              <a:solidFill>
                <a:schemeClr val="bg1"/>
              </a:solidFill>
            </a:endParaRPr>
          </a:p>
          <a:p>
            <a:pPr algn="ctr"/>
            <a:r>
              <a:rPr kumimoji="1" lang="ja-JP" altLang="en-US" sz="1000" dirty="0">
                <a:solidFill>
                  <a:schemeClr val="bg1"/>
                </a:solidFill>
              </a:rPr>
              <a:t>スペシャリスト</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会津若松市</a:t>
            </a:r>
            <a:r>
              <a:rPr kumimoji="1" lang="en-US" altLang="ja-JP" sz="1000" dirty="0">
                <a:solidFill>
                  <a:schemeClr val="bg1"/>
                </a:solidFill>
              </a:rPr>
              <a:t>)</a:t>
            </a:r>
            <a:endParaRPr kumimoji="1" lang="ja-JP" altLang="en-US" sz="1000"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97449" y="3682968"/>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Git</a:t>
            </a:r>
            <a:endParaRPr kumimoji="1" lang="ja-JP" altLang="en-US" sz="1000" dirty="0">
              <a:solidFill>
                <a:schemeClr val="accent3"/>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719702" y="4132955"/>
            <a:ext cx="796208"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836469" y="4144787"/>
            <a:ext cx="1172392" cy="456722"/>
          </a:xfrm>
          <a:prstGeom prst="wedgeRoundRectCallout">
            <a:avLst>
              <a:gd name="adj1" fmla="val -58803"/>
              <a:gd name="adj2" fmla="val -452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現場エンジニア</a:t>
            </a:r>
            <a:endParaRPr kumimoji="1" lang="en-US" altLang="ja-JP" sz="1000" dirty="0">
              <a:solidFill>
                <a:schemeClr val="bg1"/>
              </a:solidFill>
            </a:endParaRPr>
          </a:p>
          <a:p>
            <a:pPr algn="ctr"/>
            <a:r>
              <a:rPr kumimoji="1" lang="en-US" altLang="ja-JP" sz="1000" dirty="0">
                <a:solidFill>
                  <a:schemeClr val="bg1"/>
                </a:solidFill>
              </a:rPr>
              <a:t>(TIS)</a:t>
            </a:r>
            <a:endParaRPr kumimoji="1" lang="ja-JP" altLang="en-US" sz="1000"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612003" y="4568345"/>
            <a:ext cx="1090133" cy="456722"/>
          </a:xfrm>
          <a:prstGeom prst="wedgeRoundRectCallout">
            <a:avLst>
              <a:gd name="adj1" fmla="val -27280"/>
              <a:gd name="adj2" fmla="val -8371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運営サポート </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会津大学</a:t>
            </a:r>
            <a:r>
              <a:rPr kumimoji="1" lang="en-US" altLang="ja-JP" sz="1000" dirty="0">
                <a:solidFill>
                  <a:schemeClr val="bg1"/>
                </a:solidFill>
              </a:rPr>
              <a:t>)</a:t>
            </a:r>
            <a:endParaRPr kumimoji="1" lang="ja-JP" altLang="en-US" sz="1000"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752796" y="4482985"/>
            <a:ext cx="796209"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625847" y="4592990"/>
            <a:ext cx="861635"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524021" y="4325691"/>
            <a:ext cx="861635" cy="304481"/>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地域に</a:t>
            </a:r>
            <a:endParaRPr kumimoji="1" lang="en-US" altLang="ja-JP" sz="1000" dirty="0">
              <a:solidFill>
                <a:schemeClr val="accent3"/>
              </a:solidFill>
            </a:endParaRPr>
          </a:p>
          <a:p>
            <a:pPr algn="ctr"/>
            <a:r>
              <a:rPr kumimoji="1" lang="ja-JP" altLang="en-US" sz="1000" dirty="0">
                <a:solidFill>
                  <a:schemeClr val="accent3"/>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275899" y="1692636"/>
            <a:ext cx="1024936"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6</a:t>
            </a:r>
            <a:r>
              <a:rPr lang="ja-JP" altLang="en-US" sz="1600" dirty="0">
                <a:latin typeface="游ゴシック" panose="020B0400000000000000" pitchFamily="50" charset="-128"/>
                <a:ea typeface="游ゴシック" panose="020B0400000000000000" pitchFamily="50" charset="-128"/>
              </a:rPr>
              <a:t>チームの予定</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818602" y="3297474"/>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中山間地域の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algn="ctr">
              <a:spcBef>
                <a:spcPts val="400"/>
              </a:spcBef>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コミュニティ活性化</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アイデア創出サポート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2255432" y="3297474"/>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907237" y="3297474"/>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5454954"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pic>
        <p:nvPicPr>
          <p:cNvPr id="575" name="Google Shape;575;p43"/>
          <p:cNvPicPr preferRelativeResize="0"/>
          <p:nvPr/>
        </p:nvPicPr>
        <p:blipFill rotWithShape="1">
          <a:blip r:embed="rId3">
            <a:alphaModFix/>
          </a:blip>
          <a:srcRect l="19633" t="9820" b="9812"/>
          <a:stretch/>
        </p:blipFill>
        <p:spPr>
          <a:xfrm>
            <a:off x="855300" y="1594589"/>
            <a:ext cx="1255018" cy="1255018"/>
          </a:xfrm>
          <a:prstGeom prst="ellipse">
            <a:avLst/>
          </a:prstGeom>
          <a:noFill/>
          <a:ln>
            <a:noFill/>
          </a:ln>
        </p:spPr>
      </p:pic>
      <p:pic>
        <p:nvPicPr>
          <p:cNvPr id="576" name="Google Shape;576;p43"/>
          <p:cNvPicPr preferRelativeResize="0"/>
          <p:nvPr/>
        </p:nvPicPr>
        <p:blipFill rotWithShape="1">
          <a:blip r:embed="rId4">
            <a:alphaModFix/>
          </a:blip>
          <a:srcRect/>
          <a:stretch/>
        </p:blipFill>
        <p:spPr>
          <a:xfrm>
            <a:off x="2386843" y="1594589"/>
            <a:ext cx="1255018" cy="1255018"/>
          </a:xfrm>
          <a:prstGeom prst="ellipse">
            <a:avLst/>
          </a:prstGeom>
          <a:noFill/>
          <a:ln>
            <a:noFill/>
          </a:ln>
        </p:spPr>
      </p:pic>
      <p:pic>
        <p:nvPicPr>
          <p:cNvPr id="577" name="Google Shape;577;p43"/>
          <p:cNvPicPr preferRelativeResize="0"/>
          <p:nvPr/>
        </p:nvPicPr>
        <p:blipFill rotWithShape="1">
          <a:blip r:embed="rId5">
            <a:alphaModFix/>
          </a:blip>
          <a:srcRect l="47271" t="22330" b="24940"/>
          <a:stretch/>
        </p:blipFill>
        <p:spPr>
          <a:xfrm>
            <a:off x="3918386" y="1594589"/>
            <a:ext cx="1255018" cy="1255018"/>
          </a:xfrm>
          <a:prstGeom prst="ellipse">
            <a:avLst/>
          </a:prstGeom>
          <a:noFill/>
          <a:ln>
            <a:noFill/>
          </a:ln>
        </p:spPr>
      </p:pic>
      <p:pic>
        <p:nvPicPr>
          <p:cNvPr id="578" name="Google Shape;578;p43"/>
          <p:cNvPicPr preferRelativeResize="0"/>
          <p:nvPr/>
        </p:nvPicPr>
        <p:blipFill rotWithShape="1">
          <a:blip r:embed="rId6">
            <a:alphaModFix/>
          </a:blip>
          <a:srcRect t="3926" b="29406"/>
          <a:stretch/>
        </p:blipFill>
        <p:spPr>
          <a:xfrm>
            <a:off x="5449929" y="1594589"/>
            <a:ext cx="1255018" cy="1255018"/>
          </a:xfrm>
          <a:prstGeom prst="ellipse">
            <a:avLst/>
          </a:prstGeom>
          <a:noFill/>
          <a:ln>
            <a:noFill/>
          </a:ln>
        </p:spPr>
      </p:pic>
      <p:sp>
        <p:nvSpPr>
          <p:cNvPr id="12" name="Google Shape;574;p43">
            <a:extLst>
              <a:ext uri="{FF2B5EF4-FFF2-40B4-BE49-F238E27FC236}">
                <a16:creationId xmlns:a16="http://schemas.microsoft.com/office/drawing/2014/main" id="{2A671D8A-90FB-4257-88A8-14D5C315EEE4}"/>
              </a:ext>
            </a:extLst>
          </p:cNvPr>
          <p:cNvSpPr txBox="1"/>
          <p:nvPr/>
        </p:nvSpPr>
        <p:spPr>
          <a:xfrm>
            <a:off x="6986497"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p>
          <a:p>
            <a:pPr marL="0" lvl="0" indent="0" algn="ctr" rtl="0">
              <a:spcBef>
                <a:spcPts val="0"/>
              </a:spcBef>
              <a:spcAft>
                <a:spcPts val="0"/>
              </a:spcAft>
              <a:buNone/>
            </a:pPr>
            <a:endPar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p>
          <a:p>
            <a:pPr marL="0" lvl="0" indent="0" algn="ctr" rtl="0">
              <a:spcBef>
                <a:spcPts val="400"/>
              </a:spcBef>
              <a:spcAft>
                <a:spcPts val="0"/>
              </a:spcAft>
              <a:buNone/>
            </a:pPr>
            <a:endPar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pic>
        <p:nvPicPr>
          <p:cNvPr id="13" name="Google Shape;578;p43">
            <a:extLst>
              <a:ext uri="{FF2B5EF4-FFF2-40B4-BE49-F238E27FC236}">
                <a16:creationId xmlns:a16="http://schemas.microsoft.com/office/drawing/2014/main" id="{89745F87-87D6-451F-B64F-040E7270F060}"/>
              </a:ext>
            </a:extLst>
          </p:cNvPr>
          <p:cNvPicPr preferRelativeResize="0"/>
          <p:nvPr/>
        </p:nvPicPr>
        <p:blipFill rotWithShape="1">
          <a:blip r:embed="rId6">
            <a:alphaModFix/>
          </a:blip>
          <a:srcRect t="3926" b="29406"/>
          <a:stretch/>
        </p:blipFill>
        <p:spPr>
          <a:xfrm>
            <a:off x="6981472" y="1594589"/>
            <a:ext cx="1255018" cy="1255018"/>
          </a:xfrm>
          <a:prstGeom prst="ellipse">
            <a:avLst/>
          </a:prstGeom>
          <a:noFill/>
          <a:ln>
            <a:noFill/>
          </a:ln>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grpSp>
        <p:nvGrpSpPr>
          <p:cNvPr id="465" name="Google Shape;465;p38"/>
          <p:cNvGrpSpPr/>
          <p:nvPr/>
        </p:nvGrpSpPr>
        <p:grpSpPr>
          <a:xfrm>
            <a:off x="2824664" y="3931632"/>
            <a:ext cx="473400" cy="473400"/>
            <a:chOff x="2824664" y="3576300"/>
            <a:chExt cx="473400" cy="473400"/>
          </a:xfrm>
        </p:grpSpPr>
        <p:sp>
          <p:nvSpPr>
            <p:cNvPr id="466" name="Google Shape;466;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2</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1838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1838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1893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1893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2571265857"/>
              </p:ext>
            </p:extLst>
          </p:nvPr>
        </p:nvGraphicFramePr>
        <p:xfrm>
          <a:off x="781566" y="1967580"/>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9BC095A3-B7BB-4B60-B924-DF08D9566B22}"/>
              </a:ext>
            </a:extLst>
          </p:cNvPr>
          <p:cNvSpPr txBox="1">
            <a:spLocks/>
          </p:cNvSpPr>
          <p:nvPr/>
        </p:nvSpPr>
        <p:spPr>
          <a:xfrm>
            <a:off x="691200" y="3285452"/>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ビジョン、課題と解決案、ペルソナ、</a:t>
            </a:r>
            <a:r>
              <a:rPr lang="en-US" altLang="ja-JP" sz="1600" dirty="0">
                <a:latin typeface="游ゴシック" panose="020B0400000000000000" pitchFamily="50" charset="-128"/>
                <a:ea typeface="游ゴシック" panose="020B0400000000000000" pitchFamily="50" charset="-128"/>
              </a:rPr>
              <a:t>UX</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UI</a:t>
            </a:r>
            <a:r>
              <a:rPr lang="ja-JP" altLang="en-US" sz="1600" dirty="0">
                <a:latin typeface="游ゴシック" panose="020B0400000000000000" pitchFamily="50" charset="-128"/>
                <a:ea typeface="游ゴシック" panose="020B0400000000000000" pitchFamily="50" charset="-128"/>
              </a:rPr>
              <a:t>をチームで検討し、</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繰り返しインタビューしてブラッシュアップします。</a:t>
            </a:r>
            <a:endParaRPr lang="en-US" altLang="ja-JP" sz="1600" dirty="0">
              <a:latin typeface="游ゴシック" panose="020B0400000000000000" pitchFamily="50" charset="-128"/>
              <a:ea typeface="游ゴシック" panose="020B0400000000000000"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2475214426"/>
              </p:ext>
            </p:extLst>
          </p:nvPr>
        </p:nvGraphicFramePr>
        <p:xfrm>
          <a:off x="817425" y="2828903"/>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ハッキング、資料作成</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688654796"/>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DB5C275A-0A8E-490D-81AA-6D626A47C986}"/>
              </a:ext>
            </a:extLst>
          </p:cNvPr>
          <p:cNvSpPr txBox="1">
            <a:spLocks/>
          </p:cNvSpPr>
          <p:nvPr/>
        </p:nvSpPr>
        <p:spPr>
          <a:xfrm>
            <a:off x="817425" y="3926403"/>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アイデアソンで検討したアイデアをもとにプロトタイプを開発します。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中間発表でフィードバックをもらいブラッシュアップします。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発表資料を作成し、最後に成果発表を行います。</a:t>
            </a:r>
            <a:endParaRPr lang="en-US" altLang="ja-JP"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3.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1052</TotalTime>
  <Words>1042</Words>
  <Application>Microsoft Office PowerPoint</Application>
  <PresentationFormat>画面に合わせる (16:9)</PresentationFormat>
  <Paragraphs>239</Paragraphs>
  <Slides>15</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Montserrat</vt:lpstr>
      <vt:lpstr>Calibri</vt:lpstr>
      <vt:lpstr>Arial</vt:lpstr>
      <vt:lpstr>游ゴシック</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Itoh Kiyohito</cp:lastModifiedBy>
  <cp:revision>27</cp:revision>
  <dcterms:modified xsi:type="dcterms:W3CDTF">2021-07-21T08:54:15Z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