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19"/>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0070205080204" charset="0"/>
      <p:regular r:id="rId24"/>
      <p:bold r:id="rId25"/>
      <p:italic r:id="rId26"/>
      <p:boldItalic r:id="rId27"/>
    </p:embeddedFont>
    <p:embeddedFont>
      <p:font typeface="游ゴシック" panose="020B0400000000000000" pitchFamily="50" charset="-128"/>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5" autoAdjust="0"/>
    <p:restoredTop sz="86423" autoAdjust="0"/>
  </p:normalViewPr>
  <p:slideViewPr>
    <p:cSldViewPr snapToGrid="0">
      <p:cViewPr varScale="1">
        <p:scale>
          <a:sx n="90" d="100"/>
          <a:sy n="90" d="100"/>
        </p:scale>
        <p:origin x="78" y="4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協力：会津若松市　共催：会津大学、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a:latin typeface="游ゴシック" panose="020B0400000000000000" pitchFamily="50" charset="-128"/>
                <a:ea typeface="游ゴシック" panose="020B0400000000000000" pitchFamily="50" charset="-128"/>
              </a:rPr>
              <a:t>2021.07.26</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accent2"/>
                </a:solidFill>
                <a:latin typeface="游ゴシック" panose="020B0400000000000000" pitchFamily="50" charset="-128"/>
                <a:ea typeface="游ゴシック" panose="020B0400000000000000" pitchFamily="50" charset="-128"/>
              </a:rPr>
              <a:t>IT</a:t>
            </a:r>
            <a:r>
              <a:rPr lang="ja-JP" altLang="en-US" sz="4000">
                <a:solidFill>
                  <a:schemeClr val="accent2"/>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accent2"/>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903862"/>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903862"/>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903862"/>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252747" y="1453052"/>
            <a:ext cx="1172392"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766620" y="1558886"/>
            <a:ext cx="1024936"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925033" y="4537398"/>
            <a:ext cx="1630212"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Web</a:t>
            </a:r>
            <a:r>
              <a:rPr kumimoji="1" lang="ja-JP" altLang="en-US" sz="1200" b="1" dirty="0">
                <a:solidFill>
                  <a:schemeClr val="bg1"/>
                </a:solidFill>
              </a:rPr>
              <a:t>アプリ </a:t>
            </a:r>
            <a:r>
              <a:rPr kumimoji="1" lang="en-US" altLang="ja-JP" sz="1200" b="1" dirty="0">
                <a:solidFill>
                  <a:schemeClr val="bg1"/>
                </a:solidFill>
              </a:rPr>
              <a:t>or</a:t>
            </a:r>
          </a:p>
          <a:p>
            <a:pPr algn="ctr"/>
            <a:r>
              <a:rPr kumimoji="1" lang="ja-JP" altLang="en-US" sz="1200" b="1" dirty="0">
                <a:solidFill>
                  <a:schemeClr val="bg1"/>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628266" y="4471018"/>
            <a:ext cx="861635"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414670" y="2187438"/>
            <a:ext cx="801431"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UX</a:t>
            </a:r>
            <a:r>
              <a:rPr kumimoji="1" lang="ja-JP" altLang="en-US" sz="1200" b="1" dirty="0">
                <a:solidFill>
                  <a:schemeClr val="bg1"/>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35852" y="3300512"/>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UI</a:t>
            </a:r>
            <a:r>
              <a:rPr kumimoji="1" lang="ja-JP" altLang="en-US" sz="1200" b="1" dirty="0">
                <a:solidFill>
                  <a:schemeClr val="bg1"/>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67870" y="2695835"/>
            <a:ext cx="1172392"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534708" y="1380811"/>
            <a:ext cx="1509896" cy="430514"/>
          </a:xfrm>
          <a:prstGeom prst="wedgeRoundRectCallout">
            <a:avLst>
              <a:gd name="adj1" fmla="val 7521"/>
              <a:gd name="adj2" fmla="val 9435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会津若松市の</a:t>
            </a:r>
            <a:endParaRPr kumimoji="1" lang="en-US" altLang="ja-JP" sz="1200" b="1" dirty="0">
              <a:solidFill>
                <a:schemeClr val="bg1"/>
              </a:solidFill>
            </a:endParaRPr>
          </a:p>
          <a:p>
            <a:pPr algn="ctr"/>
            <a:r>
              <a:rPr kumimoji="1" lang="ja-JP" altLang="en-US" sz="1200" b="1" dirty="0">
                <a:solidFill>
                  <a:schemeClr val="bg1"/>
                </a:solidFill>
              </a:rPr>
              <a:t>地域コミュニティ</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702136" y="1379900"/>
            <a:ext cx="1309750"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地域課題</a:t>
            </a:r>
            <a:endParaRPr kumimoji="1" lang="en-US" altLang="ja-JP" sz="1200" b="1" dirty="0">
              <a:solidFill>
                <a:schemeClr val="bg1"/>
              </a:solidFill>
            </a:endParaRPr>
          </a:p>
          <a:p>
            <a:pPr algn="ctr"/>
            <a:r>
              <a:rPr kumimoji="1" lang="ja-JP" altLang="en-US" sz="1200" b="1" dirty="0">
                <a:solidFill>
                  <a:schemeClr val="bg1"/>
                </a:solidFill>
              </a:rPr>
              <a:t>スペシャリスト</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会津若松市</a:t>
            </a:r>
            <a:r>
              <a:rPr kumimoji="1" lang="en-US" altLang="ja-JP" sz="1200" b="1" dirty="0">
                <a:solidFill>
                  <a:schemeClr val="bg1"/>
                </a:solidFill>
              </a:rPr>
              <a:t>)</a:t>
            </a:r>
            <a:endParaRPr kumimoji="1" lang="ja-JP" altLang="en-US" sz="1200" b="1"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48802" y="3725334"/>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Git</a:t>
            </a:r>
            <a:endParaRPr kumimoji="1" lang="ja-JP" altLang="en-US" sz="1200" b="1" dirty="0">
              <a:solidFill>
                <a:schemeClr val="bg1"/>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605628" y="4175321"/>
            <a:ext cx="86163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791826" y="4187153"/>
            <a:ext cx="1313649" cy="456722"/>
          </a:xfrm>
          <a:prstGeom prst="wedgeRoundRectCallout">
            <a:avLst>
              <a:gd name="adj1" fmla="val -36949"/>
              <a:gd name="adj2" fmla="val -89468"/>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現場エンジニア</a:t>
            </a:r>
            <a:endParaRPr kumimoji="1" lang="en-US" altLang="ja-JP" sz="1200" b="1" dirty="0">
              <a:solidFill>
                <a:schemeClr val="bg1"/>
              </a:solidFill>
            </a:endParaRPr>
          </a:p>
          <a:p>
            <a:pPr algn="ctr"/>
            <a:r>
              <a:rPr kumimoji="1" lang="en-US" altLang="ja-JP" sz="1200" b="1" dirty="0">
                <a:solidFill>
                  <a:schemeClr val="bg1"/>
                </a:solidFill>
              </a:rPr>
              <a:t>(TIS)</a:t>
            </a:r>
            <a:endParaRPr kumimoji="1" lang="ja-JP" altLang="en-US" sz="1200" b="1"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588757" y="4619439"/>
            <a:ext cx="1179823" cy="407442"/>
          </a:xfrm>
          <a:prstGeom prst="wedgeRoundRectCallout">
            <a:avLst>
              <a:gd name="adj1" fmla="val -13762"/>
              <a:gd name="adj2" fmla="val -96760"/>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運営サポート </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会津大学</a:t>
            </a:r>
            <a:r>
              <a:rPr kumimoji="1" lang="en-US" altLang="ja-JP" sz="1200" b="1" dirty="0">
                <a:solidFill>
                  <a:schemeClr val="bg1"/>
                </a:solidFill>
              </a:rPr>
              <a:t>)</a:t>
            </a:r>
            <a:endParaRPr kumimoji="1" lang="ja-JP" altLang="en-US" sz="1200" b="1"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553659" y="4387122"/>
            <a:ext cx="861635"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436876" y="4635356"/>
            <a:ext cx="1001960"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475374" y="4368057"/>
            <a:ext cx="1046939" cy="407442"/>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地域に</a:t>
            </a:r>
            <a:endParaRPr kumimoji="1" lang="en-US" altLang="ja-JP" sz="1200" b="1" dirty="0">
              <a:solidFill>
                <a:schemeClr val="bg1"/>
              </a:solidFill>
            </a:endParaRPr>
          </a:p>
          <a:p>
            <a:pPr algn="ctr"/>
            <a:r>
              <a:rPr kumimoji="1" lang="ja-JP" altLang="en-US" sz="1200" b="1" dirty="0">
                <a:solidFill>
                  <a:schemeClr val="bg1"/>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69326" y="1735002"/>
            <a:ext cx="1172392"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6</a:t>
            </a:r>
            <a:r>
              <a:rPr lang="ja-JP" altLang="en-US" sz="1600" dirty="0">
                <a:latin typeface="游ゴシック" panose="020B0400000000000000" pitchFamily="50" charset="-128"/>
                <a:ea typeface="游ゴシック" panose="020B0400000000000000" pitchFamily="50" charset="-128"/>
              </a:rPr>
              <a:t>チームの予定</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818602" y="3297474"/>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地域コミュニティの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活性化</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アイデア創出サポート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2255432" y="3297474"/>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907237" y="3297474"/>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5454954"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5" name="Google Shape;575;p43"/>
          <p:cNvPicPr preferRelativeResize="0"/>
          <p:nvPr/>
        </p:nvPicPr>
        <p:blipFill rotWithShape="1">
          <a:blip r:embed="rId3">
            <a:alphaModFix/>
          </a:blip>
          <a:srcRect l="19633" t="9820" b="9812"/>
          <a:stretch/>
        </p:blipFill>
        <p:spPr>
          <a:xfrm>
            <a:off x="855300" y="1594589"/>
            <a:ext cx="1255018" cy="1255018"/>
          </a:xfrm>
          <a:prstGeom prst="ellipse">
            <a:avLst/>
          </a:prstGeom>
          <a:noFill/>
          <a:ln>
            <a:noFill/>
          </a:ln>
        </p:spPr>
      </p:pic>
      <p:pic>
        <p:nvPicPr>
          <p:cNvPr id="576" name="Google Shape;576;p43"/>
          <p:cNvPicPr preferRelativeResize="0"/>
          <p:nvPr/>
        </p:nvPicPr>
        <p:blipFill rotWithShape="1">
          <a:blip r:embed="rId4">
            <a:alphaModFix/>
          </a:blip>
          <a:srcRect/>
          <a:stretch/>
        </p:blipFill>
        <p:spPr>
          <a:xfrm>
            <a:off x="2386843" y="1594589"/>
            <a:ext cx="1255018" cy="1255018"/>
          </a:xfrm>
          <a:prstGeom prst="ellipse">
            <a:avLst/>
          </a:prstGeom>
          <a:noFill/>
          <a:ln>
            <a:noFill/>
          </a:ln>
        </p:spPr>
      </p:pic>
      <p:pic>
        <p:nvPicPr>
          <p:cNvPr id="577" name="Google Shape;577;p43"/>
          <p:cNvPicPr preferRelativeResize="0"/>
          <p:nvPr/>
        </p:nvPicPr>
        <p:blipFill rotWithShape="1">
          <a:blip r:embed="rId5">
            <a:alphaModFix/>
          </a:blip>
          <a:srcRect l="47271" t="22330" b="24940"/>
          <a:stretch/>
        </p:blipFill>
        <p:spPr>
          <a:xfrm>
            <a:off x="3918386" y="1594589"/>
            <a:ext cx="1255018" cy="1255018"/>
          </a:xfrm>
          <a:prstGeom prst="ellipse">
            <a:avLst/>
          </a:prstGeom>
          <a:noFill/>
          <a:ln>
            <a:noFill/>
          </a:ln>
        </p:spPr>
      </p:pic>
      <p:pic>
        <p:nvPicPr>
          <p:cNvPr id="578" name="Google Shape;578;p43"/>
          <p:cNvPicPr preferRelativeResize="0"/>
          <p:nvPr/>
        </p:nvPicPr>
        <p:blipFill rotWithShape="1">
          <a:blip r:embed="rId6">
            <a:alphaModFix/>
          </a:blip>
          <a:srcRect t="3926" b="29406"/>
          <a:stretch/>
        </p:blipFill>
        <p:spPr>
          <a:xfrm>
            <a:off x="5449929" y="1594589"/>
            <a:ext cx="1255018" cy="1255018"/>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986497"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p>
          <a:p>
            <a:pPr marL="0" lvl="0" indent="0" algn="ctr" rtl="0">
              <a:spcBef>
                <a:spcPts val="0"/>
              </a:spcBef>
              <a:spcAft>
                <a:spcPts val="0"/>
              </a:spcAft>
              <a:buNone/>
            </a:pPr>
            <a:endPar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p>
          <a:p>
            <a:pPr marL="0" lvl="0" indent="0" algn="ctr" rtl="0">
              <a:spcBef>
                <a:spcPts val="400"/>
              </a:spcBef>
              <a:spcAft>
                <a:spcPts val="0"/>
              </a:spcAft>
              <a:buNone/>
            </a:pPr>
            <a:endPar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6">
            <a:alphaModFix/>
          </a:blip>
          <a:srcRect t="3926" b="29406"/>
          <a:stretch/>
        </p:blipFill>
        <p:spPr>
          <a:xfrm>
            <a:off x="6981472" y="1594589"/>
            <a:ext cx="1255018" cy="1255018"/>
          </a:xfrm>
          <a:prstGeom prst="ellipse">
            <a:avLst/>
          </a:prstGeom>
          <a:noFill/>
          <a:ln>
            <a:noFill/>
          </a:ln>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3C909F4-A8C9-48F0-A933-1E4C035C6034}"/>
              </a:ext>
            </a:extLst>
          </p:cNvPr>
          <p:cNvGrpSpPr/>
          <p:nvPr/>
        </p:nvGrpSpPr>
        <p:grpSpPr>
          <a:xfrm>
            <a:off x="2893992" y="4000960"/>
            <a:ext cx="334744" cy="334744"/>
            <a:chOff x="2893992" y="4000960"/>
            <a:chExt cx="334744" cy="334744"/>
          </a:xfrm>
        </p:grpSpPr>
        <p:sp>
          <p:nvSpPr>
            <p:cNvPr id="466" name="Google Shape;466;p38"/>
            <p:cNvSpPr/>
            <p:nvPr/>
          </p:nvSpPr>
          <p:spPr>
            <a:xfrm rot="18900000">
              <a:off x="2893992" y="4000960"/>
              <a:ext cx="334744" cy="334744"/>
            </a:xfrm>
            <a:prstGeom prst="teardrop">
              <a:avLst>
                <a:gd name="adj" fmla="val 10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4107834"/>
              <a:ext cx="134100" cy="134100"/>
            </a:xfrm>
            <a:prstGeom prst="ellipse">
              <a:avLst/>
            </a:prstGeom>
            <a:solidFill>
              <a:schemeClr val="bg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ontserrat"/>
                  <a:ea typeface="Montserrat"/>
                  <a:cs typeface="Montserrat"/>
                  <a:sym typeface="Montserrat"/>
                </a:rPr>
                <a:t>2</a:t>
              </a:r>
              <a:endParaRPr sz="600" dirty="0">
                <a:solidFill>
                  <a:schemeClr val="dk2"/>
                </a:solidFill>
                <a:latin typeface="Montserrat"/>
                <a:ea typeface="Montserrat"/>
                <a:cs typeface="Montserrat"/>
                <a:sym typeface="Montserrat"/>
              </a:endParaRPr>
            </a:p>
          </p:txBody>
        </p:sp>
      </p:grpSp>
      <p:sp>
        <p:nvSpPr>
          <p:cNvPr id="446" name="Google Shape;446;p38"/>
          <p:cNvSpPr txBox="1">
            <a:spLocks noGrp="1"/>
          </p:cNvSpPr>
          <p:nvPr>
            <p:ph type="title"/>
          </p:nvPr>
        </p:nvSpPr>
        <p:spPr>
          <a:xfrm>
            <a:off x="691200" y="54306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2406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2406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2461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2461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405549041"/>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1109</TotalTime>
  <Words>1029</Words>
  <Application>Microsoft Office PowerPoint</Application>
  <PresentationFormat>画面に合わせる (16:9)</PresentationFormat>
  <Paragraphs>232</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Calibri</vt:lpstr>
      <vt:lpstr>Arial</vt:lpstr>
      <vt:lpstr>游ゴシック</vt:lpstr>
      <vt:lpstr>Montserrat</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37</cp:revision>
  <dcterms:modified xsi:type="dcterms:W3CDTF">2021-07-26T05:22:24Z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