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8" r:id="rId2"/>
    <p:sldMasterId id="2147483672" r:id="rId3"/>
    <p:sldMasterId id="2147483698" r:id="rId4"/>
  </p:sldMasterIdLst>
  <p:notesMasterIdLst>
    <p:notesMasterId r:id="rId28"/>
  </p:notesMasterIdLst>
  <p:handoutMasterIdLst>
    <p:handoutMasterId r:id="rId29"/>
  </p:handoutMasterIdLst>
  <p:sldIdLst>
    <p:sldId id="590" r:id="rId5"/>
    <p:sldId id="577" r:id="rId6"/>
    <p:sldId id="592" r:id="rId7"/>
    <p:sldId id="358" r:id="rId8"/>
    <p:sldId id="314" r:id="rId9"/>
    <p:sldId id="363" r:id="rId10"/>
    <p:sldId id="373" r:id="rId11"/>
    <p:sldId id="274" r:id="rId12"/>
    <p:sldId id="365" r:id="rId13"/>
    <p:sldId id="272" r:id="rId14"/>
    <p:sldId id="319" r:id="rId15"/>
    <p:sldId id="366" r:id="rId16"/>
    <p:sldId id="333" r:id="rId17"/>
    <p:sldId id="277" r:id="rId18"/>
    <p:sldId id="276" r:id="rId19"/>
    <p:sldId id="308" r:id="rId20"/>
    <p:sldId id="593" r:id="rId21"/>
    <p:sldId id="591" r:id="rId22"/>
    <p:sldId id="578" r:id="rId23"/>
    <p:sldId id="594" r:id="rId24"/>
    <p:sldId id="579" r:id="rId25"/>
    <p:sldId id="585" r:id="rId26"/>
    <p:sldId id="563" r:id="rId27"/>
  </p:sldIdLst>
  <p:sldSz cx="9144000" cy="6858000" type="screen4x3"/>
  <p:notesSz cx="7104063" cy="102346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ＴＩＳインテックグループ従業員の皆様へ" id="{6A40B2A1-001D-45C3-866D-A1F49CD0C470}">
          <p14:sldIdLst>
            <p14:sldId id="590"/>
            <p14:sldId id="577"/>
            <p14:sldId id="592"/>
            <p14:sldId id="358"/>
            <p14:sldId id="314"/>
            <p14:sldId id="363"/>
            <p14:sldId id="373"/>
            <p14:sldId id="274"/>
            <p14:sldId id="365"/>
            <p14:sldId id="272"/>
            <p14:sldId id="319"/>
            <p14:sldId id="366"/>
            <p14:sldId id="333"/>
            <p14:sldId id="277"/>
            <p14:sldId id="276"/>
            <p14:sldId id="308"/>
            <p14:sldId id="593"/>
            <p14:sldId id="591"/>
            <p14:sldId id="578"/>
            <p14:sldId id="594"/>
            <p14:sldId id="579"/>
            <p14:sldId id="585"/>
            <p14:sldId id="563"/>
          </p14:sldIdLst>
        </p14:section>
      </p14:sectionLst>
    </p:ext>
    <p:ext uri="{EFAFB233-063F-42B5-8137-9DF3F51BA10A}">
      <p15:sldGuideLst xmlns:p15="http://schemas.microsoft.com/office/powerpoint/2012/main">
        <p15:guide id="1" orient="horz" pos="4292">
          <p15:clr>
            <a:srgbClr val="A4A3A4"/>
          </p15:clr>
        </p15:guide>
        <p15:guide id="2" pos="2880">
          <p15:clr>
            <a:srgbClr val="A4A3A4"/>
          </p15:clr>
        </p15:guide>
        <p15:guide id="3" orient="horz" pos="2160">
          <p15:clr>
            <a:srgbClr val="A4A3A4"/>
          </p15:clr>
        </p15:guide>
        <p15:guide id="4" pos="340">
          <p15:clr>
            <a:srgbClr val="A4A3A4"/>
          </p15:clr>
        </p15:guide>
        <p15:guide id="5" orient="horz" pos="2115">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12B3C7"/>
    <a:srgbClr val="47C3D3"/>
    <a:srgbClr val="0000FF"/>
    <a:srgbClr val="FF9900"/>
    <a:srgbClr val="14BED3"/>
    <a:srgbClr val="D74C77"/>
    <a:srgbClr val="00CC66"/>
    <a:srgbClr val="660066"/>
    <a:srgbClr val="7D7D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175" autoAdjust="0"/>
    <p:restoredTop sz="73978" autoAdjust="0"/>
  </p:normalViewPr>
  <p:slideViewPr>
    <p:cSldViewPr snapToObjects="1">
      <p:cViewPr varScale="1">
        <p:scale>
          <a:sx n="92" d="100"/>
          <a:sy n="92" d="100"/>
        </p:scale>
        <p:origin x="4794" y="96"/>
      </p:cViewPr>
      <p:guideLst>
        <p:guide orient="horz" pos="4292"/>
        <p:guide pos="2880"/>
        <p:guide orient="horz" pos="2160"/>
        <p:guide pos="340"/>
        <p:guide orient="horz" pos="211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showGuides="1">
      <p:cViewPr varScale="1">
        <p:scale>
          <a:sx n="80" d="100"/>
          <a:sy n="80" d="100"/>
        </p:scale>
        <p:origin x="-2022" y="-90"/>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8428" cy="511731"/>
          </a:xfrm>
          <a:prstGeom prst="rect">
            <a:avLst/>
          </a:prstGeom>
        </p:spPr>
        <p:txBody>
          <a:bodyPr vert="horz" lIns="95491" tIns="47745" rIns="95491" bIns="47745" rtlCol="0"/>
          <a:lstStyle>
            <a:lvl1pPr algn="l">
              <a:defRPr sz="1300"/>
            </a:lvl1pPr>
          </a:lstStyle>
          <a:p>
            <a:endParaRPr kumimoji="1" lang="ja-JP" altLang="en-US" dirty="0"/>
          </a:p>
        </p:txBody>
      </p:sp>
      <p:sp>
        <p:nvSpPr>
          <p:cNvPr id="3" name="日付プレースホルダー 2"/>
          <p:cNvSpPr>
            <a:spLocks noGrp="1"/>
          </p:cNvSpPr>
          <p:nvPr>
            <p:ph type="dt" sz="quarter" idx="1"/>
          </p:nvPr>
        </p:nvSpPr>
        <p:spPr>
          <a:xfrm>
            <a:off x="4023991" y="0"/>
            <a:ext cx="3078428" cy="511731"/>
          </a:xfrm>
          <a:prstGeom prst="rect">
            <a:avLst/>
          </a:prstGeom>
        </p:spPr>
        <p:txBody>
          <a:bodyPr vert="horz" lIns="95491" tIns="47745" rIns="95491" bIns="47745" rtlCol="0"/>
          <a:lstStyle>
            <a:lvl1pPr algn="r">
              <a:defRPr sz="1300"/>
            </a:lvl1pPr>
          </a:lstStyle>
          <a:p>
            <a:fld id="{C352FF95-F8B0-4A6B-8419-7DC2B31406EB}" type="datetimeFigureOut">
              <a:rPr kumimoji="1" lang="ja-JP" altLang="en-US" smtClean="0"/>
              <a:t>2020/9/9</a:t>
            </a:fld>
            <a:endParaRPr kumimoji="1" lang="ja-JP" altLang="en-US" dirty="0"/>
          </a:p>
        </p:txBody>
      </p:sp>
      <p:sp>
        <p:nvSpPr>
          <p:cNvPr id="4" name="フッター プレースホルダー 3"/>
          <p:cNvSpPr>
            <a:spLocks noGrp="1"/>
          </p:cNvSpPr>
          <p:nvPr>
            <p:ph type="ftr" sz="quarter" idx="2"/>
          </p:nvPr>
        </p:nvSpPr>
        <p:spPr>
          <a:xfrm>
            <a:off x="0" y="9721106"/>
            <a:ext cx="3078428" cy="511731"/>
          </a:xfrm>
          <a:prstGeom prst="rect">
            <a:avLst/>
          </a:prstGeom>
        </p:spPr>
        <p:txBody>
          <a:bodyPr vert="horz" lIns="95491" tIns="47745" rIns="95491" bIns="47745" rtlCol="0" anchor="b"/>
          <a:lstStyle>
            <a:lvl1pPr algn="l">
              <a:defRPr sz="1300"/>
            </a:lvl1pPr>
          </a:lstStyle>
          <a:p>
            <a:endParaRPr kumimoji="1" lang="ja-JP" altLang="en-US" dirty="0"/>
          </a:p>
        </p:txBody>
      </p:sp>
      <p:sp>
        <p:nvSpPr>
          <p:cNvPr id="5" name="スライド番号プレースホルダー 4"/>
          <p:cNvSpPr>
            <a:spLocks noGrp="1"/>
          </p:cNvSpPr>
          <p:nvPr>
            <p:ph type="sldNum" sz="quarter" idx="3"/>
          </p:nvPr>
        </p:nvSpPr>
        <p:spPr>
          <a:xfrm>
            <a:off x="4023991" y="9721106"/>
            <a:ext cx="3078428" cy="511731"/>
          </a:xfrm>
          <a:prstGeom prst="rect">
            <a:avLst/>
          </a:prstGeom>
        </p:spPr>
        <p:txBody>
          <a:bodyPr vert="horz" lIns="95491" tIns="47745" rIns="95491" bIns="47745" rtlCol="0" anchor="b"/>
          <a:lstStyle>
            <a:lvl1pPr algn="r">
              <a:defRPr sz="1300"/>
            </a:lvl1pPr>
          </a:lstStyle>
          <a:p>
            <a:fld id="{62BB72EE-D726-4893-B572-ECEF8641FD15}" type="slidenum">
              <a:rPr kumimoji="1" lang="ja-JP" altLang="en-US" smtClean="0"/>
              <a:t>‹#›</a:t>
            </a:fld>
            <a:endParaRPr kumimoji="1" lang="ja-JP" altLang="en-US" dirty="0"/>
          </a:p>
        </p:txBody>
      </p:sp>
    </p:spTree>
    <p:extLst>
      <p:ext uri="{BB962C8B-B14F-4D97-AF65-F5344CB8AC3E}">
        <p14:creationId xmlns:p14="http://schemas.microsoft.com/office/powerpoint/2010/main" val="2145211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8428" cy="511731"/>
          </a:xfrm>
          <a:prstGeom prst="rect">
            <a:avLst/>
          </a:prstGeom>
        </p:spPr>
        <p:txBody>
          <a:bodyPr vert="horz" lIns="95491" tIns="47745" rIns="95491" bIns="47745" rtlCol="0"/>
          <a:lstStyle>
            <a:lvl1pPr algn="l">
              <a:defRPr sz="1300"/>
            </a:lvl1pPr>
          </a:lstStyle>
          <a:p>
            <a:endParaRPr kumimoji="1" lang="ja-JP" altLang="en-US" dirty="0"/>
          </a:p>
        </p:txBody>
      </p:sp>
      <p:sp>
        <p:nvSpPr>
          <p:cNvPr id="3" name="日付プレースホルダー 2"/>
          <p:cNvSpPr>
            <a:spLocks noGrp="1"/>
          </p:cNvSpPr>
          <p:nvPr>
            <p:ph type="dt" idx="1"/>
          </p:nvPr>
        </p:nvSpPr>
        <p:spPr>
          <a:xfrm>
            <a:off x="4023991" y="0"/>
            <a:ext cx="3078428" cy="511731"/>
          </a:xfrm>
          <a:prstGeom prst="rect">
            <a:avLst/>
          </a:prstGeom>
        </p:spPr>
        <p:txBody>
          <a:bodyPr vert="horz" lIns="95491" tIns="47745" rIns="95491" bIns="47745" rtlCol="0"/>
          <a:lstStyle>
            <a:lvl1pPr algn="r">
              <a:defRPr sz="1300"/>
            </a:lvl1pPr>
          </a:lstStyle>
          <a:p>
            <a:fld id="{6952135A-CF7D-4615-9482-B4F97B9D8950}" type="datetimeFigureOut">
              <a:rPr kumimoji="1" lang="ja-JP" altLang="en-US" smtClean="0"/>
              <a:pPr/>
              <a:t>2020/9/9</a:t>
            </a:fld>
            <a:endParaRPr kumimoji="1" lang="ja-JP" altLang="en-US" dirty="0"/>
          </a:p>
        </p:txBody>
      </p:sp>
      <p:sp>
        <p:nvSpPr>
          <p:cNvPr id="4" name="スライド イメージ プレースホルダー 3"/>
          <p:cNvSpPr>
            <a:spLocks noGrp="1" noRot="1" noChangeAspect="1"/>
          </p:cNvSpPr>
          <p:nvPr>
            <p:ph type="sldImg" idx="2"/>
          </p:nvPr>
        </p:nvSpPr>
        <p:spPr>
          <a:xfrm>
            <a:off x="992188" y="766763"/>
            <a:ext cx="5119687" cy="3838575"/>
          </a:xfrm>
          <a:prstGeom prst="rect">
            <a:avLst/>
          </a:prstGeom>
          <a:noFill/>
          <a:ln w="12700">
            <a:solidFill>
              <a:prstClr val="black"/>
            </a:solidFill>
          </a:ln>
        </p:spPr>
        <p:txBody>
          <a:bodyPr vert="horz" lIns="95491" tIns="47745" rIns="95491" bIns="47745" rtlCol="0" anchor="ctr"/>
          <a:lstStyle/>
          <a:p>
            <a:endParaRPr lang="ja-JP" altLang="en-US" dirty="0"/>
          </a:p>
        </p:txBody>
      </p:sp>
      <p:sp>
        <p:nvSpPr>
          <p:cNvPr id="5" name="ノート プレースホルダー 4"/>
          <p:cNvSpPr>
            <a:spLocks noGrp="1"/>
          </p:cNvSpPr>
          <p:nvPr>
            <p:ph type="body" sz="quarter" idx="3"/>
          </p:nvPr>
        </p:nvSpPr>
        <p:spPr>
          <a:xfrm>
            <a:off x="710407" y="4861442"/>
            <a:ext cx="5683250" cy="4605576"/>
          </a:xfrm>
          <a:prstGeom prst="rect">
            <a:avLst/>
          </a:prstGeom>
        </p:spPr>
        <p:txBody>
          <a:bodyPr vert="horz" lIns="95491" tIns="47745" rIns="95491" bIns="47745"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6"/>
            <a:ext cx="3078428" cy="511731"/>
          </a:xfrm>
          <a:prstGeom prst="rect">
            <a:avLst/>
          </a:prstGeom>
        </p:spPr>
        <p:txBody>
          <a:bodyPr vert="horz" lIns="95491" tIns="47745" rIns="95491" bIns="47745" rtlCol="0" anchor="b"/>
          <a:lstStyle>
            <a:lvl1pPr algn="l">
              <a:defRPr sz="1300"/>
            </a:lvl1pPr>
          </a:lstStyle>
          <a:p>
            <a:endParaRPr kumimoji="1" lang="ja-JP" altLang="en-US" dirty="0"/>
          </a:p>
        </p:txBody>
      </p:sp>
      <p:sp>
        <p:nvSpPr>
          <p:cNvPr id="7" name="スライド番号プレースホルダー 6"/>
          <p:cNvSpPr>
            <a:spLocks noGrp="1"/>
          </p:cNvSpPr>
          <p:nvPr>
            <p:ph type="sldNum" sz="quarter" idx="5"/>
          </p:nvPr>
        </p:nvSpPr>
        <p:spPr>
          <a:xfrm>
            <a:off x="4023991" y="9721106"/>
            <a:ext cx="3078428" cy="511731"/>
          </a:xfrm>
          <a:prstGeom prst="rect">
            <a:avLst/>
          </a:prstGeom>
        </p:spPr>
        <p:txBody>
          <a:bodyPr vert="horz" lIns="95491" tIns="47745" rIns="95491" bIns="47745" rtlCol="0" anchor="b"/>
          <a:lstStyle>
            <a:lvl1pPr algn="r">
              <a:defRPr sz="1300"/>
            </a:lvl1pPr>
          </a:lstStyle>
          <a:p>
            <a:fld id="{F4DEF6AA-C012-4C4D-A522-9C25638D8620}" type="slidenum">
              <a:rPr kumimoji="1" lang="ja-JP" altLang="en-US" smtClean="0"/>
              <a:pPr/>
              <a:t>‹#›</a:t>
            </a:fld>
            <a:endParaRPr kumimoji="1"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a:t>
            </a:fld>
            <a:endParaRPr kumimoji="1" lang="ja-JP" altLang="en-US" dirty="0"/>
          </a:p>
        </p:txBody>
      </p:sp>
    </p:spTree>
    <p:extLst>
      <p:ext uri="{BB962C8B-B14F-4D97-AF65-F5344CB8AC3E}">
        <p14:creationId xmlns:p14="http://schemas.microsoft.com/office/powerpoint/2010/main" val="3068726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2018</a:t>
            </a:r>
            <a:r>
              <a:rPr kumimoji="1" lang="ja-JP" altLang="en-US" dirty="0"/>
              <a:t>年</a:t>
            </a:r>
            <a:r>
              <a:rPr kumimoji="1" lang="en-US" altLang="ja-JP" dirty="0"/>
              <a:t>6</a:t>
            </a:r>
            <a:r>
              <a:rPr kumimoji="1" lang="ja-JP" altLang="en-US" dirty="0"/>
              <a:t>月、当社は社員向け技術支援・</a:t>
            </a:r>
            <a:r>
              <a:rPr kumimoji="1" lang="en-US" altLang="ja-JP" dirty="0"/>
              <a:t>Q</a:t>
            </a:r>
            <a:r>
              <a:rPr kumimoji="1" lang="ja-JP" altLang="en-US" dirty="0"/>
              <a:t>＆</a:t>
            </a:r>
            <a:r>
              <a:rPr kumimoji="1" lang="en-US" altLang="ja-JP" dirty="0"/>
              <a:t>A</a:t>
            </a:r>
            <a:r>
              <a:rPr kumimoji="1" lang="ja-JP" altLang="en-US" dirty="0"/>
              <a:t>サービスサイト「</a:t>
            </a:r>
            <a:r>
              <a:rPr kumimoji="1" lang="en-US" altLang="ja-JP" dirty="0"/>
              <a:t>canal</a:t>
            </a:r>
            <a:r>
              <a:rPr kumimoji="1" lang="ja-JP" altLang="en-US" dirty="0"/>
              <a:t>（カナル）」をリリースしました。</a:t>
            </a:r>
          </a:p>
          <a:p>
            <a:r>
              <a:rPr kumimoji="1" lang="ja-JP" altLang="en-US" dirty="0"/>
              <a:t>社員が</a:t>
            </a:r>
            <a:r>
              <a:rPr kumimoji="1" lang="en-US" altLang="ja-JP" dirty="0"/>
              <a:t>canal</a:t>
            </a:r>
            <a:r>
              <a:rPr kumimoji="1" lang="ja-JP" altLang="en-US" dirty="0"/>
              <a:t>に技術的な質問を投げかけると、自動的に全社で認定された有識者に転送され、極めて専門性の高い有用な回答を得ることができます。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13</a:t>
            </a:fld>
            <a:endParaRPr kumimoji="1" lang="ja-JP" altLang="en-US" dirty="0"/>
          </a:p>
        </p:txBody>
      </p:sp>
    </p:spTree>
    <p:extLst>
      <p:ext uri="{BB962C8B-B14F-4D97-AF65-F5344CB8AC3E}">
        <p14:creationId xmlns:p14="http://schemas.microsoft.com/office/powerpoint/2010/main" val="52329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canal</a:t>
            </a:r>
            <a:r>
              <a:rPr kumimoji="1" lang="ja-JP" altLang="en-US" dirty="0"/>
              <a:t>は全社員が閲覧可能なため、有識者以外も回答できますし、回答結果を検索することも可能です。</a:t>
            </a:r>
          </a:p>
          <a:p>
            <a:r>
              <a:rPr kumimoji="1" lang="ja-JP" altLang="en-US" dirty="0"/>
              <a:t>現在、</a:t>
            </a:r>
            <a:r>
              <a:rPr kumimoji="1" lang="en-US" altLang="ja-JP" dirty="0"/>
              <a:t>TIS</a:t>
            </a:r>
            <a:r>
              <a:rPr kumimoji="1" lang="ja-JP" altLang="en-US" dirty="0"/>
              <a:t>の社員数は</a:t>
            </a:r>
            <a:r>
              <a:rPr kumimoji="1" lang="en-US" altLang="ja-JP" dirty="0"/>
              <a:t>5,000</a:t>
            </a:r>
            <a:r>
              <a:rPr kumimoji="1" lang="ja-JP" altLang="en-US" dirty="0"/>
              <a:t>人規模で業界トップクラスのシステム開発実績と膨大な技術ノウハウの蓄積があります。一方で、一つの事業部門だけでは全ての知見を集約整理することは困難でした。</a:t>
            </a:r>
          </a:p>
          <a:p>
            <a:r>
              <a:rPr kumimoji="1" lang="en-US" altLang="ja-JP" dirty="0"/>
              <a:t>canal</a:t>
            </a:r>
            <a:r>
              <a:rPr kumimoji="1" lang="ja-JP" altLang="en-US" dirty="0"/>
              <a:t>を構築したことで、顧客ニーズや技術課題に対して全社の知見を活かしてスピーディに対応できるようになり、大企業に求められる価値を発揮できるようになりました。</a:t>
            </a:r>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14</a:t>
            </a:fld>
            <a:endParaRPr kumimoji="1" lang="ja-JP" altLang="en-US" dirty="0"/>
          </a:p>
        </p:txBody>
      </p:sp>
    </p:spTree>
    <p:extLst>
      <p:ext uri="{BB962C8B-B14F-4D97-AF65-F5344CB8AC3E}">
        <p14:creationId xmlns:p14="http://schemas.microsoft.com/office/powerpoint/2010/main" val="3517839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さらに、</a:t>
            </a:r>
            <a:r>
              <a:rPr kumimoji="1" lang="en-US" altLang="ja-JP" dirty="0"/>
              <a:t>2019</a:t>
            </a:r>
            <a:r>
              <a:rPr kumimoji="1" lang="ja-JP" altLang="en-US" dirty="0"/>
              <a:t>年</a:t>
            </a:r>
            <a:r>
              <a:rPr kumimoji="1" lang="en-US" altLang="ja-JP" dirty="0"/>
              <a:t>2</a:t>
            </a:r>
            <a:r>
              <a:rPr kumimoji="1" lang="ja-JP" altLang="en-US" dirty="0"/>
              <a:t>月からはグループ会社で共同利用を開始しています。</a:t>
            </a:r>
            <a:endParaRPr kumimoji="1" lang="en-US" altLang="ja-JP" dirty="0"/>
          </a:p>
          <a:p>
            <a:r>
              <a:rPr kumimoji="1" lang="ja-JP" altLang="en-US" dirty="0"/>
              <a:t>グループ各社の有識者も加わり、認定された約</a:t>
            </a:r>
            <a:r>
              <a:rPr kumimoji="1" lang="en-US" altLang="ja-JP" dirty="0"/>
              <a:t>80</a:t>
            </a:r>
            <a:r>
              <a:rPr kumimoji="1" lang="ja-JP" altLang="en-US" dirty="0"/>
              <a:t>名の専門家が各自の強みを活かした回答を行います。</a:t>
            </a:r>
            <a:endParaRPr kumimoji="1" lang="en-US" altLang="ja-JP" dirty="0"/>
          </a:p>
          <a:p>
            <a:pPr defTabSz="954908">
              <a:defRPr/>
            </a:pPr>
            <a:r>
              <a:rPr kumimoji="1" lang="ja-JP" altLang="en-US" dirty="0"/>
              <a:t>グループの垣根を超えた相互技術支援の活性化、課題解決力の強化が進み、企業文化の醸成にもつながっています。</a:t>
            </a:r>
            <a:endParaRPr kumimoji="1"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15</a:t>
            </a:fld>
            <a:endParaRPr kumimoji="1" lang="ja-JP" altLang="en-US" dirty="0"/>
          </a:p>
        </p:txBody>
      </p:sp>
    </p:spTree>
    <p:extLst>
      <p:ext uri="{BB962C8B-B14F-4D97-AF65-F5344CB8AC3E}">
        <p14:creationId xmlns:p14="http://schemas.microsoft.com/office/powerpoint/2010/main" val="790100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テクノロジー＆イノベーション本部は、ＴＩＳインテックグループで再利用可能な知見</a:t>
            </a:r>
            <a:r>
              <a:rPr kumimoji="1" lang="en-US" altLang="ja-JP" dirty="0"/>
              <a:t>/</a:t>
            </a:r>
            <a:r>
              <a:rPr kumimoji="1" lang="ja-JP" altLang="en-US" dirty="0"/>
              <a:t>ノウハウ</a:t>
            </a:r>
            <a:r>
              <a:rPr kumimoji="1" lang="en-US" altLang="ja-JP" dirty="0"/>
              <a:t>/</a:t>
            </a:r>
            <a:r>
              <a:rPr kumimoji="1" lang="ja-JP" altLang="en-US" dirty="0"/>
              <a:t>ツールを整備しており、それをＰＪで実践するエンジニア、研究者、新規事業の事業化を目指す事業推進者など、多方面にわたるプロフェッショナルを有した組織です。</a:t>
            </a:r>
            <a:endParaRPr kumimoji="1" lang="en-US" altLang="ja-JP" dirty="0"/>
          </a:p>
          <a:p>
            <a:endParaRPr kumimoji="1" lang="en-US" altLang="ja-JP" dirty="0"/>
          </a:p>
          <a:p>
            <a:r>
              <a:rPr kumimoji="1" lang="ja-JP" altLang="en-US" dirty="0"/>
              <a:t>また、配属部門や業務にとらわれることなく活発でオープンな議論ができる風土を指向し、</a:t>
            </a:r>
            <a:r>
              <a:rPr kumimoji="1" lang="en-US" altLang="ja-JP" dirty="0"/>
              <a:t>slack</a:t>
            </a:r>
            <a:r>
              <a:rPr kumimoji="1" lang="ja-JP" altLang="en-US" dirty="0"/>
              <a:t>を使ったオープンなコミュニケーションの場を用意したり、本部内でのスムーズな連携を目指しています。社内外のコミュニティにて登壇したり、技術系のブログへの投稿などをしている社員も多いです。</a:t>
            </a:r>
            <a:br>
              <a:rPr kumimoji="1" lang="ja-JP" altLang="en-US" dirty="0"/>
            </a:br>
            <a:r>
              <a:rPr kumimoji="1" lang="ja-JP" altLang="en-US" dirty="0"/>
              <a:t>キャリア育成に関しては各部門それぞれで必要なスキルを整理し、計画的な研修受講やセミナー参加などを行っています。</a:t>
            </a:r>
            <a:endParaRPr kumimoji="1" lang="en-US" altLang="ja-JP" dirty="0"/>
          </a:p>
          <a:p>
            <a:endParaRPr kumimoji="1" lang="en-US" altLang="ja-JP" dirty="0"/>
          </a:p>
          <a:p>
            <a:r>
              <a:rPr kumimoji="1" lang="ja-JP" altLang="en-US" dirty="0"/>
              <a:t>技術者を育成する組織</a:t>
            </a:r>
          </a:p>
          <a:p>
            <a:r>
              <a:rPr kumimoji="1" lang="ja-JP" altLang="en-US" dirty="0"/>
              <a:t>変化の早い事業環境への対応力強化のため、技術者の育成に力を入れています。組織内育成だけでなく、全社の新人研修やアーキテクチャ領域の基礎研修なども開催しています。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16</a:t>
            </a:fld>
            <a:endParaRPr kumimoji="1" lang="ja-JP" altLang="en-US" dirty="0"/>
          </a:p>
        </p:txBody>
      </p:sp>
    </p:spTree>
    <p:extLst>
      <p:ext uri="{BB962C8B-B14F-4D97-AF65-F5344CB8AC3E}">
        <p14:creationId xmlns:p14="http://schemas.microsoft.com/office/powerpoint/2010/main" val="1256071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17</a:t>
            </a:fld>
            <a:endParaRPr kumimoji="1" lang="ja-JP" altLang="en-US" dirty="0"/>
          </a:p>
        </p:txBody>
      </p:sp>
    </p:spTree>
    <p:extLst>
      <p:ext uri="{BB962C8B-B14F-4D97-AF65-F5344CB8AC3E}">
        <p14:creationId xmlns:p14="http://schemas.microsoft.com/office/powerpoint/2010/main" val="2526669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f391192_073:notes"/>
          <p:cNvSpPr>
            <a:spLocks noGrp="1" noRot="1" noChangeAspect="1"/>
          </p:cNvSpPr>
          <p:nvPr>
            <p:ph type="sldImg" idx="2"/>
          </p:nvPr>
        </p:nvSpPr>
        <p:spPr>
          <a:xfrm>
            <a:off x="992188" y="766763"/>
            <a:ext cx="51196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f391192_073:notes"/>
          <p:cNvSpPr txBox="1">
            <a:spLocks noGrp="1"/>
          </p:cNvSpPr>
          <p:nvPr>
            <p:ph type="body" idx="1"/>
          </p:nvPr>
        </p:nvSpPr>
        <p:spPr>
          <a:xfrm>
            <a:off x="710407" y="4861442"/>
            <a:ext cx="5683250" cy="4605576"/>
          </a:xfrm>
          <a:prstGeom prst="rect">
            <a:avLst/>
          </a:prstGeom>
        </p:spPr>
        <p:txBody>
          <a:bodyPr spcFirstLastPara="1" wrap="square" lIns="95475" tIns="95475" rIns="95475" bIns="95475" anchor="t" anchorCtr="0">
            <a:noAutofit/>
          </a:bodyPr>
          <a:lstStyle/>
          <a:p>
            <a:endParaRPr/>
          </a:p>
        </p:txBody>
      </p:sp>
    </p:spTree>
    <p:extLst>
      <p:ext uri="{BB962C8B-B14F-4D97-AF65-F5344CB8AC3E}">
        <p14:creationId xmlns:p14="http://schemas.microsoft.com/office/powerpoint/2010/main" val="378189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5ed75ccf_0113:notes"/>
          <p:cNvSpPr>
            <a:spLocks noGrp="1" noRot="1" noChangeAspect="1"/>
          </p:cNvSpPr>
          <p:nvPr>
            <p:ph type="sldImg" idx="2"/>
          </p:nvPr>
        </p:nvSpPr>
        <p:spPr>
          <a:xfrm>
            <a:off x="992188" y="766763"/>
            <a:ext cx="51196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5ed75ccf_0113:notes"/>
          <p:cNvSpPr txBox="1">
            <a:spLocks noGrp="1"/>
          </p:cNvSpPr>
          <p:nvPr>
            <p:ph type="body" idx="1"/>
          </p:nvPr>
        </p:nvSpPr>
        <p:spPr>
          <a:xfrm>
            <a:off x="710407" y="4861442"/>
            <a:ext cx="5683250" cy="4605576"/>
          </a:xfrm>
          <a:prstGeom prst="rect">
            <a:avLst/>
          </a:prstGeom>
        </p:spPr>
        <p:txBody>
          <a:bodyPr spcFirstLastPara="1" wrap="square" lIns="95475" tIns="95475" rIns="95475" bIns="95475" anchor="t" anchorCtr="0">
            <a:noAutofit/>
          </a:bodyPr>
          <a:lstStyle/>
          <a:p>
            <a:r>
              <a:rPr lang="en-US" altLang="ja-JP" dirty="0"/>
              <a:t>TIS</a:t>
            </a:r>
            <a:r>
              <a:rPr lang="ja-JP" altLang="en-US" dirty="0"/>
              <a:t>では様々なお客様、案件がありますが、このインターンシップではみなさんに身近な</a:t>
            </a:r>
            <a:r>
              <a:rPr lang="en-US" altLang="ja-JP" dirty="0"/>
              <a:t>【Web</a:t>
            </a:r>
            <a:r>
              <a:rPr lang="ja-JP" altLang="en-US" dirty="0"/>
              <a:t>サイト</a:t>
            </a:r>
            <a:r>
              <a:rPr lang="en-US" altLang="ja-JP" dirty="0"/>
              <a:t>】</a:t>
            </a:r>
            <a:r>
              <a:rPr lang="ja-JP" altLang="en-US" dirty="0"/>
              <a:t>を題材とする予定です。</a:t>
            </a:r>
            <a:endParaRPr lang="en-US" altLang="ja-JP" dirty="0"/>
          </a:p>
          <a:p>
            <a:r>
              <a:rPr lang="en-US" altLang="ja-JP" dirty="0"/>
              <a:t>AI</a:t>
            </a:r>
            <a:r>
              <a:rPr lang="ja-JP" altLang="en-US" dirty="0"/>
              <a:t>や機械学習といった最新技術ではありませんが、</a:t>
            </a:r>
            <a:r>
              <a:rPr lang="en-US" altLang="ja-JP" dirty="0"/>
              <a:t>Web</a:t>
            </a:r>
            <a:r>
              <a:rPr lang="ja-JP" altLang="en-US" dirty="0"/>
              <a:t>サイトは</a:t>
            </a:r>
            <a:r>
              <a:rPr lang="en-US" altLang="ja-JP" dirty="0"/>
              <a:t>SI</a:t>
            </a:r>
            <a:r>
              <a:rPr lang="ja-JP" altLang="en-US" dirty="0"/>
              <a:t>で開発する機会も多く、実際のシステム開発をイメージいただくには良い題材だと考えています。</a:t>
            </a:r>
            <a:endParaRPr lang="en-US" altLang="ja-JP"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3606f1c2d_30:notes"/>
          <p:cNvSpPr>
            <a:spLocks noGrp="1" noRot="1" noChangeAspect="1"/>
          </p:cNvSpPr>
          <p:nvPr>
            <p:ph type="sldImg" idx="2"/>
          </p:nvPr>
        </p:nvSpPr>
        <p:spPr>
          <a:xfrm>
            <a:off x="992188" y="766763"/>
            <a:ext cx="51196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 name="Google Shape;41;g3606f1c2d_30:notes"/>
          <p:cNvSpPr txBox="1">
            <a:spLocks noGrp="1"/>
          </p:cNvSpPr>
          <p:nvPr>
            <p:ph type="body" idx="1"/>
          </p:nvPr>
        </p:nvSpPr>
        <p:spPr>
          <a:xfrm>
            <a:off x="710407" y="4861442"/>
            <a:ext cx="5683250" cy="4605576"/>
          </a:xfrm>
          <a:prstGeom prst="rect">
            <a:avLst/>
          </a:prstGeom>
        </p:spPr>
        <p:txBody>
          <a:bodyPr spcFirstLastPara="1" wrap="square" lIns="95475" tIns="95475" rIns="95475" bIns="95475" anchor="t" anchorCtr="0">
            <a:noAutofit/>
          </a:bodyPr>
          <a:lstStyle/>
          <a:p>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6763"/>
            <a:ext cx="5119687" cy="3838575"/>
          </a:xfrm>
        </p:spPr>
      </p:sp>
      <p:sp>
        <p:nvSpPr>
          <p:cNvPr id="3" name="ノート プレースホルダー 2"/>
          <p:cNvSpPr>
            <a:spLocks noGrp="1"/>
          </p:cNvSpPr>
          <p:nvPr>
            <p:ph type="body" idx="1"/>
          </p:nvPr>
        </p:nvSpPr>
        <p:spPr/>
        <p:txBody>
          <a:bodyPr/>
          <a:lstStyle/>
          <a:p>
            <a:r>
              <a:rPr kumimoji="1" lang="ja-JP" altLang="en-US" dirty="0"/>
              <a:t>ネタバレになるのでこれ以上は言いませんが、是非ご参加ください！！</a:t>
            </a:r>
            <a:endParaRPr kumimoji="1" lang="en-US" altLang="ja-JP" dirty="0"/>
          </a:p>
          <a:p>
            <a:r>
              <a:rPr kumimoji="1" lang="en-US" altLang="ja-JP" dirty="0"/>
              <a:t>11</a:t>
            </a:r>
            <a:r>
              <a:rPr kumimoji="1" lang="ja-JP" altLang="en-US" dirty="0"/>
              <a:t>月東京、</a:t>
            </a:r>
            <a:r>
              <a:rPr kumimoji="1" lang="en-US" altLang="ja-JP" dirty="0"/>
              <a:t>12</a:t>
            </a:r>
            <a:r>
              <a:rPr kumimoji="1" lang="ja-JP" altLang="en-US" dirty="0"/>
              <a:t>月大阪でそれぞれ土曜日に開催します。</a:t>
            </a:r>
            <a:endParaRPr kumimoji="1" lang="en-US" altLang="ja-JP" dirty="0"/>
          </a:p>
          <a:p>
            <a:r>
              <a:rPr kumimoji="1" lang="ja-JP" altLang="en-US" dirty="0"/>
              <a:t>案内は別途送りますね。</a:t>
            </a:r>
          </a:p>
        </p:txBody>
      </p:sp>
      <p:sp>
        <p:nvSpPr>
          <p:cNvPr id="4" name="スライド番号プレースホルダー 3"/>
          <p:cNvSpPr>
            <a:spLocks noGrp="1"/>
          </p:cNvSpPr>
          <p:nvPr>
            <p:ph type="sldNum" sz="quarter" idx="10"/>
          </p:nvPr>
        </p:nvSpPr>
        <p:spPr/>
        <p:txBody>
          <a:bodyPr/>
          <a:lstStyle/>
          <a:p>
            <a:fld id="{CF4EDE7C-7A7E-45DD-82D4-0F1ED81FBC04}" type="slidenum">
              <a:rPr kumimoji="1" lang="ja-JP" altLang="en-US" smtClean="0"/>
              <a:t>22</a:t>
            </a:fld>
            <a:endParaRPr kumimoji="1" lang="ja-JP" altLang="en-US"/>
          </a:p>
        </p:txBody>
      </p:sp>
    </p:spTree>
    <p:extLst>
      <p:ext uri="{BB962C8B-B14F-4D97-AF65-F5344CB8AC3E}">
        <p14:creationId xmlns:p14="http://schemas.microsoft.com/office/powerpoint/2010/main" val="197367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6763"/>
            <a:ext cx="5119687" cy="3838575"/>
          </a:xfrm>
        </p:spPr>
      </p:sp>
      <p:sp>
        <p:nvSpPr>
          <p:cNvPr id="3" name="ノート プレースホルダー 2"/>
          <p:cNvSpPr>
            <a:spLocks noGrp="1"/>
          </p:cNvSpPr>
          <p:nvPr>
            <p:ph type="body" idx="1"/>
          </p:nvPr>
        </p:nvSpPr>
        <p:spPr/>
        <p:txBody>
          <a:bodyPr/>
          <a:lstStyle/>
          <a:p>
            <a:r>
              <a:rPr kumimoji="1" lang="ja-JP" altLang="en-US" dirty="0"/>
              <a:t>ネタバレになるのでこれ以上は言いませんが、是非ご参加ください！！</a:t>
            </a:r>
            <a:endParaRPr kumimoji="1" lang="en-US" altLang="ja-JP" dirty="0"/>
          </a:p>
          <a:p>
            <a:r>
              <a:rPr kumimoji="1" lang="en-US" altLang="ja-JP" dirty="0"/>
              <a:t>11</a:t>
            </a:r>
            <a:r>
              <a:rPr kumimoji="1" lang="ja-JP" altLang="en-US" dirty="0"/>
              <a:t>月東京、</a:t>
            </a:r>
            <a:r>
              <a:rPr kumimoji="1" lang="en-US" altLang="ja-JP" dirty="0"/>
              <a:t>12</a:t>
            </a:r>
            <a:r>
              <a:rPr kumimoji="1" lang="ja-JP" altLang="en-US" dirty="0"/>
              <a:t>月大阪でそれぞれ土曜日に開催します。</a:t>
            </a:r>
            <a:endParaRPr kumimoji="1" lang="en-US" altLang="ja-JP" dirty="0"/>
          </a:p>
          <a:p>
            <a:r>
              <a:rPr kumimoji="1" lang="ja-JP" altLang="en-US" dirty="0"/>
              <a:t>案内は別途送りますね。</a:t>
            </a:r>
          </a:p>
        </p:txBody>
      </p:sp>
      <p:sp>
        <p:nvSpPr>
          <p:cNvPr id="4" name="スライド番号プレースホルダー 3"/>
          <p:cNvSpPr>
            <a:spLocks noGrp="1"/>
          </p:cNvSpPr>
          <p:nvPr>
            <p:ph type="sldNum" sz="quarter" idx="10"/>
          </p:nvPr>
        </p:nvSpPr>
        <p:spPr/>
        <p:txBody>
          <a:bodyPr/>
          <a:lstStyle/>
          <a:p>
            <a:fld id="{CF4EDE7C-7A7E-45DD-82D4-0F1ED81FBC04}" type="slidenum">
              <a:rPr kumimoji="1" lang="ja-JP" altLang="en-US" smtClean="0"/>
              <a:t>23</a:t>
            </a:fld>
            <a:endParaRPr kumimoji="1" lang="ja-JP" altLang="en-US"/>
          </a:p>
        </p:txBody>
      </p:sp>
    </p:spTree>
    <p:extLst>
      <p:ext uri="{BB962C8B-B14F-4D97-AF65-F5344CB8AC3E}">
        <p14:creationId xmlns:p14="http://schemas.microsoft.com/office/powerpoint/2010/main" val="19736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f391192_073:notes"/>
          <p:cNvSpPr>
            <a:spLocks noGrp="1" noRot="1" noChangeAspect="1"/>
          </p:cNvSpPr>
          <p:nvPr>
            <p:ph type="sldImg" idx="2"/>
          </p:nvPr>
        </p:nvSpPr>
        <p:spPr>
          <a:xfrm>
            <a:off x="992188" y="766763"/>
            <a:ext cx="51196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f391192_073:notes"/>
          <p:cNvSpPr txBox="1">
            <a:spLocks noGrp="1"/>
          </p:cNvSpPr>
          <p:nvPr>
            <p:ph type="body" idx="1"/>
          </p:nvPr>
        </p:nvSpPr>
        <p:spPr>
          <a:xfrm>
            <a:off x="710407" y="4861442"/>
            <a:ext cx="5683250" cy="4605576"/>
          </a:xfrm>
          <a:prstGeom prst="rect">
            <a:avLst/>
          </a:prstGeom>
        </p:spPr>
        <p:txBody>
          <a:bodyPr spcFirstLastPara="1" wrap="square" lIns="95475" tIns="95475" rIns="95475" bIns="9547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f391192_073:notes"/>
          <p:cNvSpPr>
            <a:spLocks noGrp="1" noRot="1" noChangeAspect="1"/>
          </p:cNvSpPr>
          <p:nvPr>
            <p:ph type="sldImg" idx="2"/>
          </p:nvPr>
        </p:nvSpPr>
        <p:spPr>
          <a:xfrm>
            <a:off x="992188" y="766763"/>
            <a:ext cx="51196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f391192_073:notes"/>
          <p:cNvSpPr txBox="1">
            <a:spLocks noGrp="1"/>
          </p:cNvSpPr>
          <p:nvPr>
            <p:ph type="body" idx="1"/>
          </p:nvPr>
        </p:nvSpPr>
        <p:spPr>
          <a:xfrm>
            <a:off x="710407" y="4861442"/>
            <a:ext cx="5683250" cy="4605576"/>
          </a:xfrm>
          <a:prstGeom prst="rect">
            <a:avLst/>
          </a:prstGeom>
        </p:spPr>
        <p:txBody>
          <a:bodyPr spcFirstLastPara="1" wrap="square" lIns="95475" tIns="95475" rIns="95475" bIns="95475" anchor="t" anchorCtr="0">
            <a:noAutofit/>
          </a:bodyPr>
          <a:lstStyle/>
          <a:p>
            <a:endParaRPr/>
          </a:p>
        </p:txBody>
      </p:sp>
    </p:spTree>
    <p:extLst>
      <p:ext uri="{BB962C8B-B14F-4D97-AF65-F5344CB8AC3E}">
        <p14:creationId xmlns:p14="http://schemas.microsoft.com/office/powerpoint/2010/main" val="1810138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54908">
              <a:defRPr/>
            </a:pPr>
            <a:r>
              <a:rPr kumimoji="1" lang="en-US" altLang="ja-JP" b="0" dirty="0"/>
              <a:t>1</a:t>
            </a:r>
            <a:r>
              <a:rPr kumimoji="1" lang="ja-JP" altLang="en-US" b="0" dirty="0"/>
              <a:t>つ目の「</a:t>
            </a:r>
            <a:r>
              <a:rPr lang="ja-JP" altLang="en-US" sz="1300" dirty="0"/>
              <a:t>新規事業の創出・既存事業の強化に資する技術</a:t>
            </a:r>
            <a:r>
              <a:rPr kumimoji="1" lang="ja-JP" altLang="en-US" b="0" dirty="0"/>
              <a:t>」については、インキュベーションセンターが中心となって活動しています。</a:t>
            </a:r>
          </a:p>
          <a:p>
            <a:r>
              <a:rPr kumimoji="1" lang="ja-JP" altLang="en-US" b="0" dirty="0"/>
              <a:t>インキュベーションセンターでは、事業創出に必要な機能をセンター内に有しています。新規事業の創出を経験してきたキャリア入社の社員も多く、ノウハウや人的ネットワークが豊富です。</a:t>
            </a:r>
            <a:endParaRPr kumimoji="1" lang="en-US" altLang="ja-JP" b="0" dirty="0"/>
          </a:p>
          <a:p>
            <a:endParaRPr kumimoji="1" lang="en-US" altLang="ja-JP" dirty="0"/>
          </a:p>
          <a:p>
            <a:pPr defTabSz="954908">
              <a:defRPr/>
            </a:pPr>
            <a:r>
              <a:rPr lang="en-US" altLang="ja-JP" sz="1300" dirty="0"/>
              <a:t>2</a:t>
            </a:r>
            <a:r>
              <a:rPr lang="ja-JP" altLang="en-US" sz="1300" dirty="0"/>
              <a:t>つ目の「開発競争力を高める技術」では、アプリケーション開発部とテクノロジー＆エンジニアリングセンターが中心となって活動しています。</a:t>
            </a:r>
          </a:p>
          <a:p>
            <a:r>
              <a:rPr kumimoji="1" lang="ja-JP" altLang="en-US" dirty="0"/>
              <a:t>開発プロジェクトへアーキテクトチームや開発チームを派遣したり、開発現場の品質・生産性の向上に貢献するツールやプロセスの開発を行っています。</a:t>
            </a:r>
            <a:endParaRPr kumimoji="1" lang="en-US" altLang="ja-JP" dirty="0"/>
          </a:p>
          <a:p>
            <a:endParaRPr kumimoji="1" lang="en-US" altLang="ja-JP" dirty="0"/>
          </a:p>
          <a:p>
            <a:r>
              <a:rPr kumimoji="1" lang="en-US" altLang="ja-JP" dirty="0"/>
              <a:t>3</a:t>
            </a:r>
            <a:r>
              <a:rPr kumimoji="1" lang="ja-JP" altLang="en-US" dirty="0"/>
              <a:t>つ目の「中長期的なイノベーションの源となる技術」分野では、戦略技術センターが研究開発を行っています。</a:t>
            </a:r>
          </a:p>
          <a:p>
            <a:r>
              <a:rPr kumimoji="1" lang="en-US" altLang="ja-JP" dirty="0"/>
              <a:t>5</a:t>
            </a:r>
            <a:r>
              <a:rPr kumimoji="1" lang="ja-JP" altLang="en-US" dirty="0"/>
              <a:t>年後、</a:t>
            </a:r>
            <a:r>
              <a:rPr kumimoji="1" lang="en-US" altLang="ja-JP" dirty="0"/>
              <a:t>10</a:t>
            </a:r>
            <a:r>
              <a:rPr kumimoji="1" lang="ja-JP" altLang="en-US" dirty="0"/>
              <a:t>年後に花開く戦略技術の研究開発を実施し、</a:t>
            </a:r>
            <a:r>
              <a:rPr kumimoji="1" lang="en-US" altLang="ja-JP" dirty="0"/>
              <a:t>TIS</a:t>
            </a:r>
            <a:r>
              <a:rPr kumimoji="1" lang="ja-JP" altLang="en-US" dirty="0"/>
              <a:t>内だけではなく、大学や国立研究所との共同研究を実施しています。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a:t>
            </a:fld>
            <a:endParaRPr kumimoji="1" lang="ja-JP" altLang="en-US" dirty="0"/>
          </a:p>
        </p:txBody>
      </p:sp>
    </p:spTree>
    <p:extLst>
      <p:ext uri="{BB962C8B-B14F-4D97-AF65-F5344CB8AC3E}">
        <p14:creationId xmlns:p14="http://schemas.microsoft.com/office/powerpoint/2010/main" val="368439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54908">
              <a:defRPr/>
            </a:pPr>
            <a:r>
              <a:rPr lang="ja-JP" altLang="en-US" dirty="0"/>
              <a:t>事業組織では、お客様へ最適なサービスを提供するため、業種・業界にあわせた組織構造をとっています。</a:t>
            </a:r>
            <a:endParaRPr kumimoji="1" lang="ja-JP" altLang="en-US" dirty="0"/>
          </a:p>
          <a:p>
            <a:r>
              <a:rPr lang="ja-JP" altLang="en-US" dirty="0"/>
              <a:t>組織毎にそれぞれのお客様に向けたシステム開発をしますが・・・その中では、日々様々な技術課題が発生します。</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kumimoji="1" lang="ja-JP" altLang="en-US" smtClean="0"/>
              <a:pPr/>
              <a:t>5</a:t>
            </a:fld>
            <a:endParaRPr kumimoji="1" lang="ja-JP" altLang="en-US" dirty="0"/>
          </a:p>
        </p:txBody>
      </p:sp>
    </p:spTree>
    <p:extLst>
      <p:ext uri="{BB962C8B-B14F-4D97-AF65-F5344CB8AC3E}">
        <p14:creationId xmlns:p14="http://schemas.microsoft.com/office/powerpoint/2010/main" val="233427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54908">
              <a:defRPr/>
            </a:pPr>
            <a:r>
              <a:rPr kumimoji="1" lang="ja-JP" altLang="en-US" dirty="0"/>
              <a:t>アプリケーション開発部は、他組織と協業を繰り返すことで開発技術を集約し、横展開する機能を持ちます。</a:t>
            </a:r>
          </a:p>
          <a:p>
            <a:r>
              <a:rPr kumimoji="1" lang="ja-JP" altLang="en-US" dirty="0"/>
              <a:t>テクノロジー＆エンジニアリングセンターは、開発現場の</a:t>
            </a:r>
            <a:r>
              <a:rPr kumimoji="1" lang="en-US" altLang="ja-JP" dirty="0"/>
              <a:t>QCD</a:t>
            </a:r>
            <a:r>
              <a:rPr kumimoji="1" lang="ja-JP" altLang="en-US" dirty="0"/>
              <a:t>向上に貢献するソフトウェアやプロセスを開発／導入する機能（技術開発）を持ちます。</a:t>
            </a:r>
          </a:p>
          <a:p>
            <a:r>
              <a:rPr kumimoji="1" lang="ja-JP" altLang="en-US" dirty="0"/>
              <a:t>また、それらを扱う人材を育成する機能（スキル開発）も担っています。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F4DEF6AA-C012-4C4D-A522-9C25638D8620}" type="slidenum">
              <a:rPr kumimoji="1" lang="ja-JP" altLang="en-US" smtClean="0"/>
              <a:pPr/>
              <a:t>6</a:t>
            </a:fld>
            <a:endParaRPr kumimoji="1" lang="ja-JP" altLang="en-US" dirty="0"/>
          </a:p>
        </p:txBody>
      </p:sp>
    </p:spTree>
    <p:extLst>
      <p:ext uri="{BB962C8B-B14F-4D97-AF65-F5344CB8AC3E}">
        <p14:creationId xmlns:p14="http://schemas.microsoft.com/office/powerpoint/2010/main" val="1100924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70340" indent="-270340">
              <a:buFont typeface="Arial" panose="020B0604020202020204" pitchFamily="34" charset="0"/>
              <a:buChar char="•"/>
            </a:pPr>
            <a:r>
              <a:rPr kumimoji="1" lang="ja-JP" altLang="en-US" dirty="0"/>
              <a:t>技術、ノウハウは個人に蓄積され、技術課題解決の</a:t>
            </a:r>
            <a:r>
              <a:rPr kumimoji="1" lang="en-US" altLang="ja-JP" dirty="0"/>
              <a:t>QCD</a:t>
            </a:r>
            <a:r>
              <a:rPr kumimoji="1" lang="ja-JP" altLang="en-US" dirty="0"/>
              <a:t>は当事者の技術力に依存。（</a:t>
            </a:r>
            <a:r>
              <a:rPr kumimoji="1" lang="en-US" altLang="ja-JP" dirty="0"/>
              <a:t>canal</a:t>
            </a:r>
            <a:r>
              <a:rPr kumimoji="1" lang="ja-JP" altLang="en-US" dirty="0"/>
              <a:t>で</a:t>
            </a:r>
            <a:r>
              <a:rPr kumimoji="1" lang="en-US" altLang="ja-JP" dirty="0"/>
              <a:t>know-who</a:t>
            </a:r>
            <a:r>
              <a:rPr kumimoji="1" lang="ja-JP" altLang="en-US" dirty="0"/>
              <a:t>活用を強化）</a:t>
            </a:r>
          </a:p>
          <a:p>
            <a:pPr marL="270340" indent="-270340">
              <a:buFont typeface="Arial" panose="020B0604020202020204" pitchFamily="34" charset="0"/>
              <a:buChar char="•"/>
            </a:pPr>
            <a:r>
              <a:rPr kumimoji="1" lang="ja-JP" altLang="en-US" dirty="0"/>
              <a:t>教育やガイド、ツール等による全方位的な技術力強化は、費用対効果を出しにくい。</a:t>
            </a:r>
            <a:br>
              <a:rPr kumimoji="1" lang="ja-JP" altLang="en-US" dirty="0"/>
            </a:br>
            <a:r>
              <a:rPr kumimoji="1" lang="ja-JP" altLang="en-US" dirty="0"/>
              <a:t>（再利用性があり、効果が高い資産を見極め、</a:t>
            </a:r>
            <a:r>
              <a:rPr kumimoji="1" lang="en-US" altLang="ja-JP" dirty="0" err="1"/>
              <a:t>Fintan</a:t>
            </a:r>
            <a:r>
              <a:rPr kumimoji="1" lang="ja-JP" altLang="en-US" dirty="0"/>
              <a:t>で公開）</a:t>
            </a:r>
          </a:p>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a:t>
            </a:fld>
            <a:endParaRPr kumimoji="1" lang="ja-JP" altLang="en-US" dirty="0"/>
          </a:p>
        </p:txBody>
      </p:sp>
    </p:spTree>
    <p:extLst>
      <p:ext uri="{BB962C8B-B14F-4D97-AF65-F5344CB8AC3E}">
        <p14:creationId xmlns:p14="http://schemas.microsoft.com/office/powerpoint/2010/main" val="828028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a:t>
            </a:r>
            <a:r>
              <a:rPr kumimoji="1" lang="en-US" altLang="ja-JP" dirty="0"/>
              <a:t>TIS</a:t>
            </a:r>
            <a:r>
              <a:rPr kumimoji="1" lang="ja-JP" altLang="en-US" dirty="0"/>
              <a:t>は、</a:t>
            </a:r>
            <a:r>
              <a:rPr kumimoji="1" lang="en-US" altLang="ja-JP" dirty="0"/>
              <a:t>2018</a:t>
            </a:r>
            <a:r>
              <a:rPr kumimoji="1" lang="ja-JP" altLang="en-US" dirty="0"/>
              <a:t>年、これまでの</a:t>
            </a:r>
            <a:r>
              <a:rPr kumimoji="1" lang="en-US" altLang="ja-JP" dirty="0"/>
              <a:t>SI</a:t>
            </a:r>
            <a:r>
              <a:rPr kumimoji="1" lang="ja-JP" altLang="en-US" dirty="0"/>
              <a:t>のノウハウおよびサービス開発のノウハウをまとめて</a:t>
            </a:r>
            <a:r>
              <a:rPr kumimoji="1" lang="en-US" altLang="ja-JP" dirty="0" err="1"/>
              <a:t>Fintan</a:t>
            </a:r>
            <a:r>
              <a:rPr kumimoji="1" lang="ja-JP" altLang="en-US" dirty="0"/>
              <a:t>としてインターネット上に公開しました。</a:t>
            </a:r>
            <a:endParaRPr kumimoji="1" lang="en-US" altLang="ja-JP" dirty="0"/>
          </a:p>
          <a:p>
            <a:r>
              <a:rPr kumimoji="1" lang="ja-JP" altLang="en-US" dirty="0"/>
              <a:t>これにより、オープンイノベーションを推進していく上で必要となる各種ツールやプロセス／ノウハウがどこからでも利用可能になりました。</a:t>
            </a:r>
            <a:endParaRPr kumimoji="1" lang="en-US" altLang="ja-JP" dirty="0"/>
          </a:p>
          <a:p>
            <a:r>
              <a:rPr kumimoji="1" lang="en-US" altLang="ja-JP" dirty="0" err="1"/>
              <a:t>Fintan</a:t>
            </a:r>
            <a:r>
              <a:rPr kumimoji="1" lang="ja-JP" altLang="en-US" dirty="0"/>
              <a:t>は</a:t>
            </a:r>
            <a:r>
              <a:rPr kumimoji="1" lang="en-US" altLang="ja-JP" dirty="0"/>
              <a:t>TIS</a:t>
            </a:r>
            <a:r>
              <a:rPr kumimoji="1" lang="ja-JP" altLang="en-US" dirty="0"/>
              <a:t>インテックグループの現場で実際に利用しているツールやプロセスをそのまま公開しており、</a:t>
            </a:r>
            <a:endParaRPr kumimoji="1" lang="en-US" altLang="ja-JP" dirty="0"/>
          </a:p>
          <a:p>
            <a:r>
              <a:rPr kumimoji="1" lang="ja-JP" altLang="en-US" dirty="0"/>
              <a:t>アプリケーション・フレームワーク</a:t>
            </a:r>
            <a:r>
              <a:rPr kumimoji="1" lang="en-US" altLang="ja-JP" dirty="0" err="1"/>
              <a:t>Nablarch</a:t>
            </a:r>
            <a:r>
              <a:rPr kumimoji="1" lang="ja-JP" altLang="en-US" dirty="0" err="1"/>
              <a:t>、</a:t>
            </a:r>
            <a:r>
              <a:rPr kumimoji="1" lang="ja-JP" altLang="en-US" dirty="0"/>
              <a:t>要件定義～テストの各工程における標準やガイド、スクラムを中心としたアジャイル開発のノウハウなど、</a:t>
            </a:r>
            <a:endParaRPr kumimoji="1" lang="en-US" altLang="ja-JP" dirty="0"/>
          </a:p>
          <a:p>
            <a:r>
              <a:rPr kumimoji="1" lang="en-US" altLang="ja-JP" dirty="0"/>
              <a:t>Mode1 </a:t>
            </a:r>
            <a:r>
              <a:rPr kumimoji="1" lang="ja-JP" altLang="en-US" dirty="0"/>
              <a:t>／</a:t>
            </a:r>
            <a:r>
              <a:rPr kumimoji="1" lang="en-US" altLang="ja-JP" dirty="0"/>
              <a:t>Mode2</a:t>
            </a:r>
            <a:r>
              <a:rPr kumimoji="1" lang="ja-JP" altLang="en-US" dirty="0"/>
              <a:t>問わず、開発に役立つ様々なノウハウ・ツールを、誰でも無償で利用できます。</a:t>
            </a:r>
            <a:endParaRPr kumimoji="1" lang="en-US" altLang="ja-JP" dirty="0"/>
          </a:p>
          <a:p>
            <a:r>
              <a:rPr kumimoji="1" lang="ja-JP" altLang="en-US"/>
              <a:t>顧客企業向けに研修や出向受入れといった教育プログラムも用意しています。</a:t>
            </a:r>
            <a:endParaRPr kumimoji="1" lang="en-US" altLang="ja-JP"/>
          </a:p>
          <a:p>
            <a:r>
              <a:rPr kumimoji="1" lang="ja-JP" altLang="en-US"/>
              <a:t>今後</a:t>
            </a:r>
            <a:r>
              <a:rPr kumimoji="1" lang="ja-JP" altLang="en-US" dirty="0"/>
              <a:t>もテクノロジー＆イノベーション本部が自らの技術開発をもとにコンテンツを追加・更新していきます。</a:t>
            </a:r>
            <a:endParaRPr kumimoji="1" lang="en-US" altLang="ja-JP"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10</a:t>
            </a:fld>
            <a:endParaRPr kumimoji="1" lang="ja-JP" altLang="en-US" dirty="0"/>
          </a:p>
        </p:txBody>
      </p:sp>
    </p:spTree>
    <p:extLst>
      <p:ext uri="{BB962C8B-B14F-4D97-AF65-F5344CB8AC3E}">
        <p14:creationId xmlns:p14="http://schemas.microsoft.com/office/powerpoint/2010/main" val="179296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11</a:t>
            </a:fld>
            <a:endParaRPr kumimoji="1" lang="ja-JP" altLang="en-US" dirty="0"/>
          </a:p>
        </p:txBody>
      </p:sp>
    </p:spTree>
    <p:extLst>
      <p:ext uri="{BB962C8B-B14F-4D97-AF65-F5344CB8AC3E}">
        <p14:creationId xmlns:p14="http://schemas.microsoft.com/office/powerpoint/2010/main" val="2921781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A-1">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67544" y="2696860"/>
            <a:ext cx="3455863" cy="288627"/>
          </a:xfrm>
          <a:prstGeom prst="rect">
            <a:avLst/>
          </a:prstGeom>
        </p:spPr>
        <p:txBody>
          <a:bodyPr/>
          <a:lstStyle>
            <a:lvl1pPr marL="0" indent="0">
              <a:buNone/>
              <a:defRPr sz="1200" baseline="0">
                <a:latin typeface="(日本語用のフォントを使用)"/>
                <a:ea typeface="メイリオ" panose="020B0604030504040204" pitchFamily="50" charset="-128"/>
                <a:cs typeface="ＭＳ Ｐゴシック"/>
              </a:defRPr>
            </a:lvl1pPr>
          </a:lstStyle>
          <a:p>
            <a:pPr lvl="0"/>
            <a:r>
              <a:rPr kumimoji="1" lang="ja-JP" altLang="en-US" dirty="0"/>
              <a:t>○○○○○○○○○株式会社御中</a:t>
            </a:r>
          </a:p>
        </p:txBody>
      </p:sp>
      <p:sp>
        <p:nvSpPr>
          <p:cNvPr id="10" name="テキスト プレースホルダー 9"/>
          <p:cNvSpPr>
            <a:spLocks noGrp="1"/>
          </p:cNvSpPr>
          <p:nvPr>
            <p:ph type="body" sz="quarter" idx="12" hasCustomPrompt="1"/>
          </p:nvPr>
        </p:nvSpPr>
        <p:spPr>
          <a:xfrm>
            <a:off x="467544" y="3796930"/>
            <a:ext cx="1800820" cy="287387"/>
          </a:xfrm>
          <a:prstGeom prst="rect">
            <a:avLst/>
          </a:prstGeom>
        </p:spPr>
        <p:txBody>
          <a:bodyPr/>
          <a:lstStyle>
            <a:lvl1pPr marL="0" indent="0">
              <a:buNone/>
              <a:defRPr sz="1400" baseline="0">
                <a:latin typeface="(日本語用のフォントを使用)"/>
                <a:ea typeface="メイリオ" panose="020B0604030504040204" pitchFamily="50" charset="-128"/>
                <a:cs typeface="ＭＳ Ｐゴシック"/>
              </a:defRPr>
            </a:lvl1pPr>
          </a:lstStyle>
          <a:p>
            <a:pPr lvl="0"/>
            <a:r>
              <a:rPr kumimoji="1" lang="en-US" altLang="ja-JP" dirty="0"/>
              <a:t>0000.00.00</a:t>
            </a:r>
            <a:endParaRPr kumimoji="1" lang="ja-JP" altLang="en-US" dirty="0"/>
          </a:p>
        </p:txBody>
      </p:sp>
      <p:sp>
        <p:nvSpPr>
          <p:cNvPr id="12" name="テキスト プレースホルダー 11"/>
          <p:cNvSpPr>
            <a:spLocks noGrp="1"/>
          </p:cNvSpPr>
          <p:nvPr>
            <p:ph type="body" sz="quarter" idx="13" hasCustomPrompt="1"/>
          </p:nvPr>
        </p:nvSpPr>
        <p:spPr>
          <a:xfrm>
            <a:off x="467544" y="5661873"/>
            <a:ext cx="5544616" cy="288453"/>
          </a:xfrm>
          <a:prstGeom prst="rect">
            <a:avLst/>
          </a:prstGeom>
        </p:spPr>
        <p:txBody>
          <a:bodyPr/>
          <a:lstStyle>
            <a:lvl1pPr marL="0" indent="0">
              <a:buNone/>
              <a:defRPr sz="1200" baseline="0">
                <a:latin typeface="(日本語用のフォントを使用)"/>
                <a:ea typeface="メイリオ" panose="020B0604030504040204" pitchFamily="50" charset="-128"/>
                <a:cs typeface="ＭＳ Ｐゴシック"/>
              </a:defRPr>
            </a:lvl1pPr>
          </a:lstStyle>
          <a:p>
            <a:pPr lvl="0"/>
            <a:r>
              <a:rPr kumimoji="1" lang="ja-JP" altLang="en-US" dirty="0"/>
              <a:t>□□□□□□□本部</a:t>
            </a:r>
          </a:p>
        </p:txBody>
      </p:sp>
      <p:sp>
        <p:nvSpPr>
          <p:cNvPr id="14" name="テキスト プレースホルダー 13"/>
          <p:cNvSpPr>
            <a:spLocks noGrp="1"/>
          </p:cNvSpPr>
          <p:nvPr>
            <p:ph type="body" sz="quarter" idx="14" hasCustomPrompt="1"/>
          </p:nvPr>
        </p:nvSpPr>
        <p:spPr>
          <a:xfrm>
            <a:off x="467543" y="5899980"/>
            <a:ext cx="5510851" cy="252066"/>
          </a:xfrm>
          <a:prstGeom prst="rect">
            <a:avLst/>
          </a:prstGeom>
        </p:spPr>
        <p:txBody>
          <a:bodyPr/>
          <a:lstStyle>
            <a:lvl1pPr marL="0" indent="0">
              <a:buNone/>
              <a:defRPr sz="1200" baseline="0">
                <a:latin typeface="(日本語用のフォントを使用)"/>
                <a:ea typeface="メイリオ" panose="020B0604030504040204" pitchFamily="50" charset="-128"/>
                <a:cs typeface="ＭＳ Ｐゴシック"/>
              </a:defRPr>
            </a:lvl1pPr>
          </a:lstStyle>
          <a:p>
            <a:pPr lvl="0"/>
            <a:r>
              <a:rPr kumimoji="1" lang="ja-JP" altLang="en-US" dirty="0"/>
              <a:t>△△△△△△△△部</a:t>
            </a:r>
          </a:p>
        </p:txBody>
      </p:sp>
      <p:sp>
        <p:nvSpPr>
          <p:cNvPr id="2" name="タイトル 1"/>
          <p:cNvSpPr>
            <a:spLocks noGrp="1"/>
          </p:cNvSpPr>
          <p:nvPr>
            <p:ph type="title" hasCustomPrompt="1"/>
          </p:nvPr>
        </p:nvSpPr>
        <p:spPr>
          <a:xfrm>
            <a:off x="457200" y="3356992"/>
            <a:ext cx="5148000" cy="324000"/>
          </a:xfrm>
          <a:prstGeom prst="rect">
            <a:avLst/>
          </a:prstGeom>
        </p:spPr>
        <p:txBody>
          <a:bodyPr anchor="ctr"/>
          <a:lstStyle>
            <a:lvl1pPr marL="0" indent="0" algn="l">
              <a:buFont typeface="Arial" panose="020B0604020202020204" pitchFamily="34" charset="0"/>
              <a:buNone/>
              <a:defRPr sz="2000" baseline="0">
                <a:latin typeface="(日本語用のフォントを使用)"/>
                <a:ea typeface="メイリオ" panose="020B0604030504040204" pitchFamily="50" charset="-128"/>
              </a:defRPr>
            </a:lvl1pPr>
          </a:lstStyle>
          <a:p>
            <a:r>
              <a:rPr kumimoji="1" lang="ja-JP" altLang="en-US" dirty="0"/>
              <a:t>表紙</a:t>
            </a:r>
            <a:r>
              <a:rPr kumimoji="1" lang="en-US" altLang="ja-JP" dirty="0"/>
              <a:t>A</a:t>
            </a:r>
            <a:r>
              <a:rPr kumimoji="1" lang="ja-JP" altLang="en-US" dirty="0"/>
              <a:t>のタイトル</a:t>
            </a:r>
          </a:p>
        </p:txBody>
      </p:sp>
    </p:spTree>
    <p:extLst>
      <p:ext uri="{BB962C8B-B14F-4D97-AF65-F5344CB8AC3E}">
        <p14:creationId xmlns:p14="http://schemas.microsoft.com/office/powerpoint/2010/main" val="3145424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268760"/>
            <a:ext cx="41400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4" name="コンテンツ プレースホルダー 3"/>
          <p:cNvSpPr>
            <a:spLocks noGrp="1"/>
          </p:cNvSpPr>
          <p:nvPr>
            <p:ph sz="half" idx="2"/>
          </p:nvPr>
        </p:nvSpPr>
        <p:spPr>
          <a:xfrm>
            <a:off x="457200" y="1988839"/>
            <a:ext cx="4140000" cy="4535785"/>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テキスト プレースホルダー 4"/>
          <p:cNvSpPr>
            <a:spLocks noGrp="1"/>
          </p:cNvSpPr>
          <p:nvPr>
            <p:ph type="body" sz="quarter" idx="3"/>
          </p:nvPr>
        </p:nvSpPr>
        <p:spPr>
          <a:xfrm>
            <a:off x="4752480" y="1268760"/>
            <a:ext cx="41400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752480" y="1988839"/>
            <a:ext cx="4140000" cy="4535785"/>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cxnSp>
        <p:nvCxnSpPr>
          <p:cNvPr id="8" name="直線コネクタ 7"/>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1345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本文">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メイリオ" panose="020B0604030504040204" pitchFamily="50" charset="-128"/>
                <a:ea typeface="メイリオ" panose="020B0604030504040204" pitchFamily="50" charset="-128"/>
                <a:cs typeface="メイリオ" panose="020B0604030504040204" pitchFamily="50" charset="-128"/>
              </a:defRPr>
            </a:lvl1pPr>
            <a:lvl5pPr>
              <a:defRPr/>
            </a:lvl5pPr>
          </a:lstStyle>
          <a:p>
            <a:pPr lvl="0"/>
            <a:endParaRPr kumimoji="1" lang="ja-JP" altLang="en-US" dirty="0"/>
          </a:p>
        </p:txBody>
      </p:sp>
      <p:sp>
        <p:nvSpPr>
          <p:cNvPr id="5" name="テキスト プレースホルダー 9"/>
          <p:cNvSpPr>
            <a:spLocks noGrp="1"/>
          </p:cNvSpPr>
          <p:nvPr>
            <p:ph type="body" sz="quarter" idx="14"/>
          </p:nvPr>
        </p:nvSpPr>
        <p:spPr>
          <a:xfrm>
            <a:off x="592089" y="1205136"/>
            <a:ext cx="7940351" cy="783704"/>
          </a:xfrm>
          <a:prstGeom prst="rect">
            <a:avLst/>
          </a:prstGeom>
        </p:spPr>
        <p:txBody>
          <a:bodyPr/>
          <a:lstStyle>
            <a:lvl1pPr marL="0" indent="0">
              <a:buNone/>
              <a:defRPr sz="1800">
                <a:latin typeface="メイリオ" panose="020B0604030504040204" pitchFamily="50" charset="-128"/>
                <a:ea typeface="メイリオ" panose="020B0604030504040204" pitchFamily="50" charset="-128"/>
                <a:cs typeface="メイリオ" panose="020B0604030504040204" pitchFamily="50" charset="-128"/>
              </a:defRPr>
            </a:lvl1pPr>
            <a:lvl5pPr>
              <a:defRPr/>
            </a:lvl5pPr>
          </a:lstStyle>
          <a:p>
            <a:pPr lvl="0"/>
            <a:endParaRPr kumimoji="1" lang="ja-JP" altLang="en-US" dirty="0"/>
          </a:p>
        </p:txBody>
      </p:sp>
      <p:sp>
        <p:nvSpPr>
          <p:cNvPr id="7"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200">
                <a:latin typeface="+mj-lt"/>
                <a:ea typeface="A-OTF 新ゴ Pro L" pitchFamily="34" charset="-128"/>
              </a:defRPr>
            </a:lvl1pPr>
          </a:lstStyle>
          <a:p>
            <a:fld id="{99AD903E-2787-9244-93D6-61CE01669DE3}" type="slidenum">
              <a:rPr lang="ja-JP" altLang="en-US" smtClean="0">
                <a:solidFill>
                  <a:srgbClr val="201815"/>
                </a:solidFill>
              </a:rPr>
              <a:pPr/>
              <a:t>‹#›</a:t>
            </a:fld>
            <a:endParaRPr lang="ja-JP" altLang="en-US" dirty="0">
              <a:solidFill>
                <a:srgbClr val="201815"/>
              </a:solidFill>
            </a:endParaRPr>
          </a:p>
        </p:txBody>
      </p:sp>
    </p:spTree>
    <p:extLst>
      <p:ext uri="{BB962C8B-B14F-4D97-AF65-F5344CB8AC3E}">
        <p14:creationId xmlns:p14="http://schemas.microsoft.com/office/powerpoint/2010/main" val="2829662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白紙">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2000" b="1">
                <a:latin typeface="+mj-ea"/>
                <a:ea typeface="+mj-ea"/>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3847782792"/>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ND_THANK YOU">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6307" y="3636000"/>
            <a:ext cx="3911397" cy="719351"/>
          </a:xfrm>
          <a:prstGeom prst="rect">
            <a:avLst/>
          </a:prstGeom>
        </p:spPr>
      </p:pic>
      <p:cxnSp>
        <p:nvCxnSpPr>
          <p:cNvPr id="5" name="直線コネクタ 4"/>
          <p:cNvCxnSpPr/>
          <p:nvPr userDrawn="1"/>
        </p:nvCxnSpPr>
        <p:spPr>
          <a:xfrm>
            <a:off x="2322000" y="3276600"/>
            <a:ext cx="45000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6" name="TextBox 11"/>
          <p:cNvSpPr txBox="1"/>
          <p:nvPr userDrawn="1"/>
        </p:nvSpPr>
        <p:spPr>
          <a:xfrm>
            <a:off x="2634200" y="2387210"/>
            <a:ext cx="3875600" cy="677108"/>
          </a:xfrm>
          <a:prstGeom prst="rect">
            <a:avLst/>
          </a:prstGeom>
          <a:noFill/>
        </p:spPr>
        <p:txBody>
          <a:bodyPr wrap="square" rtlCol="0">
            <a:spAutoFit/>
          </a:bodyPr>
          <a:lstStyle/>
          <a:p>
            <a:pPr algn="ctr"/>
            <a:r>
              <a:rPr kumimoji="1" lang="en-US" altLang="ja-JP" sz="3800" spc="300" dirty="0">
                <a:solidFill>
                  <a:srgbClr val="12B3C7"/>
                </a:solidFill>
                <a:latin typeface="R Frutiger Roman"/>
                <a:cs typeface="R Frutiger Roman"/>
              </a:rPr>
              <a:t>THANK YOU</a:t>
            </a:r>
            <a:endParaRPr kumimoji="1" lang="ja-JP" altLang="en-US" sz="3800" spc="300" dirty="0">
              <a:solidFill>
                <a:srgbClr val="12B3C7"/>
              </a:solidFill>
              <a:latin typeface="R Frutiger Roman"/>
              <a:cs typeface="R Frutiger Roman"/>
            </a:endParaRPr>
          </a:p>
        </p:txBody>
      </p:sp>
    </p:spTree>
    <p:extLst>
      <p:ext uri="{BB962C8B-B14F-4D97-AF65-F5344CB8AC3E}">
        <p14:creationId xmlns:p14="http://schemas.microsoft.com/office/powerpoint/2010/main" val="2337069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タイトルのみ ">
    <p:spTree>
      <p:nvGrpSpPr>
        <p:cNvPr id="1" name=""/>
        <p:cNvGrpSpPr/>
        <p:nvPr/>
      </p:nvGrpSpPr>
      <p:grpSpPr>
        <a:xfrm>
          <a:off x="0" y="0"/>
          <a:ext cx="0" cy="0"/>
          <a:chOff x="0" y="0"/>
          <a:chExt cx="0" cy="0"/>
        </a:xfrm>
      </p:grpSpPr>
      <p:sp>
        <p:nvSpPr>
          <p:cNvPr id="18" name="タイトル プレースホルダー 1"/>
          <p:cNvSpPr txBox="1">
            <a:spLocks/>
          </p:cNvSpPr>
          <p:nvPr userDrawn="1"/>
        </p:nvSpPr>
        <p:spPr>
          <a:xfrm>
            <a:off x="360000" y="198000"/>
            <a:ext cx="8424000" cy="432000"/>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kumimoji="1" sz="2800" i="1" kern="1200">
                <a:solidFill>
                  <a:srgbClr val="12B3C7"/>
                </a:solidFill>
                <a:latin typeface="+mj-lt"/>
                <a:ea typeface="Noto Sans CJK JP Medium" panose="020B0600000000000000"/>
                <a:cs typeface="+mj-cs"/>
              </a:defRPr>
            </a:lvl1pPr>
          </a:lstStyle>
          <a:p>
            <a:endParaRPr lang="ja-JP" altLang="en-US" dirty="0"/>
          </a:p>
        </p:txBody>
      </p:sp>
      <p:sp>
        <p:nvSpPr>
          <p:cNvPr id="19" name="正方形/長方形 18"/>
          <p:cNvSpPr/>
          <p:nvPr userDrawn="1"/>
        </p:nvSpPr>
        <p:spPr>
          <a:xfrm>
            <a:off x="4212000" y="720000"/>
            <a:ext cx="720000" cy="28800"/>
          </a:xfrm>
          <a:prstGeom prst="rect">
            <a:avLst/>
          </a:prstGeom>
          <a:solidFill>
            <a:srgbClr val="12B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userDrawn="1"/>
        </p:nvSpPr>
        <p:spPr>
          <a:xfrm>
            <a:off x="0" y="6451600"/>
            <a:ext cx="9144000" cy="406400"/>
          </a:xfrm>
          <a:prstGeom prst="rect">
            <a:avLst/>
          </a:prstGeom>
          <a:solidFill>
            <a:srgbClr val="C9C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3" name="図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00" y="6536000"/>
            <a:ext cx="815125" cy="237600"/>
          </a:xfrm>
          <a:prstGeom prst="rect">
            <a:avLst/>
          </a:prstGeom>
        </p:spPr>
      </p:pic>
      <p:sp>
        <p:nvSpPr>
          <p:cNvPr id="24" name="ひし形 23"/>
          <p:cNvSpPr/>
          <p:nvPr userDrawn="1"/>
        </p:nvSpPr>
        <p:spPr>
          <a:xfrm>
            <a:off x="8804640" y="6528800"/>
            <a:ext cx="252000" cy="2520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スライド番号プレースホルダー 5"/>
          <p:cNvSpPr txBox="1">
            <a:spLocks/>
          </p:cNvSpPr>
          <p:nvPr userDrawn="1"/>
        </p:nvSpPr>
        <p:spPr>
          <a:xfrm>
            <a:off x="8822640" y="6546800"/>
            <a:ext cx="216000" cy="226800"/>
          </a:xfrm>
          <a:prstGeom prst="rect">
            <a:avLst/>
          </a:prstGeom>
        </p:spPr>
        <p:txBody>
          <a:bodyPr vert="horz" wrap="none" lIns="0" tIns="0" rIns="0" bIns="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fld id="{FE7FBBFF-2ABF-4B9E-9BB7-5182CAFC50BA}" type="slidenum">
              <a:rPr lang="ja-JP" altLang="en-US" smtClean="0">
                <a:solidFill>
                  <a:srgbClr val="C9C9CB"/>
                </a:solidFill>
                <a:ea typeface="Noto Sans CJK JP Medium" panose="020B0600000000000000"/>
              </a:rPr>
              <a:pPr algn="ctr"/>
              <a:t>‹#›</a:t>
            </a:fld>
            <a:endParaRPr lang="ja-JP" altLang="en-US" dirty="0">
              <a:solidFill>
                <a:srgbClr val="C9C9CB"/>
              </a:solidFill>
              <a:ea typeface="Noto Sans CJK JP Medium" panose="020B0600000000000000"/>
            </a:endParaRPr>
          </a:p>
        </p:txBody>
      </p:sp>
      <p:sp>
        <p:nvSpPr>
          <p:cNvPr id="11" name="タイトル 1"/>
          <p:cNvSpPr>
            <a:spLocks noGrp="1"/>
          </p:cNvSpPr>
          <p:nvPr>
            <p:ph type="title"/>
          </p:nvPr>
        </p:nvSpPr>
        <p:spPr>
          <a:xfrm>
            <a:off x="360000" y="198000"/>
            <a:ext cx="8424000" cy="432000"/>
          </a:xfrm>
        </p:spPr>
        <p:txBody>
          <a:bodyPr lIns="0" tIns="0" rIns="0" bIns="0">
            <a:noAutofit/>
          </a:bodyPr>
          <a:lstStyle>
            <a:lvl1pPr>
              <a:defRPr sz="3200">
                <a:solidFill>
                  <a:srgbClr val="12B3C7"/>
                </a:solidFill>
                <a:latin typeface="Noto Sans CJK JP DemiLight" panose="020B0400000000000000" pitchFamily="34" charset="-128"/>
                <a:ea typeface="Noto Sans CJK JP DemiLight" panose="020B0400000000000000" pitchFamily="34" charset="-128"/>
              </a:defRPr>
            </a:lvl1pPr>
          </a:lstStyle>
          <a:p>
            <a:r>
              <a:rPr kumimoji="1" lang="ja-JP" altLang="en-US" dirty="0"/>
              <a:t>マスター タイトルの書式設定</a:t>
            </a:r>
          </a:p>
        </p:txBody>
      </p:sp>
    </p:spTree>
    <p:extLst>
      <p:ext uri="{BB962C8B-B14F-4D97-AF65-F5344CB8AC3E}">
        <p14:creationId xmlns:p14="http://schemas.microsoft.com/office/powerpoint/2010/main" val="2867243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タイトル スライド">
    <p:spTree>
      <p:nvGrpSpPr>
        <p:cNvPr id="1" name=""/>
        <p:cNvGrpSpPr/>
        <p:nvPr/>
      </p:nvGrpSpPr>
      <p:grpSpPr>
        <a:xfrm>
          <a:off x="0" y="0"/>
          <a:ext cx="0" cy="0"/>
          <a:chOff x="0" y="0"/>
          <a:chExt cx="0" cy="0"/>
        </a:xfrm>
      </p:grpSpPr>
      <p:sp>
        <p:nvSpPr>
          <p:cNvPr id="5" name="正方形/長方形 4"/>
          <p:cNvSpPr/>
          <p:nvPr userDrawn="1"/>
        </p:nvSpPr>
        <p:spPr>
          <a:xfrm>
            <a:off x="-1" y="-27384"/>
            <a:ext cx="9144000" cy="648072"/>
          </a:xfrm>
          <a:prstGeom prst="rect">
            <a:avLst/>
          </a:prstGeom>
          <a:solidFill>
            <a:srgbClr val="12B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2"/>
          <p:cNvPicPr>
            <a:picLocks noChangeAspect="1" noChangeArrowheads="1"/>
          </p:cNvPicPr>
          <p:nvPr userDrawn="1"/>
        </p:nvPicPr>
        <p:blipFill>
          <a:blip r:embed="rId2" cstate="print"/>
          <a:srcRect/>
          <a:stretch>
            <a:fillRect/>
          </a:stretch>
        </p:blipFill>
        <p:spPr bwMode="auto">
          <a:xfrm>
            <a:off x="7595829" y="-27384"/>
            <a:ext cx="1548171" cy="648072"/>
          </a:xfrm>
          <a:prstGeom prst="rect">
            <a:avLst/>
          </a:prstGeom>
          <a:noFill/>
          <a:ln w="9525">
            <a:noFill/>
            <a:miter lim="800000"/>
            <a:headEnd/>
            <a:tailEnd/>
          </a:ln>
        </p:spPr>
      </p:pic>
      <p:sp>
        <p:nvSpPr>
          <p:cNvPr id="4" name="正方形/長方形 3"/>
          <p:cNvSpPr/>
          <p:nvPr userDrawn="1"/>
        </p:nvSpPr>
        <p:spPr>
          <a:xfrm>
            <a:off x="0" y="6451600"/>
            <a:ext cx="9144000" cy="406400"/>
          </a:xfrm>
          <a:prstGeom prst="rect">
            <a:avLst/>
          </a:prstGeom>
          <a:solidFill>
            <a:srgbClr val="C9C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00" y="6536000"/>
            <a:ext cx="815125" cy="237600"/>
          </a:xfrm>
          <a:prstGeom prst="rect">
            <a:avLst/>
          </a:prstGeom>
        </p:spPr>
      </p:pic>
    </p:spTree>
    <p:extLst>
      <p:ext uri="{BB962C8B-B14F-4D97-AF65-F5344CB8AC3E}">
        <p14:creationId xmlns:p14="http://schemas.microsoft.com/office/powerpoint/2010/main" val="3796977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5" name="正方形/長方形 4"/>
          <p:cNvSpPr/>
          <p:nvPr userDrawn="1"/>
        </p:nvSpPr>
        <p:spPr>
          <a:xfrm>
            <a:off x="-1" y="-27384"/>
            <a:ext cx="9144000" cy="648072"/>
          </a:xfrm>
          <a:prstGeom prst="rect">
            <a:avLst/>
          </a:prstGeom>
          <a:solidFill>
            <a:srgbClr val="12B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2"/>
          <p:cNvPicPr>
            <a:picLocks noChangeAspect="1" noChangeArrowheads="1"/>
          </p:cNvPicPr>
          <p:nvPr userDrawn="1"/>
        </p:nvPicPr>
        <p:blipFill>
          <a:blip r:embed="rId2" cstate="print"/>
          <a:srcRect/>
          <a:stretch>
            <a:fillRect/>
          </a:stretch>
        </p:blipFill>
        <p:spPr bwMode="auto">
          <a:xfrm>
            <a:off x="7595829" y="-27384"/>
            <a:ext cx="1548171" cy="648072"/>
          </a:xfrm>
          <a:prstGeom prst="rect">
            <a:avLst/>
          </a:prstGeom>
          <a:noFill/>
          <a:ln w="9525">
            <a:noFill/>
            <a:miter lim="800000"/>
            <a:headEnd/>
            <a:tailEnd/>
          </a:ln>
        </p:spPr>
      </p:pic>
      <p:pic>
        <p:nvPicPr>
          <p:cNvPr id="7" name="図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00" y="6536000"/>
            <a:ext cx="815125" cy="237600"/>
          </a:xfrm>
          <a:prstGeom prst="rect">
            <a:avLst/>
          </a:prstGeom>
        </p:spPr>
      </p:pic>
    </p:spTree>
    <p:extLst>
      <p:ext uri="{BB962C8B-B14F-4D97-AF65-F5344CB8AC3E}">
        <p14:creationId xmlns:p14="http://schemas.microsoft.com/office/powerpoint/2010/main" val="17066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ユーザー設定レイアウト">
    <p:spTree>
      <p:nvGrpSpPr>
        <p:cNvPr id="1" name=""/>
        <p:cNvGrpSpPr/>
        <p:nvPr/>
      </p:nvGrpSpPr>
      <p:grpSpPr>
        <a:xfrm>
          <a:off x="0" y="0"/>
          <a:ext cx="0" cy="0"/>
          <a:chOff x="0" y="0"/>
          <a:chExt cx="0" cy="0"/>
        </a:xfrm>
      </p:grpSpPr>
      <p:sp>
        <p:nvSpPr>
          <p:cNvPr id="3" name="Rectangle 116"/>
          <p:cNvSpPr>
            <a:spLocks noChangeArrowheads="1"/>
          </p:cNvSpPr>
          <p:nvPr userDrawn="1"/>
        </p:nvSpPr>
        <p:spPr bwMode="auto">
          <a:xfrm>
            <a:off x="1263339" y="730472"/>
            <a:ext cx="5108861" cy="54000"/>
          </a:xfrm>
          <a:prstGeom prst="rect">
            <a:avLst/>
          </a:prstGeom>
          <a:solidFill>
            <a:srgbClr val="28BEE1"/>
          </a:solidFill>
          <a:ln w="952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1100">
              <a:solidFill>
                <a:srgbClr val="000000"/>
              </a:solidFill>
            </a:endParaRPr>
          </a:p>
        </p:txBody>
      </p:sp>
      <p:sp>
        <p:nvSpPr>
          <p:cNvPr id="4" name="Rectangle 117"/>
          <p:cNvSpPr>
            <a:spLocks noChangeArrowheads="1"/>
          </p:cNvSpPr>
          <p:nvPr userDrawn="1"/>
        </p:nvSpPr>
        <p:spPr bwMode="auto">
          <a:xfrm>
            <a:off x="0" y="730472"/>
            <a:ext cx="1263340" cy="54000"/>
          </a:xfrm>
          <a:prstGeom prst="rect">
            <a:avLst/>
          </a:prstGeom>
          <a:solidFill>
            <a:srgbClr val="003C2C"/>
          </a:solidFill>
          <a:ln w="9525" algn="ctr">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ja-JP" altLang="en-US" sz="1100">
              <a:solidFill>
                <a:srgbClr val="000000"/>
              </a:solidFill>
            </a:endParaRPr>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88224" y="188640"/>
            <a:ext cx="2159938" cy="565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4459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
        <p:cNvGrpSpPr/>
        <p:nvPr/>
      </p:nvGrpSpPr>
      <p:grpSpPr>
        <a:xfrm>
          <a:off x="0" y="0"/>
          <a:ext cx="0" cy="0"/>
          <a:chOff x="0" y="0"/>
          <a:chExt cx="0" cy="0"/>
        </a:xfrm>
      </p:grpSpPr>
      <p:sp>
        <p:nvSpPr>
          <p:cNvPr id="33" name="Google Shape;33;p8"/>
          <p:cNvSpPr txBox="1">
            <a:spLocks noGrp="1"/>
          </p:cNvSpPr>
          <p:nvPr>
            <p:ph type="sldNum" idx="12"/>
          </p:nvPr>
        </p:nvSpPr>
        <p:spPr>
          <a:xfrm>
            <a:off x="4297650" y="0"/>
            <a:ext cx="548700" cy="468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79565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中表紙-1">
    <p:spTree>
      <p:nvGrpSpPr>
        <p:cNvPr id="1" name=""/>
        <p:cNvGrpSpPr/>
        <p:nvPr/>
      </p:nvGrpSpPr>
      <p:grpSpPr>
        <a:xfrm>
          <a:off x="0" y="0"/>
          <a:ext cx="0" cy="0"/>
          <a:chOff x="0" y="0"/>
          <a:chExt cx="0" cy="0"/>
        </a:xfrm>
      </p:grpSpPr>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 name="テキスト プレースホルダー 2"/>
          <p:cNvSpPr>
            <a:spLocks noGrp="1"/>
          </p:cNvSpPr>
          <p:nvPr>
            <p:ph type="body" sz="quarter" idx="13" hasCustomPrompt="1"/>
          </p:nvPr>
        </p:nvSpPr>
        <p:spPr>
          <a:xfrm>
            <a:off x="467544" y="2887286"/>
            <a:ext cx="8136904" cy="432048"/>
          </a:xfrm>
          <a:prstGeom prst="rect">
            <a:avLst/>
          </a:prstGeom>
        </p:spPr>
        <p:txBody>
          <a:bodyPr/>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stStyle>
          <a:p>
            <a:pPr lvl="0"/>
            <a:r>
              <a:rPr kumimoji="1" lang="ja-JP" altLang="en-US" dirty="0"/>
              <a:t>中表紙のタイトル</a:t>
            </a:r>
          </a:p>
        </p:txBody>
      </p:sp>
      <p:sp>
        <p:nvSpPr>
          <p:cNvPr id="5" name="スライド番号プレースホルダ 3"/>
          <p:cNvSpPr txBox="1">
            <a:spLocks/>
          </p:cNvSpPr>
          <p:nvPr userDrawn="1"/>
        </p:nvSpPr>
        <p:spPr>
          <a:xfrm>
            <a:off x="7839000" y="6580584"/>
            <a:ext cx="1269504" cy="277416"/>
          </a:xfrm>
          <a:prstGeom prst="rect">
            <a:avLst/>
          </a:prstGeom>
        </p:spPr>
        <p:txBody>
          <a:bodyPr/>
          <a:lstStyle>
            <a:defPPr>
              <a:defRPr lang="ja-JP"/>
            </a:defPPr>
            <a:lvl1pPr marL="0" algn="r" defTabSz="457200" rtl="0" eaLnBrk="1" latinLnBrk="0" hangingPunct="1">
              <a:defRPr kumimoji="1" sz="1100" kern="1200">
                <a:solidFill>
                  <a:schemeClr val="tx1"/>
                </a:solidFill>
                <a:latin typeface="+mn-ea"/>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99AD903E-2787-9244-93D6-61CE01669DE3}" type="slidenum">
              <a:rPr lang="ja-JP" altLang="en-US" smtClean="0"/>
              <a:pPr/>
              <a:t>‹#›</a:t>
            </a:fld>
            <a:endParaRPr lang="ja-JP" altLang="en-US" dirty="0"/>
          </a:p>
        </p:txBody>
      </p:sp>
    </p:spTree>
    <p:extLst>
      <p:ext uri="{BB962C8B-B14F-4D97-AF65-F5344CB8AC3E}">
        <p14:creationId xmlns:p14="http://schemas.microsoft.com/office/powerpoint/2010/main" val="296039534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68240" y="656728"/>
            <a:ext cx="6264000" cy="324000"/>
          </a:xfrm>
          <a:prstGeom prst="rect">
            <a:avLst/>
          </a:prstGeom>
        </p:spPr>
        <p:txBody>
          <a:bodyPr/>
          <a:lstStyle/>
          <a:p>
            <a:r>
              <a:rPr kumimoji="1" lang="ja-JP" altLang="en-US"/>
              <a:t>マスター タイトルの書式設定</a:t>
            </a:r>
          </a:p>
        </p:txBody>
      </p:sp>
      <p:sp>
        <p:nvSpPr>
          <p:cNvPr id="6" name="スライド番号プレースホルダー 5"/>
          <p:cNvSpPr>
            <a:spLocks noGrp="1"/>
          </p:cNvSpPr>
          <p:nvPr>
            <p:ph type="sldNum" sz="quarter" idx="10"/>
          </p:nvPr>
        </p:nvSpPr>
        <p:spPr>
          <a:xfrm>
            <a:off x="6974904" y="6520259"/>
            <a:ext cx="2133600" cy="365125"/>
          </a:xfrm>
          <a:prstGeom prst="rect">
            <a:avLst/>
          </a:prstGeom>
        </p:spPr>
        <p:txBody>
          <a:bodyPr/>
          <a:lstStyle/>
          <a:p>
            <a:fld id="{B4D007DB-033F-4D0E-8F1F-F48F905DCDAE}" type="slidenum">
              <a:rPr kumimoji="1" lang="ja-JP" altLang="en-US" smtClean="0"/>
              <a:t>‹#›</a:t>
            </a:fld>
            <a:endParaRPr kumimoji="1" lang="ja-JP" altLang="en-US" dirty="0"/>
          </a:p>
        </p:txBody>
      </p:sp>
      <p:cxnSp>
        <p:nvCxnSpPr>
          <p:cNvPr id="4" name="直線コネクタ 3"/>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3411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本文">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3"/>
          </p:nvPr>
        </p:nvSpPr>
        <p:spPr>
          <a:xfrm>
            <a:off x="381855" y="248532"/>
            <a:ext cx="5832475" cy="360040"/>
          </a:xfrm>
          <a:prstGeom prst="rect">
            <a:avLst/>
          </a:prstGeom>
        </p:spPr>
        <p:txBody>
          <a:bodyPr anchor="ctr"/>
          <a:lstStyle>
            <a:lvl1pPr marL="0" indent="0">
              <a:buNone/>
              <a:defRPr sz="1900">
                <a:latin typeface="メイリオ" panose="020B0604030504040204" pitchFamily="50" charset="-128"/>
                <a:ea typeface="メイリオ" panose="020B0604030504040204" pitchFamily="50" charset="-128"/>
                <a:cs typeface="メイリオ" panose="020B0604030504040204" pitchFamily="50" charset="-128"/>
              </a:defRPr>
            </a:lvl1pPr>
            <a:lvl5pPr>
              <a:defRPr/>
            </a:lvl5pPr>
          </a:lstStyle>
          <a:p>
            <a:pPr lvl="0"/>
            <a:endParaRPr kumimoji="1" lang="ja-JP" altLang="en-US" dirty="0"/>
          </a:p>
        </p:txBody>
      </p:sp>
      <p:sp>
        <p:nvSpPr>
          <p:cNvPr id="5" name="スライド番号プレースホルダ 3"/>
          <p:cNvSpPr txBox="1">
            <a:spLocks/>
          </p:cNvSpPr>
          <p:nvPr userDrawn="1"/>
        </p:nvSpPr>
        <p:spPr>
          <a:xfrm>
            <a:off x="7839000" y="6582560"/>
            <a:ext cx="1269504" cy="277416"/>
          </a:xfrm>
          <a:prstGeom prst="rect">
            <a:avLst/>
          </a:prstGeom>
        </p:spPr>
        <p:txBody>
          <a:bodyPr/>
          <a:lstStyle>
            <a:defPPr>
              <a:defRPr lang="ja-JP"/>
            </a:defPPr>
            <a:lvl1pPr algn="r">
              <a:defRPr sz="1100">
                <a:latin typeface="+mn-ea"/>
              </a:defRPr>
            </a:lvl1pPr>
          </a:lstStyle>
          <a:p>
            <a:pPr lvl="0"/>
            <a:fld id="{99AD903E-2787-9244-93D6-61CE01669DE3}" type="slidenum">
              <a:rPr lang="ja-JP" altLang="en-US" smtClean="0"/>
              <a:pPr lvl="0"/>
              <a:t>‹#›</a:t>
            </a:fld>
            <a:endParaRPr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4006025"/>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3"/>
          </p:nvPr>
        </p:nvSpPr>
        <p:spPr>
          <a:xfrm>
            <a:off x="381855" y="248532"/>
            <a:ext cx="5832475" cy="360040"/>
          </a:xfrm>
          <a:prstGeom prst="rect">
            <a:avLst/>
          </a:prstGeom>
        </p:spPr>
        <p:txBody>
          <a:bodyPr anchor="ctr"/>
          <a:lstStyle>
            <a:lvl1pPr marL="0" indent="0">
              <a:buNone/>
              <a:defRPr sz="1900">
                <a:latin typeface="メイリオ" panose="020B0604030504040204" pitchFamily="50" charset="-128"/>
                <a:ea typeface="メイリオ" panose="020B0604030504040204" pitchFamily="50" charset="-128"/>
                <a:cs typeface="メイリオ" panose="020B0604030504040204" pitchFamily="50" charset="-128"/>
              </a:defRPr>
            </a:lvl1pPr>
            <a:lvl5pPr>
              <a:defRPr/>
            </a:lvl5pPr>
          </a:lstStyle>
          <a:p>
            <a:pPr lvl="0"/>
            <a:endParaRPr kumimoji="1" lang="ja-JP" altLang="en-US" dirty="0"/>
          </a:p>
        </p:txBody>
      </p:sp>
      <p:sp>
        <p:nvSpPr>
          <p:cNvPr id="5" name="スライド番号プレースホルダ 3"/>
          <p:cNvSpPr txBox="1">
            <a:spLocks/>
          </p:cNvSpPr>
          <p:nvPr userDrawn="1"/>
        </p:nvSpPr>
        <p:spPr>
          <a:xfrm>
            <a:off x="7839000" y="6582560"/>
            <a:ext cx="1269504" cy="277416"/>
          </a:xfrm>
          <a:prstGeom prst="rect">
            <a:avLst/>
          </a:prstGeom>
        </p:spPr>
        <p:txBody>
          <a:bodyPr/>
          <a:lstStyle>
            <a:defPPr>
              <a:defRPr lang="ja-JP"/>
            </a:defPPr>
            <a:lvl1pPr algn="r">
              <a:defRPr sz="1100">
                <a:latin typeface="+mn-ea"/>
              </a:defRPr>
            </a:lvl1pPr>
          </a:lstStyle>
          <a:p>
            <a:pPr lvl="0"/>
            <a:fld id="{99AD903E-2787-9244-93D6-61CE01669DE3}" type="slidenum">
              <a:rPr lang="ja-JP" altLang="en-US" smtClean="0"/>
              <a:pPr lvl="0"/>
              <a:t>‹#›</a:t>
            </a:fld>
            <a:endParaRPr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コンテンツ プレースホルダー 9">
            <a:extLst>
              <a:ext uri="{FF2B5EF4-FFF2-40B4-BE49-F238E27FC236}">
                <a16:creationId xmlns:a16="http://schemas.microsoft.com/office/drawing/2014/main" id="{0DF4EEAD-2C2A-481F-8C87-B24D6AC8B8F4}"/>
              </a:ext>
            </a:extLst>
          </p:cNvPr>
          <p:cNvSpPr>
            <a:spLocks noGrp="1"/>
          </p:cNvSpPr>
          <p:nvPr>
            <p:ph sz="quarter" idx="14"/>
          </p:nvPr>
        </p:nvSpPr>
        <p:spPr>
          <a:xfrm>
            <a:off x="382588" y="981075"/>
            <a:ext cx="8402637" cy="5518150"/>
          </a:xfrm>
          <a:prstGeom prst="rect">
            <a:avLst/>
          </a:prstGeom>
        </p:spPr>
        <p:txBody>
          <a:bodyPr/>
          <a:lstStyle>
            <a:lvl1pPr>
              <a:defRPr sz="2400"/>
            </a:lvl1pPr>
            <a:lvl2pPr>
              <a:defRPr sz="2000"/>
            </a:lvl2pPr>
            <a:lvl3pPr>
              <a:defRPr sz="1800"/>
            </a:lvl3pPr>
            <a:lvl4pPr>
              <a:defRPr sz="1600"/>
            </a:lvl4pPr>
            <a:lvl5pPr>
              <a:defRPr sz="14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7" name="直線コネクタ 6">
            <a:extLst>
              <a:ext uri="{FF2B5EF4-FFF2-40B4-BE49-F238E27FC236}">
                <a16:creationId xmlns:a16="http://schemas.microsoft.com/office/drawing/2014/main" id="{7E5F1B72-0BEA-44FF-928F-93DD1E7983FB}"/>
              </a:ext>
            </a:extLst>
          </p:cNvPr>
          <p:cNvCxnSpPr/>
          <p:nvPr userDrawn="1"/>
        </p:nvCxnSpPr>
        <p:spPr>
          <a:xfrm>
            <a:off x="306000" y="756196"/>
            <a:ext cx="8532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0932858"/>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ND_THANK YOU">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6307" y="3636000"/>
            <a:ext cx="3911397" cy="719351"/>
          </a:xfrm>
          <a:prstGeom prst="rect">
            <a:avLst/>
          </a:prstGeom>
        </p:spPr>
      </p:pic>
      <p:cxnSp>
        <p:nvCxnSpPr>
          <p:cNvPr id="5" name="直線コネクタ 4"/>
          <p:cNvCxnSpPr/>
          <p:nvPr userDrawn="1"/>
        </p:nvCxnSpPr>
        <p:spPr>
          <a:xfrm>
            <a:off x="2322000" y="3276600"/>
            <a:ext cx="45000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6" name="TextBox 11"/>
          <p:cNvSpPr txBox="1"/>
          <p:nvPr userDrawn="1"/>
        </p:nvSpPr>
        <p:spPr>
          <a:xfrm>
            <a:off x="2634200" y="2387210"/>
            <a:ext cx="3875600" cy="677108"/>
          </a:xfrm>
          <a:prstGeom prst="rect">
            <a:avLst/>
          </a:prstGeom>
          <a:noFill/>
        </p:spPr>
        <p:txBody>
          <a:bodyPr wrap="square" rtlCol="0">
            <a:spAutoFit/>
          </a:bodyPr>
          <a:lstStyle/>
          <a:p>
            <a:pPr algn="ctr"/>
            <a:r>
              <a:rPr kumimoji="1" lang="en-US" altLang="ja-JP" sz="3800" spc="300" dirty="0">
                <a:solidFill>
                  <a:srgbClr val="12B3C7"/>
                </a:solidFill>
                <a:latin typeface="R Frutiger Roman"/>
                <a:cs typeface="R Frutiger Roman"/>
              </a:rPr>
              <a:t>THANK YOU</a:t>
            </a:r>
            <a:endParaRPr kumimoji="1" lang="ja-JP" altLang="en-US" sz="3800" spc="300" dirty="0">
              <a:solidFill>
                <a:srgbClr val="12B3C7"/>
              </a:solidFill>
              <a:latin typeface="R Frutiger Roman"/>
              <a:cs typeface="R Frutiger Roman"/>
            </a:endParaRPr>
          </a:p>
        </p:txBody>
      </p:sp>
    </p:spTree>
    <p:extLst>
      <p:ext uri="{BB962C8B-B14F-4D97-AF65-F5344CB8AC3E}">
        <p14:creationId xmlns:p14="http://schemas.microsoft.com/office/powerpoint/2010/main" val="41512928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_ご挨拶">
    <p:spTree>
      <p:nvGrpSpPr>
        <p:cNvPr id="1" name=""/>
        <p:cNvGrpSpPr/>
        <p:nvPr/>
      </p:nvGrpSpPr>
      <p:grpSpPr>
        <a:xfrm>
          <a:off x="0" y="0"/>
          <a:ext cx="0" cy="0"/>
          <a:chOff x="0" y="0"/>
          <a:chExt cx="0" cy="0"/>
        </a:xfrm>
      </p:grpSpPr>
      <p:cxnSp>
        <p:nvCxnSpPr>
          <p:cNvPr id="3" name="直線コネクタ 2"/>
          <p:cNvCxnSpPr/>
          <p:nvPr userDrawn="1"/>
        </p:nvCxnSpPr>
        <p:spPr>
          <a:xfrm>
            <a:off x="2322000" y="3276600"/>
            <a:ext cx="4500000" cy="1588"/>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4" name="テキスト ボックス 3"/>
          <p:cNvSpPr txBox="1"/>
          <p:nvPr userDrawn="1"/>
        </p:nvSpPr>
        <p:spPr>
          <a:xfrm>
            <a:off x="2252548" y="2564904"/>
            <a:ext cx="4638904" cy="523220"/>
          </a:xfrm>
          <a:prstGeom prst="rect">
            <a:avLst/>
          </a:prstGeom>
          <a:noFill/>
        </p:spPr>
        <p:txBody>
          <a:bodyPr wrap="square" rtlCol="0">
            <a:spAutoFit/>
          </a:bodyPr>
          <a:lstStyle/>
          <a:p>
            <a:pPr algn="ctr"/>
            <a:r>
              <a:rPr kumimoji="1" lang="ja-JP" altLang="en-US" sz="2800" dirty="0">
                <a:solidFill>
                  <a:srgbClr val="12B3C7"/>
                </a:solidFill>
                <a:latin typeface="ＭＳ Ｐゴシック"/>
                <a:ea typeface="ＭＳ Ｐゴシック"/>
                <a:cs typeface="ＭＳ Ｐゴシック"/>
              </a:rPr>
              <a:t>ご清聴ありがとうございました</a:t>
            </a:r>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6307" y="3636000"/>
            <a:ext cx="3911397" cy="719351"/>
          </a:xfrm>
          <a:prstGeom prst="rect">
            <a:avLst/>
          </a:prstGeom>
        </p:spPr>
      </p:pic>
    </p:spTree>
    <p:extLst>
      <p:ext uri="{BB962C8B-B14F-4D97-AF65-F5344CB8AC3E}">
        <p14:creationId xmlns:p14="http://schemas.microsoft.com/office/powerpoint/2010/main" val="12605518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ND_ロゴ">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6302" y="3069325"/>
            <a:ext cx="3911397" cy="719351"/>
          </a:xfrm>
          <a:prstGeom prst="rect">
            <a:avLst/>
          </a:prstGeom>
        </p:spPr>
      </p:pic>
    </p:spTree>
    <p:extLst>
      <p:ext uri="{BB962C8B-B14F-4D97-AF65-F5344CB8AC3E}">
        <p14:creationId xmlns:p14="http://schemas.microsoft.com/office/powerpoint/2010/main" val="2649350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本文">
    <p:spTree>
      <p:nvGrpSpPr>
        <p:cNvPr id="1" name=""/>
        <p:cNvGrpSpPr/>
        <p:nvPr/>
      </p:nvGrpSpPr>
      <p:grpSpPr>
        <a:xfrm>
          <a:off x="0" y="0"/>
          <a:ext cx="0" cy="0"/>
          <a:chOff x="0" y="0"/>
          <a:chExt cx="0" cy="0"/>
        </a:xfrm>
      </p:grpSpPr>
      <p:sp>
        <p:nvSpPr>
          <p:cNvPr id="6" name="テキスト プレースホルダー 9"/>
          <p:cNvSpPr>
            <a:spLocks noGrp="1"/>
          </p:cNvSpPr>
          <p:nvPr>
            <p:ph type="body" sz="quarter" idx="13"/>
          </p:nvPr>
        </p:nvSpPr>
        <p:spPr>
          <a:xfrm>
            <a:off x="381855" y="248532"/>
            <a:ext cx="5832475" cy="360040"/>
          </a:xfrm>
          <a:prstGeom prst="rect">
            <a:avLst/>
          </a:prstGeom>
        </p:spPr>
        <p:txBody>
          <a:bodyPr anchor="ctr"/>
          <a:lstStyle>
            <a:lvl1pPr marL="0" indent="0">
              <a:buNone/>
              <a:defRPr sz="1900">
                <a:latin typeface="メイリオ" panose="020B0604030504040204" pitchFamily="50" charset="-128"/>
                <a:ea typeface="メイリオ" panose="020B0604030504040204" pitchFamily="50" charset="-128"/>
                <a:cs typeface="メイリオ" panose="020B0604030504040204" pitchFamily="50" charset="-128"/>
              </a:defRPr>
            </a:lvl1pPr>
            <a:lvl5pPr>
              <a:defRPr/>
            </a:lvl5pPr>
          </a:lstStyle>
          <a:p>
            <a:pPr lvl="0"/>
            <a:endParaRPr kumimoji="1" lang="ja-JP" altLang="en-US" dirty="0"/>
          </a:p>
        </p:txBody>
      </p:sp>
      <p:sp>
        <p:nvSpPr>
          <p:cNvPr id="5" name="スライド番号プレースホルダ 3"/>
          <p:cNvSpPr txBox="1">
            <a:spLocks/>
          </p:cNvSpPr>
          <p:nvPr userDrawn="1"/>
        </p:nvSpPr>
        <p:spPr>
          <a:xfrm>
            <a:off x="7839000" y="6582560"/>
            <a:ext cx="1269504" cy="277416"/>
          </a:xfrm>
          <a:prstGeom prst="rect">
            <a:avLst/>
          </a:prstGeom>
        </p:spPr>
        <p:txBody>
          <a:bodyPr/>
          <a:lstStyle>
            <a:defPPr>
              <a:defRPr lang="ja-JP"/>
            </a:defPPr>
            <a:lvl1pPr algn="r">
              <a:defRPr sz="1100">
                <a:latin typeface="+mn-ea"/>
              </a:defRPr>
            </a:lvl1pPr>
          </a:lstStyle>
          <a:p>
            <a:pPr lvl="0"/>
            <a:fld id="{99AD903E-2787-9244-93D6-61CE01669DE3}" type="slidenum">
              <a:rPr lang="ja-JP" altLang="en-US" smtClean="0"/>
              <a:pPr lvl="0"/>
              <a:t>‹#›</a:t>
            </a:fld>
            <a:endParaRPr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28927725"/>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タイトル スライド">
    <p:spTree>
      <p:nvGrpSpPr>
        <p:cNvPr id="1" name=""/>
        <p:cNvGrpSpPr/>
        <p:nvPr/>
      </p:nvGrpSpPr>
      <p:grpSpPr>
        <a:xfrm>
          <a:off x="0" y="0"/>
          <a:ext cx="0" cy="0"/>
          <a:chOff x="0" y="0"/>
          <a:chExt cx="0" cy="0"/>
        </a:xfrm>
      </p:grpSpPr>
      <p:sp>
        <p:nvSpPr>
          <p:cNvPr id="5" name="正方形/長方形 4"/>
          <p:cNvSpPr/>
          <p:nvPr userDrawn="1"/>
        </p:nvSpPr>
        <p:spPr>
          <a:xfrm>
            <a:off x="-1" y="-27384"/>
            <a:ext cx="9144000" cy="648072"/>
          </a:xfrm>
          <a:prstGeom prst="rect">
            <a:avLst/>
          </a:prstGeom>
          <a:solidFill>
            <a:srgbClr val="12B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pic>
        <p:nvPicPr>
          <p:cNvPr id="6" name="Picture 2"/>
          <p:cNvPicPr>
            <a:picLocks noChangeAspect="1" noChangeArrowheads="1"/>
          </p:cNvPicPr>
          <p:nvPr userDrawn="1"/>
        </p:nvPicPr>
        <p:blipFill>
          <a:blip r:embed="rId2" cstate="print"/>
          <a:srcRect/>
          <a:stretch>
            <a:fillRect/>
          </a:stretch>
        </p:blipFill>
        <p:spPr bwMode="auto">
          <a:xfrm>
            <a:off x="7595829" y="-27384"/>
            <a:ext cx="1548171" cy="648072"/>
          </a:xfrm>
          <a:prstGeom prst="rect">
            <a:avLst/>
          </a:prstGeom>
          <a:noFill/>
          <a:ln w="9525">
            <a:noFill/>
            <a:miter lim="800000"/>
            <a:headEnd/>
            <a:tailEnd/>
          </a:ln>
        </p:spPr>
      </p:pic>
    </p:spTree>
    <p:extLst>
      <p:ext uri="{BB962C8B-B14F-4D97-AF65-F5344CB8AC3E}">
        <p14:creationId xmlns:p14="http://schemas.microsoft.com/office/powerpoint/2010/main" val="3484856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表紙B-1">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67544" y="1275229"/>
            <a:ext cx="6263816" cy="288627"/>
          </a:xfrm>
          <a:prstGeom prst="rect">
            <a:avLst/>
          </a:prstGeom>
        </p:spPr>
        <p:txBody>
          <a:bodyPr/>
          <a:lstStyle>
            <a:lvl1pPr marL="0" indent="0">
              <a:buNone/>
              <a:defRPr sz="1600" baseline="0">
                <a:latin typeface="(日本語用のフォントを使用)"/>
                <a:ea typeface="メイリオ" panose="020B0604030504040204" pitchFamily="50" charset="-128"/>
                <a:cs typeface="ＭＳ Ｐゴシック"/>
              </a:defRPr>
            </a:lvl1pPr>
          </a:lstStyle>
          <a:p>
            <a:pPr lvl="0"/>
            <a:r>
              <a:rPr kumimoji="1" lang="ja-JP" altLang="en-US" dirty="0"/>
              <a:t>○○○○○○○○○株式会社御中</a:t>
            </a:r>
          </a:p>
        </p:txBody>
      </p:sp>
      <p:sp>
        <p:nvSpPr>
          <p:cNvPr id="10" name="テキスト プレースホルダー 9"/>
          <p:cNvSpPr>
            <a:spLocks noGrp="1"/>
          </p:cNvSpPr>
          <p:nvPr>
            <p:ph type="body" sz="quarter" idx="12" hasCustomPrompt="1"/>
          </p:nvPr>
        </p:nvSpPr>
        <p:spPr>
          <a:xfrm>
            <a:off x="467544" y="3442391"/>
            <a:ext cx="1800820" cy="287387"/>
          </a:xfrm>
          <a:prstGeom prst="rect">
            <a:avLst/>
          </a:prstGeom>
        </p:spPr>
        <p:txBody>
          <a:bodyPr/>
          <a:lstStyle>
            <a:lvl1pPr marL="0" indent="0">
              <a:buNone/>
              <a:defRPr sz="1400" baseline="0">
                <a:latin typeface="(日本語用のフォントを使用)"/>
                <a:ea typeface="メイリオ" panose="020B0604030504040204" pitchFamily="50" charset="-128"/>
                <a:cs typeface="ＭＳ Ｐゴシック"/>
              </a:defRPr>
            </a:lvl1pPr>
          </a:lstStyle>
          <a:p>
            <a:pPr lvl="0"/>
            <a:r>
              <a:rPr kumimoji="1" lang="en-US" altLang="ja-JP" dirty="0"/>
              <a:t>0000.00.00</a:t>
            </a:r>
            <a:endParaRPr kumimoji="1" lang="ja-JP" altLang="en-US" dirty="0"/>
          </a:p>
        </p:txBody>
      </p:sp>
      <p:sp>
        <p:nvSpPr>
          <p:cNvPr id="12" name="テキスト プレースホルダー 11"/>
          <p:cNvSpPr>
            <a:spLocks noGrp="1"/>
          </p:cNvSpPr>
          <p:nvPr>
            <p:ph type="body" sz="quarter" idx="13" hasCustomPrompt="1"/>
          </p:nvPr>
        </p:nvSpPr>
        <p:spPr>
          <a:xfrm>
            <a:off x="467544" y="5661873"/>
            <a:ext cx="5544616" cy="288453"/>
          </a:xfrm>
          <a:prstGeom prst="rect">
            <a:avLst/>
          </a:prstGeom>
        </p:spPr>
        <p:txBody>
          <a:bodyPr/>
          <a:lstStyle>
            <a:lvl1pPr marL="0" indent="0">
              <a:buNone/>
              <a:defRPr sz="1200" baseline="0">
                <a:latin typeface="(日本語用のフォントを使用)"/>
                <a:ea typeface="メイリオ" panose="020B0604030504040204" pitchFamily="50" charset="-128"/>
                <a:cs typeface="ＭＳ Ｐゴシック"/>
              </a:defRPr>
            </a:lvl1pPr>
          </a:lstStyle>
          <a:p>
            <a:pPr lvl="0"/>
            <a:r>
              <a:rPr kumimoji="1" lang="ja-JP" altLang="en-US" dirty="0"/>
              <a:t>□□□□□□□本部</a:t>
            </a:r>
          </a:p>
        </p:txBody>
      </p:sp>
      <p:sp>
        <p:nvSpPr>
          <p:cNvPr id="13" name="テキスト プレースホルダー 13"/>
          <p:cNvSpPr>
            <a:spLocks noGrp="1"/>
          </p:cNvSpPr>
          <p:nvPr>
            <p:ph type="body" sz="quarter" idx="14" hasCustomPrompt="1"/>
          </p:nvPr>
        </p:nvSpPr>
        <p:spPr>
          <a:xfrm>
            <a:off x="467543" y="5899980"/>
            <a:ext cx="5510851" cy="252066"/>
          </a:xfrm>
          <a:prstGeom prst="rect">
            <a:avLst/>
          </a:prstGeom>
        </p:spPr>
        <p:txBody>
          <a:bodyPr/>
          <a:lstStyle>
            <a:lvl1pPr marL="0" indent="0">
              <a:buNone/>
              <a:defRPr sz="1200" baseline="0">
                <a:latin typeface="(日本語用のフォントを使用)"/>
                <a:ea typeface="メイリオ" panose="020B0604030504040204" pitchFamily="50" charset="-128"/>
                <a:cs typeface="ＭＳ Ｐゴシック"/>
              </a:defRPr>
            </a:lvl1pPr>
          </a:lstStyle>
          <a:p>
            <a:pPr lvl="0"/>
            <a:r>
              <a:rPr kumimoji="1" lang="ja-JP" altLang="en-US" dirty="0"/>
              <a:t>△△△△△△△△部</a:t>
            </a:r>
          </a:p>
        </p:txBody>
      </p:sp>
      <p:sp>
        <p:nvSpPr>
          <p:cNvPr id="2" name="タイトル 1"/>
          <p:cNvSpPr>
            <a:spLocks noGrp="1"/>
          </p:cNvSpPr>
          <p:nvPr>
            <p:ph type="title" hasCustomPrompt="1"/>
          </p:nvPr>
        </p:nvSpPr>
        <p:spPr>
          <a:xfrm>
            <a:off x="467544" y="2852992"/>
            <a:ext cx="8229600" cy="504000"/>
          </a:xfrm>
          <a:prstGeom prst="rect">
            <a:avLst/>
          </a:prstGeom>
        </p:spPr>
        <p:txBody>
          <a:bodyPr anchor="ctr"/>
          <a:lstStyle>
            <a:lvl1pPr marL="0" indent="0" algn="l">
              <a:buFont typeface="Arial" panose="020B0604020202020204" pitchFamily="34" charset="0"/>
              <a:buNone/>
              <a:defRPr sz="2400" baseline="0">
                <a:latin typeface="(日本語用のフォントを使用)"/>
                <a:ea typeface="メイリオ" panose="020B0604030504040204" pitchFamily="50" charset="-128"/>
              </a:defRPr>
            </a:lvl1pPr>
          </a:lstStyle>
          <a:p>
            <a:r>
              <a:rPr kumimoji="1" lang="ja-JP" altLang="en-US" dirty="0"/>
              <a:t>表紙</a:t>
            </a:r>
            <a:r>
              <a:rPr kumimoji="1" lang="en-US" altLang="ja-JP" dirty="0"/>
              <a:t>B</a:t>
            </a:r>
            <a:r>
              <a:rPr kumimoji="1" lang="ja-JP" altLang="en-US" dirty="0"/>
              <a:t>のタイトル</a:t>
            </a:r>
          </a:p>
        </p:txBody>
      </p:sp>
    </p:spTree>
    <p:extLst>
      <p:ext uri="{BB962C8B-B14F-4D97-AF65-F5344CB8AC3E}">
        <p14:creationId xmlns:p14="http://schemas.microsoft.com/office/powerpoint/2010/main" val="90084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中表紙">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68240" y="2960984"/>
            <a:ext cx="6264000" cy="396008"/>
          </a:xfrm>
        </p:spPr>
        <p:txBody>
          <a:bodyPr/>
          <a:lstStyle/>
          <a:p>
            <a:r>
              <a:rPr kumimoji="1" lang="ja-JP" altLang="en-US" dirty="0"/>
              <a:t>中表紙タイトル</a:t>
            </a:r>
          </a:p>
        </p:txBody>
      </p:sp>
      <p:cxnSp>
        <p:nvCxnSpPr>
          <p:cNvPr id="4" name="直線コネクタ 3"/>
          <p:cNvCxnSpPr/>
          <p:nvPr userDrawn="1"/>
        </p:nvCxnSpPr>
        <p:spPr>
          <a:xfrm>
            <a:off x="539552" y="3430800"/>
            <a:ext cx="8027512"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630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p:cNvSpPr>
            <a:spLocks noGrp="1"/>
          </p:cNvSpPr>
          <p:nvPr>
            <p:ph idx="1"/>
          </p:nvPr>
        </p:nvSpPr>
        <p:spPr>
          <a:xfrm>
            <a:off x="467544" y="1268759"/>
            <a:ext cx="8424936" cy="5255865"/>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cxnSp>
        <p:nvCxnSpPr>
          <p:cNvPr id="9" name="直線コネクタ 8"/>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79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マスター タイトルの書式設定</a:t>
            </a:r>
          </a:p>
        </p:txBody>
      </p:sp>
      <p:cxnSp>
        <p:nvCxnSpPr>
          <p:cNvPr id="4" name="直線コネクタ 3"/>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6229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268761"/>
            <a:ext cx="4140000" cy="525586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p:cNvSpPr>
            <a:spLocks noGrp="1"/>
          </p:cNvSpPr>
          <p:nvPr>
            <p:ph sz="half" idx="2"/>
          </p:nvPr>
        </p:nvSpPr>
        <p:spPr>
          <a:xfrm>
            <a:off x="4752480" y="1268761"/>
            <a:ext cx="4140000" cy="525586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cxnSp>
        <p:nvCxnSpPr>
          <p:cNvPr id="6" name="直線コネクタ 5"/>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418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3.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image" Target="../media/image2.png"/><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図 1"/>
          <p:cNvPicPr>
            <a:picLocks noChangeAspect="1"/>
          </p:cNvPicPr>
          <p:nvPr userDrawn="1"/>
        </p:nvPicPr>
        <p:blipFill>
          <a:blip r:embed="rId6"/>
          <a:stretch>
            <a:fillRect/>
          </a:stretch>
        </p:blipFill>
        <p:spPr>
          <a:xfrm>
            <a:off x="0" y="0"/>
            <a:ext cx="9143999" cy="6858000"/>
          </a:xfrm>
          <a:prstGeom prst="rect">
            <a:avLst/>
          </a:prstGeom>
        </p:spPr>
      </p:pic>
      <p:pic>
        <p:nvPicPr>
          <p:cNvPr id="5" name="Picture 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76001" y="648311"/>
            <a:ext cx="2350083" cy="432208"/>
          </a:xfrm>
          <a:prstGeom prst="rect">
            <a:avLst/>
          </a:prstGeom>
        </p:spPr>
      </p:pic>
      <p:cxnSp>
        <p:nvCxnSpPr>
          <p:cNvPr id="13" name="直線コネクタ 12"/>
          <p:cNvCxnSpPr/>
          <p:nvPr userDrawn="1"/>
        </p:nvCxnSpPr>
        <p:spPr>
          <a:xfrm>
            <a:off x="576000" y="3780000"/>
            <a:ext cx="5256000" cy="1588"/>
          </a:xfrm>
          <a:prstGeom prst="line">
            <a:avLst/>
          </a:prstGeom>
          <a:ln w="3175">
            <a:solidFill>
              <a:srgbClr val="7D7D7F"/>
            </a:solidFill>
          </a:ln>
          <a:effectLst/>
        </p:spPr>
        <p:style>
          <a:lnRef idx="2">
            <a:schemeClr val="accent1"/>
          </a:lnRef>
          <a:fillRef idx="0">
            <a:schemeClr val="accent1"/>
          </a:fillRef>
          <a:effectRef idx="1">
            <a:schemeClr val="accent1"/>
          </a:effectRef>
          <a:fontRef idx="minor">
            <a:schemeClr val="tx1"/>
          </a:fontRef>
        </p:style>
      </p:cxnSp>
      <p:sp>
        <p:nvSpPr>
          <p:cNvPr id="6" name="タイトル 1"/>
          <p:cNvSpPr txBox="1">
            <a:spLocks/>
          </p:cNvSpPr>
          <p:nvPr userDrawn="1"/>
        </p:nvSpPr>
        <p:spPr>
          <a:xfrm>
            <a:off x="491064" y="6580584"/>
            <a:ext cx="3864911" cy="30480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1" lang="en-US" altLang="ja-JP" sz="1000" u="none" strike="noStrike" kern="1200" cap="none" spc="0" normalizeH="0" baseline="0" noProof="0" dirty="0">
                <a:ln>
                  <a:noFill/>
                </a:ln>
                <a:solidFill>
                  <a:srgbClr val="12B3C7"/>
                </a:solidFill>
                <a:effectLst/>
                <a:uLnTx/>
                <a:uFillTx/>
                <a:latin typeface="R Frutiger Roman"/>
                <a:ea typeface="A-OTF 新ゴ Pro L"/>
                <a:cs typeface="R Frutiger Roman"/>
              </a:rPr>
              <a:t>Copyright © 2020</a:t>
            </a:r>
            <a:r>
              <a:rPr kumimoji="1" lang="en-US" altLang="ja-JP" sz="1000" u="none" strike="noStrike" kern="1200" cap="none" spc="0" normalizeH="0" noProof="0" dirty="0">
                <a:ln>
                  <a:noFill/>
                </a:ln>
                <a:solidFill>
                  <a:srgbClr val="12B3C7"/>
                </a:solidFill>
                <a:effectLst/>
                <a:uLnTx/>
                <a:uFillTx/>
                <a:latin typeface="R Frutiger Roman"/>
                <a:ea typeface="A-OTF 新ゴ Pro L"/>
                <a:cs typeface="R Frutiger Roman"/>
              </a:rPr>
              <a:t> TIS Inc. All rights reserved.</a:t>
            </a:r>
            <a:endParaRPr kumimoji="1" lang="ja-JP" altLang="en-US" sz="1000" u="none" strike="noStrike" kern="1200" cap="none" spc="0" normalizeH="0" baseline="0" noProof="0" dirty="0">
              <a:ln>
                <a:noFill/>
              </a:ln>
              <a:solidFill>
                <a:srgbClr val="12B3C7"/>
              </a:solidFill>
              <a:effectLst/>
              <a:uLnTx/>
              <a:uFillTx/>
              <a:latin typeface="R Frutiger Roman"/>
              <a:ea typeface="A-OTF 新ゴ Pro L"/>
              <a:cs typeface="R Frutiger Roman"/>
            </a:endParaRPr>
          </a:p>
        </p:txBody>
      </p:sp>
      <p:pic>
        <p:nvPicPr>
          <p:cNvPr id="7" name="図 6" descr="TIS_logotype_jp_hor.png"/>
          <p:cNvPicPr>
            <a:picLocks noChangeAspect="1"/>
          </p:cNvPicPr>
          <p:nvPr userDrawn="1"/>
        </p:nvPicPr>
        <p:blipFill>
          <a:blip r:embed="rId8"/>
          <a:stretch>
            <a:fillRect/>
          </a:stretch>
        </p:blipFill>
        <p:spPr>
          <a:xfrm>
            <a:off x="575732" y="5427134"/>
            <a:ext cx="1039679" cy="180000"/>
          </a:xfrm>
          <a:prstGeom prst="rect">
            <a:avLst/>
          </a:prstGeom>
        </p:spPr>
      </p:pic>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49" r:id="rId1"/>
    <p:sldLayoutId id="2147483708" r:id="rId2"/>
    <p:sldLayoutId id="2147483713" r:id="rId3"/>
    <p:sldLayoutId id="2147483715" r:id="rId4"/>
  </p:sldLayoutIdLst>
  <p:hf sldNum="0"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97201" y="324311"/>
            <a:ext cx="2350083" cy="432208"/>
          </a:xfrm>
          <a:prstGeom prst="rect">
            <a:avLst/>
          </a:prstGeom>
        </p:spPr>
      </p:pic>
      <p:pic>
        <p:nvPicPr>
          <p:cNvPr id="7" name="図 6"/>
          <p:cNvPicPr>
            <a:picLocks noChangeAspect="1"/>
          </p:cNvPicPr>
          <p:nvPr userDrawn="1"/>
        </p:nvPicPr>
        <p:blipFill>
          <a:blip r:embed="rId4"/>
          <a:srcRect r="96667"/>
          <a:stretch>
            <a:fillRect/>
          </a:stretch>
        </p:blipFill>
        <p:spPr>
          <a:xfrm>
            <a:off x="0" y="0"/>
            <a:ext cx="304800" cy="6858000"/>
          </a:xfrm>
          <a:prstGeom prst="rect">
            <a:avLst/>
          </a:prstGeom>
        </p:spPr>
      </p:pic>
      <p:cxnSp>
        <p:nvCxnSpPr>
          <p:cNvPr id="10" name="直線コネクタ 9"/>
          <p:cNvCxnSpPr/>
          <p:nvPr userDrawn="1"/>
        </p:nvCxnSpPr>
        <p:spPr>
          <a:xfrm>
            <a:off x="539552" y="3429000"/>
            <a:ext cx="8172000"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
        <p:nvSpPr>
          <p:cNvPr id="9" name="タイトル 1"/>
          <p:cNvSpPr txBox="1">
            <a:spLocks/>
          </p:cNvSpPr>
          <p:nvPr userDrawn="1"/>
        </p:nvSpPr>
        <p:spPr>
          <a:xfrm>
            <a:off x="491064" y="6580584"/>
            <a:ext cx="3864911" cy="30480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1" lang="en-US" altLang="ja-JP" sz="1000" u="none" strike="noStrike" kern="1200" cap="none" spc="0" normalizeH="0" baseline="0" noProof="0" dirty="0">
                <a:ln>
                  <a:noFill/>
                </a:ln>
                <a:solidFill>
                  <a:srgbClr val="12B3C7"/>
                </a:solidFill>
                <a:effectLst/>
                <a:uLnTx/>
                <a:uFillTx/>
                <a:latin typeface="R Frutiger Roman"/>
                <a:ea typeface="A-OTF 新ゴ Pro L"/>
                <a:cs typeface="R Frutiger Roman"/>
              </a:rPr>
              <a:t>Copyright © 2020</a:t>
            </a:r>
            <a:r>
              <a:rPr kumimoji="1" lang="en-US" altLang="ja-JP" sz="1000" u="none" strike="noStrike" kern="1200" cap="none" spc="0" normalizeH="0" noProof="0" dirty="0">
                <a:ln>
                  <a:noFill/>
                </a:ln>
                <a:solidFill>
                  <a:srgbClr val="12B3C7"/>
                </a:solidFill>
                <a:effectLst/>
                <a:uLnTx/>
                <a:uFillTx/>
                <a:latin typeface="R Frutiger Roman"/>
                <a:ea typeface="A-OTF 新ゴ Pro L"/>
                <a:cs typeface="R Frutiger Roman"/>
              </a:rPr>
              <a:t> TIS Inc. All rights reserved.</a:t>
            </a:r>
            <a:endParaRPr kumimoji="1" lang="ja-JP" altLang="en-US" sz="1000" u="none" strike="noStrike" kern="1200" cap="none" spc="0" normalizeH="0" baseline="0" noProof="0" dirty="0">
              <a:ln>
                <a:noFill/>
              </a:ln>
              <a:solidFill>
                <a:srgbClr val="12B3C7"/>
              </a:solidFill>
              <a:effectLst/>
              <a:uLnTx/>
              <a:uFillTx/>
              <a:latin typeface="R Frutiger Roman"/>
              <a:ea typeface="A-OTF 新ゴ Pro L"/>
              <a:cs typeface="R Frutiger Roman"/>
            </a:endParaRPr>
          </a:p>
        </p:txBody>
      </p:sp>
      <p:pic>
        <p:nvPicPr>
          <p:cNvPr id="11" name="図 10" descr="TIS_logotype_jp_hor.png"/>
          <p:cNvPicPr>
            <a:picLocks noChangeAspect="1"/>
          </p:cNvPicPr>
          <p:nvPr userDrawn="1"/>
        </p:nvPicPr>
        <p:blipFill>
          <a:blip r:embed="rId5"/>
          <a:stretch>
            <a:fillRect/>
          </a:stretch>
        </p:blipFill>
        <p:spPr>
          <a:xfrm>
            <a:off x="575732" y="5427134"/>
            <a:ext cx="1039679" cy="180000"/>
          </a:xfrm>
          <a:prstGeom prst="rect">
            <a:avLst/>
          </a:prstGeom>
        </p:spPr>
      </p:pic>
    </p:spTree>
    <p:extLst>
      <p:ext uri="{BB962C8B-B14F-4D97-AF65-F5344CB8AC3E}">
        <p14:creationId xmlns:p14="http://schemas.microsoft.com/office/powerpoint/2010/main" val="3301698394"/>
      </p:ext>
    </p:extLst>
  </p:cSld>
  <p:clrMap bg1="lt1" tx1="dk1" bg2="lt2" tx2="dk2" accent1="accent1" accent2="accent2" accent3="accent3" accent4="accent4" accent5="accent5" accent6="accent6" hlink="hlink" folHlink="folHlink"/>
  <p:sldLayoutIdLst>
    <p:sldLayoutId id="2147483659" r:id="rId1"/>
  </p:sldLayoutIdLst>
  <p:hf sldNum="0"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68240" y="656728"/>
            <a:ext cx="6264000" cy="324000"/>
          </a:xfrm>
          <a:prstGeom prst="rect">
            <a:avLst/>
          </a:prstGeom>
        </p:spPr>
        <p:txBody>
          <a:bodyPr vert="horz" lIns="91440" tIns="45720" rIns="91440" bIns="45720" rtlCol="0" anchor="ctr">
            <a:no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67544" y="1268760"/>
            <a:ext cx="8424936" cy="508759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8" name="図 7"/>
          <p:cNvPicPr>
            <a:picLocks noChangeAspect="1"/>
          </p:cNvPicPr>
          <p:nvPr userDrawn="1"/>
        </p:nvPicPr>
        <p:blipFill>
          <a:blip r:embed="rId18"/>
          <a:srcRect r="96667"/>
          <a:stretch>
            <a:fillRect/>
          </a:stretch>
        </p:blipFill>
        <p:spPr>
          <a:xfrm>
            <a:off x="0" y="0"/>
            <a:ext cx="304800" cy="6858000"/>
          </a:xfrm>
          <a:prstGeom prst="rect">
            <a:avLst/>
          </a:prstGeom>
        </p:spPr>
      </p:pic>
      <p:pic>
        <p:nvPicPr>
          <p:cNvPr id="9" name="Picture 1"/>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7044375" y="252000"/>
            <a:ext cx="1557931" cy="286521"/>
          </a:xfrm>
          <a:prstGeom prst="rect">
            <a:avLst/>
          </a:prstGeom>
        </p:spPr>
      </p:pic>
      <p:sp>
        <p:nvSpPr>
          <p:cNvPr id="10" name="正方形/長方形 9"/>
          <p:cNvSpPr/>
          <p:nvPr userDrawn="1"/>
        </p:nvSpPr>
        <p:spPr>
          <a:xfrm>
            <a:off x="8676456" y="6669360"/>
            <a:ext cx="108000" cy="108000"/>
          </a:xfrm>
          <a:prstGeom prst="rect">
            <a:avLst/>
          </a:prstGeom>
          <a:solidFill>
            <a:srgbClr val="12B3C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 name="タイトル 1"/>
          <p:cNvSpPr txBox="1">
            <a:spLocks/>
          </p:cNvSpPr>
          <p:nvPr userDrawn="1"/>
        </p:nvSpPr>
        <p:spPr>
          <a:xfrm>
            <a:off x="491064" y="6580584"/>
            <a:ext cx="3864911" cy="30480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1" lang="en-US" altLang="ja-JP" sz="1000" u="none" strike="noStrike" kern="1200" cap="none" spc="0" normalizeH="0" baseline="0" noProof="0" dirty="0">
                <a:ln>
                  <a:noFill/>
                </a:ln>
                <a:solidFill>
                  <a:srgbClr val="12B3C7"/>
                </a:solidFill>
                <a:effectLst/>
                <a:uLnTx/>
                <a:uFillTx/>
                <a:latin typeface="R Frutiger Roman"/>
                <a:ea typeface="A-OTF 新ゴ Pro L"/>
                <a:cs typeface="R Frutiger Roman"/>
              </a:rPr>
              <a:t>Copyright © 2020</a:t>
            </a:r>
            <a:r>
              <a:rPr kumimoji="1" lang="en-US" altLang="ja-JP" sz="1000" u="none" strike="noStrike" kern="1200" cap="none" spc="0" normalizeH="0" noProof="0" dirty="0">
                <a:ln>
                  <a:noFill/>
                </a:ln>
                <a:solidFill>
                  <a:srgbClr val="12B3C7"/>
                </a:solidFill>
                <a:effectLst/>
                <a:uLnTx/>
                <a:uFillTx/>
                <a:latin typeface="R Frutiger Roman"/>
                <a:ea typeface="A-OTF 新ゴ Pro L"/>
                <a:cs typeface="R Frutiger Roman"/>
              </a:rPr>
              <a:t> TIS Inc. All rights reserved.</a:t>
            </a:r>
            <a:endParaRPr kumimoji="1" lang="ja-JP" altLang="en-US" sz="1000" u="none" strike="noStrike" kern="1200" cap="none" spc="0" normalizeH="0" baseline="0" noProof="0" dirty="0">
              <a:ln>
                <a:noFill/>
              </a:ln>
              <a:solidFill>
                <a:srgbClr val="12B3C7"/>
              </a:solidFill>
              <a:effectLst/>
              <a:uLnTx/>
              <a:uFillTx/>
              <a:latin typeface="R Frutiger Roman"/>
              <a:ea typeface="A-OTF 新ゴ Pro L"/>
              <a:cs typeface="R Frutiger Roman"/>
            </a:endParaRPr>
          </a:p>
        </p:txBody>
      </p:sp>
      <p:sp>
        <p:nvSpPr>
          <p:cNvPr id="11" name="スライド番号プレースホルダー 5"/>
          <p:cNvSpPr txBox="1">
            <a:spLocks/>
          </p:cNvSpPr>
          <p:nvPr userDrawn="1"/>
        </p:nvSpPr>
        <p:spPr>
          <a:xfrm>
            <a:off x="6974904" y="6525344"/>
            <a:ext cx="2133600" cy="365125"/>
          </a:xfrm>
          <a:prstGeom prst="rect">
            <a:avLst/>
          </a:prstGeom>
        </p:spPr>
        <p:txBody>
          <a:bodyPr vert="horz" lIns="91440" tIns="45720" rIns="91440" bIns="45720" rtlCol="0" anchor="ctr"/>
          <a:lstStyle>
            <a:defPPr>
              <a:defRPr lang="ja-JP"/>
            </a:defPPr>
            <a:lvl1pPr marL="0" algn="r"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fld id="{B4D007DB-033F-4D0E-8F1F-F48F905DCDAE}" type="slidenum">
              <a:rPr lang="ja-JP" altLang="en-US" smtClean="0"/>
              <a:pPr/>
              <a:t>‹#›</a:t>
            </a:fld>
            <a:endParaRPr lang="ja-JP" altLang="en-US" dirty="0"/>
          </a:p>
        </p:txBody>
      </p:sp>
    </p:spTree>
    <p:extLst>
      <p:ext uri="{BB962C8B-B14F-4D97-AF65-F5344CB8AC3E}">
        <p14:creationId xmlns:p14="http://schemas.microsoft.com/office/powerpoint/2010/main" val="865695964"/>
      </p:ext>
    </p:extLst>
  </p:cSld>
  <p:clrMap bg1="lt1" tx1="dk1" bg2="lt2" tx2="dk2" accent1="accent1" accent2="accent2" accent3="accent3" accent4="accent4" accent5="accent5" accent6="accent6" hlink="hlink" folHlink="folHlink"/>
  <p:sldLayoutIdLst>
    <p:sldLayoutId id="2147483697" r:id="rId1"/>
    <p:sldLayoutId id="2147483674" r:id="rId2"/>
    <p:sldLayoutId id="2147483678" r:id="rId3"/>
    <p:sldLayoutId id="2147483676" r:id="rId4"/>
    <p:sldLayoutId id="2147483677" r:id="rId5"/>
    <p:sldLayoutId id="2147483709" r:id="rId6"/>
    <p:sldLayoutId id="2147483710" r:id="rId7"/>
    <p:sldLayoutId id="2147483711" r:id="rId8"/>
    <p:sldLayoutId id="2147483714" r:id="rId9"/>
    <p:sldLayoutId id="2147483716" r:id="rId10"/>
    <p:sldLayoutId id="2147483717" r:id="rId11"/>
    <p:sldLayoutId id="2147483718" r:id="rId12"/>
    <p:sldLayoutId id="2147483719" r:id="rId13"/>
    <p:sldLayoutId id="2147483720" r:id="rId14"/>
    <p:sldLayoutId id="2147483721" r:id="rId15"/>
    <p:sldLayoutId id="2147483722" r:id="rId16"/>
  </p:sldLayoutIdLst>
  <p:hf sldNum="0" hdr="0" ftr="0" dt="0"/>
  <p:txStyles>
    <p:titleStyle>
      <a:lvl1pPr algn="l" defTabSz="914400" rtl="0" eaLnBrk="1" latinLnBrk="0" hangingPunct="1">
        <a:spcBef>
          <a:spcPct val="0"/>
        </a:spcBef>
        <a:buNone/>
        <a:defRPr kumimoji="1" sz="2000" kern="1200" baseline="0">
          <a:solidFill>
            <a:schemeClr val="tx1"/>
          </a:solidFill>
          <a:latin typeface="(日本語用のフォントを使用)"/>
          <a:ea typeface="メイリオ" panose="020B0604030504040204" pitchFamily="50"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2400" kern="1200" baseline="0">
          <a:solidFill>
            <a:schemeClr val="tx1"/>
          </a:solidFill>
          <a:latin typeface="(日本語用のフォントを使用)"/>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baseline="0">
          <a:solidFill>
            <a:schemeClr val="tx1"/>
          </a:solidFill>
          <a:latin typeface="(日本語用のフォントを使用)"/>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日本語用のフォントを使用)"/>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0568986"/>
      </p:ext>
    </p:extLst>
  </p:cSld>
  <p:clrMap bg1="lt1" tx1="dk1" bg2="lt2" tx2="dk2" accent1="accent1" accent2="accent2" accent3="accent3" accent4="accent4" accent5="accent5" accent6="accent6" hlink="hlink" folHlink="folHlink"/>
  <p:sldLayoutIdLst>
    <p:sldLayoutId id="2147483703" r:id="rId1"/>
    <p:sldLayoutId id="2147483706" r:id="rId2"/>
    <p:sldLayoutId id="2147483707" r:id="rId3"/>
  </p:sldLayoutIdLst>
  <p:hf sldNum="0"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14.gif"/><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8240" y="2816968"/>
            <a:ext cx="6264000" cy="396008"/>
          </a:xfrm>
        </p:spPr>
        <p:txBody>
          <a:bodyPr/>
          <a:lstStyle/>
          <a:p>
            <a:r>
              <a:rPr lang="ja-JP" altLang="en-US" b="1" dirty="0"/>
              <a:t>テクノロジー＆イノベーション本部のご紹介</a:t>
            </a:r>
          </a:p>
        </p:txBody>
      </p:sp>
    </p:spTree>
    <p:extLst>
      <p:ext uri="{BB962C8B-B14F-4D97-AF65-F5344CB8AC3E}">
        <p14:creationId xmlns:p14="http://schemas.microsoft.com/office/powerpoint/2010/main" val="1208863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284E1FA-C72F-4262-86E3-B4F06373CDA6}"/>
              </a:ext>
            </a:extLst>
          </p:cNvPr>
          <p:cNvPicPr>
            <a:picLocks noChangeAspect="1"/>
          </p:cNvPicPr>
          <p:nvPr/>
        </p:nvPicPr>
        <p:blipFill>
          <a:blip r:embed="rId3"/>
          <a:stretch>
            <a:fillRect/>
          </a:stretch>
        </p:blipFill>
        <p:spPr>
          <a:xfrm>
            <a:off x="230808" y="1268760"/>
            <a:ext cx="8756104" cy="4968552"/>
          </a:xfrm>
          <a:prstGeom prst="rect">
            <a:avLst/>
          </a:prstGeom>
        </p:spPr>
      </p:pic>
      <p:pic>
        <p:nvPicPr>
          <p:cNvPr id="9" name="Picture 7" descr="Fintan">
            <a:extLst>
              <a:ext uri="{FF2B5EF4-FFF2-40B4-BE49-F238E27FC236}">
                <a16:creationId xmlns:a16="http://schemas.microsoft.com/office/drawing/2014/main" id="{CB6D807F-6586-468C-8790-6E8C963DE4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8084" y="116632"/>
            <a:ext cx="1512168" cy="505363"/>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プレースホルダ 2">
            <a:extLst>
              <a:ext uri="{FF2B5EF4-FFF2-40B4-BE49-F238E27FC236}">
                <a16:creationId xmlns:a16="http://schemas.microsoft.com/office/drawing/2014/main" id="{41682630-D19E-4379-98D8-98959117C4A2}"/>
              </a:ext>
            </a:extLst>
          </p:cNvPr>
          <p:cNvSpPr txBox="1">
            <a:spLocks/>
          </p:cNvSpPr>
          <p:nvPr/>
        </p:nvSpPr>
        <p:spPr>
          <a:xfrm>
            <a:off x="539552" y="652626"/>
            <a:ext cx="7992888" cy="400110"/>
          </a:xfrm>
          <a:prstGeom prst="rect">
            <a:avLst/>
          </a:prstGeom>
        </p:spPr>
        <p:txBody>
          <a:bodyPr wrap="square" anchor="b">
            <a:spAutoFit/>
          </a:bodyPr>
          <a:lstStyle>
            <a:lvl1pPr marL="0" indent="0" algn="l" defTabSz="457200" rtl="0" eaLnBrk="1" latinLnBrk="0" hangingPunct="1">
              <a:spcBef>
                <a:spcPct val="20000"/>
              </a:spcBef>
              <a:buFont typeface="Arial"/>
              <a:buNone/>
              <a:defRPr kumimoji="1" sz="1900" kern="1200">
                <a:solidFill>
                  <a:schemeClr val="tx1"/>
                </a:solidFill>
                <a:latin typeface="ＭＳ Ｐゴシック"/>
                <a:ea typeface="ＭＳ Ｐゴシック"/>
                <a:cs typeface="ＭＳ Ｐゴシック"/>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2000" b="1" dirty="0">
                <a:latin typeface="メイリオ" panose="020B0604030504040204" pitchFamily="50" charset="-128"/>
                <a:ea typeface="メイリオ" panose="020B0604030504040204" pitchFamily="50" charset="-128"/>
                <a:cs typeface="メイリオ" panose="020B0604030504040204" pitchFamily="50" charset="-128"/>
              </a:rPr>
              <a:t>Fintan</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　～開発ノウハウ・ツールを集約した公開サイト～</a:t>
            </a:r>
          </a:p>
        </p:txBody>
      </p:sp>
    </p:spTree>
    <p:extLst>
      <p:ext uri="{BB962C8B-B14F-4D97-AF65-F5344CB8AC3E}">
        <p14:creationId xmlns:p14="http://schemas.microsoft.com/office/powerpoint/2010/main" val="3568242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DDE5000-077F-425B-ABA2-69E78F41A242}"/>
              </a:ext>
            </a:extLst>
          </p:cNvPr>
          <p:cNvPicPr>
            <a:picLocks noChangeAspect="1"/>
          </p:cNvPicPr>
          <p:nvPr/>
        </p:nvPicPr>
        <p:blipFill>
          <a:blip r:embed="rId3"/>
          <a:stretch>
            <a:fillRect/>
          </a:stretch>
        </p:blipFill>
        <p:spPr>
          <a:xfrm>
            <a:off x="611560" y="1196752"/>
            <a:ext cx="7898598" cy="5482556"/>
          </a:xfrm>
          <a:prstGeom prst="rect">
            <a:avLst/>
          </a:prstGeom>
        </p:spPr>
      </p:pic>
      <p:pic>
        <p:nvPicPr>
          <p:cNvPr id="20" name="Picture 7" descr="Fintan">
            <a:extLst>
              <a:ext uri="{FF2B5EF4-FFF2-40B4-BE49-F238E27FC236}">
                <a16:creationId xmlns:a16="http://schemas.microsoft.com/office/drawing/2014/main" id="{7D597C52-4B9A-45FA-94E2-F6B923CE48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8084" y="116632"/>
            <a:ext cx="1512168" cy="505363"/>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プレースホルダ 2">
            <a:extLst>
              <a:ext uri="{FF2B5EF4-FFF2-40B4-BE49-F238E27FC236}">
                <a16:creationId xmlns:a16="http://schemas.microsoft.com/office/drawing/2014/main" id="{B66C3849-A19B-4412-8A57-3BD5DEB3422C}"/>
              </a:ext>
            </a:extLst>
          </p:cNvPr>
          <p:cNvSpPr txBox="1">
            <a:spLocks/>
          </p:cNvSpPr>
          <p:nvPr/>
        </p:nvSpPr>
        <p:spPr>
          <a:xfrm>
            <a:off x="539552" y="652626"/>
            <a:ext cx="7992888" cy="400110"/>
          </a:xfrm>
          <a:prstGeom prst="rect">
            <a:avLst/>
          </a:prstGeom>
        </p:spPr>
        <p:txBody>
          <a:bodyPr wrap="square" anchor="b">
            <a:spAutoFit/>
          </a:bodyPr>
          <a:lstStyle>
            <a:lvl1pPr marL="0" indent="0" algn="l" defTabSz="457200" rtl="0" eaLnBrk="1" latinLnBrk="0" hangingPunct="1">
              <a:spcBef>
                <a:spcPct val="20000"/>
              </a:spcBef>
              <a:buFont typeface="Arial"/>
              <a:buNone/>
              <a:defRPr kumimoji="1" sz="1900" kern="1200">
                <a:solidFill>
                  <a:schemeClr val="tx1"/>
                </a:solidFill>
                <a:latin typeface="ＭＳ Ｐゴシック"/>
                <a:ea typeface="ＭＳ Ｐゴシック"/>
                <a:cs typeface="ＭＳ Ｐゴシック"/>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2000" b="1" dirty="0">
                <a:latin typeface="メイリオ" panose="020B0604030504040204" pitchFamily="50" charset="-128"/>
                <a:ea typeface="メイリオ" panose="020B0604030504040204" pitchFamily="50" charset="-128"/>
                <a:cs typeface="メイリオ" panose="020B0604030504040204" pitchFamily="50" charset="-128"/>
              </a:rPr>
              <a:t>Fintan</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のねらい</a:t>
            </a:r>
          </a:p>
        </p:txBody>
      </p:sp>
    </p:spTree>
    <p:extLst>
      <p:ext uri="{BB962C8B-B14F-4D97-AF65-F5344CB8AC3E}">
        <p14:creationId xmlns:p14="http://schemas.microsoft.com/office/powerpoint/2010/main" val="3473325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ja-JP" altLang="en-US" b="1" dirty="0"/>
              <a:t>技術開発の取り組み（グループ技術支援基盤）</a:t>
            </a:r>
            <a:endParaRPr kumimoji="1" lang="ja-JP" altLang="en-US" b="1" dirty="0"/>
          </a:p>
        </p:txBody>
      </p:sp>
      <p:pic>
        <p:nvPicPr>
          <p:cNvPr id="7" name="図 6">
            <a:extLst>
              <a:ext uri="{FF2B5EF4-FFF2-40B4-BE49-F238E27FC236}">
                <a16:creationId xmlns:a16="http://schemas.microsoft.com/office/drawing/2014/main" id="{6F9C7D83-A3A3-4C25-9DE9-2BE0C83BB7D9}"/>
              </a:ext>
            </a:extLst>
          </p:cNvPr>
          <p:cNvPicPr>
            <a:picLocks noChangeAspect="1"/>
          </p:cNvPicPr>
          <p:nvPr/>
        </p:nvPicPr>
        <p:blipFill>
          <a:blip r:embed="rId2"/>
          <a:stretch>
            <a:fillRect/>
          </a:stretch>
        </p:blipFill>
        <p:spPr>
          <a:xfrm>
            <a:off x="4355976" y="3861048"/>
            <a:ext cx="4145639" cy="2316681"/>
          </a:xfrm>
          <a:prstGeom prst="rect">
            <a:avLst/>
          </a:prstGeom>
        </p:spPr>
      </p:pic>
    </p:spTree>
    <p:extLst>
      <p:ext uri="{BB962C8B-B14F-4D97-AF65-F5344CB8AC3E}">
        <p14:creationId xmlns:p14="http://schemas.microsoft.com/office/powerpoint/2010/main" val="1658446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éããã®ã«è¦ããäººã®ã¤ã©ã¹ãï¼ä¼ç¤¾å¡ï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346" y="2161674"/>
            <a:ext cx="2029078" cy="202907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線コネクタ 3"/>
          <p:cNvCxnSpPr>
            <a:endCxn id="3" idx="1"/>
          </p:cNvCxnSpPr>
          <p:nvPr/>
        </p:nvCxnSpPr>
        <p:spPr>
          <a:xfrm>
            <a:off x="2771800" y="3176213"/>
            <a:ext cx="3587546" cy="0"/>
          </a:xfrm>
          <a:prstGeom prst="line">
            <a:avLst/>
          </a:prstGeom>
          <a:ln>
            <a:solidFill>
              <a:srgbClr val="FFC000"/>
            </a:solidFill>
            <a:headEnd type="arrow" w="lg" len="lg"/>
            <a:tailEnd type="arrow" w="lg" len="lg"/>
          </a:ln>
        </p:spPr>
        <p:style>
          <a:lnRef idx="2">
            <a:schemeClr val="accent1"/>
          </a:lnRef>
          <a:fillRef idx="0">
            <a:schemeClr val="accent1"/>
          </a:fillRef>
          <a:effectRef idx="1">
            <a:schemeClr val="accent1"/>
          </a:effectRef>
          <a:fontRef idx="minor">
            <a:schemeClr val="tx1"/>
          </a:fontRef>
        </p:style>
      </p:cxnSp>
      <p:sp>
        <p:nvSpPr>
          <p:cNvPr id="5" name="テキスト ボックス 4"/>
          <p:cNvSpPr txBox="1"/>
          <p:nvPr/>
        </p:nvSpPr>
        <p:spPr>
          <a:xfrm>
            <a:off x="6761010" y="2450975"/>
            <a:ext cx="1337768" cy="400110"/>
          </a:xfrm>
          <a:prstGeom prst="rect">
            <a:avLst/>
          </a:prstGeom>
          <a:noFill/>
        </p:spPr>
        <p:txBody>
          <a:bodyPr wrap="square" rtlCol="0">
            <a:spAutoFit/>
          </a:bodyPr>
          <a:lstStyle/>
          <a:p>
            <a:r>
              <a:rPr kumimoji="1" lang="ja-JP" altLang="en-US" sz="2000" dirty="0">
                <a:solidFill>
                  <a:srgbClr val="FF0000"/>
                </a:solidFill>
                <a:latin typeface="HGS創英角ｺﾞｼｯｸUB" panose="020B0900000000000000" pitchFamily="50" charset="-128"/>
                <a:ea typeface="HGS創英角ｺﾞｼｯｸUB" panose="020B0900000000000000" pitchFamily="50" charset="-128"/>
                <a:cs typeface="Meiryo UI" panose="020B0604030504040204" pitchFamily="50" charset="-128"/>
              </a:rPr>
              <a:t>技術課題</a:t>
            </a:r>
          </a:p>
        </p:txBody>
      </p:sp>
      <p:sp>
        <p:nvSpPr>
          <p:cNvPr id="6" name="テキスト ボックス 5"/>
          <p:cNvSpPr txBox="1"/>
          <p:nvPr/>
        </p:nvSpPr>
        <p:spPr>
          <a:xfrm>
            <a:off x="1547664" y="4219237"/>
            <a:ext cx="954107" cy="400110"/>
          </a:xfrm>
          <a:prstGeom prst="rect">
            <a:avLst/>
          </a:prstGeom>
          <a:noFill/>
        </p:spPr>
        <p:txBody>
          <a:bodyPr wrap="none" rtlCol="0">
            <a:spAutoFit/>
          </a:bodyPr>
          <a:lstStyle/>
          <a:p>
            <a:r>
              <a:rPr kumimoji="1" lang="ja-JP" altLang="en-US" sz="2000" b="1" dirty="0">
                <a:latin typeface="メイリオ" panose="020B0604030504040204" pitchFamily="50" charset="-128"/>
                <a:ea typeface="メイリオ" panose="020B0604030504040204" pitchFamily="50" charset="-128"/>
                <a:cs typeface="Meiryo UI" panose="020B0604030504040204" pitchFamily="50" charset="-128"/>
              </a:rPr>
              <a:t>有識者</a:t>
            </a:r>
          </a:p>
        </p:txBody>
      </p:sp>
      <p:sp>
        <p:nvSpPr>
          <p:cNvPr id="7" name="テキスト ボックス 6"/>
          <p:cNvSpPr txBox="1"/>
          <p:nvPr/>
        </p:nvSpPr>
        <p:spPr>
          <a:xfrm>
            <a:off x="6588224" y="4219237"/>
            <a:ext cx="1941147"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cs typeface="Meiryo UI" panose="020B0604030504040204" pitchFamily="50" charset="-128"/>
              </a:rPr>
              <a:t>困っている人</a:t>
            </a:r>
            <a:endParaRPr kumimoji="1" lang="ja-JP" altLang="en-US" sz="2000" b="1" dirty="0">
              <a:latin typeface="メイリオ" panose="020B0604030504040204" pitchFamily="50" charset="-128"/>
              <a:ea typeface="メイリオ" panose="020B0604030504040204" pitchFamily="50" charset="-128"/>
              <a:cs typeface="Meiryo UI" panose="020B0604030504040204" pitchFamily="50" charset="-128"/>
            </a:endParaRPr>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0025" y="1988840"/>
            <a:ext cx="2493828" cy="2327574"/>
          </a:xfrm>
          <a:prstGeom prst="rect">
            <a:avLst/>
          </a:prstGeom>
        </p:spPr>
      </p:pic>
      <p:pic>
        <p:nvPicPr>
          <p:cNvPr id="9" name="Picture 2" descr="å¼·ãä¼æ¥­æ¦å£«ã®ã¤ã©ã¹ãï¼ç·æ§ï¼"/>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2102163"/>
            <a:ext cx="2148100" cy="21481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5039" y="84894"/>
            <a:ext cx="651217" cy="60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テキスト プレースホルダ 2">
            <a:extLst>
              <a:ext uri="{FF2B5EF4-FFF2-40B4-BE49-F238E27FC236}">
                <a16:creationId xmlns:a16="http://schemas.microsoft.com/office/drawing/2014/main" id="{C230DD09-5C79-4BBC-83DD-C7FD1EDB7C17}"/>
              </a:ext>
            </a:extLst>
          </p:cNvPr>
          <p:cNvSpPr txBox="1">
            <a:spLocks/>
          </p:cNvSpPr>
          <p:nvPr/>
        </p:nvSpPr>
        <p:spPr>
          <a:xfrm>
            <a:off x="539552" y="652626"/>
            <a:ext cx="7992888" cy="400110"/>
          </a:xfrm>
          <a:prstGeom prst="rect">
            <a:avLst/>
          </a:prstGeom>
        </p:spPr>
        <p:txBody>
          <a:bodyPr wrap="square" anchor="b">
            <a:spAutoFit/>
          </a:bodyPr>
          <a:lstStyle>
            <a:lvl1pPr marL="0" indent="0" algn="l" defTabSz="457200" rtl="0" eaLnBrk="1" latinLnBrk="0" hangingPunct="1">
              <a:spcBef>
                <a:spcPct val="20000"/>
              </a:spcBef>
              <a:buFont typeface="Arial"/>
              <a:buNone/>
              <a:defRPr kumimoji="1" sz="1900" kern="1200">
                <a:solidFill>
                  <a:schemeClr val="tx1"/>
                </a:solidFill>
                <a:latin typeface="ＭＳ Ｐゴシック"/>
                <a:ea typeface="ＭＳ Ｐゴシック"/>
                <a:cs typeface="ＭＳ Ｐゴシック"/>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グループ技術支援基盤　～</a:t>
            </a:r>
            <a:r>
              <a:rPr lang="en-US" altLang="ja-JP" sz="2000" b="1" dirty="0">
                <a:latin typeface="メイリオ" panose="020B0604030504040204" pitchFamily="50" charset="-128"/>
                <a:ea typeface="メイリオ" panose="020B0604030504040204" pitchFamily="50" charset="-128"/>
                <a:cs typeface="メイリオ" panose="020B0604030504040204" pitchFamily="50" charset="-128"/>
              </a:rPr>
              <a:t>canal</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（カナル）～</a:t>
            </a:r>
          </a:p>
        </p:txBody>
      </p:sp>
    </p:spTree>
    <p:extLst>
      <p:ext uri="{BB962C8B-B14F-4D97-AF65-F5344CB8AC3E}">
        <p14:creationId xmlns:p14="http://schemas.microsoft.com/office/powerpoint/2010/main" val="440282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592796"/>
            <a:ext cx="6768752" cy="5076564"/>
          </a:xfrm>
          <a:prstGeom prst="rect">
            <a:avLst/>
          </a:prstGeom>
        </p:spPr>
      </p:pic>
      <p:sp>
        <p:nvSpPr>
          <p:cNvPr id="5" name="テキスト ボックス 4"/>
          <p:cNvSpPr txBox="1"/>
          <p:nvPr/>
        </p:nvSpPr>
        <p:spPr>
          <a:xfrm>
            <a:off x="550116" y="1124744"/>
            <a:ext cx="8150199" cy="400110"/>
          </a:xfrm>
          <a:prstGeom prst="rect">
            <a:avLst/>
          </a:prstGeom>
          <a:noFill/>
        </p:spPr>
        <p:txBody>
          <a:bodyPr wrap="square" rtlCol="0">
            <a:spAutoFit/>
          </a:bodyPr>
          <a:lstStyle/>
          <a:p>
            <a:r>
              <a:rPr lang="ja-JP" altLang="en-US" sz="2000" b="1" dirty="0">
                <a:latin typeface="メイリオ" panose="020B0604030504040204" pitchFamily="50" charset="-128"/>
                <a:ea typeface="メイリオ" panose="020B0604030504040204" pitchFamily="50" charset="-128"/>
              </a:rPr>
              <a:t>組織や地域を越えて、技術者が支援しあえる場所・仕組みを提供</a:t>
            </a:r>
          </a:p>
        </p:txBody>
      </p:sp>
      <p:pic>
        <p:nvPicPr>
          <p:cNvPr id="7" name="Picture 5">
            <a:extLst>
              <a:ext uri="{FF2B5EF4-FFF2-40B4-BE49-F238E27FC236}">
                <a16:creationId xmlns:a16="http://schemas.microsoft.com/office/drawing/2014/main" id="{38692739-69F1-4900-82CA-F4C15DE34D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039" y="84894"/>
            <a:ext cx="651217" cy="60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テキスト プレースホルダ 2">
            <a:extLst>
              <a:ext uri="{FF2B5EF4-FFF2-40B4-BE49-F238E27FC236}">
                <a16:creationId xmlns:a16="http://schemas.microsoft.com/office/drawing/2014/main" id="{F4AF2FFE-53D5-43ED-96F0-1DCC7E6AA2FD}"/>
              </a:ext>
            </a:extLst>
          </p:cNvPr>
          <p:cNvSpPr txBox="1">
            <a:spLocks/>
          </p:cNvSpPr>
          <p:nvPr/>
        </p:nvSpPr>
        <p:spPr>
          <a:xfrm>
            <a:off x="539552" y="652626"/>
            <a:ext cx="7992888" cy="400110"/>
          </a:xfrm>
          <a:prstGeom prst="rect">
            <a:avLst/>
          </a:prstGeom>
        </p:spPr>
        <p:txBody>
          <a:bodyPr wrap="square" anchor="b">
            <a:spAutoFit/>
          </a:bodyPr>
          <a:lstStyle>
            <a:lvl1pPr marL="0" indent="0" algn="l" defTabSz="457200" rtl="0" eaLnBrk="1" latinLnBrk="0" hangingPunct="1">
              <a:spcBef>
                <a:spcPct val="20000"/>
              </a:spcBef>
              <a:buFont typeface="Arial"/>
              <a:buNone/>
              <a:defRPr kumimoji="1" sz="1900" kern="1200">
                <a:solidFill>
                  <a:schemeClr val="tx1"/>
                </a:solidFill>
                <a:latin typeface="ＭＳ Ｐゴシック"/>
                <a:ea typeface="ＭＳ Ｐゴシック"/>
                <a:cs typeface="ＭＳ Ｐゴシック"/>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グループ技術支援基盤　～</a:t>
            </a:r>
            <a:r>
              <a:rPr lang="en-US" altLang="ja-JP" sz="2000" b="1" dirty="0">
                <a:latin typeface="メイリオ" panose="020B0604030504040204" pitchFamily="50" charset="-128"/>
                <a:ea typeface="メイリオ" panose="020B0604030504040204" pitchFamily="50" charset="-128"/>
                <a:cs typeface="メイリオ" panose="020B0604030504040204" pitchFamily="50" charset="-128"/>
              </a:rPr>
              <a:t>canal</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（カナル）～</a:t>
            </a:r>
          </a:p>
        </p:txBody>
      </p:sp>
    </p:spTree>
    <p:extLst>
      <p:ext uri="{BB962C8B-B14F-4D97-AF65-F5344CB8AC3E}">
        <p14:creationId xmlns:p14="http://schemas.microsoft.com/office/powerpoint/2010/main" val="998244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715" y="1988840"/>
            <a:ext cx="8513805" cy="3500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テキスト ボックス 13"/>
          <p:cNvSpPr txBox="1"/>
          <p:nvPr/>
        </p:nvSpPr>
        <p:spPr>
          <a:xfrm>
            <a:off x="742281" y="1599183"/>
            <a:ext cx="8150199" cy="461665"/>
          </a:xfrm>
          <a:prstGeom prst="rect">
            <a:avLst/>
          </a:prstGeom>
          <a:noFill/>
        </p:spPr>
        <p:txBody>
          <a:bodyPr wrap="square" rtlCol="0">
            <a:spAutoFit/>
          </a:bodyPr>
          <a:lstStyle/>
          <a:p>
            <a:r>
              <a:rPr lang="ja-JP" altLang="en-US" sz="2400" b="1" dirty="0">
                <a:latin typeface="Meiryo UI" panose="020B0604030504040204" pitchFamily="50" charset="-128"/>
                <a:ea typeface="Meiryo UI" panose="020B0604030504040204" pitchFamily="50" charset="-128"/>
              </a:rPr>
              <a:t>相互技術支援の活性化、課題解決力の強化が進んでいます！</a:t>
            </a:r>
            <a:endParaRPr lang="en-US" altLang="ja-JP" sz="2400" b="1" dirty="0">
              <a:latin typeface="Meiryo UI" panose="020B0604030504040204" pitchFamily="50" charset="-128"/>
              <a:ea typeface="Meiryo UI" panose="020B0604030504040204" pitchFamily="50" charset="-128"/>
            </a:endParaRPr>
          </a:p>
        </p:txBody>
      </p:sp>
      <p:pic>
        <p:nvPicPr>
          <p:cNvPr id="8" name="Picture 5">
            <a:extLst>
              <a:ext uri="{FF2B5EF4-FFF2-40B4-BE49-F238E27FC236}">
                <a16:creationId xmlns:a16="http://schemas.microsoft.com/office/drawing/2014/main" id="{32118190-705E-4D5B-BD07-3C54A0EE57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039" y="84894"/>
            <a:ext cx="651217" cy="60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テキスト プレースホルダ 2">
            <a:extLst>
              <a:ext uri="{FF2B5EF4-FFF2-40B4-BE49-F238E27FC236}">
                <a16:creationId xmlns:a16="http://schemas.microsoft.com/office/drawing/2014/main" id="{3A2D8FAD-FE69-404B-AC06-F1AC2114FDFE}"/>
              </a:ext>
            </a:extLst>
          </p:cNvPr>
          <p:cNvSpPr txBox="1">
            <a:spLocks/>
          </p:cNvSpPr>
          <p:nvPr/>
        </p:nvSpPr>
        <p:spPr>
          <a:xfrm>
            <a:off x="539552" y="652626"/>
            <a:ext cx="7992888" cy="400110"/>
          </a:xfrm>
          <a:prstGeom prst="rect">
            <a:avLst/>
          </a:prstGeom>
        </p:spPr>
        <p:txBody>
          <a:bodyPr wrap="square" anchor="b">
            <a:spAutoFit/>
          </a:bodyPr>
          <a:lstStyle>
            <a:lvl1pPr marL="0" indent="0" algn="l" defTabSz="457200" rtl="0" eaLnBrk="1" latinLnBrk="0" hangingPunct="1">
              <a:spcBef>
                <a:spcPct val="20000"/>
              </a:spcBef>
              <a:buFont typeface="Arial"/>
              <a:buNone/>
              <a:defRPr kumimoji="1" sz="1900" kern="1200">
                <a:solidFill>
                  <a:schemeClr val="tx1"/>
                </a:solidFill>
                <a:latin typeface="ＭＳ Ｐゴシック"/>
                <a:ea typeface="ＭＳ Ｐゴシック"/>
                <a:cs typeface="ＭＳ Ｐゴシック"/>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グループ技術支援基盤　～</a:t>
            </a:r>
            <a:r>
              <a:rPr lang="en-US" altLang="ja-JP" sz="2000" b="1" dirty="0">
                <a:latin typeface="メイリオ" panose="020B0604030504040204" pitchFamily="50" charset="-128"/>
                <a:ea typeface="メイリオ" panose="020B0604030504040204" pitchFamily="50" charset="-128"/>
                <a:cs typeface="メイリオ" panose="020B0604030504040204" pitchFamily="50" charset="-128"/>
              </a:rPr>
              <a:t>canal</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（カナル）～</a:t>
            </a:r>
          </a:p>
        </p:txBody>
      </p:sp>
    </p:spTree>
    <p:extLst>
      <p:ext uri="{BB962C8B-B14F-4D97-AF65-F5344CB8AC3E}">
        <p14:creationId xmlns:p14="http://schemas.microsoft.com/office/powerpoint/2010/main" val="4050719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83D4A4C5-5757-48E0-BE0F-58FF83D20434}"/>
              </a:ext>
            </a:extLst>
          </p:cNvPr>
          <p:cNvPicPr>
            <a:picLocks noChangeAspect="1"/>
          </p:cNvPicPr>
          <p:nvPr/>
        </p:nvPicPr>
        <p:blipFill>
          <a:blip r:embed="rId3"/>
          <a:stretch>
            <a:fillRect/>
          </a:stretch>
        </p:blipFill>
        <p:spPr>
          <a:xfrm>
            <a:off x="179512" y="1055608"/>
            <a:ext cx="8937511" cy="5541744"/>
          </a:xfrm>
          <a:prstGeom prst="rect">
            <a:avLst/>
          </a:prstGeom>
        </p:spPr>
      </p:pic>
      <p:sp>
        <p:nvSpPr>
          <p:cNvPr id="8" name="テキスト プレースホルダ 2">
            <a:extLst>
              <a:ext uri="{FF2B5EF4-FFF2-40B4-BE49-F238E27FC236}">
                <a16:creationId xmlns:a16="http://schemas.microsoft.com/office/drawing/2014/main" id="{F872B53A-239D-4514-80A3-3E46583A2C4A}"/>
              </a:ext>
            </a:extLst>
          </p:cNvPr>
          <p:cNvSpPr txBox="1">
            <a:spLocks/>
          </p:cNvSpPr>
          <p:nvPr/>
        </p:nvSpPr>
        <p:spPr>
          <a:xfrm>
            <a:off x="539552" y="652626"/>
            <a:ext cx="7992888" cy="400110"/>
          </a:xfrm>
          <a:prstGeom prst="rect">
            <a:avLst/>
          </a:prstGeom>
        </p:spPr>
        <p:txBody>
          <a:bodyPr wrap="square" anchor="b">
            <a:spAutoFit/>
          </a:bodyPr>
          <a:lstStyle>
            <a:lvl1pPr marL="0" indent="0" algn="l" defTabSz="457200" rtl="0" eaLnBrk="1" latinLnBrk="0" hangingPunct="1">
              <a:spcBef>
                <a:spcPct val="20000"/>
              </a:spcBef>
              <a:buFont typeface="Arial"/>
              <a:buNone/>
              <a:defRPr kumimoji="1" sz="1900" kern="1200">
                <a:solidFill>
                  <a:schemeClr val="tx1"/>
                </a:solidFill>
                <a:latin typeface="ＭＳ Ｐゴシック"/>
                <a:ea typeface="ＭＳ Ｐゴシック"/>
                <a:cs typeface="ＭＳ Ｐゴシック"/>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組織風土</a:t>
            </a:r>
          </a:p>
        </p:txBody>
      </p:sp>
    </p:spTree>
    <p:extLst>
      <p:ext uri="{BB962C8B-B14F-4D97-AF65-F5344CB8AC3E}">
        <p14:creationId xmlns:p14="http://schemas.microsoft.com/office/powerpoint/2010/main" val="1952518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8240" y="2816968"/>
            <a:ext cx="6264000" cy="396008"/>
          </a:xfrm>
        </p:spPr>
        <p:txBody>
          <a:bodyPr/>
          <a:lstStyle/>
          <a:p>
            <a:r>
              <a:rPr lang="ja-JP" altLang="en-US" b="1" dirty="0"/>
              <a:t>ＴＩＳ秋冬期インターンシップのご案内</a:t>
            </a:r>
          </a:p>
        </p:txBody>
      </p:sp>
      <p:sp>
        <p:nvSpPr>
          <p:cNvPr id="4" name="タイトル 1"/>
          <p:cNvSpPr txBox="1">
            <a:spLocks/>
          </p:cNvSpPr>
          <p:nvPr/>
        </p:nvSpPr>
        <p:spPr>
          <a:xfrm>
            <a:off x="971600" y="3688004"/>
            <a:ext cx="7776864" cy="396008"/>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000" kern="1200" baseline="0">
                <a:solidFill>
                  <a:schemeClr val="tx1"/>
                </a:solidFill>
                <a:latin typeface="(日本語用のフォントを使用)"/>
                <a:ea typeface="メイリオ" panose="020B0604030504040204" pitchFamily="50" charset="-128"/>
                <a:cs typeface="+mj-cs"/>
              </a:defRPr>
            </a:lvl1pPr>
          </a:lstStyle>
          <a:p>
            <a:r>
              <a:rPr lang="en-US" altLang="ja-JP" b="1" dirty="0">
                <a:latin typeface="メイリオ" panose="020B0604030504040204" pitchFamily="50" charset="-128"/>
              </a:rPr>
              <a:t>TIS Career Canvas</a:t>
            </a:r>
            <a:r>
              <a:rPr lang="ja-JP" altLang="en-US" b="1" dirty="0">
                <a:latin typeface="メイリオ" panose="020B0604030504040204" pitchFamily="50" charset="-128"/>
              </a:rPr>
              <a:t>　チーム開発コース</a:t>
            </a:r>
          </a:p>
        </p:txBody>
      </p:sp>
    </p:spTree>
    <p:extLst>
      <p:ext uri="{BB962C8B-B14F-4D97-AF65-F5344CB8AC3E}">
        <p14:creationId xmlns:p14="http://schemas.microsoft.com/office/powerpoint/2010/main" val="1844586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3" name="タイトル 1"/>
          <p:cNvSpPr>
            <a:spLocks noGrp="1"/>
          </p:cNvSpPr>
          <p:nvPr>
            <p:ph type="title"/>
          </p:nvPr>
        </p:nvSpPr>
        <p:spPr>
          <a:xfrm>
            <a:off x="468240" y="656728"/>
            <a:ext cx="8064200" cy="324000"/>
          </a:xfrm>
        </p:spPr>
        <p:txBody>
          <a:bodyPr/>
          <a:lstStyle/>
          <a:p>
            <a:r>
              <a:rPr lang="en-US" altLang="ja-JP" b="1" dirty="0">
                <a:latin typeface="メイリオ" panose="020B0604030504040204" pitchFamily="50" charset="-128"/>
                <a:cs typeface="メイリオ" panose="020B0604030504040204" pitchFamily="50" charset="-128"/>
              </a:rPr>
              <a:t>TIS Career Canvas</a:t>
            </a:r>
            <a:r>
              <a:rPr lang="ja-JP" altLang="en-US" b="1" dirty="0">
                <a:latin typeface="メイリオ" panose="020B0604030504040204" pitchFamily="50" charset="-128"/>
                <a:cs typeface="メイリオ" panose="020B0604030504040204" pitchFamily="50" charset="-128"/>
              </a:rPr>
              <a:t>　チーム開発コース（</a:t>
            </a:r>
            <a:r>
              <a:rPr lang="en-US" altLang="ja-JP" b="1" dirty="0">
                <a:latin typeface="メイリオ" panose="020B0604030504040204" pitchFamily="50" charset="-128"/>
                <a:cs typeface="メイリオ" panose="020B0604030504040204" pitchFamily="50" charset="-128"/>
              </a:rPr>
              <a:t>2Days</a:t>
            </a:r>
            <a:r>
              <a:rPr lang="ja-JP" altLang="en-US" b="1" dirty="0">
                <a:latin typeface="メイリオ" panose="020B0604030504040204" pitchFamily="50" charset="-128"/>
                <a:cs typeface="メイリオ" panose="020B0604030504040204" pitchFamily="50" charset="-128"/>
              </a:rPr>
              <a:t>）</a:t>
            </a:r>
            <a:endParaRPr kumimoji="1" lang="ja-JP" altLang="en-US" dirty="0"/>
          </a:p>
        </p:txBody>
      </p:sp>
      <p:pic>
        <p:nvPicPr>
          <p:cNvPr id="2" name="図 1">
            <a:extLst>
              <a:ext uri="{FF2B5EF4-FFF2-40B4-BE49-F238E27FC236}">
                <a16:creationId xmlns:a16="http://schemas.microsoft.com/office/drawing/2014/main" id="{4BA93B12-9241-40FD-830E-A0EE39AE9BDA}"/>
              </a:ext>
            </a:extLst>
          </p:cNvPr>
          <p:cNvPicPr>
            <a:picLocks noChangeAspect="1"/>
          </p:cNvPicPr>
          <p:nvPr/>
        </p:nvPicPr>
        <p:blipFill>
          <a:blip r:embed="rId3"/>
          <a:stretch>
            <a:fillRect/>
          </a:stretch>
        </p:blipFill>
        <p:spPr>
          <a:xfrm>
            <a:off x="304430" y="1300619"/>
            <a:ext cx="8535140" cy="5224725"/>
          </a:xfrm>
          <a:prstGeom prst="rect">
            <a:avLst/>
          </a:prstGeom>
        </p:spPr>
      </p:pic>
    </p:spTree>
    <p:extLst>
      <p:ext uri="{BB962C8B-B14F-4D97-AF65-F5344CB8AC3E}">
        <p14:creationId xmlns:p14="http://schemas.microsoft.com/office/powerpoint/2010/main" val="4088298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2" name="タイトル 1"/>
          <p:cNvSpPr>
            <a:spLocks noGrp="1"/>
          </p:cNvSpPr>
          <p:nvPr>
            <p:ph type="title"/>
          </p:nvPr>
        </p:nvSpPr>
        <p:spPr>
          <a:xfrm>
            <a:off x="468240" y="656728"/>
            <a:ext cx="8064200" cy="324000"/>
          </a:xfrm>
        </p:spPr>
        <p:txBody>
          <a:bodyPr/>
          <a:lstStyle/>
          <a:p>
            <a:r>
              <a:rPr lang="en-US" altLang="ja-JP" b="1" dirty="0">
                <a:latin typeface="メイリオ" panose="020B0604030504040204" pitchFamily="50" charset="-128"/>
                <a:cs typeface="メイリオ" panose="020B0604030504040204" pitchFamily="50" charset="-128"/>
              </a:rPr>
              <a:t>TIS Career Canvas</a:t>
            </a:r>
            <a:r>
              <a:rPr lang="ja-JP" altLang="en-US" b="1" dirty="0">
                <a:latin typeface="メイリオ" panose="020B0604030504040204" pitchFamily="50" charset="-128"/>
                <a:cs typeface="メイリオ" panose="020B0604030504040204" pitchFamily="50" charset="-128"/>
              </a:rPr>
              <a:t>　チーム開発コース（</a:t>
            </a:r>
            <a:r>
              <a:rPr lang="en-US" altLang="ja-JP" b="1" dirty="0">
                <a:latin typeface="メイリオ" panose="020B0604030504040204" pitchFamily="50" charset="-128"/>
                <a:cs typeface="メイリオ" panose="020B0604030504040204" pitchFamily="50" charset="-128"/>
              </a:rPr>
              <a:t>2Days</a:t>
            </a:r>
            <a:r>
              <a:rPr lang="ja-JP" altLang="en-US" b="1" dirty="0">
                <a:latin typeface="メイリオ" panose="020B0604030504040204" pitchFamily="50" charset="-128"/>
                <a:cs typeface="メイリオ" panose="020B0604030504040204" pitchFamily="50" charset="-128"/>
              </a:rPr>
              <a:t>）</a:t>
            </a:r>
            <a:endParaRPr kumimoji="1" lang="ja-JP" altLang="en-US" dirty="0"/>
          </a:p>
        </p:txBody>
      </p:sp>
      <p:pic>
        <p:nvPicPr>
          <p:cNvPr id="3" name="図 2">
            <a:extLst>
              <a:ext uri="{FF2B5EF4-FFF2-40B4-BE49-F238E27FC236}">
                <a16:creationId xmlns:a16="http://schemas.microsoft.com/office/drawing/2014/main" id="{6CE8B28F-A99D-4AA6-B2F2-2481A15E04DC}"/>
              </a:ext>
            </a:extLst>
          </p:cNvPr>
          <p:cNvPicPr>
            <a:picLocks noChangeAspect="1"/>
          </p:cNvPicPr>
          <p:nvPr/>
        </p:nvPicPr>
        <p:blipFill>
          <a:blip r:embed="rId3"/>
          <a:stretch>
            <a:fillRect/>
          </a:stretch>
        </p:blipFill>
        <p:spPr>
          <a:xfrm>
            <a:off x="318460" y="1483976"/>
            <a:ext cx="8718036" cy="4249280"/>
          </a:xfrm>
          <a:prstGeom prst="rect">
            <a:avLst/>
          </a:prstGeom>
        </p:spPr>
      </p:pic>
    </p:spTree>
    <p:extLst>
      <p:ext uri="{BB962C8B-B14F-4D97-AF65-F5344CB8AC3E}">
        <p14:creationId xmlns:p14="http://schemas.microsoft.com/office/powerpoint/2010/main" val="3294612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9" name="正方形/長方形 8">
            <a:extLst>
              <a:ext uri="{FF2B5EF4-FFF2-40B4-BE49-F238E27FC236}">
                <a16:creationId xmlns:a16="http://schemas.microsoft.com/office/drawing/2014/main" id="{3D2DFD56-E6DC-4094-8FE0-616C5C6EA945}"/>
              </a:ext>
            </a:extLst>
          </p:cNvPr>
          <p:cNvSpPr/>
          <p:nvPr/>
        </p:nvSpPr>
        <p:spPr>
          <a:xfrm>
            <a:off x="467544" y="4149080"/>
            <a:ext cx="8269268" cy="129614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F300BDA-5DEC-4FAF-B701-7ADF2F0FEAAD}"/>
              </a:ext>
            </a:extLst>
          </p:cNvPr>
          <p:cNvSpPr/>
          <p:nvPr/>
        </p:nvSpPr>
        <p:spPr>
          <a:xfrm>
            <a:off x="407188" y="4398203"/>
            <a:ext cx="8366609" cy="830997"/>
          </a:xfrm>
          <a:prstGeom prst="rect">
            <a:avLst/>
          </a:prstGeom>
        </p:spPr>
        <p:txBody>
          <a:bodyPr wrap="square">
            <a:spAutoFit/>
          </a:bodyPr>
          <a:lstStyle/>
          <a:p>
            <a:pPr algn="ctr"/>
            <a:r>
              <a:rPr lang="ja-JP" altLang="en-US" sz="2400" b="1" u="sng" dirty="0">
                <a:solidFill>
                  <a:schemeClr val="bg1"/>
                </a:solidFill>
              </a:rPr>
              <a:t>テクノロジーの開発及びイノベーションの推進により、</a:t>
            </a:r>
            <a:br>
              <a:rPr lang="en-US" altLang="ja-JP" sz="2400" b="1" u="sng" dirty="0">
                <a:solidFill>
                  <a:schemeClr val="bg1"/>
                </a:solidFill>
              </a:rPr>
            </a:br>
            <a:r>
              <a:rPr lang="ja-JP" altLang="en-US" sz="2400" b="1" u="sng" dirty="0">
                <a:solidFill>
                  <a:schemeClr val="bg1"/>
                </a:solidFill>
              </a:rPr>
              <a:t>グループビジョン</a:t>
            </a:r>
            <a:r>
              <a:rPr lang="en-US" altLang="ja-JP" sz="2400" b="1" u="sng" dirty="0">
                <a:solidFill>
                  <a:schemeClr val="bg1"/>
                </a:solidFill>
              </a:rPr>
              <a:t>2026</a:t>
            </a:r>
            <a:r>
              <a:rPr lang="ja-JP" altLang="en-US" sz="2400" b="1" u="sng" dirty="0">
                <a:solidFill>
                  <a:schemeClr val="bg1"/>
                </a:solidFill>
              </a:rPr>
              <a:t>の企業像を目指す。</a:t>
            </a:r>
          </a:p>
        </p:txBody>
      </p:sp>
      <p:pic>
        <p:nvPicPr>
          <p:cNvPr id="12" name="図 11">
            <a:extLst>
              <a:ext uri="{FF2B5EF4-FFF2-40B4-BE49-F238E27FC236}">
                <a16:creationId xmlns:a16="http://schemas.microsoft.com/office/drawing/2014/main" id="{A4C470B9-5506-4F50-8E2F-325B44EB5385}"/>
              </a:ext>
            </a:extLst>
          </p:cNvPr>
          <p:cNvPicPr>
            <a:picLocks noChangeAspect="1"/>
          </p:cNvPicPr>
          <p:nvPr/>
        </p:nvPicPr>
        <p:blipFill>
          <a:blip r:embed="rId3"/>
          <a:stretch>
            <a:fillRect/>
          </a:stretch>
        </p:blipFill>
        <p:spPr>
          <a:xfrm>
            <a:off x="1403648" y="2041146"/>
            <a:ext cx="6307743" cy="771798"/>
          </a:xfrm>
          <a:prstGeom prst="rect">
            <a:avLst/>
          </a:prstGeom>
        </p:spPr>
      </p:pic>
      <p:sp>
        <p:nvSpPr>
          <p:cNvPr id="14" name="正方形/長方形 13">
            <a:extLst>
              <a:ext uri="{FF2B5EF4-FFF2-40B4-BE49-F238E27FC236}">
                <a16:creationId xmlns:a16="http://schemas.microsoft.com/office/drawing/2014/main" id="{F0DFA6FD-EB53-4A3B-888F-30C29B6F0860}"/>
              </a:ext>
            </a:extLst>
          </p:cNvPr>
          <p:cNvSpPr/>
          <p:nvPr/>
        </p:nvSpPr>
        <p:spPr>
          <a:xfrm>
            <a:off x="251520" y="3100976"/>
            <a:ext cx="8640960" cy="400110"/>
          </a:xfrm>
          <a:prstGeom prst="rect">
            <a:avLst/>
          </a:prstGeom>
        </p:spPr>
        <p:txBody>
          <a:bodyPr wrap="square">
            <a:spAutoFit/>
          </a:bodyPr>
          <a:lstStyle/>
          <a:p>
            <a:pPr algn="ctr"/>
            <a:r>
              <a:rPr lang="ja-JP" altLang="en-US" sz="2000" b="1" dirty="0">
                <a:latin typeface="メイリオ" panose="020B0604030504040204" pitchFamily="50" charset="-128"/>
                <a:ea typeface="メイリオ" panose="020B0604030504040204" pitchFamily="50" charset="-128"/>
              </a:rPr>
              <a:t>先進技術・ノウハウを駆使し、ビジネスの革新と市場創造を実現する</a:t>
            </a:r>
          </a:p>
        </p:txBody>
      </p:sp>
      <p:sp>
        <p:nvSpPr>
          <p:cNvPr id="15" name="正方形/長方形 14">
            <a:extLst>
              <a:ext uri="{FF2B5EF4-FFF2-40B4-BE49-F238E27FC236}">
                <a16:creationId xmlns:a16="http://schemas.microsoft.com/office/drawing/2014/main" id="{9B8607E9-E9A2-459F-9073-BA874EA89996}"/>
              </a:ext>
            </a:extLst>
          </p:cNvPr>
          <p:cNvSpPr/>
          <p:nvPr/>
        </p:nvSpPr>
        <p:spPr>
          <a:xfrm>
            <a:off x="1403648" y="1660816"/>
            <a:ext cx="4104456" cy="307777"/>
          </a:xfrm>
          <a:prstGeom prst="rect">
            <a:avLst/>
          </a:prstGeom>
        </p:spPr>
        <p:txBody>
          <a:bodyPr wrap="square">
            <a:spAutoFit/>
          </a:bodyPr>
          <a:lstStyle/>
          <a:p>
            <a:r>
              <a:rPr lang="en-US" altLang="ja-JP" sz="1400" b="1" dirty="0">
                <a:latin typeface="HG丸ｺﾞｼｯｸM-PRO" panose="020F0600000000000000" pitchFamily="50" charset="-128"/>
                <a:ea typeface="HG丸ｺﾞｼｯｸM-PRO" panose="020F0600000000000000" pitchFamily="50" charset="-128"/>
              </a:rPr>
              <a:t>[</a:t>
            </a:r>
            <a:r>
              <a:rPr lang="ja-JP" altLang="en-US" sz="1400" b="1" dirty="0">
                <a:latin typeface="HG丸ｺﾞｼｯｸM-PRO" panose="020F0600000000000000" pitchFamily="50" charset="-128"/>
                <a:ea typeface="HG丸ｺﾞｼｯｸM-PRO" panose="020F0600000000000000" pitchFamily="50" charset="-128"/>
              </a:rPr>
              <a:t>グループビジョン</a:t>
            </a:r>
            <a:r>
              <a:rPr lang="en-US" altLang="ja-JP" sz="1400" b="1" dirty="0">
                <a:latin typeface="HG丸ｺﾞｼｯｸM-PRO" panose="020F0600000000000000" pitchFamily="50" charset="-128"/>
                <a:ea typeface="HG丸ｺﾞｼｯｸM-PRO" panose="020F0600000000000000" pitchFamily="50" charset="-128"/>
              </a:rPr>
              <a:t>2026</a:t>
            </a:r>
            <a:r>
              <a:rPr lang="ja-JP" altLang="en-US" sz="1400" b="1" dirty="0">
                <a:latin typeface="HG丸ｺﾞｼｯｸM-PRO" panose="020F0600000000000000" pitchFamily="50" charset="-128"/>
                <a:ea typeface="HG丸ｺﾞｼｯｸM-PRO" panose="020F0600000000000000" pitchFamily="50" charset="-128"/>
              </a:rPr>
              <a:t>　～　</a:t>
            </a:r>
            <a:r>
              <a:rPr lang="en-US" altLang="ja-JP" sz="1400" b="1" dirty="0">
                <a:latin typeface="HG丸ｺﾞｼｯｸM-PRO" panose="020F0600000000000000" pitchFamily="50" charset="-128"/>
                <a:ea typeface="HG丸ｺﾞｼｯｸM-PRO" panose="020F0600000000000000" pitchFamily="50" charset="-128"/>
              </a:rPr>
              <a:t>2026</a:t>
            </a:r>
            <a:r>
              <a:rPr lang="ja-JP" altLang="en-US" sz="1400" b="1" dirty="0">
                <a:latin typeface="HG丸ｺﾞｼｯｸM-PRO" panose="020F0600000000000000" pitchFamily="50" charset="-128"/>
                <a:ea typeface="HG丸ｺﾞｼｯｸM-PRO" panose="020F0600000000000000" pitchFamily="50" charset="-128"/>
              </a:rPr>
              <a:t>企業像</a:t>
            </a:r>
            <a:r>
              <a:rPr lang="en-US" altLang="ja-JP" sz="1400" b="1" dirty="0">
                <a:latin typeface="HG丸ｺﾞｼｯｸM-PRO" panose="020F0600000000000000" pitchFamily="50" charset="-128"/>
                <a:ea typeface="HG丸ｺﾞｼｯｸM-PRO" panose="020F0600000000000000" pitchFamily="50" charset="-128"/>
              </a:rPr>
              <a:t>]</a:t>
            </a:r>
            <a:endParaRPr lang="ja-JP" altLang="en-US" sz="1400" b="1" dirty="0">
              <a:latin typeface="HG丸ｺﾞｼｯｸM-PRO" panose="020F0600000000000000" pitchFamily="50" charset="-128"/>
              <a:ea typeface="HG丸ｺﾞｼｯｸM-PRO" panose="020F0600000000000000" pitchFamily="50" charset="-128"/>
            </a:endParaRPr>
          </a:p>
        </p:txBody>
      </p:sp>
      <p:sp>
        <p:nvSpPr>
          <p:cNvPr id="16" name="矢印: 下 15">
            <a:extLst>
              <a:ext uri="{FF2B5EF4-FFF2-40B4-BE49-F238E27FC236}">
                <a16:creationId xmlns:a16="http://schemas.microsoft.com/office/drawing/2014/main" id="{B2B97189-B0B7-4CB8-85AB-B04C86B69B0D}"/>
              </a:ext>
            </a:extLst>
          </p:cNvPr>
          <p:cNvSpPr/>
          <p:nvPr/>
        </p:nvSpPr>
        <p:spPr>
          <a:xfrm rot="10800000">
            <a:off x="4067944" y="3573016"/>
            <a:ext cx="936104" cy="439019"/>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7" name="テキスト プレースホルダ 2">
            <a:extLst>
              <a:ext uri="{FF2B5EF4-FFF2-40B4-BE49-F238E27FC236}">
                <a16:creationId xmlns:a16="http://schemas.microsoft.com/office/drawing/2014/main" id="{A4811C8B-C134-4D76-B8C9-68765AEC9E25}"/>
              </a:ext>
            </a:extLst>
          </p:cNvPr>
          <p:cNvSpPr txBox="1">
            <a:spLocks/>
          </p:cNvSpPr>
          <p:nvPr/>
        </p:nvSpPr>
        <p:spPr>
          <a:xfrm>
            <a:off x="539552" y="652626"/>
            <a:ext cx="7992888" cy="400110"/>
          </a:xfrm>
          <a:prstGeom prst="rect">
            <a:avLst/>
          </a:prstGeom>
        </p:spPr>
        <p:txBody>
          <a:bodyPr wrap="square" anchor="b">
            <a:spAutoFit/>
          </a:bodyPr>
          <a:lstStyle>
            <a:lvl1pPr marL="0" indent="0" algn="l" defTabSz="457200" rtl="0" eaLnBrk="1" latinLnBrk="0" hangingPunct="1">
              <a:spcBef>
                <a:spcPct val="20000"/>
              </a:spcBef>
              <a:buFont typeface="Arial"/>
              <a:buNone/>
              <a:defRPr kumimoji="1" sz="1900" kern="1200">
                <a:solidFill>
                  <a:schemeClr val="tx1"/>
                </a:solidFill>
                <a:latin typeface="ＭＳ Ｐゴシック"/>
                <a:ea typeface="ＭＳ Ｐゴシック"/>
                <a:cs typeface="ＭＳ Ｐゴシック"/>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テクノロジー＆イノベーション本部のご紹介</a:t>
            </a:r>
          </a:p>
        </p:txBody>
      </p:sp>
    </p:spTree>
    <p:extLst>
      <p:ext uri="{BB962C8B-B14F-4D97-AF65-F5344CB8AC3E}">
        <p14:creationId xmlns:p14="http://schemas.microsoft.com/office/powerpoint/2010/main" val="3934702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ADC524F8-B34E-433B-AD9E-B8DDFAD7EA54}"/>
              </a:ext>
            </a:extLst>
          </p:cNvPr>
          <p:cNvPicPr>
            <a:picLocks noChangeAspect="1"/>
          </p:cNvPicPr>
          <p:nvPr/>
        </p:nvPicPr>
        <p:blipFill>
          <a:blip r:embed="rId2"/>
          <a:stretch>
            <a:fillRect/>
          </a:stretch>
        </p:blipFill>
        <p:spPr>
          <a:xfrm>
            <a:off x="237368" y="1542124"/>
            <a:ext cx="8669263" cy="3773751"/>
          </a:xfrm>
          <a:prstGeom prst="rect">
            <a:avLst/>
          </a:prstGeom>
        </p:spPr>
      </p:pic>
      <p:sp>
        <p:nvSpPr>
          <p:cNvPr id="5" name="タイトル 1">
            <a:extLst>
              <a:ext uri="{FF2B5EF4-FFF2-40B4-BE49-F238E27FC236}">
                <a16:creationId xmlns:a16="http://schemas.microsoft.com/office/drawing/2014/main" id="{51F7B91D-B094-440B-A868-E8A302B33026}"/>
              </a:ext>
            </a:extLst>
          </p:cNvPr>
          <p:cNvSpPr>
            <a:spLocks noGrp="1"/>
          </p:cNvSpPr>
          <p:nvPr>
            <p:ph type="title"/>
          </p:nvPr>
        </p:nvSpPr>
        <p:spPr>
          <a:xfrm>
            <a:off x="468240" y="656728"/>
            <a:ext cx="8064200" cy="324000"/>
          </a:xfrm>
        </p:spPr>
        <p:txBody>
          <a:bodyPr/>
          <a:lstStyle/>
          <a:p>
            <a:r>
              <a:rPr lang="en-US" altLang="ja-JP" b="1" dirty="0">
                <a:latin typeface="メイリオ" panose="020B0604030504040204" pitchFamily="50" charset="-128"/>
                <a:cs typeface="メイリオ" panose="020B0604030504040204" pitchFamily="50" charset="-128"/>
              </a:rPr>
              <a:t>TIS Career Canvas</a:t>
            </a:r>
            <a:r>
              <a:rPr lang="ja-JP" altLang="en-US" b="1" dirty="0">
                <a:latin typeface="メイリオ" panose="020B0604030504040204" pitchFamily="50" charset="-128"/>
                <a:cs typeface="メイリオ" panose="020B0604030504040204" pitchFamily="50" charset="-128"/>
              </a:rPr>
              <a:t>　チーム開発コース（</a:t>
            </a:r>
            <a:r>
              <a:rPr lang="en-US" altLang="ja-JP" b="1" dirty="0">
                <a:latin typeface="メイリオ" panose="020B0604030504040204" pitchFamily="50" charset="-128"/>
                <a:cs typeface="メイリオ" panose="020B0604030504040204" pitchFamily="50" charset="-128"/>
              </a:rPr>
              <a:t>2Days</a:t>
            </a:r>
            <a:r>
              <a:rPr lang="ja-JP" altLang="en-US" b="1" dirty="0">
                <a:latin typeface="メイリオ" panose="020B0604030504040204" pitchFamily="50" charset="-128"/>
                <a:cs typeface="メイリオ" panose="020B0604030504040204" pitchFamily="50" charset="-128"/>
              </a:rPr>
              <a:t>）</a:t>
            </a:r>
            <a:endParaRPr kumimoji="1" lang="ja-JP" altLang="en-US" dirty="0"/>
          </a:p>
        </p:txBody>
      </p:sp>
    </p:spTree>
    <p:extLst>
      <p:ext uri="{BB962C8B-B14F-4D97-AF65-F5344CB8AC3E}">
        <p14:creationId xmlns:p14="http://schemas.microsoft.com/office/powerpoint/2010/main" val="3649572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18" name="タイトル 1"/>
          <p:cNvSpPr>
            <a:spLocks noGrp="1"/>
          </p:cNvSpPr>
          <p:nvPr>
            <p:ph type="title"/>
          </p:nvPr>
        </p:nvSpPr>
        <p:spPr>
          <a:xfrm>
            <a:off x="468240" y="656728"/>
            <a:ext cx="8064200" cy="324000"/>
          </a:xfrm>
        </p:spPr>
        <p:txBody>
          <a:bodyPr/>
          <a:lstStyle/>
          <a:p>
            <a:r>
              <a:rPr lang="en-US" altLang="ja-JP" b="1" dirty="0">
                <a:latin typeface="メイリオ" panose="020B0604030504040204" pitchFamily="50" charset="-128"/>
                <a:cs typeface="メイリオ" panose="020B0604030504040204" pitchFamily="50" charset="-128"/>
              </a:rPr>
              <a:t>TIS Career Canvas</a:t>
            </a:r>
            <a:r>
              <a:rPr lang="ja-JP" altLang="en-US" b="1" dirty="0">
                <a:latin typeface="メイリオ" panose="020B0604030504040204" pitchFamily="50" charset="-128"/>
                <a:cs typeface="メイリオ" panose="020B0604030504040204" pitchFamily="50" charset="-128"/>
              </a:rPr>
              <a:t>　チーム開発コース（</a:t>
            </a:r>
            <a:r>
              <a:rPr lang="en-US" altLang="ja-JP" b="1" dirty="0">
                <a:latin typeface="メイリオ" panose="020B0604030504040204" pitchFamily="50" charset="-128"/>
                <a:cs typeface="メイリオ" panose="020B0604030504040204" pitchFamily="50" charset="-128"/>
              </a:rPr>
              <a:t>2Days</a:t>
            </a:r>
            <a:r>
              <a:rPr lang="ja-JP" altLang="en-US" b="1" dirty="0">
                <a:latin typeface="メイリオ" panose="020B0604030504040204" pitchFamily="50" charset="-128"/>
                <a:cs typeface="メイリオ" panose="020B0604030504040204" pitchFamily="50" charset="-128"/>
              </a:rPr>
              <a:t>）</a:t>
            </a:r>
            <a:endParaRPr kumimoji="1" lang="ja-JP" altLang="en-US" dirty="0"/>
          </a:p>
        </p:txBody>
      </p:sp>
      <p:pic>
        <p:nvPicPr>
          <p:cNvPr id="2" name="図 1">
            <a:extLst>
              <a:ext uri="{FF2B5EF4-FFF2-40B4-BE49-F238E27FC236}">
                <a16:creationId xmlns:a16="http://schemas.microsoft.com/office/drawing/2014/main" id="{C5D1AB47-E875-4B43-9C70-0A111FCCA51F}"/>
              </a:ext>
            </a:extLst>
          </p:cNvPr>
          <p:cNvPicPr>
            <a:picLocks noChangeAspect="1"/>
          </p:cNvPicPr>
          <p:nvPr/>
        </p:nvPicPr>
        <p:blipFill>
          <a:blip r:embed="rId3"/>
          <a:stretch>
            <a:fillRect/>
          </a:stretch>
        </p:blipFill>
        <p:spPr>
          <a:xfrm>
            <a:off x="467078" y="1256448"/>
            <a:ext cx="8425402" cy="4980864"/>
          </a:xfrm>
          <a:prstGeom prst="rect">
            <a:avLst/>
          </a:prstGeom>
        </p:spPr>
      </p:pic>
    </p:spTree>
    <p:extLst>
      <p:ext uri="{BB962C8B-B14F-4D97-AF65-F5344CB8AC3E}">
        <p14:creationId xmlns:p14="http://schemas.microsoft.com/office/powerpoint/2010/main" val="3870138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323528" y="1222667"/>
            <a:ext cx="8643556" cy="5374685"/>
            <a:chOff x="0" y="773634"/>
            <a:chExt cx="9143268" cy="5751710"/>
          </a:xfrm>
        </p:grpSpPr>
        <p:pic>
          <p:nvPicPr>
            <p:cNvPr id="6" name="Picture 5" descr="C:\Users\yoshinori-yanagisawa\Desktop\688px-MontreGousset001.jpg"/>
            <p:cNvPicPr>
              <a:picLocks noChangeAspect="1" noChangeArrowheads="1"/>
            </p:cNvPicPr>
            <p:nvPr/>
          </p:nvPicPr>
          <p:blipFill rotWithShape="1">
            <a:blip r:embed="rId3">
              <a:extLst>
                <a:ext uri="{28A0092B-C50C-407E-A947-70E740481C1C}">
                  <a14:useLocalDpi xmlns:a14="http://schemas.microsoft.com/office/drawing/2010/main" val="0"/>
                </a:ext>
              </a:extLst>
            </a:blip>
            <a:srcRect l="157" t="2722" r="-157" b="20518"/>
            <a:stretch/>
          </p:blipFill>
          <p:spPr bwMode="auto">
            <a:xfrm>
              <a:off x="0" y="822960"/>
              <a:ext cx="9143268" cy="5702384"/>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p:cNvSpPr/>
            <p:nvPr/>
          </p:nvSpPr>
          <p:spPr>
            <a:xfrm>
              <a:off x="0" y="822960"/>
              <a:ext cx="9143268" cy="5702384"/>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latin typeface="メイリオ" panose="020B0604030504040204" pitchFamily="50" charset="-128"/>
                <a:ea typeface="メイリオ" panose="020B0604030504040204" pitchFamily="50" charset="-128"/>
              </a:endParaRPr>
            </a:p>
          </p:txBody>
        </p:sp>
        <p:sp>
          <p:nvSpPr>
            <p:cNvPr id="8" name="正方形/長方形 7"/>
            <p:cNvSpPr/>
            <p:nvPr/>
          </p:nvSpPr>
          <p:spPr>
            <a:xfrm>
              <a:off x="160686" y="773634"/>
              <a:ext cx="8836363" cy="974037"/>
            </a:xfrm>
            <a:prstGeom prst="rect">
              <a:avLst/>
            </a:prstGeom>
            <a:solidFill>
              <a:srgbClr val="FF990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ja-JP" sz="2800" b="1" dirty="0">
                  <a:solidFill>
                    <a:schemeClr val="bg1"/>
                  </a:solidFill>
                  <a:latin typeface="メイリオ" panose="020B0604030504040204" pitchFamily="50" charset="-128"/>
                  <a:ea typeface="メイリオ" panose="020B0604030504040204" pitchFamily="50" charset="-128"/>
                </a:rPr>
                <a:t>TIS</a:t>
              </a:r>
              <a:r>
                <a:rPr lang="ja-JP" altLang="en-US" sz="2800" b="1" dirty="0">
                  <a:solidFill>
                    <a:schemeClr val="bg1"/>
                  </a:solidFill>
                  <a:latin typeface="メイリオ" panose="020B0604030504040204" pitchFamily="50" charset="-128"/>
                  <a:ea typeface="メイリオ" panose="020B0604030504040204" pitchFamily="50" charset="-128"/>
                </a:rPr>
                <a:t>　</a:t>
              </a:r>
              <a:r>
                <a:rPr lang="en-US" altLang="ja-JP" sz="2800" b="1" dirty="0">
                  <a:solidFill>
                    <a:schemeClr val="bg1"/>
                  </a:solidFill>
                  <a:latin typeface="メイリオ" panose="020B0604030504040204" pitchFamily="50" charset="-128"/>
                  <a:ea typeface="メイリオ" panose="020B0604030504040204" pitchFamily="50" charset="-128"/>
                </a:rPr>
                <a:t>Career Canvas</a:t>
              </a:r>
              <a:r>
                <a:rPr lang="ja-JP" altLang="en-US" sz="2800" b="1" dirty="0">
                  <a:solidFill>
                    <a:schemeClr val="bg1"/>
                  </a:solidFill>
                  <a:latin typeface="メイリオ" panose="020B0604030504040204" pitchFamily="50" charset="-128"/>
                  <a:ea typeface="メイリオ" panose="020B0604030504040204" pitchFamily="50" charset="-128"/>
                </a:rPr>
                <a:t> チーム開発コース</a:t>
              </a:r>
              <a:endParaRPr lang="en-US" altLang="ja-JP" sz="2800" b="1" dirty="0">
                <a:solidFill>
                  <a:schemeClr val="bg1"/>
                </a:solidFill>
                <a:latin typeface="メイリオ" panose="020B0604030504040204" pitchFamily="50" charset="-128"/>
                <a:ea typeface="メイリオ" panose="020B0604030504040204" pitchFamily="50" charset="-128"/>
              </a:endParaRPr>
            </a:p>
          </p:txBody>
        </p:sp>
      </p:grpSp>
      <p:grpSp>
        <p:nvGrpSpPr>
          <p:cNvPr id="13" name="グループ化 12"/>
          <p:cNvGrpSpPr/>
          <p:nvPr/>
        </p:nvGrpSpPr>
        <p:grpSpPr>
          <a:xfrm>
            <a:off x="467544" y="5085184"/>
            <a:ext cx="8353424" cy="1368152"/>
            <a:chOff x="395288" y="1268413"/>
            <a:chExt cx="8353424" cy="720427"/>
          </a:xfrm>
        </p:grpSpPr>
        <p:sp>
          <p:nvSpPr>
            <p:cNvPr id="14" name="正方形/長方形 13"/>
            <p:cNvSpPr/>
            <p:nvPr/>
          </p:nvSpPr>
          <p:spPr>
            <a:xfrm>
              <a:off x="395288" y="1268413"/>
              <a:ext cx="2089150" cy="720427"/>
            </a:xfrm>
            <a:prstGeom prst="rect">
              <a:avLst/>
            </a:prstGeom>
            <a:solidFill>
              <a:srgbClr val="47C3D3"/>
            </a:solidFill>
            <a:ln w="9525">
              <a:solidFill>
                <a:srgbClr val="47C3D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0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条件</a:t>
              </a:r>
              <a:endParaRPr kumimoji="1" lang="ja-JP" altLang="en-US" sz="20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2483767" y="1268413"/>
              <a:ext cx="6264945" cy="720427"/>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spcBef>
                  <a:spcPts val="600"/>
                </a:spcBef>
              </a:pPr>
              <a:r>
                <a:rPr lang="ja-JP" altLang="en-US"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・一つ以上の言語で自分で考えてプログラミング出来る方</a:t>
              </a:r>
            </a:p>
            <a:p>
              <a:pPr>
                <a:spcBef>
                  <a:spcPts val="600"/>
                </a:spcBef>
              </a:pPr>
              <a:r>
                <a:rPr lang="ja-JP" altLang="en-US"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経験言語は不問です。</a:t>
              </a:r>
            </a:p>
          </p:txBody>
        </p:sp>
      </p:grpSp>
      <p:grpSp>
        <p:nvGrpSpPr>
          <p:cNvPr id="16" name="グループ化 15"/>
          <p:cNvGrpSpPr/>
          <p:nvPr/>
        </p:nvGrpSpPr>
        <p:grpSpPr>
          <a:xfrm>
            <a:off x="475432" y="2268489"/>
            <a:ext cx="8353424" cy="2672679"/>
            <a:chOff x="395288" y="1268413"/>
            <a:chExt cx="8353424" cy="1374894"/>
          </a:xfrm>
        </p:grpSpPr>
        <p:sp>
          <p:nvSpPr>
            <p:cNvPr id="17" name="正方形/長方形 16"/>
            <p:cNvSpPr/>
            <p:nvPr/>
          </p:nvSpPr>
          <p:spPr>
            <a:xfrm>
              <a:off x="395288" y="1268413"/>
              <a:ext cx="2089150" cy="1374894"/>
            </a:xfrm>
            <a:prstGeom prst="rect">
              <a:avLst/>
            </a:prstGeom>
            <a:solidFill>
              <a:srgbClr val="47C3D3"/>
            </a:solidFill>
            <a:ln w="9525">
              <a:solidFill>
                <a:srgbClr val="47C3D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0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日程</a:t>
              </a:r>
              <a:endParaRPr kumimoji="1" lang="ja-JP" altLang="en-US" sz="20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正方形/長方形 17"/>
            <p:cNvSpPr/>
            <p:nvPr/>
          </p:nvSpPr>
          <p:spPr>
            <a:xfrm>
              <a:off x="2483767" y="1268413"/>
              <a:ext cx="6264945" cy="1374894"/>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spcBef>
                  <a:spcPts val="600"/>
                </a:spcBef>
              </a:pPr>
              <a:r>
                <a:rPr lang="ja-JP" altLang="en-US" sz="2000" b="1"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①</a:t>
              </a:r>
              <a:r>
                <a:rPr lang="en-US" altLang="zh-TW"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a:t>
              </a:r>
              <a:r>
                <a:rPr lang="zh-TW" altLang="en-US"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東京</a:t>
              </a:r>
              <a:r>
                <a:rPr lang="en-US" altLang="zh-TW"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zh-TW"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1/23(</a:t>
              </a:r>
              <a:r>
                <a:rPr lang="ja-JP" altLang="en-US"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土</a:t>
              </a:r>
              <a:r>
                <a:rPr lang="en-US" altLang="zh-TW"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a:t>
              </a:r>
              <a:r>
                <a:rPr lang="zh-TW" altLang="en-US"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zh-TW"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1/2</a:t>
              </a:r>
              <a:r>
                <a:rPr lang="en-US" altLang="ja-JP"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4</a:t>
              </a:r>
              <a:r>
                <a:rPr lang="en-US" altLang="zh-TW"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日</a:t>
              </a:r>
              <a:r>
                <a:rPr lang="en-US" altLang="zh-TW"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a:t>
              </a:r>
            </a:p>
            <a:p>
              <a:pPr>
                <a:spcBef>
                  <a:spcPts val="600"/>
                </a:spcBef>
              </a:pPr>
              <a:r>
                <a:rPr lang="ja-JP" altLang="en-US"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　②</a:t>
              </a:r>
              <a:r>
                <a:rPr lang="en-US" altLang="ja-JP"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大阪</a:t>
              </a:r>
              <a:r>
                <a:rPr lang="en-US" altLang="ja-JP"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1/30(</a:t>
              </a:r>
              <a:r>
                <a:rPr lang="ja-JP" altLang="en-US"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土</a:t>
              </a:r>
              <a:r>
                <a:rPr lang="en-US" altLang="ja-JP"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1/31(</a:t>
              </a:r>
              <a:r>
                <a:rPr lang="ja-JP" altLang="en-US"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日</a:t>
              </a:r>
              <a:r>
                <a:rPr lang="en-US" altLang="ja-JP"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2000" b="1" dirty="0">
                <a:solidFill>
                  <a:srgbClr val="FF0066"/>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000" b="1" dirty="0">
                  <a:solidFill>
                    <a:srgbClr val="201815"/>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b="1"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③</a:t>
              </a:r>
              <a:r>
                <a:rPr lang="en-US" altLang="zh-TW" sz="2000" b="1"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1"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オンライン</a:t>
              </a:r>
              <a:r>
                <a:rPr lang="en-US" altLang="zh-TW" sz="2000" b="1"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 2/  6(</a:t>
              </a:r>
              <a:r>
                <a:rPr lang="ja-JP" altLang="en-US" sz="2000" b="1"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土</a:t>
              </a:r>
              <a:r>
                <a:rPr lang="en-US" altLang="zh-TW" sz="2000" b="1"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a:t>
              </a:r>
              <a:r>
                <a:rPr lang="zh-TW" altLang="en-US" sz="2000" b="1"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zh-TW" sz="2000" b="1"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2/  7(</a:t>
              </a:r>
              <a:r>
                <a:rPr lang="ja-JP" altLang="en-US" sz="2000" b="1"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日</a:t>
              </a:r>
              <a:r>
                <a:rPr lang="en-US" altLang="zh-TW" sz="2000" b="1"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a:t>
              </a:r>
            </a:p>
            <a:p>
              <a:pPr>
                <a:spcBef>
                  <a:spcPts val="600"/>
                </a:spcBef>
              </a:pPr>
              <a:r>
                <a:rPr lang="ja-JP" altLang="en-US" sz="2000" b="1"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　④</a:t>
              </a:r>
              <a:r>
                <a:rPr lang="en-US" altLang="zh-TW" sz="2000" b="1"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1"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オンライン</a:t>
              </a:r>
              <a:r>
                <a:rPr lang="en-US" altLang="zh-TW" sz="2000" b="1"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 2/</a:t>
              </a:r>
              <a:r>
                <a:rPr lang="en-US" altLang="ja-JP" sz="2000" b="1"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13</a:t>
              </a:r>
              <a:r>
                <a:rPr lang="en-US" altLang="zh-TW" sz="2000" b="1"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1"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土</a:t>
              </a:r>
              <a:r>
                <a:rPr lang="en-US" altLang="zh-TW" sz="2000" b="1"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a:t>
              </a:r>
              <a:r>
                <a:rPr lang="zh-TW" altLang="en-US" sz="2000" b="1"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zh-TW" sz="2000" b="1"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2000" b="1"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14</a:t>
              </a:r>
              <a:r>
                <a:rPr lang="en-US" altLang="zh-TW" sz="2000" b="1"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1"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日</a:t>
              </a:r>
              <a:r>
                <a:rPr lang="en-US" altLang="zh-TW" sz="2000" b="1"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a:t>
              </a:r>
            </a:p>
            <a:p>
              <a:pPr>
                <a:spcBef>
                  <a:spcPts val="600"/>
                </a:spcBef>
              </a:pP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集合開催とオンライン開催がありますが内容は同じです。</a:t>
              </a:r>
            </a:p>
            <a:p>
              <a:pPr>
                <a:spcBef>
                  <a:spcPts val="600"/>
                </a:spcBef>
              </a:pP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集合開催は状況により開催形式を変更する場合があります。</a:t>
              </a:r>
            </a:p>
          </p:txBody>
        </p:sp>
      </p:grpSp>
      <p:sp>
        <p:nvSpPr>
          <p:cNvPr id="19" name="タイトル 1"/>
          <p:cNvSpPr>
            <a:spLocks noGrp="1"/>
          </p:cNvSpPr>
          <p:nvPr>
            <p:ph type="title"/>
          </p:nvPr>
        </p:nvSpPr>
        <p:spPr>
          <a:xfrm>
            <a:off x="468240" y="656728"/>
            <a:ext cx="8064200" cy="324000"/>
          </a:xfrm>
        </p:spPr>
        <p:txBody>
          <a:bodyPr/>
          <a:lstStyle/>
          <a:p>
            <a:r>
              <a:rPr lang="en-US" altLang="ja-JP" b="1" dirty="0">
                <a:latin typeface="メイリオ" panose="020B0604030504040204" pitchFamily="50" charset="-128"/>
                <a:cs typeface="メイリオ" panose="020B0604030504040204" pitchFamily="50" charset="-128"/>
              </a:rPr>
              <a:t>TIS Career Canvas</a:t>
            </a:r>
            <a:r>
              <a:rPr lang="ja-JP" altLang="en-US" b="1" dirty="0">
                <a:latin typeface="メイリオ" panose="020B0604030504040204" pitchFamily="50" charset="-128"/>
                <a:cs typeface="メイリオ" panose="020B0604030504040204" pitchFamily="50" charset="-128"/>
              </a:rPr>
              <a:t>　チーム開発コース（</a:t>
            </a:r>
            <a:r>
              <a:rPr lang="en-US" altLang="ja-JP" b="1" dirty="0">
                <a:latin typeface="メイリオ" panose="020B0604030504040204" pitchFamily="50" charset="-128"/>
                <a:cs typeface="メイリオ" panose="020B0604030504040204" pitchFamily="50" charset="-128"/>
              </a:rPr>
              <a:t>2Days</a:t>
            </a:r>
            <a:r>
              <a:rPr lang="ja-JP" altLang="en-US" b="1" dirty="0">
                <a:latin typeface="メイリオ" panose="020B0604030504040204" pitchFamily="50" charset="-128"/>
                <a:cs typeface="メイリオ" panose="020B0604030504040204" pitchFamily="50" charset="-128"/>
              </a:rPr>
              <a:t>）</a:t>
            </a:r>
            <a:endParaRPr kumimoji="1" lang="ja-JP" altLang="en-US" dirty="0"/>
          </a:p>
        </p:txBody>
      </p:sp>
    </p:spTree>
    <p:extLst>
      <p:ext uri="{BB962C8B-B14F-4D97-AF65-F5344CB8AC3E}">
        <p14:creationId xmlns:p14="http://schemas.microsoft.com/office/powerpoint/2010/main" val="543084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392940" y="1268760"/>
            <a:ext cx="8643556" cy="5328592"/>
            <a:chOff x="0" y="822960"/>
            <a:chExt cx="9143268" cy="5702384"/>
          </a:xfrm>
        </p:grpSpPr>
        <p:pic>
          <p:nvPicPr>
            <p:cNvPr id="6" name="Picture 5" descr="C:\Users\yoshinori-yanagisawa\Desktop\688px-MontreGousset001.jpg"/>
            <p:cNvPicPr>
              <a:picLocks noChangeAspect="1" noChangeArrowheads="1"/>
            </p:cNvPicPr>
            <p:nvPr/>
          </p:nvPicPr>
          <p:blipFill rotWithShape="1">
            <a:blip r:embed="rId3">
              <a:extLst>
                <a:ext uri="{28A0092B-C50C-407E-A947-70E740481C1C}">
                  <a14:useLocalDpi xmlns:a14="http://schemas.microsoft.com/office/drawing/2010/main" val="0"/>
                </a:ext>
              </a:extLst>
            </a:blip>
            <a:srcRect l="157" t="2722" r="-157" b="20518"/>
            <a:stretch/>
          </p:blipFill>
          <p:spPr bwMode="auto">
            <a:xfrm>
              <a:off x="0" y="822960"/>
              <a:ext cx="9143268" cy="5702384"/>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p:cNvSpPr/>
            <p:nvPr/>
          </p:nvSpPr>
          <p:spPr>
            <a:xfrm>
              <a:off x="0" y="822960"/>
              <a:ext cx="9143268" cy="5702384"/>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a:latin typeface="メイリオ" panose="020B0604030504040204" pitchFamily="50" charset="-128"/>
                <a:ea typeface="メイリオ" panose="020B0604030504040204" pitchFamily="50" charset="-128"/>
              </a:endParaRPr>
            </a:p>
          </p:txBody>
        </p:sp>
        <p:sp>
          <p:nvSpPr>
            <p:cNvPr id="7" name="Text Box 5"/>
            <p:cNvSpPr txBox="1">
              <a:spLocks noChangeArrowheads="1"/>
            </p:cNvSpPr>
            <p:nvPr/>
          </p:nvSpPr>
          <p:spPr bwMode="auto">
            <a:xfrm>
              <a:off x="185050" y="2642986"/>
              <a:ext cx="8776302" cy="1021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sz="2800" b="1" dirty="0">
                  <a:solidFill>
                    <a:srgbClr val="333333"/>
                  </a:solidFill>
                  <a:latin typeface="メイリオ" panose="020B0604030504040204" pitchFamily="50" charset="-128"/>
                  <a:ea typeface="メイリオ" panose="020B0604030504040204" pitchFamily="50" charset="-128"/>
                </a:rPr>
                <a:t>　　　①マイページでの各種お知らせ</a:t>
              </a:r>
              <a:endParaRPr lang="en-US" altLang="ja-JP" sz="2800" b="1" dirty="0">
                <a:solidFill>
                  <a:srgbClr val="333333"/>
                </a:solidFill>
                <a:latin typeface="メイリオ" panose="020B0604030504040204" pitchFamily="50" charset="-128"/>
                <a:ea typeface="メイリオ" panose="020B0604030504040204" pitchFamily="50" charset="-128"/>
              </a:endParaRPr>
            </a:p>
            <a:p>
              <a:pPr eaLnBrk="1" hangingPunct="1"/>
              <a:r>
                <a:rPr lang="ja-JP" altLang="en-US" sz="2800" b="1" dirty="0">
                  <a:solidFill>
                    <a:srgbClr val="333333"/>
                  </a:solidFill>
                  <a:latin typeface="メイリオ" panose="020B0604030504040204" pitchFamily="50" charset="-128"/>
                  <a:ea typeface="メイリオ" panose="020B0604030504040204" pitchFamily="50" charset="-128"/>
                </a:rPr>
                <a:t>　　　②オンライン社員座談会</a:t>
              </a:r>
              <a:endParaRPr lang="en-US" altLang="ja-JP" sz="2800" b="1" dirty="0">
                <a:solidFill>
                  <a:srgbClr val="333333"/>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185050" y="1302836"/>
              <a:ext cx="8773898" cy="974037"/>
            </a:xfrm>
            <a:prstGeom prst="rect">
              <a:avLst/>
            </a:prstGeom>
            <a:solidFill>
              <a:srgbClr val="00CC66"/>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ja-JP" altLang="en-US" sz="2800" b="1" dirty="0">
                  <a:solidFill>
                    <a:schemeClr val="bg1"/>
                  </a:solidFill>
                  <a:latin typeface="メイリオ" panose="020B0604030504040204" pitchFamily="50" charset="-128"/>
                  <a:ea typeface="メイリオ" panose="020B0604030504040204" pitchFamily="50" charset="-128"/>
                </a:rPr>
                <a:t>その他、実施予定施策のご案内</a:t>
              </a:r>
              <a:endParaRPr lang="en-US" altLang="ja-JP" sz="2800" b="1" dirty="0">
                <a:solidFill>
                  <a:schemeClr val="bg1"/>
                </a:solidFill>
                <a:latin typeface="メイリオ" panose="020B0604030504040204" pitchFamily="50" charset="-128"/>
                <a:ea typeface="メイリオ" panose="020B0604030504040204" pitchFamily="50" charset="-128"/>
              </a:endParaRPr>
            </a:p>
          </p:txBody>
        </p:sp>
        <p:sp>
          <p:nvSpPr>
            <p:cNvPr id="10" name="Text Box 5"/>
            <p:cNvSpPr txBox="1">
              <a:spLocks noChangeArrowheads="1"/>
            </p:cNvSpPr>
            <p:nvPr/>
          </p:nvSpPr>
          <p:spPr bwMode="auto">
            <a:xfrm>
              <a:off x="182647" y="4028872"/>
              <a:ext cx="8776302" cy="1021036"/>
            </a:xfrm>
            <a:prstGeom prst="rect">
              <a:avLst/>
            </a:prstGeom>
            <a:solidFill>
              <a:schemeClr val="bg1">
                <a:alpha val="82000"/>
              </a:schemeClr>
            </a:solidFill>
            <a:ln w="28575">
              <a:solidFill>
                <a:schemeClr val="tx1"/>
              </a:solidFill>
              <a:miter lim="800000"/>
              <a:headEnd/>
              <a:tailEnd/>
            </a:ln>
            <a:effectLst/>
          </p:spPr>
          <p:txBody>
            <a:bodyPr wrap="squar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2800" b="1" dirty="0">
                  <a:solidFill>
                    <a:srgbClr val="333333"/>
                  </a:solidFill>
                  <a:latin typeface="メイリオ" panose="020B0604030504040204" pitchFamily="50" charset="-128"/>
                  <a:ea typeface="メイリオ" panose="020B0604030504040204" pitchFamily="50" charset="-128"/>
                </a:rPr>
                <a:t>マイページを通じ、随時ご案内します！</a:t>
              </a:r>
              <a:endParaRPr lang="en-US" altLang="ja-JP" sz="2800" b="1" dirty="0">
                <a:solidFill>
                  <a:srgbClr val="333333"/>
                </a:solidFill>
                <a:latin typeface="メイリオ" panose="020B0604030504040204" pitchFamily="50" charset="-128"/>
                <a:ea typeface="メイリオ" panose="020B0604030504040204" pitchFamily="50" charset="-128"/>
              </a:endParaRPr>
            </a:p>
            <a:p>
              <a:pPr algn="ctr" eaLnBrk="1" hangingPunct="1"/>
              <a:r>
                <a:rPr lang="ja-JP" altLang="en-US" sz="2800" b="1" dirty="0">
                  <a:solidFill>
                    <a:srgbClr val="333333"/>
                  </a:solidFill>
                  <a:latin typeface="メイリオ" panose="020B0604030504040204" pitchFamily="50" charset="-128"/>
                  <a:ea typeface="メイリオ" panose="020B0604030504040204" pitchFamily="50" charset="-128"/>
                </a:rPr>
                <a:t>お見逃しなく！！</a:t>
              </a:r>
              <a:endParaRPr lang="en-US" altLang="ja-JP" sz="2800" b="1" dirty="0">
                <a:solidFill>
                  <a:srgbClr val="333333"/>
                </a:solidFill>
                <a:latin typeface="メイリオ" panose="020B0604030504040204" pitchFamily="50" charset="-128"/>
                <a:ea typeface="メイリオ" panose="020B0604030504040204" pitchFamily="50" charset="-128"/>
              </a:endParaRPr>
            </a:p>
          </p:txBody>
        </p:sp>
      </p:grpSp>
      <p:sp>
        <p:nvSpPr>
          <p:cNvPr id="12" name="テキスト プレースホルダ 2"/>
          <p:cNvSpPr txBox="1">
            <a:spLocks/>
          </p:cNvSpPr>
          <p:nvPr/>
        </p:nvSpPr>
        <p:spPr>
          <a:xfrm>
            <a:off x="539552" y="652626"/>
            <a:ext cx="7992888" cy="400110"/>
          </a:xfrm>
          <a:prstGeom prst="rect">
            <a:avLst/>
          </a:prstGeom>
        </p:spPr>
        <p:txBody>
          <a:bodyPr wrap="square" anchor="b">
            <a:spAutoFit/>
          </a:bodyPr>
          <a:lstStyle>
            <a:lvl1pPr marL="0" indent="0" algn="l" defTabSz="457200" rtl="0" eaLnBrk="1" latinLnBrk="0" hangingPunct="1">
              <a:spcBef>
                <a:spcPct val="20000"/>
              </a:spcBef>
              <a:buFont typeface="Arial"/>
              <a:buNone/>
              <a:defRPr kumimoji="1" sz="1900" kern="1200">
                <a:solidFill>
                  <a:schemeClr val="tx1"/>
                </a:solidFill>
                <a:latin typeface="ＭＳ Ｐゴシック"/>
                <a:ea typeface="ＭＳ Ｐゴシック"/>
                <a:cs typeface="ＭＳ Ｐゴシック"/>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その他</a:t>
            </a:r>
          </a:p>
        </p:txBody>
      </p:sp>
    </p:spTree>
    <p:extLst>
      <p:ext uri="{BB962C8B-B14F-4D97-AF65-F5344CB8AC3E}">
        <p14:creationId xmlns:p14="http://schemas.microsoft.com/office/powerpoint/2010/main" val="337759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3" name="Picture 3">
            <a:extLst>
              <a:ext uri="{FF2B5EF4-FFF2-40B4-BE49-F238E27FC236}">
                <a16:creationId xmlns:a16="http://schemas.microsoft.com/office/drawing/2014/main" id="{70E57173-5177-4837-B01A-6EF24B442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712" y="2519765"/>
            <a:ext cx="8640960" cy="2853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正方形/長方形 17">
            <a:extLst>
              <a:ext uri="{FF2B5EF4-FFF2-40B4-BE49-F238E27FC236}">
                <a16:creationId xmlns:a16="http://schemas.microsoft.com/office/drawing/2014/main" id="{64BA0B71-0520-4B0F-B86A-513DE82BDEC0}"/>
              </a:ext>
            </a:extLst>
          </p:cNvPr>
          <p:cNvSpPr/>
          <p:nvPr/>
        </p:nvSpPr>
        <p:spPr>
          <a:xfrm>
            <a:off x="301712" y="1806751"/>
            <a:ext cx="8518759" cy="646331"/>
          </a:xfrm>
          <a:prstGeom prst="rect">
            <a:avLst/>
          </a:prstGeom>
        </p:spPr>
        <p:txBody>
          <a:bodyPr wrap="square">
            <a:spAutoFit/>
          </a:bodyPr>
          <a:lstStyle/>
          <a:p>
            <a:r>
              <a:rPr lang="ja-JP" altLang="en-US" b="1" dirty="0">
                <a:latin typeface="メイリオ" panose="020B0604030504040204" pitchFamily="50" charset="-128"/>
                <a:ea typeface="メイリオ" panose="020B0604030504040204" pitchFamily="50" charset="-128"/>
              </a:rPr>
              <a:t>テクノロジー＆イノベーション本部では、重要なテクノロジーを</a:t>
            </a:r>
            <a:r>
              <a:rPr lang="en-US" altLang="ja-JP" b="1" dirty="0">
                <a:latin typeface="メイリオ" panose="020B0604030504040204" pitchFamily="50" charset="-128"/>
                <a:ea typeface="メイリオ" panose="020B0604030504040204" pitchFamily="50" charset="-128"/>
              </a:rPr>
              <a:t>2</a:t>
            </a:r>
            <a:r>
              <a:rPr lang="ja-JP" altLang="en-US" b="1" dirty="0">
                <a:latin typeface="メイリオ" panose="020B0604030504040204" pitchFamily="50" charset="-128"/>
                <a:ea typeface="メイリオ" panose="020B0604030504040204" pitchFamily="50" charset="-128"/>
              </a:rPr>
              <a:t>次元の軸で</a:t>
            </a:r>
            <a:br>
              <a:rPr lang="en-US" altLang="ja-JP" b="1" dirty="0">
                <a:latin typeface="メイリオ" panose="020B0604030504040204" pitchFamily="50" charset="-128"/>
                <a:ea typeface="メイリオ" panose="020B0604030504040204" pitchFamily="50" charset="-128"/>
              </a:rPr>
            </a:br>
            <a:r>
              <a:rPr lang="ja-JP" altLang="en-US" b="1" dirty="0">
                <a:latin typeface="メイリオ" panose="020B0604030504040204" pitchFamily="50" charset="-128"/>
                <a:ea typeface="メイリオ" panose="020B0604030504040204" pitchFamily="50" charset="-128"/>
              </a:rPr>
              <a:t>まとめ、それらを</a:t>
            </a:r>
            <a:r>
              <a:rPr lang="en-US" altLang="ja-JP" b="1" dirty="0">
                <a:latin typeface="メイリオ" panose="020B0604030504040204" pitchFamily="50" charset="-128"/>
                <a:ea typeface="メイリオ" panose="020B0604030504040204" pitchFamily="50" charset="-128"/>
              </a:rPr>
              <a:t>3</a:t>
            </a:r>
            <a:r>
              <a:rPr lang="ja-JP" altLang="en-US" b="1" dirty="0">
                <a:latin typeface="メイリオ" panose="020B0604030504040204" pitchFamily="50" charset="-128"/>
                <a:ea typeface="メイリオ" panose="020B0604030504040204" pitchFamily="50" charset="-128"/>
              </a:rPr>
              <a:t>つの領域に分けて研究および開発を進めています。</a:t>
            </a:r>
          </a:p>
        </p:txBody>
      </p:sp>
      <p:sp>
        <p:nvSpPr>
          <p:cNvPr id="19" name="正方形/長方形 18">
            <a:extLst>
              <a:ext uri="{FF2B5EF4-FFF2-40B4-BE49-F238E27FC236}">
                <a16:creationId xmlns:a16="http://schemas.microsoft.com/office/drawing/2014/main" id="{DF10B9FA-ED29-4775-BEBB-ACAC61C887C5}"/>
              </a:ext>
            </a:extLst>
          </p:cNvPr>
          <p:cNvSpPr/>
          <p:nvPr/>
        </p:nvSpPr>
        <p:spPr>
          <a:xfrm>
            <a:off x="179512" y="2453082"/>
            <a:ext cx="2808312" cy="3600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プレースホルダ 2">
            <a:extLst>
              <a:ext uri="{FF2B5EF4-FFF2-40B4-BE49-F238E27FC236}">
                <a16:creationId xmlns:a16="http://schemas.microsoft.com/office/drawing/2014/main" id="{6A36D4C0-E659-4754-8421-F94A0EEBEE83}"/>
              </a:ext>
            </a:extLst>
          </p:cNvPr>
          <p:cNvSpPr txBox="1">
            <a:spLocks/>
          </p:cNvSpPr>
          <p:nvPr/>
        </p:nvSpPr>
        <p:spPr>
          <a:xfrm>
            <a:off x="539552" y="652626"/>
            <a:ext cx="7992888" cy="400110"/>
          </a:xfrm>
          <a:prstGeom prst="rect">
            <a:avLst/>
          </a:prstGeom>
        </p:spPr>
        <p:txBody>
          <a:bodyPr wrap="square" anchor="b">
            <a:spAutoFit/>
          </a:bodyPr>
          <a:lstStyle>
            <a:lvl1pPr marL="0" indent="0" algn="l" defTabSz="457200" rtl="0" eaLnBrk="1" latinLnBrk="0" hangingPunct="1">
              <a:spcBef>
                <a:spcPct val="20000"/>
              </a:spcBef>
              <a:buFont typeface="Arial"/>
              <a:buNone/>
              <a:defRPr kumimoji="1" sz="1900" kern="1200">
                <a:solidFill>
                  <a:schemeClr val="tx1"/>
                </a:solidFill>
                <a:latin typeface="ＭＳ Ｐゴシック"/>
                <a:ea typeface="ＭＳ Ｐゴシック"/>
                <a:cs typeface="ＭＳ Ｐゴシック"/>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テクノロジーの視点で研究および開発を推進</a:t>
            </a:r>
          </a:p>
        </p:txBody>
      </p:sp>
    </p:spTree>
    <p:extLst>
      <p:ext uri="{BB962C8B-B14F-4D97-AF65-F5344CB8AC3E}">
        <p14:creationId xmlns:p14="http://schemas.microsoft.com/office/powerpoint/2010/main" val="3335941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グループ化 11">
            <a:extLst>
              <a:ext uri="{FF2B5EF4-FFF2-40B4-BE49-F238E27FC236}">
                <a16:creationId xmlns:a16="http://schemas.microsoft.com/office/drawing/2014/main" id="{F36A4F1A-7301-4187-99DA-4C6626402B8F}"/>
              </a:ext>
            </a:extLst>
          </p:cNvPr>
          <p:cNvGrpSpPr/>
          <p:nvPr/>
        </p:nvGrpSpPr>
        <p:grpSpPr>
          <a:xfrm>
            <a:off x="323527" y="1177272"/>
            <a:ext cx="8524919" cy="5420080"/>
            <a:chOff x="323527" y="1177272"/>
            <a:chExt cx="8784977" cy="5924136"/>
          </a:xfrm>
        </p:grpSpPr>
        <p:pic>
          <p:nvPicPr>
            <p:cNvPr id="15" name="図 14" descr="Nablarch mark&amp;typ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5942" y="3866277"/>
              <a:ext cx="1032695" cy="215445"/>
            </a:xfrm>
            <a:prstGeom prst="rect">
              <a:avLst/>
            </a:prstGeom>
            <a:noFill/>
            <a:extLst>
              <a:ext uri="{909E8E84-426E-40DD-AFC4-6F175D3DCCD1}">
                <a14:hiddenFill xmlns:a14="http://schemas.microsoft.com/office/drawing/2010/main">
                  <a:solidFill>
                    <a:srgbClr val="FFFFFF"/>
                  </a:solidFill>
                </a14:hiddenFill>
              </a:ext>
            </a:extLst>
          </p:spPr>
        </p:pic>
        <p:pic>
          <p:nvPicPr>
            <p:cNvPr id="16" name="図 15"/>
            <p:cNvPicPr>
              <a:picLocks noChangeAspect="1"/>
            </p:cNvPicPr>
            <p:nvPr/>
          </p:nvPicPr>
          <p:blipFill>
            <a:blip r:embed="rId4"/>
            <a:stretch>
              <a:fillRect/>
            </a:stretch>
          </p:blipFill>
          <p:spPr>
            <a:xfrm>
              <a:off x="4141647" y="3835952"/>
              <a:ext cx="877741" cy="304960"/>
            </a:xfrm>
            <a:prstGeom prst="rect">
              <a:avLst/>
            </a:prstGeom>
          </p:spPr>
        </p:pic>
        <p:sp>
          <p:nvSpPr>
            <p:cNvPr id="4" name="テキスト ボックス 3"/>
            <p:cNvSpPr txBox="1"/>
            <p:nvPr/>
          </p:nvSpPr>
          <p:spPr>
            <a:xfrm>
              <a:off x="6128201" y="1721978"/>
              <a:ext cx="800219" cy="276999"/>
            </a:xfrm>
            <a:prstGeom prst="rect">
              <a:avLst/>
            </a:prstGeom>
            <a:noFill/>
          </p:spPr>
          <p:txBody>
            <a:bodyPr wrap="none" rtlCol="0">
              <a:spAutoFit/>
            </a:bodyPr>
            <a:lstStyle/>
            <a:p>
              <a:r>
                <a:rPr lang="ja-JP" altLang="en-US" sz="1200" dirty="0"/>
                <a:t>本部運営</a:t>
              </a:r>
              <a:endParaRPr kumimoji="1" lang="ja-JP" altLang="en-US" sz="1200" dirty="0"/>
            </a:p>
          </p:txBody>
        </p:sp>
        <p:sp>
          <p:nvSpPr>
            <p:cNvPr id="18" name="テキスト ボックス 17"/>
            <p:cNvSpPr txBox="1"/>
            <p:nvPr/>
          </p:nvSpPr>
          <p:spPr>
            <a:xfrm>
              <a:off x="6128201" y="2215001"/>
              <a:ext cx="1569660" cy="276999"/>
            </a:xfrm>
            <a:prstGeom prst="rect">
              <a:avLst/>
            </a:prstGeom>
            <a:noFill/>
          </p:spPr>
          <p:txBody>
            <a:bodyPr wrap="none" rtlCol="0">
              <a:spAutoFit/>
            </a:bodyPr>
            <a:lstStyle/>
            <a:p>
              <a:r>
                <a:rPr kumimoji="1" lang="ja-JP" altLang="en-US" sz="1200" dirty="0"/>
                <a:t>大阪・関西地区拠点</a:t>
              </a:r>
            </a:p>
          </p:txBody>
        </p:sp>
        <p:sp>
          <p:nvSpPr>
            <p:cNvPr id="20" name="テキスト ボックス 19"/>
            <p:cNvSpPr txBox="1"/>
            <p:nvPr/>
          </p:nvSpPr>
          <p:spPr>
            <a:xfrm>
              <a:off x="6128201" y="2743076"/>
              <a:ext cx="2185214" cy="276999"/>
            </a:xfrm>
            <a:prstGeom prst="rect">
              <a:avLst/>
            </a:prstGeom>
            <a:noFill/>
          </p:spPr>
          <p:txBody>
            <a:bodyPr wrap="none" rtlCol="0">
              <a:spAutoFit/>
            </a:bodyPr>
            <a:lstStyle/>
            <a:p>
              <a:r>
                <a:rPr kumimoji="1" lang="ja-JP" altLang="en-US" sz="1200" dirty="0"/>
                <a:t>先進開発部隊による現場協業</a:t>
              </a:r>
              <a:endParaRPr kumimoji="1" lang="en-US" altLang="ja-JP" sz="1200" dirty="0"/>
            </a:p>
          </p:txBody>
        </p:sp>
        <p:sp>
          <p:nvSpPr>
            <p:cNvPr id="22" name="テキスト ボックス 21"/>
            <p:cNvSpPr txBox="1"/>
            <p:nvPr/>
          </p:nvSpPr>
          <p:spPr>
            <a:xfrm>
              <a:off x="6128201" y="3223113"/>
              <a:ext cx="2980302" cy="461665"/>
            </a:xfrm>
            <a:prstGeom prst="rect">
              <a:avLst/>
            </a:prstGeom>
            <a:noFill/>
          </p:spPr>
          <p:txBody>
            <a:bodyPr wrap="square" rtlCol="0">
              <a:spAutoFit/>
            </a:bodyPr>
            <a:lstStyle/>
            <a:p>
              <a:r>
                <a:rPr kumimoji="1" lang="ja-JP" altLang="en-US" sz="1200" dirty="0"/>
                <a:t>開発競争力の強化に関する</a:t>
              </a:r>
              <a:br>
                <a:rPr kumimoji="1" lang="en-US" altLang="ja-JP" sz="1200" dirty="0"/>
              </a:br>
              <a:r>
                <a:rPr lang="ja-JP" altLang="en-US" sz="1200" dirty="0"/>
                <a:t>グループ共通の課題を施策化・推進する</a:t>
              </a:r>
              <a:endParaRPr kumimoji="1" lang="en-US" altLang="ja-JP" sz="1200" dirty="0"/>
            </a:p>
          </p:txBody>
        </p:sp>
        <p:sp>
          <p:nvSpPr>
            <p:cNvPr id="24" name="テキスト ボックス 23"/>
            <p:cNvSpPr txBox="1"/>
            <p:nvPr/>
          </p:nvSpPr>
          <p:spPr>
            <a:xfrm>
              <a:off x="1501631" y="3617269"/>
              <a:ext cx="2241319" cy="215444"/>
            </a:xfrm>
            <a:prstGeom prst="rect">
              <a:avLst/>
            </a:prstGeom>
            <a:solidFill>
              <a:schemeClr val="accent3">
                <a:lumMod val="20000"/>
                <a:lumOff val="80000"/>
              </a:schemeClr>
            </a:solidFill>
          </p:spPr>
          <p:txBody>
            <a:bodyPr wrap="none" rtlCol="0">
              <a:spAutoFit/>
            </a:bodyPr>
            <a:lstStyle/>
            <a:p>
              <a:r>
                <a:rPr lang="ja-JP" altLang="en-US" sz="800" dirty="0"/>
                <a:t>アプリケーション・フレームワーク（</a:t>
              </a:r>
              <a:r>
                <a:rPr lang="en-US" altLang="ja-JP" sz="800" dirty="0"/>
                <a:t>OSS</a:t>
              </a:r>
              <a:r>
                <a:rPr lang="ja-JP" altLang="en-US" sz="800" dirty="0"/>
                <a:t>）</a:t>
              </a:r>
              <a:endParaRPr kumimoji="1" lang="ja-JP" altLang="en-US" sz="800" dirty="0"/>
            </a:p>
          </p:txBody>
        </p:sp>
        <p:sp>
          <p:nvSpPr>
            <p:cNvPr id="25" name="テキスト ボックス 24"/>
            <p:cNvSpPr txBox="1"/>
            <p:nvPr/>
          </p:nvSpPr>
          <p:spPr>
            <a:xfrm>
              <a:off x="3923928" y="3623498"/>
              <a:ext cx="1313180" cy="215444"/>
            </a:xfrm>
            <a:prstGeom prst="rect">
              <a:avLst/>
            </a:prstGeom>
            <a:solidFill>
              <a:schemeClr val="accent3">
                <a:lumMod val="20000"/>
                <a:lumOff val="80000"/>
              </a:schemeClr>
            </a:solidFill>
          </p:spPr>
          <p:txBody>
            <a:bodyPr wrap="none" rtlCol="0">
              <a:spAutoFit/>
            </a:bodyPr>
            <a:lstStyle/>
            <a:p>
              <a:r>
                <a:rPr lang="ja-JP" altLang="en-US" sz="800" dirty="0"/>
                <a:t>開発ノウハウ公開サイト</a:t>
              </a:r>
              <a:endParaRPr lang="en-US" altLang="ja-JP" sz="800" dirty="0"/>
            </a:p>
          </p:txBody>
        </p:sp>
        <p:sp>
          <p:nvSpPr>
            <p:cNvPr id="28" name="テキスト ボックス 27"/>
            <p:cNvSpPr txBox="1"/>
            <p:nvPr/>
          </p:nvSpPr>
          <p:spPr>
            <a:xfrm>
              <a:off x="6128201" y="4273616"/>
              <a:ext cx="2980303" cy="461665"/>
            </a:xfrm>
            <a:prstGeom prst="rect">
              <a:avLst/>
            </a:prstGeom>
            <a:noFill/>
          </p:spPr>
          <p:txBody>
            <a:bodyPr wrap="none" rtlCol="0">
              <a:spAutoFit/>
            </a:bodyPr>
            <a:lstStyle/>
            <a:p>
              <a:r>
                <a:rPr kumimoji="1" lang="ja-JP" altLang="en-US" sz="1200" dirty="0"/>
                <a:t>中長期的イノベーションの創出</a:t>
              </a:r>
              <a:br>
                <a:rPr kumimoji="1" lang="en-US" altLang="ja-JP" sz="1200" dirty="0"/>
              </a:br>
              <a:r>
                <a:rPr kumimoji="1" lang="ja-JP" altLang="en-US" sz="1200" dirty="0"/>
                <a:t>⇒産学連携を中心とした先進技術の</a:t>
              </a:r>
              <a:r>
                <a:rPr kumimoji="1" lang="en-US" altLang="ja-JP" sz="1200" dirty="0"/>
                <a:t>R&amp;D</a:t>
              </a:r>
            </a:p>
          </p:txBody>
        </p:sp>
        <p:sp>
          <p:nvSpPr>
            <p:cNvPr id="29" name="テキスト ボックス 28"/>
            <p:cNvSpPr txBox="1"/>
            <p:nvPr/>
          </p:nvSpPr>
          <p:spPr>
            <a:xfrm>
              <a:off x="6128201" y="5180103"/>
              <a:ext cx="2492990" cy="646331"/>
            </a:xfrm>
            <a:prstGeom prst="rect">
              <a:avLst/>
            </a:prstGeom>
            <a:noFill/>
          </p:spPr>
          <p:txBody>
            <a:bodyPr wrap="none" rtlCol="0">
              <a:spAutoFit/>
            </a:bodyPr>
            <a:lstStyle/>
            <a:p>
              <a:r>
                <a:rPr lang="ja-JP" altLang="en-US" sz="1200" dirty="0"/>
                <a:t>新規事業の創出</a:t>
              </a:r>
              <a:r>
                <a:rPr lang="en-US" altLang="ja-JP" sz="1200" dirty="0"/>
                <a:t>/</a:t>
              </a:r>
              <a:r>
                <a:rPr lang="ja-JP" altLang="en-US" sz="1200" dirty="0"/>
                <a:t>既存事業の革新</a:t>
              </a:r>
              <a:br>
                <a:rPr kumimoji="1" lang="en-US" altLang="ja-JP" sz="1200" dirty="0"/>
              </a:br>
              <a:r>
                <a:rPr kumimoji="1" lang="ja-JP" altLang="en-US" sz="1200" dirty="0"/>
                <a:t>⇒スタートアップ企業との</a:t>
              </a:r>
              <a:br>
                <a:rPr kumimoji="1" lang="en-US" altLang="ja-JP" sz="1200" dirty="0"/>
              </a:br>
              <a:r>
                <a:rPr kumimoji="1" lang="ja-JP" altLang="en-US" sz="1200" dirty="0"/>
                <a:t>　オープンイノベーションの推進</a:t>
              </a:r>
              <a:endParaRPr kumimoji="1" lang="en-US" altLang="ja-JP" sz="1200" dirty="0"/>
            </a:p>
          </p:txBody>
        </p:sp>
        <p:sp>
          <p:nvSpPr>
            <p:cNvPr id="30" name="テキスト ボックス 29"/>
            <p:cNvSpPr txBox="1"/>
            <p:nvPr/>
          </p:nvSpPr>
          <p:spPr>
            <a:xfrm>
              <a:off x="1501631" y="5587985"/>
              <a:ext cx="1005403" cy="215444"/>
            </a:xfrm>
            <a:prstGeom prst="rect">
              <a:avLst/>
            </a:prstGeom>
            <a:solidFill>
              <a:schemeClr val="accent3">
                <a:lumMod val="20000"/>
                <a:lumOff val="80000"/>
              </a:schemeClr>
            </a:solidFill>
          </p:spPr>
          <p:txBody>
            <a:bodyPr wrap="none" rtlCol="0">
              <a:spAutoFit/>
            </a:bodyPr>
            <a:lstStyle/>
            <a:p>
              <a:r>
                <a:rPr kumimoji="1" lang="ja-JP" altLang="en-US" sz="800" dirty="0"/>
                <a:t>事業創出スタジオ</a:t>
              </a:r>
            </a:p>
          </p:txBody>
        </p:sp>
        <p:sp>
          <p:nvSpPr>
            <p:cNvPr id="31" name="テキスト ボックス 30"/>
            <p:cNvSpPr txBox="1"/>
            <p:nvPr/>
          </p:nvSpPr>
          <p:spPr>
            <a:xfrm>
              <a:off x="2843808" y="5573952"/>
              <a:ext cx="1667444" cy="215444"/>
            </a:xfrm>
            <a:prstGeom prst="rect">
              <a:avLst/>
            </a:prstGeom>
            <a:solidFill>
              <a:schemeClr val="accent3">
                <a:lumMod val="20000"/>
                <a:lumOff val="80000"/>
              </a:schemeClr>
            </a:solidFill>
          </p:spPr>
          <p:txBody>
            <a:bodyPr wrap="none" rtlCol="0">
              <a:spAutoFit/>
            </a:bodyPr>
            <a:lstStyle/>
            <a:p>
              <a:r>
                <a:rPr kumimoji="1" lang="ja-JP" altLang="en-US" sz="800" dirty="0"/>
                <a:t>コワーキング</a:t>
              </a:r>
              <a:r>
                <a:rPr kumimoji="1" lang="en-US" altLang="ja-JP" sz="800" dirty="0"/>
                <a:t>/</a:t>
              </a:r>
              <a:r>
                <a:rPr kumimoji="1" lang="ja-JP" altLang="en-US" sz="800" dirty="0"/>
                <a:t>イベントスペース</a:t>
              </a:r>
            </a:p>
          </p:txBody>
        </p:sp>
        <p:cxnSp>
          <p:nvCxnSpPr>
            <p:cNvPr id="5120" name="カギ線コネクタ 5119"/>
            <p:cNvCxnSpPr>
              <a:cxnSpLocks/>
              <a:endCxn id="11" idx="1"/>
            </p:cNvCxnSpPr>
            <p:nvPr/>
          </p:nvCxnSpPr>
          <p:spPr>
            <a:xfrm rot="16200000" flipH="1">
              <a:off x="-957808" y="3352319"/>
              <a:ext cx="3642791" cy="360041"/>
            </a:xfrm>
            <a:prstGeom prst="bentConnector2">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カギ線コネクタ 33"/>
            <p:cNvCxnSpPr>
              <a:cxnSpLocks/>
              <a:endCxn id="10" idx="1"/>
            </p:cNvCxnSpPr>
            <p:nvPr/>
          </p:nvCxnSpPr>
          <p:spPr>
            <a:xfrm rot="16200000" flipH="1">
              <a:off x="-504566" y="2899075"/>
              <a:ext cx="2736306" cy="360042"/>
            </a:xfrm>
            <a:prstGeom prst="bentConnector2">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カギ線コネクタ 36"/>
            <p:cNvCxnSpPr>
              <a:cxnSpLocks/>
              <a:endCxn id="9" idx="1"/>
            </p:cNvCxnSpPr>
            <p:nvPr/>
          </p:nvCxnSpPr>
          <p:spPr>
            <a:xfrm rot="16200000" flipH="1">
              <a:off x="20689" y="2373826"/>
              <a:ext cx="1685797" cy="360041"/>
            </a:xfrm>
            <a:prstGeom prst="bentConnector2">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カギ線コネクタ 39"/>
            <p:cNvCxnSpPr>
              <a:cxnSpLocks/>
              <a:endCxn id="8" idx="1"/>
            </p:cNvCxnSpPr>
            <p:nvPr/>
          </p:nvCxnSpPr>
          <p:spPr>
            <a:xfrm rot="16200000" flipH="1">
              <a:off x="164702" y="1984166"/>
              <a:ext cx="1397769" cy="360043"/>
            </a:xfrm>
            <a:prstGeom prst="bentConnector2">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カギ線コネクタ 45"/>
            <p:cNvCxnSpPr>
              <a:cxnSpLocks/>
              <a:endCxn id="7" idx="1"/>
            </p:cNvCxnSpPr>
            <p:nvPr/>
          </p:nvCxnSpPr>
          <p:spPr>
            <a:xfrm>
              <a:off x="683565" y="1465304"/>
              <a:ext cx="1251607" cy="893713"/>
            </a:xfrm>
            <a:prstGeom prst="bentConnector3">
              <a:avLst>
                <a:gd name="adj1" fmla="val -519"/>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カギ線コネクタ 48"/>
            <p:cNvCxnSpPr>
              <a:cxnSpLocks/>
              <a:endCxn id="6" idx="1"/>
            </p:cNvCxnSpPr>
            <p:nvPr/>
          </p:nvCxnSpPr>
          <p:spPr>
            <a:xfrm>
              <a:off x="683565" y="1465304"/>
              <a:ext cx="1251607" cy="389657"/>
            </a:xfrm>
            <a:prstGeom prst="bentConnector3">
              <a:avLst>
                <a:gd name="adj1" fmla="val 258"/>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56" name="テキスト ボックス 55"/>
            <p:cNvSpPr txBox="1"/>
            <p:nvPr/>
          </p:nvSpPr>
          <p:spPr>
            <a:xfrm>
              <a:off x="4860032" y="5569760"/>
              <a:ext cx="393056" cy="215444"/>
            </a:xfrm>
            <a:prstGeom prst="rect">
              <a:avLst/>
            </a:prstGeom>
            <a:solidFill>
              <a:schemeClr val="accent3">
                <a:lumMod val="20000"/>
                <a:lumOff val="80000"/>
              </a:schemeClr>
            </a:solidFill>
          </p:spPr>
          <p:txBody>
            <a:bodyPr wrap="none" rtlCol="0">
              <a:spAutoFit/>
            </a:bodyPr>
            <a:lstStyle/>
            <a:p>
              <a:r>
                <a:rPr kumimoji="1" lang="en-US" altLang="ja-JP" sz="800" dirty="0"/>
                <a:t>CVC</a:t>
              </a:r>
              <a:endParaRPr kumimoji="1" lang="ja-JP" altLang="en-US" sz="800" dirty="0"/>
            </a:p>
          </p:txBody>
        </p:sp>
        <p:pic>
          <p:nvPicPr>
            <p:cNvPr id="13" name="Picture 2" descr="\\p2fsvt02.tis.co.jp\5290\13.他部門連携\19.事業創出チーム\05.広報\正式版\U-Studio\U-Studio_yoko_color.re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31502" y="5747359"/>
              <a:ext cx="345660" cy="326457"/>
            </a:xfrm>
            <a:prstGeom prst="rect">
              <a:avLst/>
            </a:prstGeom>
            <a:noFill/>
            <a:extLst>
              <a:ext uri="{909E8E84-426E-40DD-AFC4-6F175D3DCCD1}">
                <a14:hiddenFill xmlns:a14="http://schemas.microsoft.com/office/drawing/2010/main">
                  <a:solidFill>
                    <a:srgbClr val="FFFFFF"/>
                  </a:solidFill>
                </a14:hiddenFill>
              </a:ext>
            </a:extLst>
          </p:spPr>
        </p:pic>
        <p:sp>
          <p:nvSpPr>
            <p:cNvPr id="61" name="テキスト ボックス 60"/>
            <p:cNvSpPr txBox="1"/>
            <p:nvPr/>
          </p:nvSpPr>
          <p:spPr>
            <a:xfrm>
              <a:off x="2031597" y="4706244"/>
              <a:ext cx="1210588" cy="215444"/>
            </a:xfrm>
            <a:prstGeom prst="rect">
              <a:avLst/>
            </a:prstGeom>
            <a:solidFill>
              <a:schemeClr val="accent3">
                <a:lumMod val="20000"/>
                <a:lumOff val="80000"/>
              </a:schemeClr>
            </a:solidFill>
          </p:spPr>
          <p:txBody>
            <a:bodyPr wrap="none" rtlCol="0">
              <a:spAutoFit/>
            </a:bodyPr>
            <a:lstStyle/>
            <a:p>
              <a:r>
                <a:rPr lang="ja-JP" altLang="en-US" sz="800" dirty="0"/>
                <a:t>観点要約データセット</a:t>
              </a:r>
              <a:endParaRPr kumimoji="1" lang="ja-JP" altLang="en-US" sz="800" dirty="0"/>
            </a:p>
          </p:txBody>
        </p:sp>
        <p:sp>
          <p:nvSpPr>
            <p:cNvPr id="62" name="テキスト ボックス 61"/>
            <p:cNvSpPr txBox="1"/>
            <p:nvPr/>
          </p:nvSpPr>
          <p:spPr>
            <a:xfrm>
              <a:off x="4541427" y="4655142"/>
              <a:ext cx="822661" cy="338554"/>
            </a:xfrm>
            <a:prstGeom prst="rect">
              <a:avLst/>
            </a:prstGeom>
            <a:solidFill>
              <a:schemeClr val="accent3">
                <a:lumMod val="20000"/>
                <a:lumOff val="80000"/>
              </a:schemeClr>
            </a:solidFill>
          </p:spPr>
          <p:txBody>
            <a:bodyPr wrap="none" rtlCol="0">
              <a:spAutoFit/>
            </a:bodyPr>
            <a:lstStyle/>
            <a:p>
              <a:r>
                <a:rPr kumimoji="1" lang="en-US" altLang="ja-JP" sz="800" dirty="0" err="1"/>
                <a:t>IoT</a:t>
              </a:r>
              <a:r>
                <a:rPr kumimoji="1" lang="en-US" altLang="ja-JP" sz="800" dirty="0"/>
                <a:t> Network</a:t>
              </a:r>
            </a:p>
            <a:p>
              <a:r>
                <a:rPr lang="en-US" altLang="ja-JP" sz="800" dirty="0" err="1"/>
                <a:t>IoT</a:t>
              </a:r>
              <a:r>
                <a:rPr lang="en-US" altLang="ja-JP" sz="800" dirty="0"/>
                <a:t> Platform</a:t>
              </a:r>
              <a:endParaRPr kumimoji="1" lang="ja-JP" altLang="en-US" sz="800" dirty="0"/>
            </a:p>
          </p:txBody>
        </p:sp>
        <p:sp>
          <p:nvSpPr>
            <p:cNvPr id="63" name="テキスト ボックス 62"/>
            <p:cNvSpPr txBox="1"/>
            <p:nvPr/>
          </p:nvSpPr>
          <p:spPr>
            <a:xfrm>
              <a:off x="3483749" y="4709047"/>
              <a:ext cx="800219" cy="215444"/>
            </a:xfrm>
            <a:prstGeom prst="rect">
              <a:avLst/>
            </a:prstGeom>
            <a:solidFill>
              <a:schemeClr val="accent3">
                <a:lumMod val="20000"/>
                <a:lumOff val="80000"/>
              </a:schemeClr>
            </a:solidFill>
          </p:spPr>
          <p:txBody>
            <a:bodyPr wrap="none" rtlCol="0">
              <a:spAutoFit/>
            </a:bodyPr>
            <a:lstStyle/>
            <a:p>
              <a:r>
                <a:rPr lang="ja-JP" altLang="en-US" sz="800" dirty="0"/>
                <a:t>ロボティクス</a:t>
              </a:r>
              <a:endParaRPr kumimoji="1" lang="ja-JP" altLang="en-US" sz="800" dirty="0"/>
            </a:p>
          </p:txBody>
        </p:sp>
        <p:pic>
          <p:nvPicPr>
            <p:cNvPr id="14" name="Picture 5" descr="bit &amp; innova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5837215"/>
              <a:ext cx="806196" cy="236601"/>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p:cNvSpPr/>
            <p:nvPr/>
          </p:nvSpPr>
          <p:spPr>
            <a:xfrm>
              <a:off x="1935172" y="1710945"/>
              <a:ext cx="3788956" cy="288032"/>
            </a:xfrm>
            <a:prstGeom prst="rect">
              <a:avLst/>
            </a:prstGeom>
            <a:solidFill>
              <a:schemeClr val="tx2"/>
            </a:solidFill>
            <a:ln>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kumimoji="1" lang="ja-JP" altLang="en-US" sz="1400" b="1" dirty="0"/>
                <a:t>テクノロジー＆イノベーション推進室</a:t>
              </a:r>
            </a:p>
          </p:txBody>
        </p:sp>
        <p:sp>
          <p:nvSpPr>
            <p:cNvPr id="7" name="正方形/長方形 6"/>
            <p:cNvSpPr/>
            <p:nvPr/>
          </p:nvSpPr>
          <p:spPr>
            <a:xfrm>
              <a:off x="1935172" y="2215001"/>
              <a:ext cx="3788956" cy="288032"/>
            </a:xfrm>
            <a:prstGeom prst="rect">
              <a:avLst/>
            </a:prstGeom>
            <a:solidFill>
              <a:schemeClr val="tx2"/>
            </a:solidFill>
            <a:ln>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kumimoji="1" lang="ja-JP" altLang="en-US" sz="1400" b="1" dirty="0"/>
                <a:t>西日本テクノロジー＆イノベーション室</a:t>
              </a:r>
            </a:p>
          </p:txBody>
        </p:sp>
        <p:sp>
          <p:nvSpPr>
            <p:cNvPr id="8" name="正方形/長方形 7"/>
            <p:cNvSpPr/>
            <p:nvPr/>
          </p:nvSpPr>
          <p:spPr>
            <a:xfrm>
              <a:off x="1043608" y="2719057"/>
              <a:ext cx="4680520" cy="288032"/>
            </a:xfrm>
            <a:prstGeom prst="rect">
              <a:avLst/>
            </a:prstGeom>
            <a:solidFill>
              <a:schemeClr val="tx2"/>
            </a:solidFill>
            <a:ln>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kumimoji="1" lang="ja-JP" altLang="en-US" sz="1400" b="1" dirty="0"/>
                <a:t>アプリケーション開発部</a:t>
              </a:r>
            </a:p>
          </p:txBody>
        </p:sp>
        <p:sp>
          <p:nvSpPr>
            <p:cNvPr id="9" name="正方形/長方形 8"/>
            <p:cNvSpPr/>
            <p:nvPr/>
          </p:nvSpPr>
          <p:spPr>
            <a:xfrm>
              <a:off x="1043608" y="3252730"/>
              <a:ext cx="4680520" cy="288032"/>
            </a:xfrm>
            <a:prstGeom prst="rect">
              <a:avLst/>
            </a:prstGeom>
            <a:solidFill>
              <a:schemeClr val="tx2"/>
            </a:solidFill>
            <a:ln>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kumimoji="1" lang="ja-JP" altLang="en-US" sz="1400" b="1" dirty="0"/>
                <a:t>テクノロジー＆エンジニアリングセンター</a:t>
              </a:r>
            </a:p>
          </p:txBody>
        </p:sp>
        <p:sp>
          <p:nvSpPr>
            <p:cNvPr id="10" name="正方形/長方形 9"/>
            <p:cNvSpPr/>
            <p:nvPr/>
          </p:nvSpPr>
          <p:spPr>
            <a:xfrm>
              <a:off x="1043608" y="4303233"/>
              <a:ext cx="4680520" cy="288032"/>
            </a:xfrm>
            <a:prstGeom prst="rect">
              <a:avLst/>
            </a:prstGeom>
            <a:solidFill>
              <a:schemeClr val="tx2"/>
            </a:solidFill>
            <a:ln>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kumimoji="1" lang="ja-JP" altLang="en-US" sz="1400" b="1" dirty="0"/>
                <a:t>戦略技術センター</a:t>
              </a:r>
            </a:p>
          </p:txBody>
        </p:sp>
        <p:sp>
          <p:nvSpPr>
            <p:cNvPr id="11" name="正方形/長方形 10"/>
            <p:cNvSpPr/>
            <p:nvPr/>
          </p:nvSpPr>
          <p:spPr>
            <a:xfrm>
              <a:off x="1043608" y="5209720"/>
              <a:ext cx="4680520" cy="288032"/>
            </a:xfrm>
            <a:prstGeom prst="rect">
              <a:avLst/>
            </a:prstGeom>
            <a:solidFill>
              <a:schemeClr val="tx2"/>
            </a:solidFill>
            <a:ln>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kumimoji="1" lang="ja-JP" altLang="en-US" sz="1400" b="1" dirty="0"/>
                <a:t>インキュベーションセンター</a:t>
              </a:r>
            </a:p>
          </p:txBody>
        </p:sp>
        <p:sp>
          <p:nvSpPr>
            <p:cNvPr id="3" name="正方形/長方形 2"/>
            <p:cNvSpPr/>
            <p:nvPr/>
          </p:nvSpPr>
          <p:spPr>
            <a:xfrm>
              <a:off x="323527" y="1177272"/>
              <a:ext cx="8524919" cy="288032"/>
            </a:xfrm>
            <a:prstGeom prst="rect">
              <a:avLst/>
            </a:prstGeom>
            <a:solidFill>
              <a:schemeClr val="tx2"/>
            </a:solidFill>
            <a:ln>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kumimoji="1" lang="ja-JP" altLang="en-US" sz="1400" b="1" dirty="0"/>
                <a:t>テクノロジー＆イノベーション本部</a:t>
              </a:r>
            </a:p>
          </p:txBody>
        </p:sp>
        <p:pic>
          <p:nvPicPr>
            <p:cNvPr id="52" name="コンテンツ プレースホルダー 4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48793" y="4803449"/>
              <a:ext cx="270349" cy="236478"/>
            </a:xfrm>
            <a:prstGeom prst="rect">
              <a:avLst/>
            </a:prstGeom>
            <a:noFill/>
          </p:spPr>
        </p:pic>
        <p:pic>
          <p:nvPicPr>
            <p:cNvPr id="54" name="図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58569" y="4785545"/>
              <a:ext cx="225299" cy="254382"/>
            </a:xfrm>
            <a:prstGeom prst="rect">
              <a:avLst/>
            </a:prstGeom>
          </p:spPr>
        </p:pic>
        <p:pic>
          <p:nvPicPr>
            <p:cNvPr id="55"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18625" y="4777672"/>
              <a:ext cx="233095" cy="249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テキスト ボックス 59"/>
            <p:cNvSpPr txBox="1"/>
            <p:nvPr/>
          </p:nvSpPr>
          <p:spPr>
            <a:xfrm>
              <a:off x="1488537" y="4706244"/>
              <a:ext cx="324128" cy="215444"/>
            </a:xfrm>
            <a:prstGeom prst="rect">
              <a:avLst/>
            </a:prstGeom>
            <a:solidFill>
              <a:schemeClr val="accent3">
                <a:lumMod val="20000"/>
                <a:lumOff val="80000"/>
              </a:schemeClr>
            </a:solidFill>
          </p:spPr>
          <p:txBody>
            <a:bodyPr wrap="none" rtlCol="0">
              <a:spAutoFit/>
            </a:bodyPr>
            <a:lstStyle/>
            <a:p>
              <a:r>
                <a:rPr lang="en-US" altLang="ja-JP" sz="800" dirty="0"/>
                <a:t>XR</a:t>
              </a:r>
              <a:endParaRPr kumimoji="1" lang="ja-JP" altLang="en-US" sz="800" dirty="0"/>
            </a:p>
          </p:txBody>
        </p:sp>
        <p:sp>
          <p:nvSpPr>
            <p:cNvPr id="58" name="テキスト ボックス 57">
              <a:extLst>
                <a:ext uri="{FF2B5EF4-FFF2-40B4-BE49-F238E27FC236}">
                  <a16:creationId xmlns:a16="http://schemas.microsoft.com/office/drawing/2014/main" id="{AE8D5D42-C236-4CA7-AA0A-F8D45D81C9F1}"/>
                </a:ext>
              </a:extLst>
            </p:cNvPr>
            <p:cNvSpPr txBox="1"/>
            <p:nvPr/>
          </p:nvSpPr>
          <p:spPr>
            <a:xfrm>
              <a:off x="5776684" y="5177541"/>
              <a:ext cx="415498" cy="369332"/>
            </a:xfrm>
            <a:prstGeom prst="rect">
              <a:avLst/>
            </a:prstGeom>
            <a:noFill/>
          </p:spPr>
          <p:txBody>
            <a:bodyPr wrap="none" rtlCol="0">
              <a:spAutoFit/>
            </a:bodyPr>
            <a:lstStyle/>
            <a:p>
              <a:r>
                <a:rPr kumimoji="1" lang="ja-JP" altLang="en-US" dirty="0">
                  <a:solidFill>
                    <a:schemeClr val="accent2"/>
                  </a:solidFill>
                </a:rPr>
                <a:t>❶</a:t>
              </a:r>
            </a:p>
          </p:txBody>
        </p:sp>
        <p:sp>
          <p:nvSpPr>
            <p:cNvPr id="59" name="テキスト ボックス 58">
              <a:extLst>
                <a:ext uri="{FF2B5EF4-FFF2-40B4-BE49-F238E27FC236}">
                  <a16:creationId xmlns:a16="http://schemas.microsoft.com/office/drawing/2014/main" id="{F60C8EBC-CA81-49FF-9506-864FE6F3F9AD}"/>
                </a:ext>
              </a:extLst>
            </p:cNvPr>
            <p:cNvSpPr txBox="1"/>
            <p:nvPr/>
          </p:nvSpPr>
          <p:spPr>
            <a:xfrm>
              <a:off x="5760134" y="2708699"/>
              <a:ext cx="415498" cy="369332"/>
            </a:xfrm>
            <a:prstGeom prst="rect">
              <a:avLst/>
            </a:prstGeom>
            <a:noFill/>
          </p:spPr>
          <p:txBody>
            <a:bodyPr wrap="none" rtlCol="0">
              <a:spAutoFit/>
            </a:bodyPr>
            <a:lstStyle/>
            <a:p>
              <a:r>
                <a:rPr lang="ja-JP" altLang="en-US" dirty="0">
                  <a:solidFill>
                    <a:schemeClr val="accent2"/>
                  </a:solidFill>
                </a:rPr>
                <a:t>❷</a:t>
              </a:r>
              <a:endParaRPr kumimoji="1" lang="ja-JP" altLang="en-US" dirty="0">
                <a:solidFill>
                  <a:schemeClr val="accent2"/>
                </a:solidFill>
              </a:endParaRPr>
            </a:p>
          </p:txBody>
        </p:sp>
        <p:sp>
          <p:nvSpPr>
            <p:cNvPr id="64" name="テキスト ボックス 63">
              <a:extLst>
                <a:ext uri="{FF2B5EF4-FFF2-40B4-BE49-F238E27FC236}">
                  <a16:creationId xmlns:a16="http://schemas.microsoft.com/office/drawing/2014/main" id="{9212E9A4-ABEF-481E-9538-D5E82060EC43}"/>
                </a:ext>
              </a:extLst>
            </p:cNvPr>
            <p:cNvSpPr txBox="1"/>
            <p:nvPr/>
          </p:nvSpPr>
          <p:spPr>
            <a:xfrm>
              <a:off x="5754422" y="3242486"/>
              <a:ext cx="415498" cy="369332"/>
            </a:xfrm>
            <a:prstGeom prst="rect">
              <a:avLst/>
            </a:prstGeom>
            <a:noFill/>
          </p:spPr>
          <p:txBody>
            <a:bodyPr wrap="none" rtlCol="0">
              <a:spAutoFit/>
            </a:bodyPr>
            <a:lstStyle/>
            <a:p>
              <a:r>
                <a:rPr lang="ja-JP" altLang="en-US" dirty="0">
                  <a:solidFill>
                    <a:schemeClr val="accent2"/>
                  </a:solidFill>
                </a:rPr>
                <a:t>❷</a:t>
              </a:r>
              <a:endParaRPr kumimoji="1" lang="ja-JP" altLang="en-US" dirty="0">
                <a:solidFill>
                  <a:schemeClr val="accent2"/>
                </a:solidFill>
              </a:endParaRPr>
            </a:p>
          </p:txBody>
        </p:sp>
        <p:sp>
          <p:nvSpPr>
            <p:cNvPr id="65" name="テキスト ボックス 64">
              <a:extLst>
                <a:ext uri="{FF2B5EF4-FFF2-40B4-BE49-F238E27FC236}">
                  <a16:creationId xmlns:a16="http://schemas.microsoft.com/office/drawing/2014/main" id="{F60B0718-AE36-4D1E-9807-69DA5281D85B}"/>
                </a:ext>
              </a:extLst>
            </p:cNvPr>
            <p:cNvSpPr txBox="1"/>
            <p:nvPr/>
          </p:nvSpPr>
          <p:spPr>
            <a:xfrm>
              <a:off x="5748709" y="4287109"/>
              <a:ext cx="415498" cy="369332"/>
            </a:xfrm>
            <a:prstGeom prst="rect">
              <a:avLst/>
            </a:prstGeom>
            <a:noFill/>
          </p:spPr>
          <p:txBody>
            <a:bodyPr wrap="none" rtlCol="0">
              <a:spAutoFit/>
            </a:bodyPr>
            <a:lstStyle/>
            <a:p>
              <a:r>
                <a:rPr kumimoji="1" lang="ja-JP" altLang="en-US" dirty="0">
                  <a:solidFill>
                    <a:schemeClr val="accent2"/>
                  </a:solidFill>
                </a:rPr>
                <a:t>❸</a:t>
              </a:r>
            </a:p>
          </p:txBody>
        </p:sp>
        <p:sp>
          <p:nvSpPr>
            <p:cNvPr id="66" name="テキスト ボックス 65">
              <a:extLst>
                <a:ext uri="{FF2B5EF4-FFF2-40B4-BE49-F238E27FC236}">
                  <a16:creationId xmlns:a16="http://schemas.microsoft.com/office/drawing/2014/main" id="{E3DCACC6-9CEE-495C-BEEC-7238D438A2EC}"/>
                </a:ext>
              </a:extLst>
            </p:cNvPr>
            <p:cNvSpPr txBox="1"/>
            <p:nvPr/>
          </p:nvSpPr>
          <p:spPr>
            <a:xfrm>
              <a:off x="5700534" y="2199308"/>
              <a:ext cx="543739" cy="307777"/>
            </a:xfrm>
            <a:prstGeom prst="rect">
              <a:avLst/>
            </a:prstGeom>
            <a:noFill/>
          </p:spPr>
          <p:txBody>
            <a:bodyPr wrap="none" rtlCol="0">
              <a:spAutoFit/>
            </a:bodyPr>
            <a:lstStyle/>
            <a:p>
              <a:r>
                <a:rPr kumimoji="1" lang="ja-JP" altLang="en-US" sz="1400" dirty="0">
                  <a:solidFill>
                    <a:schemeClr val="accent2"/>
                  </a:solidFill>
                </a:rPr>
                <a:t>❶❷</a:t>
              </a:r>
            </a:p>
          </p:txBody>
        </p:sp>
        <p:pic>
          <p:nvPicPr>
            <p:cNvPr id="67" name="Picture 3">
              <a:extLst>
                <a:ext uri="{FF2B5EF4-FFF2-40B4-BE49-F238E27FC236}">
                  <a16:creationId xmlns:a16="http://schemas.microsoft.com/office/drawing/2014/main" id="{D269196E-902A-4FBC-94A7-CDA46064C3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220" y="5944360"/>
              <a:ext cx="3503828" cy="1157048"/>
            </a:xfrm>
            <a:prstGeom prst="rect">
              <a:avLst/>
            </a:prstGeom>
            <a:noFill/>
            <a:ln w="9525">
              <a:solidFill>
                <a:schemeClr val="accent2"/>
              </a:solidFill>
              <a:prstDash val="sysDash"/>
              <a:miter lim="800000"/>
              <a:headEnd/>
              <a:tailEnd/>
            </a:ln>
            <a:extLst>
              <a:ext uri="{909E8E84-426E-40DD-AFC4-6F175D3DCCD1}">
                <a14:hiddenFill xmlns:a14="http://schemas.microsoft.com/office/drawing/2010/main">
                  <a:solidFill>
                    <a:schemeClr val="accent1"/>
                  </a:solidFill>
                </a14:hiddenFill>
              </a:ext>
            </a:extLst>
          </p:spPr>
        </p:pic>
      </p:grpSp>
      <p:sp>
        <p:nvSpPr>
          <p:cNvPr id="45" name="テキスト プレースホルダ 2">
            <a:extLst>
              <a:ext uri="{FF2B5EF4-FFF2-40B4-BE49-F238E27FC236}">
                <a16:creationId xmlns:a16="http://schemas.microsoft.com/office/drawing/2014/main" id="{4000F075-9EFA-4A55-86F3-FA9566A12E88}"/>
              </a:ext>
            </a:extLst>
          </p:cNvPr>
          <p:cNvSpPr txBox="1">
            <a:spLocks/>
          </p:cNvSpPr>
          <p:nvPr/>
        </p:nvSpPr>
        <p:spPr>
          <a:xfrm>
            <a:off x="539552" y="652626"/>
            <a:ext cx="7992888" cy="400110"/>
          </a:xfrm>
          <a:prstGeom prst="rect">
            <a:avLst/>
          </a:prstGeom>
        </p:spPr>
        <p:txBody>
          <a:bodyPr wrap="square" anchor="b">
            <a:spAutoFit/>
          </a:bodyPr>
          <a:lstStyle>
            <a:lvl1pPr marL="0" indent="0" algn="l" defTabSz="457200" rtl="0" eaLnBrk="1" latinLnBrk="0" hangingPunct="1">
              <a:spcBef>
                <a:spcPct val="20000"/>
              </a:spcBef>
              <a:buFont typeface="Arial"/>
              <a:buNone/>
              <a:defRPr kumimoji="1" sz="1900" kern="1200">
                <a:solidFill>
                  <a:schemeClr val="tx1"/>
                </a:solidFill>
                <a:latin typeface="ＭＳ Ｐゴシック"/>
                <a:ea typeface="ＭＳ Ｐゴシック"/>
                <a:cs typeface="ＭＳ Ｐゴシック"/>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組織概要</a:t>
            </a:r>
          </a:p>
        </p:txBody>
      </p:sp>
    </p:spTree>
    <p:extLst>
      <p:ext uri="{BB962C8B-B14F-4D97-AF65-F5344CB8AC3E}">
        <p14:creationId xmlns:p14="http://schemas.microsoft.com/office/powerpoint/2010/main" val="1350164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09695893-8606-41F4-A34F-22AAAF13FDAB}"/>
              </a:ext>
            </a:extLst>
          </p:cNvPr>
          <p:cNvPicPr>
            <a:picLocks noChangeAspect="1"/>
          </p:cNvPicPr>
          <p:nvPr/>
        </p:nvPicPr>
        <p:blipFill>
          <a:blip r:embed="rId3"/>
          <a:stretch>
            <a:fillRect/>
          </a:stretch>
        </p:blipFill>
        <p:spPr>
          <a:xfrm>
            <a:off x="411059" y="1268760"/>
            <a:ext cx="8553429" cy="4901609"/>
          </a:xfrm>
          <a:prstGeom prst="rect">
            <a:avLst/>
          </a:prstGeom>
        </p:spPr>
      </p:pic>
      <p:sp>
        <p:nvSpPr>
          <p:cNvPr id="93" name="テキスト プレースホルダ 2">
            <a:extLst>
              <a:ext uri="{FF2B5EF4-FFF2-40B4-BE49-F238E27FC236}">
                <a16:creationId xmlns:a16="http://schemas.microsoft.com/office/drawing/2014/main" id="{21A0BC8A-B1B1-4D29-A0A9-39864FB7EF74}"/>
              </a:ext>
            </a:extLst>
          </p:cNvPr>
          <p:cNvSpPr txBox="1">
            <a:spLocks/>
          </p:cNvSpPr>
          <p:nvPr/>
        </p:nvSpPr>
        <p:spPr>
          <a:xfrm>
            <a:off x="539552" y="652626"/>
            <a:ext cx="7992888" cy="400110"/>
          </a:xfrm>
          <a:prstGeom prst="rect">
            <a:avLst/>
          </a:prstGeom>
        </p:spPr>
        <p:txBody>
          <a:bodyPr wrap="square" anchor="b">
            <a:spAutoFit/>
          </a:bodyPr>
          <a:lstStyle>
            <a:lvl1pPr marL="0" indent="0" algn="l" defTabSz="457200" rtl="0" eaLnBrk="1" latinLnBrk="0" hangingPunct="1">
              <a:spcBef>
                <a:spcPct val="20000"/>
              </a:spcBef>
              <a:buFont typeface="Arial"/>
              <a:buNone/>
              <a:defRPr kumimoji="1" sz="1900" kern="1200">
                <a:solidFill>
                  <a:schemeClr val="tx1"/>
                </a:solidFill>
                <a:latin typeface="ＭＳ Ｐゴシック"/>
                <a:ea typeface="ＭＳ Ｐゴシック"/>
                <a:cs typeface="ＭＳ Ｐゴシック"/>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2000" b="1" dirty="0">
                <a:latin typeface="メイリオ" panose="020B0604030504040204" pitchFamily="50" charset="-128"/>
                <a:ea typeface="メイリオ" panose="020B0604030504040204" pitchFamily="50" charset="-128"/>
                <a:cs typeface="メイリオ" panose="020B0604030504040204" pitchFamily="50" charset="-128"/>
              </a:rPr>
              <a:t>TIS</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の競争力を高める</a:t>
            </a:r>
          </a:p>
        </p:txBody>
      </p:sp>
    </p:spTree>
    <p:extLst>
      <p:ext uri="{BB962C8B-B14F-4D97-AF65-F5344CB8AC3E}">
        <p14:creationId xmlns:p14="http://schemas.microsoft.com/office/powerpoint/2010/main" val="376154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図 40">
            <a:extLst>
              <a:ext uri="{FF2B5EF4-FFF2-40B4-BE49-F238E27FC236}">
                <a16:creationId xmlns:a16="http://schemas.microsoft.com/office/drawing/2014/main" id="{FA41C1C9-56DC-4EFB-9BEC-13D14B150780}"/>
              </a:ext>
            </a:extLst>
          </p:cNvPr>
          <p:cNvPicPr>
            <a:picLocks noChangeAspect="1"/>
          </p:cNvPicPr>
          <p:nvPr/>
        </p:nvPicPr>
        <p:blipFill>
          <a:blip r:embed="rId3"/>
          <a:stretch>
            <a:fillRect/>
          </a:stretch>
        </p:blipFill>
        <p:spPr>
          <a:xfrm>
            <a:off x="325768" y="1268760"/>
            <a:ext cx="8492464" cy="4340728"/>
          </a:xfrm>
          <a:prstGeom prst="rect">
            <a:avLst/>
          </a:prstGeom>
        </p:spPr>
      </p:pic>
      <p:sp>
        <p:nvSpPr>
          <p:cNvPr id="60" name="テキスト プレースホルダ 2">
            <a:extLst>
              <a:ext uri="{FF2B5EF4-FFF2-40B4-BE49-F238E27FC236}">
                <a16:creationId xmlns:a16="http://schemas.microsoft.com/office/drawing/2014/main" id="{CD8D797E-8BBF-4F9D-8E6E-6CD33BF529DE}"/>
              </a:ext>
            </a:extLst>
          </p:cNvPr>
          <p:cNvSpPr txBox="1">
            <a:spLocks/>
          </p:cNvSpPr>
          <p:nvPr/>
        </p:nvSpPr>
        <p:spPr>
          <a:xfrm>
            <a:off x="539552" y="652626"/>
            <a:ext cx="7992888" cy="400110"/>
          </a:xfrm>
          <a:prstGeom prst="rect">
            <a:avLst/>
          </a:prstGeom>
        </p:spPr>
        <p:txBody>
          <a:bodyPr wrap="square" anchor="b">
            <a:spAutoFit/>
          </a:bodyPr>
          <a:lstStyle>
            <a:lvl1pPr marL="0" indent="0" algn="l" defTabSz="457200" rtl="0" eaLnBrk="1" latinLnBrk="0" hangingPunct="1">
              <a:spcBef>
                <a:spcPct val="20000"/>
              </a:spcBef>
              <a:buFont typeface="Arial"/>
              <a:buNone/>
              <a:defRPr kumimoji="1" sz="1900" kern="1200">
                <a:solidFill>
                  <a:schemeClr val="tx1"/>
                </a:solidFill>
                <a:latin typeface="ＭＳ Ｐゴシック"/>
                <a:ea typeface="ＭＳ Ｐゴシック"/>
                <a:cs typeface="ＭＳ Ｐゴシック"/>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2000" b="1" dirty="0">
                <a:latin typeface="メイリオ" panose="020B0604030504040204" pitchFamily="50" charset="-128"/>
                <a:ea typeface="メイリオ" panose="020B0604030504040204" pitchFamily="50" charset="-128"/>
                <a:cs typeface="メイリオ" panose="020B0604030504040204" pitchFamily="50" charset="-128"/>
              </a:rPr>
              <a:t>TIS</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の競争力を高める</a:t>
            </a:r>
          </a:p>
        </p:txBody>
      </p:sp>
    </p:spTree>
    <p:extLst>
      <p:ext uri="{BB962C8B-B14F-4D97-AF65-F5344CB8AC3E}">
        <p14:creationId xmlns:p14="http://schemas.microsoft.com/office/powerpoint/2010/main" val="267882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57FA457-ED5F-454C-9309-14CE7523D677}"/>
              </a:ext>
            </a:extLst>
          </p:cNvPr>
          <p:cNvSpPr txBox="1">
            <a:spLocks/>
          </p:cNvSpPr>
          <p:nvPr/>
        </p:nvSpPr>
        <p:spPr>
          <a:xfrm>
            <a:off x="1187624" y="3789040"/>
            <a:ext cx="7416824" cy="432048"/>
          </a:xfrm>
          <a:prstGeom prst="rect">
            <a:avLst/>
          </a:prstGeom>
        </p:spPr>
        <p:txBody>
          <a:bodyPr/>
          <a:lstStyle>
            <a:lvl1pPr marL="0" indent="0" algn="l" defTabSz="457200" rtl="0" eaLnBrk="1" latinLnBrk="0" hangingPunct="1">
              <a:spcBef>
                <a:spcPct val="20000"/>
              </a:spcBef>
              <a:buFont typeface="Arial"/>
              <a:buNone/>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b="1" dirty="0"/>
              <a:t>技術開発の取り組み</a:t>
            </a:r>
          </a:p>
        </p:txBody>
      </p:sp>
      <p:sp>
        <p:nvSpPr>
          <p:cNvPr id="5" name="タイトル 1">
            <a:extLst>
              <a:ext uri="{FF2B5EF4-FFF2-40B4-BE49-F238E27FC236}">
                <a16:creationId xmlns:a16="http://schemas.microsoft.com/office/drawing/2014/main" id="{D231B3C5-8A41-489B-BEE6-E6890DA03A8C}"/>
              </a:ext>
            </a:extLst>
          </p:cNvPr>
          <p:cNvSpPr>
            <a:spLocks noGrp="1"/>
          </p:cNvSpPr>
          <p:nvPr>
            <p:ph type="title"/>
          </p:nvPr>
        </p:nvSpPr>
        <p:spPr>
          <a:xfrm>
            <a:off x="468240" y="2816968"/>
            <a:ext cx="6264000" cy="396008"/>
          </a:xfrm>
        </p:spPr>
        <p:txBody>
          <a:bodyPr/>
          <a:lstStyle/>
          <a:p>
            <a:r>
              <a:rPr lang="ja-JP" altLang="en-US" b="1" dirty="0"/>
              <a:t>テクノロジー＆イノベーション本部のご紹介</a:t>
            </a:r>
          </a:p>
        </p:txBody>
      </p:sp>
    </p:spTree>
    <p:extLst>
      <p:ext uri="{BB962C8B-B14F-4D97-AF65-F5344CB8AC3E}">
        <p14:creationId xmlns:p14="http://schemas.microsoft.com/office/powerpoint/2010/main" val="3370090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174229"/>
            <a:ext cx="5885542" cy="494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4" descr="【最終版】Nablarch_mark&amp;typ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0039" y="2996952"/>
            <a:ext cx="2452359" cy="482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線コネクタ 4"/>
          <p:cNvCxnSpPr/>
          <p:nvPr/>
        </p:nvCxnSpPr>
        <p:spPr>
          <a:xfrm>
            <a:off x="6200452" y="2204864"/>
            <a:ext cx="603796" cy="72008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9" name="テキスト プレースホルダ 2">
            <a:extLst>
              <a:ext uri="{FF2B5EF4-FFF2-40B4-BE49-F238E27FC236}">
                <a16:creationId xmlns:a16="http://schemas.microsoft.com/office/drawing/2014/main" id="{89160A05-8998-4286-8A24-F30A16ACED13}"/>
              </a:ext>
            </a:extLst>
          </p:cNvPr>
          <p:cNvSpPr txBox="1">
            <a:spLocks/>
          </p:cNvSpPr>
          <p:nvPr/>
        </p:nvSpPr>
        <p:spPr>
          <a:xfrm>
            <a:off x="539552" y="652626"/>
            <a:ext cx="7992888" cy="400110"/>
          </a:xfrm>
          <a:prstGeom prst="rect">
            <a:avLst/>
          </a:prstGeom>
        </p:spPr>
        <p:txBody>
          <a:bodyPr wrap="square" anchor="b">
            <a:spAutoFit/>
          </a:bodyPr>
          <a:lstStyle>
            <a:lvl1pPr marL="0" indent="0" algn="l" defTabSz="457200" rtl="0" eaLnBrk="1" latinLnBrk="0" hangingPunct="1">
              <a:spcBef>
                <a:spcPct val="20000"/>
              </a:spcBef>
              <a:buFont typeface="Arial"/>
              <a:buNone/>
              <a:defRPr kumimoji="1" sz="1900" kern="1200">
                <a:solidFill>
                  <a:schemeClr val="tx1"/>
                </a:solidFill>
                <a:latin typeface="ＭＳ Ｐゴシック"/>
                <a:ea typeface="ＭＳ Ｐゴシック"/>
                <a:cs typeface="ＭＳ Ｐゴシック"/>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2000" b="1" dirty="0">
                <a:latin typeface="メイリオ" panose="020B0604030504040204" pitchFamily="50" charset="-128"/>
                <a:ea typeface="メイリオ" panose="020B0604030504040204" pitchFamily="50" charset="-128"/>
                <a:cs typeface="メイリオ" panose="020B0604030504040204" pitchFamily="50" charset="-128"/>
              </a:rPr>
              <a:t>HOW</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675491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p:txBody>
          <a:bodyPr/>
          <a:lstStyle/>
          <a:p>
            <a:r>
              <a:rPr lang="ja-JP" altLang="en-US" b="1" dirty="0"/>
              <a:t>技術開発の取り組み（</a:t>
            </a:r>
            <a:r>
              <a:rPr lang="en-US" altLang="ja-JP" b="1" dirty="0"/>
              <a:t>Fintan</a:t>
            </a:r>
            <a:r>
              <a:rPr lang="ja-JP" altLang="en-US" b="1" dirty="0"/>
              <a:t>）</a:t>
            </a:r>
          </a:p>
        </p:txBody>
      </p:sp>
      <p:pic>
        <p:nvPicPr>
          <p:cNvPr id="2" name="図 1">
            <a:extLst>
              <a:ext uri="{FF2B5EF4-FFF2-40B4-BE49-F238E27FC236}">
                <a16:creationId xmlns:a16="http://schemas.microsoft.com/office/drawing/2014/main" id="{D2653EC4-2AB3-4136-82BD-51848780EBBA}"/>
              </a:ext>
            </a:extLst>
          </p:cNvPr>
          <p:cNvPicPr>
            <a:picLocks noChangeAspect="1"/>
          </p:cNvPicPr>
          <p:nvPr/>
        </p:nvPicPr>
        <p:blipFill>
          <a:blip r:embed="rId2"/>
          <a:stretch>
            <a:fillRect/>
          </a:stretch>
        </p:blipFill>
        <p:spPr>
          <a:xfrm>
            <a:off x="4139952" y="3848623"/>
            <a:ext cx="4145639" cy="2316681"/>
          </a:xfrm>
          <a:prstGeom prst="rect">
            <a:avLst/>
          </a:prstGeom>
        </p:spPr>
      </p:pic>
    </p:spTree>
    <p:extLst>
      <p:ext uri="{BB962C8B-B14F-4D97-AF65-F5344CB8AC3E}">
        <p14:creationId xmlns:p14="http://schemas.microsoft.com/office/powerpoint/2010/main" val="889242102"/>
      </p:ext>
    </p:extLst>
  </p:cSld>
  <p:clrMapOvr>
    <a:masterClrMapping/>
  </p:clrMapOvr>
</p:sld>
</file>

<file path=ppt/theme/theme1.xml><?xml version="1.0" encoding="utf-8"?>
<a:theme xmlns:a="http://schemas.openxmlformats.org/drawingml/2006/main" name="表紙A">
  <a:themeElements>
    <a:clrScheme name="TIS">
      <a:dk1>
        <a:srgbClr val="000000"/>
      </a:dk1>
      <a:lt1>
        <a:srgbClr val="FFFFFF"/>
      </a:lt1>
      <a:dk2>
        <a:srgbClr val="12B3C7"/>
      </a:dk2>
      <a:lt2>
        <a:srgbClr val="7D7D7F"/>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表紙B">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本文">
  <a:themeElements>
    <a:clrScheme name="TIS">
      <a:dk1>
        <a:srgbClr val="000000"/>
      </a:dk1>
      <a:lt1>
        <a:srgbClr val="FFFFFF"/>
      </a:lt1>
      <a:dk2>
        <a:srgbClr val="12B3C7"/>
      </a:dk2>
      <a:lt2>
        <a:srgbClr val="7D7D7F"/>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ND">
  <a:themeElements>
    <a:clrScheme name="TIS">
      <a:dk1>
        <a:srgbClr val="000000"/>
      </a:dk1>
      <a:lt1>
        <a:srgbClr val="FFFFFF"/>
      </a:lt1>
      <a:dk2>
        <a:srgbClr val="12B3C7"/>
      </a:dk2>
      <a:lt2>
        <a:srgbClr val="7D7D7D"/>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9878</TotalTime>
  <Words>1700</Words>
  <Application>Microsoft Office PowerPoint</Application>
  <PresentationFormat>画面に合わせる (4:3)</PresentationFormat>
  <Paragraphs>136</Paragraphs>
  <Slides>23</Slides>
  <Notes>19</Notes>
  <HiddenSlides>0</HiddenSlides>
  <MMClips>0</MMClips>
  <ScaleCrop>false</ScaleCrop>
  <HeadingPairs>
    <vt:vector size="6" baseType="variant">
      <vt:variant>
        <vt:lpstr>使用されているフォント</vt:lpstr>
      </vt:variant>
      <vt:variant>
        <vt:i4>13</vt:i4>
      </vt:variant>
      <vt:variant>
        <vt:lpstr>テーマ</vt:lpstr>
      </vt:variant>
      <vt:variant>
        <vt:i4>4</vt:i4>
      </vt:variant>
      <vt:variant>
        <vt:lpstr>スライド タイトル</vt:lpstr>
      </vt:variant>
      <vt:variant>
        <vt:i4>23</vt:i4>
      </vt:variant>
    </vt:vector>
  </HeadingPairs>
  <TitlesOfParts>
    <vt:vector size="40" baseType="lpstr">
      <vt:lpstr>(日本語用のフォントを使用)</vt:lpstr>
      <vt:lpstr>HGS創英角ｺﾞｼｯｸUB</vt:lpstr>
      <vt:lpstr>HGｺﾞｼｯｸE</vt:lpstr>
      <vt:lpstr>HG丸ｺﾞｼｯｸM-PRO</vt:lpstr>
      <vt:lpstr>Meiryo UI</vt:lpstr>
      <vt:lpstr>ＭＳ Ｐゴシック</vt:lpstr>
      <vt:lpstr>Noto Sans CJK JP DemiLight</vt:lpstr>
      <vt:lpstr>R Frutiger Roman</vt:lpstr>
      <vt:lpstr>メイリオ</vt:lpstr>
      <vt:lpstr>Arial</vt:lpstr>
      <vt:lpstr>Calibri</vt:lpstr>
      <vt:lpstr>Consolas</vt:lpstr>
      <vt:lpstr>Gill Sans MT</vt:lpstr>
      <vt:lpstr>表紙A</vt:lpstr>
      <vt:lpstr>表紙B</vt:lpstr>
      <vt:lpstr>本文</vt:lpstr>
      <vt:lpstr>END</vt:lpstr>
      <vt:lpstr>テクノロジー＆イノベーション本部のご紹介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テクノロジー＆イノベーション本部のご紹介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ＴＩＳ秋冬期インターンシップのご案内</vt:lpstr>
      <vt:lpstr>TIS Career Canvas　チーム開発コース（2Days）</vt:lpstr>
      <vt:lpstr>TIS Career Canvas　チーム開発コース（2Days）</vt:lpstr>
      <vt:lpstr>TIS Career Canvas　チーム開発コース（2Days）</vt:lpstr>
      <vt:lpstr>TIS Career Canvas　チーム開発コース（2Days）</vt:lpstr>
      <vt:lpstr>TIS Career Canvas　チーム開発コース（2Days）</vt:lpstr>
      <vt:lpstr>PowerPoint プレゼンテーション</vt:lpstr>
    </vt:vector>
  </TitlesOfParts>
  <Company>TIS株式会社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b b</dc:creator>
  <cp:lastModifiedBy>平野　浩之</cp:lastModifiedBy>
  <cp:revision>714</cp:revision>
  <cp:lastPrinted>2020-08-30T14:50:17Z</cp:lastPrinted>
  <dcterms:created xsi:type="dcterms:W3CDTF">2014-05-29T03:13:34Z</dcterms:created>
  <dcterms:modified xsi:type="dcterms:W3CDTF">2020-09-09T05:26:59Z</dcterms:modified>
</cp:coreProperties>
</file>