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32" r:id="rId4"/>
    <p:sldId id="322" r:id="rId5"/>
    <p:sldId id="325" r:id="rId6"/>
    <p:sldId id="326" r:id="rId7"/>
    <p:sldId id="328" r:id="rId8"/>
    <p:sldId id="327" r:id="rId9"/>
    <p:sldId id="329" r:id="rId10"/>
    <p:sldId id="330" r:id="rId11"/>
    <p:sldId id="263" r:id="rId1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C4515-5CF4-47CA-9C34-A8C58211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550E7F-E51E-4953-8C99-FC60B0CE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D8BA6-49BA-4A6F-AEAC-42F78F00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9507D0-9147-461A-9E0F-A8BE3209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E9273-EDD7-46CF-8918-3C767BEE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0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E62A6-BBDF-4721-913C-623C9C1E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B706FE-A870-478F-A68A-1A888F59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5BC88-016D-483B-A1B3-18EBE199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22294-76AD-4094-B092-F4170A7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AD745-52B2-4898-A722-7DCFF347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36C12-5581-4E48-BECB-EE5CCA0AE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0A99FE-C134-460C-BAEE-A403C2DE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E1DCF-5A3D-4603-97ED-97EA9FAC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BED06-570E-43EE-BE65-C0C79CA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29BB84-C83D-45D2-853D-806AA35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1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DEBC-6995-49EB-A3C8-097A3535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B978A-BBEA-4DF1-9556-BD4A3E28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D52850-C6D7-4AF1-973B-3DD031C4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02D9-D28C-4645-8086-D879635C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3EABF-A7B3-41BE-A7DA-96886F1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8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31F03-667C-4074-84C6-1358550F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CD5796-6CFB-442D-A834-BAD52708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193264-C93B-4CC8-B7CD-512C676F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701F7-632A-4625-8FE6-2A662C49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E29DA-4B20-4420-B9B7-C32D8AFF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80149-6DE1-4D57-88BF-35B98789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0CF5A-5FE9-495B-8995-E8013090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7B1BF4-2E08-4863-93E2-89BAF2E1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8A7EE6-EAE9-4F50-889A-4C8F3CC9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2EB68-298C-4BA8-9936-8BA22549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9EE46-37E0-42CD-B52A-3664D31F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7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4841F-B9A2-4E66-A426-2483F76B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FFAED-AA72-44C5-915A-E771968C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B69A2A-9200-4D9D-AC88-8E49A4A9D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E6F855-9DFD-4EFE-AFA1-C0C7363E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D83C2B-3121-4A7A-BFF0-558CAF00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A066AE-6CFF-4DD4-B174-5A98D777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1777A8-7A63-469B-8F10-C0573FAA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F6E45D-CE5F-4766-A262-1416A5E9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9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B51E7-0093-436D-9253-24E0FC58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DABB7B-0FFF-4A9B-9342-5307648A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EBF4B1-3110-4467-933C-39EEFC3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68E6A7-7668-42B3-82C2-2B037EB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9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5C4F70-4800-491E-AB37-23D3A2B5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A8899C-4A92-4288-977F-BDB3BE71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7087BB-1D48-400F-88C8-D3C85977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28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88CA8-EF84-4EA2-9A22-9C51014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93434-3976-4F7C-9A0F-01110120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C7DDC-11C6-4F7F-A4FF-151BDE41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33B10E-6691-4048-B568-3B5499C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25B462-7126-4A26-9751-5054E4F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D5E3E1-63CA-4B0D-895F-4201904E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3AED0-E9C0-4C15-B3AA-F951CB88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BA7357-B679-4C33-AFB9-AA9C42AC9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C1F802-C094-4C33-963F-DEBD4059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A8998-3BFD-4609-8607-6A9403A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52D8A-746D-4E91-A91A-34E87CEB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A8F57B-D144-4162-A134-79FF08A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02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5F0700-E475-4471-A387-544CE7CC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EEC67-BDD7-430E-AC53-152352CFE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C039C-E7C2-4F19-8319-3295627E1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39AB-5549-4F19-892B-FF68A03A4B4F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B1D76-CE4A-4EF2-8146-54AC1A1E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2F14EC-D26A-4FBA-AD9F-517838135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8E32-A0F5-407D-9484-CE96935E1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7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hops.psychopy.org/3hrs/online.html" TargetMode="External"/><Relationship Id="rId2" Type="http://schemas.openxmlformats.org/officeDocument/2006/relationships/hyperlink" Target="https://docs.google.com/document/d/183xmwDgSbnJZHMGf3yWpieV9Bx8y7fOCm3QKkMOOXFQ/edit#heading=h.fbo8f8y1ynw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ychopy.org/onlin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vlovia.org/explore?sort=DEFAULT&amp;search=demos" TargetMode="External"/><Relationship Id="rId2" Type="http://schemas.openxmlformats.org/officeDocument/2006/relationships/hyperlink" Target="https://pavlov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C3B3C5E-DAF5-21A5-EE95-32C9C46E4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35" r="1" b="5709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D35902F-AA1E-42B9-B0C9-714243F6C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8" r="9115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68953AE-255C-43C1-8E64-20B5FF47E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7739882" cy="4567137"/>
          </a:xfrm>
        </p:spPr>
        <p:txBody>
          <a:bodyPr>
            <a:normAutofit/>
          </a:bodyPr>
          <a:lstStyle/>
          <a:p>
            <a:pPr algn="l"/>
            <a:br>
              <a:rPr kumimoji="1" lang="en-US" altLang="ja-JP" sz="4400" b="1" dirty="0">
                <a:solidFill>
                  <a:srgbClr val="FFFFFF"/>
                </a:solidFill>
              </a:rPr>
            </a:br>
            <a:r>
              <a:rPr kumimoji="1" lang="ja-JP" altLang="en-US" sz="4400" b="1" dirty="0">
                <a:solidFill>
                  <a:srgbClr val="FFFFFF"/>
                </a:solidFill>
              </a:rPr>
              <a:t>分野別演習</a:t>
            </a:r>
            <a:br>
              <a:rPr kumimoji="1" lang="en-US" altLang="ja-JP" sz="4400" b="1" dirty="0">
                <a:solidFill>
                  <a:srgbClr val="FFFFFF"/>
                </a:solidFill>
              </a:rPr>
            </a:br>
            <a:r>
              <a:rPr kumimoji="1" lang="en-US" altLang="ja-JP" sz="4400" b="1" dirty="0">
                <a:solidFill>
                  <a:srgbClr val="FFFFFF"/>
                </a:solidFill>
              </a:rPr>
              <a:t>2023/07/07</a:t>
            </a:r>
            <a:endParaRPr kumimoji="1" lang="ja-JP" alt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4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200" b="1" dirty="0"/>
              <a:t>L</a:t>
            </a:r>
            <a:r>
              <a:rPr kumimoji="1" lang="en-US" altLang="ja-JP" sz="4200" b="1" dirty="0"/>
              <a:t>aunch your experiment on </a:t>
            </a:r>
            <a:r>
              <a:rPr kumimoji="1" lang="en-US" altLang="ja-JP" sz="4200" b="1" dirty="0" err="1"/>
              <a:t>Pavlovia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911505"/>
            <a:ext cx="10603170" cy="196457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Open Dashboard on </a:t>
            </a:r>
            <a:r>
              <a:rPr lang="en-US" altLang="ja-JP" sz="2000" kern="100" dirty="0" err="1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Pavlovia</a:t>
            </a:r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where you can find your project</a:t>
            </a: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Change the status into PILOTING, and click Pilot</a:t>
            </a: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Your experiment will be launched online with a temporal URL valid for an hour</a:t>
            </a: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In this way of use, data csv will only be stored into participants’  local computer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You need to purchase Credit to conduct large-scale online experiments</a:t>
            </a: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You can also distribute your experiment on crowd-sourcing platforms (Prolific, MTurk, Yahoo, etc.)</a:t>
            </a:r>
            <a:endParaRPr lang="en-US" altLang="ja-JP" sz="2000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427EDD-8552-647F-CF9B-8966EA96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60" y="4101968"/>
            <a:ext cx="4354089" cy="25301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61755A0-A8C5-2EDB-97A0-C281FCA8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05" y="4164350"/>
            <a:ext cx="5496660" cy="2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1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1" y="1008994"/>
            <a:ext cx="7672479" cy="753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kumimoji="1" lang="ja-JP" altLang="en-US" sz="4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9A500F3-4189-4A92-B55D-3219807F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72" y="2147843"/>
            <a:ext cx="10781456" cy="4029119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Design your own experiment on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and launch it on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Pavlovia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Send an experiment URL to the other students and collect data from at least 2 participants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Conduct statistical analyses on your data and interpret the resulting patterns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Summarize your findings into a few-page document, which should be submitted to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PandA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with related materials (e.g., 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y/html/JavaScript codes)</a:t>
            </a:r>
          </a:p>
        </p:txBody>
      </p:sp>
    </p:spTree>
    <p:extLst>
      <p:ext uri="{BB962C8B-B14F-4D97-AF65-F5344CB8AC3E}">
        <p14:creationId xmlns:p14="http://schemas.microsoft.com/office/powerpoint/2010/main" val="393308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peripheral_staircase.psyexp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F4C8CFF-F650-E6E3-23C1-41651380A376}"/>
              </a:ext>
            </a:extLst>
          </p:cNvPr>
          <p:cNvSpPr txBox="1">
            <a:spLocks/>
          </p:cNvSpPr>
          <p:nvPr/>
        </p:nvSpPr>
        <p:spPr>
          <a:xfrm>
            <a:off x="1056105" y="1932841"/>
            <a:ext cx="5401340" cy="28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Orientation discrimination in peripheral vision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E9E9740-0C0B-9CBF-DE13-F0EC166C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89" y="1887563"/>
            <a:ext cx="4257675" cy="4867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9C3629F-06EF-379B-236D-5F3AF966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41" y="3368061"/>
            <a:ext cx="4895007" cy="349643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5" y="2413855"/>
            <a:ext cx="6176826" cy="120595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Staircasing on stimulus contrast for estimating threshold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1-up 2-down staircase converges to 71% accuracy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P(correct)^2 = P(incorrect) = 0.5, P(correct) = 0.71</a:t>
            </a: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Threshold can be estimated with small numbers of trials</a:t>
            </a:r>
            <a:endParaRPr lang="en-US" altLang="ja-JP" sz="2000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62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 err="1"/>
              <a:t>stimulus_generator.psyexp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4" y="2106359"/>
            <a:ext cx="10781100" cy="13264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This experiment saves the screen in each trial as </a:t>
            </a:r>
            <a:r>
              <a:rPr lang="en-US" altLang="ja-JP" sz="2000" kern="100" dirty="0" err="1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png</a:t>
            </a:r>
            <a:endParaRPr lang="en-US" altLang="ja-JP" sz="2000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Set grating contrast at the threshold value estimated by staircasing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Save upward and downward images as “s1.png” and “s2.png”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These images will be used in online experiment (since </a:t>
            </a:r>
            <a:r>
              <a:rPr lang="en-US" altLang="ja-JP" sz="2000" kern="100" dirty="0" err="1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PsychoPy</a:t>
            </a:r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does not offer grating component for online use)</a:t>
            </a:r>
          </a:p>
          <a:p>
            <a:pPr algn="l"/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B0374-32A2-1048-4C22-379AEE98A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39" b="58740"/>
          <a:stretch/>
        </p:blipFill>
        <p:spPr>
          <a:xfrm>
            <a:off x="3250636" y="3934472"/>
            <a:ext cx="5687680" cy="23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Preparation for online experiment </a:t>
            </a:r>
            <a:r>
              <a:rPr lang="en-US" altLang="ja-JP" sz="4200" b="1" dirty="0"/>
              <a:t>(v2022.1.4)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60" y="2219762"/>
            <a:ext cx="4874515" cy="1830649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Open </a:t>
            </a:r>
            <a:r>
              <a:rPr lang="en-US" altLang="ja-JP" sz="2000" kern="100" dirty="0" err="1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peripheral_discrimination.psyexp</a:t>
            </a:r>
            <a:endParaRPr lang="en-US" altLang="ja-JP" sz="2000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Click Setting &gt; Online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Make Output path empty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Specify Additional Resources (image files, csv for experimental parameters, etc.)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algn="l"/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450B3B-4C5A-81B4-7DBE-4DCA20B3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00" y="1886587"/>
            <a:ext cx="590143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Preparation for online experiment (v2022.1.4)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972112"/>
            <a:ext cx="10603170" cy="9733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Open Code components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Change Code Type to Auto-&gt;JS</a:t>
            </a:r>
          </a:p>
          <a:p>
            <a:pPr algn="l"/>
            <a:r>
              <a:rPr kumimoji="1"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Check if everything is translated correctly</a:t>
            </a:r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8449FD-3FE5-6651-4FA7-47C4E2E7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3562165"/>
            <a:ext cx="932627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5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Preparation for online experiment (v2022.1.4)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941F4B0-EFDA-4304-0A79-0F2320BB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95" y="3253486"/>
            <a:ext cx="2972215" cy="334374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5D8829B-F827-CA85-1901-0F75E60F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06" y="2661234"/>
            <a:ext cx="6554115" cy="3982006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D6A6B7DA-E7A9-2E1D-581C-01AA0D86C633}"/>
              </a:ext>
            </a:extLst>
          </p:cNvPr>
          <p:cNvSpPr/>
          <p:nvPr/>
        </p:nvSpPr>
        <p:spPr>
          <a:xfrm>
            <a:off x="4781795" y="2939161"/>
            <a:ext cx="638175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09D283-85C7-FD4A-45ED-3CB6D6BE77D5}"/>
              </a:ext>
            </a:extLst>
          </p:cNvPr>
          <p:cNvSpPr txBox="1"/>
          <p:nvPr/>
        </p:nvSpPr>
        <p:spPr>
          <a:xfrm>
            <a:off x="3960470" y="3567811"/>
            <a:ext cx="2280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experiment to Runner</a:t>
            </a:r>
            <a:endParaRPr lang="ja-JP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479F0E2-451D-D3AA-F5C5-5A03635D0421}"/>
              </a:ext>
            </a:extLst>
          </p:cNvPr>
          <p:cNvSpPr/>
          <p:nvPr/>
        </p:nvSpPr>
        <p:spPr>
          <a:xfrm>
            <a:off x="10788451" y="6126016"/>
            <a:ext cx="638175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15E262C-D0E5-9638-EA21-3E5F483C9793}"/>
              </a:ext>
            </a:extLst>
          </p:cNvPr>
          <p:cNvSpPr txBox="1"/>
          <p:nvPr/>
        </p:nvSpPr>
        <p:spPr>
          <a:xfrm>
            <a:off x="8787217" y="6320229"/>
            <a:ext cx="2105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experiment offline</a:t>
            </a:r>
            <a:endParaRPr lang="ja-JP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814719"/>
            <a:ext cx="10603170" cy="122400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ja-JP" sz="22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Click File &gt; Export HTML</a:t>
            </a:r>
          </a:p>
          <a:p>
            <a:pPr algn="l"/>
            <a:r>
              <a:rPr lang="en-US" altLang="ja-JP" sz="22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The experiment will be translated into html &amp; JavaScript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Save created </a:t>
            </a:r>
            <a:r>
              <a:rPr kumimoji="1" lang="en-US" altLang="ja-JP" sz="22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js</a:t>
            </a:r>
            <a:r>
              <a:rPr kumimoji="1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file as it 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200" kern="100" dirty="0">
                <a:solidFill>
                  <a:prstClr val="black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Then launch translated experiment offline</a:t>
            </a:r>
            <a:endParaRPr kumimoji="1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125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Local debugging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29" y="1891573"/>
            <a:ext cx="7712964" cy="379069"/>
          </a:xfrm>
        </p:spPr>
        <p:txBody>
          <a:bodyPr>
            <a:normAutofit/>
          </a:bodyPr>
          <a:lstStyle/>
          <a:p>
            <a:pPr algn="l"/>
            <a:r>
              <a:rPr lang="en-US" altLang="ja-JP" sz="18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You can use Developer tools on Google Chrome for troubleshooting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800AE2-8400-8CF1-D8CB-3EE7CE32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19" y="2483980"/>
            <a:ext cx="4404073" cy="42067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AB149DF-803A-CE32-AACF-BB16E521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09" y="2476501"/>
            <a:ext cx="4510169" cy="42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Local debugging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2077308"/>
            <a:ext cx="10603170" cy="935505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Some functions </a:t>
            </a:r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cannot be translated into html/JavaScript (e.g., several functions of </a:t>
            </a:r>
            <a:r>
              <a:rPr lang="en-US" altLang="ja-JP" sz="2000" kern="100" dirty="0" err="1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numpy</a:t>
            </a:r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You need to directly modify your JavaScript</a:t>
            </a:r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for those occasions (check followings)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A473DE-6BD9-5A07-098B-F4ABB5CC93CE}"/>
              </a:ext>
            </a:extLst>
          </p:cNvPr>
          <p:cNvSpPr txBox="1"/>
          <p:nvPr/>
        </p:nvSpPr>
        <p:spPr>
          <a:xfrm>
            <a:off x="919795" y="4528892"/>
            <a:ext cx="821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https://docs.google.com/document/d/183xmwDgSbnJZHMGf3yWpieV9Bx8y7fOCm3QKkMOOXFQ/edit#heading=h.fbo8f8y1ynwk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2158AA9-FC8F-4F7C-62D1-58455A95707B}"/>
              </a:ext>
            </a:extLst>
          </p:cNvPr>
          <p:cNvSpPr txBox="1"/>
          <p:nvPr/>
        </p:nvSpPr>
        <p:spPr>
          <a:xfrm>
            <a:off x="919794" y="4285683"/>
            <a:ext cx="6403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US" altLang="ja-JP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version 2020.1.3-2020.2.10, Python to JavaScript Crib Sheet 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09EC03-A271-6748-51F1-930EF9F1673C}"/>
              </a:ext>
            </a:extLst>
          </p:cNvPr>
          <p:cNvSpPr txBox="1"/>
          <p:nvPr/>
        </p:nvSpPr>
        <p:spPr>
          <a:xfrm>
            <a:off x="919795" y="3889955"/>
            <a:ext cx="6097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https://workshops.psychopy.org/3hrs/online.html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540D9AD-C6A7-907A-F1AB-67CFEB45E329}"/>
              </a:ext>
            </a:extLst>
          </p:cNvPr>
          <p:cNvSpPr txBox="1"/>
          <p:nvPr/>
        </p:nvSpPr>
        <p:spPr>
          <a:xfrm>
            <a:off x="919795" y="3663164"/>
            <a:ext cx="6097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https://www.psychopy.org/online/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ABF5AB-0B12-7B05-3F4A-AC68F3348706}"/>
              </a:ext>
            </a:extLst>
          </p:cNvPr>
          <p:cNvSpPr txBox="1"/>
          <p:nvPr/>
        </p:nvSpPr>
        <p:spPr>
          <a:xfrm>
            <a:off x="919795" y="3473163"/>
            <a:ext cx="49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Official documents 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7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066050-5090-4708-9CC5-45A94E3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200" b="1" dirty="0"/>
              <a:t>Register experiment to </a:t>
            </a:r>
            <a:r>
              <a:rPr kumimoji="1" lang="en-US" altLang="ja-JP" sz="4200" b="1" dirty="0" err="1"/>
              <a:t>Pavlovia</a:t>
            </a:r>
            <a:endParaRPr kumimoji="1" lang="ja-JP" altLang="en-US" sz="4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1BED-8BDA-4D1D-8048-37B9B16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2077308"/>
            <a:ext cx="10603170" cy="17422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ja-JP" sz="2000" kern="100" dirty="0" err="1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  <a:hlinkClick r:id="rId2"/>
              </a:rPr>
              <a:t>Pavlovia</a:t>
            </a:r>
            <a:r>
              <a:rPr lang="en-US" altLang="ja-JP" sz="2000" kern="100" dirty="0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: official experiment server for </a:t>
            </a:r>
            <a:r>
              <a:rPr lang="en-US" altLang="ja-JP" sz="2000" kern="100" dirty="0" err="1"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PsychoPy</a:t>
            </a:r>
            <a:endParaRPr lang="en-US" altLang="ja-JP" sz="2000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Register your email on </a:t>
            </a:r>
            <a:r>
              <a:rPr lang="en-US" altLang="ja-JP" sz="2000" kern="100" dirty="0" err="1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Pavlovia</a:t>
            </a:r>
            <a:endParaRPr lang="en-US" altLang="ja-JP" sz="2000" kern="100" dirty="0"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On </a:t>
            </a:r>
            <a:r>
              <a:rPr lang="en-US" altLang="ja-JP" sz="2000" kern="100" dirty="0" err="1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PsychoPy</a:t>
            </a:r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Builder, click Pavlovia.org &gt; User &gt; Log in to </a:t>
            </a:r>
            <a:r>
              <a:rPr lang="en-US" altLang="ja-JP" sz="2000" kern="100" dirty="0" err="1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Pavlovia</a:t>
            </a:r>
            <a:endParaRPr lang="en-US" altLang="ja-JP" sz="2000" kern="100" dirty="0"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Then, click Pavlovia.org &gt; Sync &gt; Create a project</a:t>
            </a:r>
          </a:p>
          <a:p>
            <a:pPr algn="l"/>
            <a:r>
              <a:rPr lang="en-US" altLang="ja-JP" sz="2000" kern="100" dirty="0"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Name the project and specify the folder location that includes your materials</a:t>
            </a:r>
          </a:p>
          <a:p>
            <a:pPr algn="l"/>
            <a:endParaRPr lang="en-US" altLang="ja-JP" sz="2000" kern="100" dirty="0">
              <a:effectLst/>
              <a:latin typeface="Arial" panose="020B060402020202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3B8F18-6953-979F-DA0B-FF5CE8748828}"/>
              </a:ext>
            </a:extLst>
          </p:cNvPr>
          <p:cNvSpPr txBox="1"/>
          <p:nvPr/>
        </p:nvSpPr>
        <p:spPr>
          <a:xfrm>
            <a:off x="2652165" y="6492875"/>
            <a:ext cx="8369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Many interesting demos: </a:t>
            </a:r>
            <a:r>
              <a:rPr lang="en-US" altLang="ja-JP" sz="1200" dirty="0">
                <a:hlinkClick r:id="rId3"/>
              </a:rPr>
              <a:t>https://pavlovia.org/explore?sort=DEFAULT&amp;search=demos</a:t>
            </a:r>
            <a:endParaRPr lang="ja-JP" altLang="en-US" sz="1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84F122-A36E-E7AD-77B3-40590E0F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93" y="4076608"/>
            <a:ext cx="476316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2684</TotalTime>
  <Words>548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 分野別演習 2023/07/07</vt:lpstr>
      <vt:lpstr>peripheral_staircase.psyexp</vt:lpstr>
      <vt:lpstr>stimulus_generator.psyexp</vt:lpstr>
      <vt:lpstr>Preparation for online experiment (v2022.1.4)</vt:lpstr>
      <vt:lpstr>Preparation for online experiment (v2022.1.4)</vt:lpstr>
      <vt:lpstr>Preparation for online experiment (v2022.1.4)</vt:lpstr>
      <vt:lpstr>Local debugging</vt:lpstr>
      <vt:lpstr>Local debugging</vt:lpstr>
      <vt:lpstr>Register experiment to Pavlovia</vt:lpstr>
      <vt:lpstr>Launch your experiment on Pavlovia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意思決定行動のモデリング</dc:title>
  <dc:creator>Miyoshi Kiyofumi</dc:creator>
  <cp:lastModifiedBy>Miyoshi Kiyofumi</cp:lastModifiedBy>
  <cp:revision>246</cp:revision>
  <cp:lastPrinted>2023-07-04T05:35:39Z</cp:lastPrinted>
  <dcterms:created xsi:type="dcterms:W3CDTF">2022-02-10T06:59:35Z</dcterms:created>
  <dcterms:modified xsi:type="dcterms:W3CDTF">2023-07-05T04:33:46Z</dcterms:modified>
</cp:coreProperties>
</file>