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0EBFA-2A09-AD9A-CC97-4ADD1607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13D32C-DEB5-471C-742E-DC102F68F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A2BCC-3D05-7483-504E-AEBB35A4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FAB9C-81B7-E9E8-32BE-2C7E55CA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61D32-554B-DD49-988C-CB85733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A7CF1-8ACD-C5E9-BE3E-8E31318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254D0E-927E-AD50-8485-09830C6A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C6AB9-CDEE-5DFA-CB64-B1ED50C3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CC33D-CA53-B38B-D9B6-FEDC174B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2543B-A4B0-1D08-4774-045A8BAC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198036-B3D4-3D72-14F0-5D0AD40F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0F0B93-E1AF-55D9-DDD2-29856ED1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3233C-4D32-0263-36DE-1B26B7E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3CECC-0B4F-992B-B457-DCA8484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B385-26B2-F36C-5EAB-2CE5DED2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49450-C2AF-7CD5-84F9-436FACB8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93613-45FE-BB79-5892-30D6BAF3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336AB-DDC2-0393-2CBC-25F88B0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33FB2-A2BD-F5B8-5FC3-78E51076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F68BE-CD7B-FDDF-4B3B-8A192719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41F4A-471D-A49F-FF47-2968A2D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5E4284-7138-A104-6A37-9D3F7DD1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32E66C-C2F0-DC6F-1FC7-AC53C7A2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99156-898B-75E2-4DA9-D0C7B69D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0767F-29D4-4BF7-1B05-B97EE0C9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20E8C-9A06-1452-3499-31CE36A6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013C5-EB30-172D-4B54-B76C3052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F7AB15-6250-F49A-AEB2-AD9121BD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829CA6-0876-923E-FBF8-F7652E1A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44C645-BBA7-E118-D381-F7302049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16236A-A16C-CA44-4774-D60BC9A0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9BB8C-B290-545A-B8B0-56DB336D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FB352-A1B7-AD37-D51A-56F3E4A7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20A3E-B13A-3201-53D8-C84375DB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7FBBFE-CA15-BB26-803B-FC7BB7436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7731C4-882D-98D0-311F-3CEA25A4E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B2E5C-4E6D-C4B6-F12A-D38E9CB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80024A-DD6F-707F-F125-91935B6B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C94BD8-6E0E-A2AB-5FE1-E5894CA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77596-F4CA-2466-E9D4-1C3014C9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DEB955-8CDD-96A9-D02B-45B1E032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0C44D0-C457-1C85-4B8B-3A8D6BA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C67C12-9B79-948E-0DFA-F7A0460A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2CFCA0-303C-21A1-FFD5-AA9A8C4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B21134-80D7-DB32-EC88-69062EA1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C7E6D-DA21-8EDB-9615-5080181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CDF4F-69A5-1B49-CC3E-48E41467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48788-37E1-1F40-116C-2ED019CF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AEEE8B-C632-2B2D-6180-3D9DA792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F32A2-7610-A24B-86AD-4BCAD45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9CFEE-912F-A196-054F-9CFC40FE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69E14A-6BE4-E4A0-994C-FF5C8EC1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77BAC-FBA5-B9F2-B4E0-312F48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234F16-1E2C-5892-83FF-1FD0501C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BD75EA-01B2-300B-8F66-9ACE4D45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AC6947-8774-8DCC-4917-2C1702DE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138B0-80E0-1D7E-8546-88B1DC6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72487-14B6-986E-DB2E-AD0296B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1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45729-768D-4031-55C0-5153EB33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EECB6C-79D9-EF4C-574B-29A1CFF5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8D4FC-1BCD-4FFE-9AA4-E31A3AD1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E9EF9-30EE-4986-842C-1A91F63939E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F351FC-E673-16A3-C979-F20013BA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96C4B-C616-0AEF-EB9E-9B639E16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5C575-8189-4EDA-832A-6D16A64C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8759516F-FAB6-DFB6-72F5-07C26545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7760" y="1609200"/>
            <a:ext cx="2268000" cy="2268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13630F4-D84E-76D3-B6F1-D0D31BFD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6124195" y="2367169"/>
            <a:ext cx="2160000" cy="648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0C27214-319D-C692-F567-53C71676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04306" y="4145015"/>
            <a:ext cx="2160000" cy="648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FE96EDB-1039-F470-6A33-9DF9274C7C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700000">
            <a:off x="8246606" y="1524704"/>
            <a:ext cx="2628000" cy="50457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46A04A-DA79-3287-5827-2141F0931DC3}"/>
              </a:ext>
            </a:extLst>
          </p:cNvPr>
          <p:cNvSpPr txBox="1"/>
          <p:nvPr/>
        </p:nvSpPr>
        <p:spPr>
          <a:xfrm rot="-2700000">
            <a:off x="7963583" y="2902816"/>
            <a:ext cx="76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2AFC</a:t>
            </a:r>
            <a:br>
              <a:rPr lang="en-US" sz="1000" dirty="0"/>
            </a:br>
            <a:r>
              <a:rPr lang="en-US" sz="1000" dirty="0"/>
              <a:t>boundary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066CF8-221A-E5BE-FBF8-212F1B714F8D}"/>
              </a:ext>
            </a:extLst>
          </p:cNvPr>
          <p:cNvSpPr txBox="1"/>
          <p:nvPr/>
        </p:nvSpPr>
        <p:spPr>
          <a:xfrm>
            <a:off x="8138643" y="3916225"/>
            <a:ext cx="1483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d</a:t>
            </a:r>
            <a:r>
              <a:rPr lang="en-US" sz="1100" b="1" baseline="-25000" dirty="0"/>
              <a:t>a</a:t>
            </a:r>
            <a:r>
              <a:rPr lang="en-US" sz="1100" b="1" dirty="0"/>
              <a:t> = 0.784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12200C1-6B22-F1B7-49A7-E178F11B86DB}"/>
              </a:ext>
            </a:extLst>
          </p:cNvPr>
          <p:cNvSpPr txBox="1"/>
          <p:nvPr/>
        </p:nvSpPr>
        <p:spPr>
          <a:xfrm>
            <a:off x="5826204" y="1605459"/>
            <a:ext cx="1096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d</a:t>
            </a:r>
            <a:r>
              <a:rPr lang="en-US" sz="1100" b="1" baseline="-25000" dirty="0"/>
              <a:t>a</a:t>
            </a:r>
            <a:r>
              <a:rPr lang="en-US" sz="1100" b="1" dirty="0"/>
              <a:t> = 0.784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D13C49F-7464-8B9F-6E24-B0E1174E5EA6}"/>
              </a:ext>
            </a:extLst>
          </p:cNvPr>
          <p:cNvSpPr txBox="1"/>
          <p:nvPr/>
        </p:nvSpPr>
        <p:spPr>
          <a:xfrm>
            <a:off x="9168353" y="582348"/>
            <a:ext cx="1745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Discrimination d′ = 1.109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A8747CA-AC0B-BC1A-5CB3-C81CF214A322}"/>
              </a:ext>
            </a:extLst>
          </p:cNvPr>
          <p:cNvSpPr txBox="1"/>
          <p:nvPr/>
        </p:nvSpPr>
        <p:spPr>
          <a:xfrm>
            <a:off x="5835560" y="3870058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(a)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53162ED-8C2E-0F57-EDFA-D2CE266403B8}"/>
              </a:ext>
            </a:extLst>
          </p:cNvPr>
          <p:cNvSpPr txBox="1"/>
          <p:nvPr/>
        </p:nvSpPr>
        <p:spPr>
          <a:xfrm>
            <a:off x="5834564" y="1361889"/>
            <a:ext cx="5348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(b)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A06BDB7-BD2E-6C41-2AC2-7D5581276F88}"/>
              </a:ext>
            </a:extLst>
          </p:cNvPr>
          <p:cNvSpPr txBox="1"/>
          <p:nvPr/>
        </p:nvSpPr>
        <p:spPr>
          <a:xfrm>
            <a:off x="7523870" y="1362516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(c)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04C6623-8F9C-4212-D0E5-9B26421DBE65}"/>
              </a:ext>
            </a:extLst>
          </p:cNvPr>
          <p:cNvSpPr txBox="1"/>
          <p:nvPr/>
        </p:nvSpPr>
        <p:spPr>
          <a:xfrm>
            <a:off x="8906241" y="552537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(d)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8C8C8B3-0192-86EA-9145-0072047FE56C}"/>
              </a:ext>
            </a:extLst>
          </p:cNvPr>
          <p:cNvSpPr/>
          <p:nvPr/>
        </p:nvSpPr>
        <p:spPr>
          <a:xfrm>
            <a:off x="964057" y="118213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2C8B420-74CC-CEB9-59F2-9FD1B6DDE668}"/>
              </a:ext>
            </a:extLst>
          </p:cNvPr>
          <p:cNvSpPr/>
          <p:nvPr/>
        </p:nvSpPr>
        <p:spPr>
          <a:xfrm>
            <a:off x="1564132" y="150598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6F6B0C1-0BD6-4977-70E6-C47B1B3EBE1F}"/>
              </a:ext>
            </a:extLst>
          </p:cNvPr>
          <p:cNvSpPr/>
          <p:nvPr/>
        </p:nvSpPr>
        <p:spPr>
          <a:xfrm>
            <a:off x="2071499" y="118213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63FD006-EB97-AE64-10EC-E5E4F5D869E9}"/>
              </a:ext>
            </a:extLst>
          </p:cNvPr>
          <p:cNvSpPr txBox="1"/>
          <p:nvPr/>
        </p:nvSpPr>
        <p:spPr>
          <a:xfrm>
            <a:off x="718461" y="876172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for S1 (lower visual field)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BCD1E83-2E40-4E14-CFD9-E9304F49AD3F}"/>
              </a:ext>
            </a:extLst>
          </p:cNvPr>
          <p:cNvSpPr txBox="1"/>
          <p:nvPr/>
        </p:nvSpPr>
        <p:spPr>
          <a:xfrm>
            <a:off x="1710581" y="129627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62CE6F5-DBF7-28D2-CBC9-4A99BB867ACE}"/>
              </a:ext>
            </a:extLst>
          </p:cNvPr>
          <p:cNvSpPr/>
          <p:nvPr/>
        </p:nvSpPr>
        <p:spPr>
          <a:xfrm>
            <a:off x="964057" y="21536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CEBBE5EB-39B2-CB18-1CC4-E621EC426FFD}"/>
              </a:ext>
            </a:extLst>
          </p:cNvPr>
          <p:cNvSpPr/>
          <p:nvPr/>
        </p:nvSpPr>
        <p:spPr>
          <a:xfrm>
            <a:off x="1564132" y="223941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49CC2EA-CDEC-2783-0FA0-B16A728CCCD4}"/>
              </a:ext>
            </a:extLst>
          </p:cNvPr>
          <p:cNvSpPr/>
          <p:nvPr/>
        </p:nvSpPr>
        <p:spPr>
          <a:xfrm>
            <a:off x="2071499" y="21536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9AA3CCD-6BF1-0FC0-90F8-A63AC8A370F3}"/>
              </a:ext>
            </a:extLst>
          </p:cNvPr>
          <p:cNvSpPr txBox="1"/>
          <p:nvPr/>
        </p:nvSpPr>
        <p:spPr>
          <a:xfrm>
            <a:off x="718461" y="1847722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for S2 (upper visual field)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392DE89-C4A5-E004-91F8-B03A3DDC75F9}"/>
              </a:ext>
            </a:extLst>
          </p:cNvPr>
          <p:cNvSpPr txBox="1"/>
          <p:nvPr/>
        </p:nvSpPr>
        <p:spPr>
          <a:xfrm>
            <a:off x="1710581" y="226782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EDF97D-14C0-E8A4-06C4-F66F87E1C395}"/>
              </a:ext>
            </a:extLst>
          </p:cNvPr>
          <p:cNvSpPr/>
          <p:nvPr/>
        </p:nvSpPr>
        <p:spPr>
          <a:xfrm>
            <a:off x="964057" y="31061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EF50DB-75FF-735B-1FF0-D0E1CE031E70}"/>
              </a:ext>
            </a:extLst>
          </p:cNvPr>
          <p:cNvSpPr/>
          <p:nvPr/>
        </p:nvSpPr>
        <p:spPr>
          <a:xfrm>
            <a:off x="2071499" y="31061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68E7876-A288-190D-62D1-D97F4541B632}"/>
              </a:ext>
            </a:extLst>
          </p:cNvPr>
          <p:cNvSpPr txBox="1"/>
          <p:nvPr/>
        </p:nvSpPr>
        <p:spPr>
          <a:xfrm>
            <a:off x="734691" y="2783304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2AFC discrimination of S1 and S2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674E55-82A3-2987-6C46-6C987C633867}"/>
              </a:ext>
            </a:extLst>
          </p:cNvPr>
          <p:cNvSpPr txBox="1"/>
          <p:nvPr/>
        </p:nvSpPr>
        <p:spPr>
          <a:xfrm>
            <a:off x="1710581" y="322032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B933DAB5-410D-B5F4-F132-6D06D829925C}"/>
              </a:ext>
            </a:extLst>
          </p:cNvPr>
          <p:cNvSpPr/>
          <p:nvPr/>
        </p:nvSpPr>
        <p:spPr>
          <a:xfrm>
            <a:off x="1564132" y="343956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55D055EC-9744-6AA7-55C9-E32B6ABC8656}"/>
              </a:ext>
            </a:extLst>
          </p:cNvPr>
          <p:cNvSpPr/>
          <p:nvPr/>
        </p:nvSpPr>
        <p:spPr>
          <a:xfrm>
            <a:off x="2669032" y="319191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FE9A5068-ACEC-FE5C-6401-F675B7ED6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9892">
            <a:off x="1413870" y="5471485"/>
            <a:ext cx="1847248" cy="481626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A6AB47E-73ED-372B-1A5F-BF8804A09005}"/>
              </a:ext>
            </a:extLst>
          </p:cNvPr>
          <p:cNvSpPr/>
          <p:nvPr/>
        </p:nvSpPr>
        <p:spPr>
          <a:xfrm>
            <a:off x="5930653" y="2160492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13D9A2F8-CF4C-FF60-F550-3D09AA9E4E46}"/>
              </a:ext>
            </a:extLst>
          </p:cNvPr>
          <p:cNvSpPr/>
          <p:nvPr/>
        </p:nvSpPr>
        <p:spPr>
          <a:xfrm>
            <a:off x="6530728" y="2246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9977FF3-20FE-CB15-5A93-088BA462988A}"/>
              </a:ext>
            </a:extLst>
          </p:cNvPr>
          <p:cNvSpPr/>
          <p:nvPr/>
        </p:nvSpPr>
        <p:spPr>
          <a:xfrm>
            <a:off x="5930653" y="2907482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80DD7C-5EA1-4F3F-DBA6-F23A279F6499}"/>
              </a:ext>
            </a:extLst>
          </p:cNvPr>
          <p:cNvSpPr txBox="1"/>
          <p:nvPr/>
        </p:nvSpPr>
        <p:spPr>
          <a:xfrm>
            <a:off x="6140240" y="2637931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BB9F4E1-C98E-DC44-90B7-24EBC4F41540}"/>
              </a:ext>
            </a:extLst>
          </p:cNvPr>
          <p:cNvSpPr/>
          <p:nvPr/>
        </p:nvSpPr>
        <p:spPr>
          <a:xfrm>
            <a:off x="10173446" y="8419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482779D-3050-9119-55A2-8E7C4BA198A3}"/>
              </a:ext>
            </a:extLst>
          </p:cNvPr>
          <p:cNvSpPr/>
          <p:nvPr/>
        </p:nvSpPr>
        <p:spPr>
          <a:xfrm>
            <a:off x="10173446" y="158897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E619FA1-1444-255F-EE0A-272C51430813}"/>
              </a:ext>
            </a:extLst>
          </p:cNvPr>
          <p:cNvSpPr txBox="1"/>
          <p:nvPr/>
        </p:nvSpPr>
        <p:spPr>
          <a:xfrm>
            <a:off x="10383033" y="1319427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ACDCA3AE-A46B-D3ED-60AE-A90217B3DC13}"/>
              </a:ext>
            </a:extLst>
          </p:cNvPr>
          <p:cNvSpPr/>
          <p:nvPr/>
        </p:nvSpPr>
        <p:spPr>
          <a:xfrm>
            <a:off x="10763996" y="9295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900A4762-02A0-A409-C490-2C5B4DF4EEFD}"/>
              </a:ext>
            </a:extLst>
          </p:cNvPr>
          <p:cNvSpPr/>
          <p:nvPr/>
        </p:nvSpPr>
        <p:spPr>
          <a:xfrm>
            <a:off x="10773521" y="19011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62E579-416B-62C7-6DF2-66A54EF10EF1}"/>
              </a:ext>
            </a:extLst>
          </p:cNvPr>
          <p:cNvSpPr/>
          <p:nvPr/>
        </p:nvSpPr>
        <p:spPr>
          <a:xfrm>
            <a:off x="5924915" y="4166366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F11D446-B4B5-D391-C519-63DC2457C448}"/>
              </a:ext>
            </a:extLst>
          </p:cNvPr>
          <p:cNvSpPr/>
          <p:nvPr/>
        </p:nvSpPr>
        <p:spPr>
          <a:xfrm>
            <a:off x="6971420" y="4166827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61FF9BB-9CFA-1C45-FC8C-335C4D386B15}"/>
              </a:ext>
            </a:extLst>
          </p:cNvPr>
          <p:cNvSpPr txBox="1"/>
          <p:nvPr/>
        </p:nvSpPr>
        <p:spPr>
          <a:xfrm>
            <a:off x="6648602" y="4280968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7F6B06F6-41FD-71B5-D583-44CC39AF4FD6}"/>
              </a:ext>
            </a:extLst>
          </p:cNvPr>
          <p:cNvSpPr/>
          <p:nvPr/>
        </p:nvSpPr>
        <p:spPr>
          <a:xfrm>
            <a:off x="7568953" y="449067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C1CB64C3-C761-32B7-6478-E6F90A0D5AD0}"/>
                  </a:ext>
                </a:extLst>
              </p:cNvPr>
              <p:cNvSpPr txBox="1"/>
              <p:nvPr/>
            </p:nvSpPr>
            <p:spPr>
              <a:xfrm>
                <a:off x="6274146" y="724796"/>
                <a:ext cx="1330492" cy="413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discrimination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 =</m:t>
                    </m:r>
                  </m:oMath>
                </a14:m>
                <a:br>
                  <a:rPr lang="en-US" sz="1200" b="1" i="1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r>
                  <a:rPr lang="en-US" sz="1200" b="1" i="1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ja-JP" alt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detection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b="1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</m:oMath>
                </a14:m>
                <a:r>
                  <a:rPr lang="en-US" sz="1200" b="1" i="1" baseline="-25000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endParaRPr lang="en-US" sz="12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C1CB64C3-C761-32B7-6478-E6F90A0D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46" y="724796"/>
                <a:ext cx="1330492" cy="413896"/>
              </a:xfrm>
              <a:prstGeom prst="rect">
                <a:avLst/>
              </a:prstGeom>
              <a:blipFill>
                <a:blip r:embed="rId7"/>
                <a:stretch>
                  <a:fillRect r="-1835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88B6155-EA9E-692E-4D13-5AAB31516E0B}"/>
              </a:ext>
            </a:extLst>
          </p:cNvPr>
          <p:cNvSpPr/>
          <p:nvPr/>
        </p:nvSpPr>
        <p:spPr>
          <a:xfrm>
            <a:off x="6294071" y="677162"/>
            <a:ext cx="1383700" cy="5680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F8E66-6AD4-1D8B-0A53-358E9A3A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776FCD4A-81F0-7C28-FB2D-1E23FE92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7760" y="1609200"/>
            <a:ext cx="2268000" cy="2268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8D74FBA-9ACD-C2EC-BD17-9F498151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6124195" y="2367169"/>
            <a:ext cx="2160000" cy="648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622CE2E-9667-CB8A-B0D5-5EFE0DB585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04306" y="4145015"/>
            <a:ext cx="2160000" cy="648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CDFC9A4-F610-A77E-7E6C-9923EA1F5D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700000">
            <a:off x="8246606" y="1524704"/>
            <a:ext cx="2628000" cy="50457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8A1A03-786E-5BAD-978E-FCC1E38021A0}"/>
              </a:ext>
            </a:extLst>
          </p:cNvPr>
          <p:cNvSpPr txBox="1"/>
          <p:nvPr/>
        </p:nvSpPr>
        <p:spPr>
          <a:xfrm rot="-2700000">
            <a:off x="7963583" y="2902816"/>
            <a:ext cx="76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2AFC</a:t>
            </a:r>
            <a:br>
              <a:rPr lang="en-US" sz="1000" dirty="0"/>
            </a:br>
            <a:r>
              <a:rPr lang="en-US" sz="1000" dirty="0"/>
              <a:t>boundary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1CB4C4F-32A2-444E-8415-E065A4AF769D}"/>
              </a:ext>
            </a:extLst>
          </p:cNvPr>
          <p:cNvSpPr txBox="1"/>
          <p:nvPr/>
        </p:nvSpPr>
        <p:spPr>
          <a:xfrm>
            <a:off x="8138643" y="3916225"/>
            <a:ext cx="1483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d</a:t>
            </a:r>
            <a:r>
              <a:rPr lang="en-US" sz="1100" b="1" baseline="-25000" dirty="0"/>
              <a:t>a</a:t>
            </a:r>
            <a:r>
              <a:rPr lang="en-US" sz="1100" b="1" dirty="0"/>
              <a:t> = 0.784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71BC42-6AE5-A670-DF76-BC2D7010B975}"/>
              </a:ext>
            </a:extLst>
          </p:cNvPr>
          <p:cNvSpPr txBox="1"/>
          <p:nvPr/>
        </p:nvSpPr>
        <p:spPr>
          <a:xfrm>
            <a:off x="5826204" y="1605459"/>
            <a:ext cx="1096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d</a:t>
            </a:r>
            <a:r>
              <a:rPr lang="en-US" sz="1100" b="1" baseline="-25000" dirty="0"/>
              <a:t>a</a:t>
            </a:r>
            <a:r>
              <a:rPr lang="en-US" sz="1100" b="1" dirty="0"/>
              <a:t> = 0.784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F31F00-C556-2580-2F09-62AC22277EF3}"/>
              </a:ext>
            </a:extLst>
          </p:cNvPr>
          <p:cNvSpPr txBox="1"/>
          <p:nvPr/>
        </p:nvSpPr>
        <p:spPr>
          <a:xfrm>
            <a:off x="9168353" y="582348"/>
            <a:ext cx="1745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Discrimination d′ = 1.109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217C17-7517-80B7-32A4-0E604F503821}"/>
              </a:ext>
            </a:extLst>
          </p:cNvPr>
          <p:cNvSpPr txBox="1"/>
          <p:nvPr/>
        </p:nvSpPr>
        <p:spPr>
          <a:xfrm>
            <a:off x="5835560" y="3870058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(a)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FA7FEB-5C23-6906-25C8-C3AAF767C714}"/>
              </a:ext>
            </a:extLst>
          </p:cNvPr>
          <p:cNvSpPr txBox="1"/>
          <p:nvPr/>
        </p:nvSpPr>
        <p:spPr>
          <a:xfrm>
            <a:off x="5834564" y="1361889"/>
            <a:ext cx="5348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(b)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B967AD-CFD0-4711-C554-02960D5D1D97}"/>
              </a:ext>
            </a:extLst>
          </p:cNvPr>
          <p:cNvSpPr txBox="1"/>
          <p:nvPr/>
        </p:nvSpPr>
        <p:spPr>
          <a:xfrm>
            <a:off x="7523870" y="1362516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(c)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D51E0B3-D8D0-5ED5-2734-9AC256BA6608}"/>
              </a:ext>
            </a:extLst>
          </p:cNvPr>
          <p:cNvSpPr txBox="1"/>
          <p:nvPr/>
        </p:nvSpPr>
        <p:spPr>
          <a:xfrm>
            <a:off x="8906241" y="552537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(d)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D2CCE5-DDC1-0BA5-FEB1-6CBC0C1FF0DA}"/>
              </a:ext>
            </a:extLst>
          </p:cNvPr>
          <p:cNvSpPr/>
          <p:nvPr/>
        </p:nvSpPr>
        <p:spPr>
          <a:xfrm>
            <a:off x="964057" y="118213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934D981-0B2A-FCAE-8D5B-5EA939087B5F}"/>
              </a:ext>
            </a:extLst>
          </p:cNvPr>
          <p:cNvSpPr/>
          <p:nvPr/>
        </p:nvSpPr>
        <p:spPr>
          <a:xfrm>
            <a:off x="1564132" y="150598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4C5B3A1-BC34-0422-0A24-6834BF1B0104}"/>
              </a:ext>
            </a:extLst>
          </p:cNvPr>
          <p:cNvSpPr/>
          <p:nvPr/>
        </p:nvSpPr>
        <p:spPr>
          <a:xfrm>
            <a:off x="2071499" y="118213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D0DBF22-F44B-5EC4-5DED-46122C04855C}"/>
              </a:ext>
            </a:extLst>
          </p:cNvPr>
          <p:cNvSpPr txBox="1"/>
          <p:nvPr/>
        </p:nvSpPr>
        <p:spPr>
          <a:xfrm>
            <a:off x="718461" y="876172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for S1 (lower visual field)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4AEC8B6-E6F4-39B1-3CBC-F50C00D1FA6F}"/>
              </a:ext>
            </a:extLst>
          </p:cNvPr>
          <p:cNvSpPr txBox="1"/>
          <p:nvPr/>
        </p:nvSpPr>
        <p:spPr>
          <a:xfrm>
            <a:off x="1710581" y="129627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B4437D-AAA0-3285-D2FB-3BA43FB8C407}"/>
              </a:ext>
            </a:extLst>
          </p:cNvPr>
          <p:cNvSpPr/>
          <p:nvPr/>
        </p:nvSpPr>
        <p:spPr>
          <a:xfrm>
            <a:off x="964057" y="21536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A689F75-3124-F1E7-9019-5E752DDEC688}"/>
              </a:ext>
            </a:extLst>
          </p:cNvPr>
          <p:cNvSpPr/>
          <p:nvPr/>
        </p:nvSpPr>
        <p:spPr>
          <a:xfrm>
            <a:off x="1564132" y="223941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DB018D7-A132-1ADB-852A-44C1038561F2}"/>
              </a:ext>
            </a:extLst>
          </p:cNvPr>
          <p:cNvSpPr/>
          <p:nvPr/>
        </p:nvSpPr>
        <p:spPr>
          <a:xfrm>
            <a:off x="2071499" y="21536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2067B67-443A-2909-696F-D0F8285D5E21}"/>
              </a:ext>
            </a:extLst>
          </p:cNvPr>
          <p:cNvSpPr txBox="1"/>
          <p:nvPr/>
        </p:nvSpPr>
        <p:spPr>
          <a:xfrm>
            <a:off x="718461" y="1847722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Detection for S2 (upper visual field)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7AA32D5-6847-C349-C5AF-17106931E3CC}"/>
              </a:ext>
            </a:extLst>
          </p:cNvPr>
          <p:cNvSpPr txBox="1"/>
          <p:nvPr/>
        </p:nvSpPr>
        <p:spPr>
          <a:xfrm>
            <a:off x="1710581" y="226782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285D1B-D778-4DDB-DD10-76DF67CD2EBD}"/>
              </a:ext>
            </a:extLst>
          </p:cNvPr>
          <p:cNvSpPr/>
          <p:nvPr/>
        </p:nvSpPr>
        <p:spPr>
          <a:xfrm>
            <a:off x="964057" y="31061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B8E5560-E7A1-3646-0F4F-1673699C2F9F}"/>
              </a:ext>
            </a:extLst>
          </p:cNvPr>
          <p:cNvSpPr/>
          <p:nvPr/>
        </p:nvSpPr>
        <p:spPr>
          <a:xfrm>
            <a:off x="2071499" y="31061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56EF4D-06E4-E03B-437B-70EE6C1303DA}"/>
              </a:ext>
            </a:extLst>
          </p:cNvPr>
          <p:cNvSpPr txBox="1"/>
          <p:nvPr/>
        </p:nvSpPr>
        <p:spPr>
          <a:xfrm>
            <a:off x="734691" y="2783304"/>
            <a:ext cx="244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2AFC discrimination of S1 and S2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4CE14E5-ACB9-182E-CF15-DD851A735AC8}"/>
              </a:ext>
            </a:extLst>
          </p:cNvPr>
          <p:cNvSpPr txBox="1"/>
          <p:nvPr/>
        </p:nvSpPr>
        <p:spPr>
          <a:xfrm>
            <a:off x="1710581" y="322032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or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016C174-0454-7717-B02A-54316CD589E0}"/>
              </a:ext>
            </a:extLst>
          </p:cNvPr>
          <p:cNvSpPr/>
          <p:nvPr/>
        </p:nvSpPr>
        <p:spPr>
          <a:xfrm>
            <a:off x="1564132" y="343956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6C5D82F-01DC-98C0-4AE2-A076E27C493A}"/>
              </a:ext>
            </a:extLst>
          </p:cNvPr>
          <p:cNvSpPr/>
          <p:nvPr/>
        </p:nvSpPr>
        <p:spPr>
          <a:xfrm>
            <a:off x="2669032" y="319191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0B4B6A5B-FC15-7176-8B9F-02BF9DAC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9892">
            <a:off x="1413870" y="5471485"/>
            <a:ext cx="1847248" cy="481626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7C38A6E-EDD5-516E-1797-F6B05A10DB46}"/>
              </a:ext>
            </a:extLst>
          </p:cNvPr>
          <p:cNvSpPr/>
          <p:nvPr/>
        </p:nvSpPr>
        <p:spPr>
          <a:xfrm>
            <a:off x="5930653" y="2160492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9EAB3AEA-3757-0563-0668-C307FD9F34CC}"/>
              </a:ext>
            </a:extLst>
          </p:cNvPr>
          <p:cNvSpPr/>
          <p:nvPr/>
        </p:nvSpPr>
        <p:spPr>
          <a:xfrm>
            <a:off x="6530728" y="2246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C970F10-BB9B-7673-EAF3-5C117AEDBDAF}"/>
              </a:ext>
            </a:extLst>
          </p:cNvPr>
          <p:cNvSpPr/>
          <p:nvPr/>
        </p:nvSpPr>
        <p:spPr>
          <a:xfrm>
            <a:off x="5930653" y="2907482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6B9EEB3-FC0C-125D-E344-787E7DE7C1F8}"/>
              </a:ext>
            </a:extLst>
          </p:cNvPr>
          <p:cNvSpPr txBox="1"/>
          <p:nvPr/>
        </p:nvSpPr>
        <p:spPr>
          <a:xfrm>
            <a:off x="6140240" y="2629693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D1D2765-0EDD-6412-3E9A-5DB49D7AB190}"/>
              </a:ext>
            </a:extLst>
          </p:cNvPr>
          <p:cNvSpPr/>
          <p:nvPr/>
        </p:nvSpPr>
        <p:spPr>
          <a:xfrm>
            <a:off x="10173446" y="84198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CC8BD8E-210E-E61E-19D9-5B790C2BFBDF}"/>
              </a:ext>
            </a:extLst>
          </p:cNvPr>
          <p:cNvSpPr/>
          <p:nvPr/>
        </p:nvSpPr>
        <p:spPr>
          <a:xfrm>
            <a:off x="10173446" y="1588978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45A62FA-FD6A-C16B-B975-86AF82ABCFE9}"/>
              </a:ext>
            </a:extLst>
          </p:cNvPr>
          <p:cNvSpPr txBox="1"/>
          <p:nvPr/>
        </p:nvSpPr>
        <p:spPr>
          <a:xfrm>
            <a:off x="10383033" y="1311189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72739AC-119B-E001-F242-552C4BEFBCEC}"/>
              </a:ext>
            </a:extLst>
          </p:cNvPr>
          <p:cNvSpPr/>
          <p:nvPr/>
        </p:nvSpPr>
        <p:spPr>
          <a:xfrm>
            <a:off x="10763996" y="9295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62E7DE4-A0A8-F926-0861-AE1EF7A2D126}"/>
              </a:ext>
            </a:extLst>
          </p:cNvPr>
          <p:cNvSpPr/>
          <p:nvPr/>
        </p:nvSpPr>
        <p:spPr>
          <a:xfrm>
            <a:off x="10773521" y="19011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8F0741D-4E49-87DF-2F8F-41DEB13E5FB3}"/>
              </a:ext>
            </a:extLst>
          </p:cNvPr>
          <p:cNvSpPr/>
          <p:nvPr/>
        </p:nvSpPr>
        <p:spPr>
          <a:xfrm>
            <a:off x="5924915" y="4166366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6006F79-C3F4-C57D-E484-B71C650B98E1}"/>
              </a:ext>
            </a:extLst>
          </p:cNvPr>
          <p:cNvSpPr/>
          <p:nvPr/>
        </p:nvSpPr>
        <p:spPr>
          <a:xfrm>
            <a:off x="6971420" y="4166827"/>
            <a:ext cx="720000" cy="46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6D227F6-A48F-8417-56B1-FF1581B07B22}"/>
              </a:ext>
            </a:extLst>
          </p:cNvPr>
          <p:cNvSpPr txBox="1"/>
          <p:nvPr/>
        </p:nvSpPr>
        <p:spPr>
          <a:xfrm>
            <a:off x="6648602" y="4280968"/>
            <a:ext cx="34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A276F36D-A93D-1F23-6367-642AF1FB9856}"/>
              </a:ext>
            </a:extLst>
          </p:cNvPr>
          <p:cNvSpPr/>
          <p:nvPr/>
        </p:nvSpPr>
        <p:spPr>
          <a:xfrm>
            <a:off x="7568953" y="449067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3AD213F-1BC0-A494-58E8-C17734209CA2}"/>
                  </a:ext>
                </a:extLst>
              </p:cNvPr>
              <p:cNvSpPr txBox="1"/>
              <p:nvPr/>
            </p:nvSpPr>
            <p:spPr>
              <a:xfrm>
                <a:off x="6274146" y="724796"/>
                <a:ext cx="1330492" cy="413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discrimination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 =</m:t>
                    </m:r>
                  </m:oMath>
                </a14:m>
                <a:br>
                  <a:rPr lang="en-US" sz="1200" i="1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r>
                  <a:rPr lang="en-US" sz="1200" i="1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ja-JP" altLang="en-US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√2×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detection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i="1" smtClean="0">
                        <a:latin typeface="Aptos 本文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</m:oMath>
                </a14:m>
                <a:r>
                  <a:rPr lang="en-US" sz="1200" i="1" baseline="-25000" dirty="0">
                    <a:latin typeface="Aptos 本文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endParaRPr lang="en-US" sz="12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3AD213F-1BC0-A494-58E8-C1773420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46" y="724796"/>
                <a:ext cx="1330492" cy="413896"/>
              </a:xfrm>
              <a:prstGeom prst="rect">
                <a:avLst/>
              </a:prstGeom>
              <a:blipFill>
                <a:blip r:embed="rId7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362E38B-C1BF-7594-BF05-2EBD0CB6F0A1}"/>
              </a:ext>
            </a:extLst>
          </p:cNvPr>
          <p:cNvSpPr/>
          <p:nvPr/>
        </p:nvSpPr>
        <p:spPr>
          <a:xfrm>
            <a:off x="6294071" y="660070"/>
            <a:ext cx="1383700" cy="56803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6BC8-0F5C-7522-E268-BDBF6D90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1ADDABD8-95B0-5A19-9BF3-2E80F1F3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5765" y="675861"/>
            <a:ext cx="2880000" cy="288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F4CCFA3-6D35-3B7A-71CE-B4D7CE20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03637" y="782299"/>
            <a:ext cx="2880000" cy="252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28D7B5-9B9C-22CB-B29B-491A770ED1CE}"/>
              </a:ext>
            </a:extLst>
          </p:cNvPr>
          <p:cNvSpPr txBox="1"/>
          <p:nvPr/>
        </p:nvSpPr>
        <p:spPr>
          <a:xfrm>
            <a:off x="1199322" y="619118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(a)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4CBE46-3312-346A-A042-3FEF2FBE4126}"/>
              </a:ext>
            </a:extLst>
          </p:cNvPr>
          <p:cNvSpPr txBox="1"/>
          <p:nvPr/>
        </p:nvSpPr>
        <p:spPr>
          <a:xfrm>
            <a:off x="4273824" y="622433"/>
            <a:ext cx="430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4699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142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Aptos 本文</vt:lpstr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Kiyofumi Miyoshi</dc:creator>
  <cp:lastModifiedBy>Kiyofumi Miyoshi</cp:lastModifiedBy>
  <cp:revision>37</cp:revision>
  <dcterms:created xsi:type="dcterms:W3CDTF">2025-05-27T04:32:16Z</dcterms:created>
  <dcterms:modified xsi:type="dcterms:W3CDTF">2025-08-08T08:46:38Z</dcterms:modified>
</cp:coreProperties>
</file>