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09" r:id="rId4"/>
    <p:sldId id="310" r:id="rId5"/>
    <p:sldId id="311" r:id="rId6"/>
    <p:sldId id="259" r:id="rId7"/>
    <p:sldId id="283" r:id="rId8"/>
    <p:sldId id="282" r:id="rId9"/>
    <p:sldId id="312" r:id="rId10"/>
    <p:sldId id="258" r:id="rId11"/>
    <p:sldId id="260" r:id="rId12"/>
    <p:sldId id="313" r:id="rId13"/>
    <p:sldId id="314" r:id="rId14"/>
    <p:sldId id="315" r:id="rId15"/>
    <p:sldId id="261" r:id="rId16"/>
    <p:sldId id="262" r:id="rId17"/>
    <p:sldId id="340" r:id="rId18"/>
    <p:sldId id="263" r:id="rId19"/>
    <p:sldId id="284" r:id="rId20"/>
    <p:sldId id="264" r:id="rId21"/>
    <p:sldId id="26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1" r:id="rId33"/>
    <p:sldId id="318" r:id="rId34"/>
    <p:sldId id="335" r:id="rId35"/>
    <p:sldId id="319" r:id="rId36"/>
    <p:sldId id="322" r:id="rId37"/>
    <p:sldId id="320" r:id="rId38"/>
    <p:sldId id="317" r:id="rId39"/>
    <p:sldId id="323" r:id="rId40"/>
    <p:sldId id="324" r:id="rId41"/>
    <p:sldId id="325" r:id="rId42"/>
    <p:sldId id="321" r:id="rId43"/>
    <p:sldId id="339" r:id="rId44"/>
    <p:sldId id="326" r:id="rId45"/>
    <p:sldId id="338" r:id="rId46"/>
    <p:sldId id="327" r:id="rId47"/>
    <p:sldId id="328" r:id="rId48"/>
    <p:sldId id="329" r:id="rId49"/>
    <p:sldId id="330" r:id="rId50"/>
    <p:sldId id="331" r:id="rId51"/>
    <p:sldId id="332" r:id="rId52"/>
    <p:sldId id="334" r:id="rId53"/>
    <p:sldId id="336" r:id="rId54"/>
    <p:sldId id="337" r:id="rId55"/>
    <p:sldId id="333" r:id="rId56"/>
    <p:sldId id="305" r:id="rId57"/>
    <p:sldId id="306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오라클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환경설정 및 구성 객체</a:t>
            </a:r>
            <a:endParaRPr lang="ko-KR" altLang="en-US" sz="28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0533"/>
              </p:ext>
            </p:extLst>
          </p:nvPr>
        </p:nvGraphicFramePr>
        <p:xfrm>
          <a:off x="1773311" y="2803768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0549" y="2442374"/>
            <a:ext cx="170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6479"/>
              </p:ext>
            </p:extLst>
          </p:nvPr>
        </p:nvGraphicFramePr>
        <p:xfrm>
          <a:off x="1845319" y="4747984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2557" y="4386590"/>
            <a:ext cx="242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2557" y="5396056"/>
            <a:ext cx="4949306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0549" y="3451842"/>
            <a:ext cx="4949306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672" y="1136751"/>
            <a:ext cx="75608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82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데이터 모델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가장 많이 사용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관계 데이터 모델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지향 언어가 널리 사용됨에 따라 관계 데이터 모델과 객체 데이터 모델의 장점을 결합한 모델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 테이블과 강좌테이블이 학생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강좌 관계를 표현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손흥민이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프로그래밍을 안산이 </a:t>
            </a:r>
            <a:r>
              <a:rPr lang="en-US" altLang="ko-KR" sz="1600" dirty="0" smtClean="0"/>
              <a:t>JSP </a:t>
            </a:r>
            <a:r>
              <a:rPr lang="ko-KR" altLang="en-US" sz="1600" dirty="0" err="1"/>
              <a:t>웹</a:t>
            </a:r>
            <a:r>
              <a:rPr lang="ko-KR" altLang="en-US" sz="1600" dirty="0" err="1" smtClean="0"/>
              <a:t>프로그래밍을</a:t>
            </a:r>
            <a:r>
              <a:rPr lang="ko-KR" altLang="en-US" sz="1600" dirty="0" smtClean="0"/>
              <a:t> 수강한다고 가정</a:t>
            </a:r>
            <a:endParaRPr lang="en-US" altLang="ko-KR" sz="16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692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456469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4564698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손흥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23728" y="522920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229200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안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80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93305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강</a:t>
            </a:r>
            <a:r>
              <a:rPr lang="ko-KR" altLang="en-US" sz="1600" dirty="0"/>
              <a:t>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강좌번</a:t>
            </a:r>
            <a:r>
              <a:rPr lang="ko-KR" altLang="en-US" sz="1600" dirty="0"/>
              <a:t>호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강좌이름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148064" y="450912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4509120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데이터베이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0032" y="5085184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085184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Java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566124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5661248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JSP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웹프로그래밍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196752"/>
            <a:ext cx="82296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데이터 모델링</a:t>
            </a:r>
            <a:r>
              <a:rPr lang="en-US" altLang="ko-KR" sz="1800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19481"/>
              </p:ext>
            </p:extLst>
          </p:nvPr>
        </p:nvGraphicFramePr>
        <p:xfrm>
          <a:off x="755577" y="2871012"/>
          <a:ext cx="8064896" cy="21794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10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1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엔티티</a:t>
                      </a:r>
                      <a:r>
                        <a:rPr lang="en-US" altLang="ko-KR" sz="1600" dirty="0" smtClean="0"/>
                        <a:t>(Entity)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(Attribute)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관계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Releationship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7" y="1012949"/>
            <a:ext cx="804519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단계로 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 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조와 접근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8632" y="2416726"/>
            <a:ext cx="989142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052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442028" y="2345288"/>
            <a:ext cx="1121027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9858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178639" y="2345288"/>
            <a:ext cx="1055084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646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389" y="1481009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3739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027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438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8720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2496" y="4365105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530316" y="2180394"/>
            <a:ext cx="914083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103" y="2877835"/>
            <a:ext cx="705303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799187" y="2163454"/>
            <a:ext cx="923199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854798" y="2163454"/>
            <a:ext cx="1281851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269587" y="2163454"/>
            <a:ext cx="762727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209" y="3306463"/>
            <a:ext cx="114943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260787" y="2734958"/>
            <a:ext cx="13011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495723" y="2734958"/>
            <a:ext cx="6620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561930" y="2734958"/>
            <a:ext cx="108902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24360"/>
              </p:ext>
            </p:extLst>
          </p:nvPr>
        </p:nvGraphicFramePr>
        <p:xfrm>
          <a:off x="5153066" y="3358700"/>
          <a:ext cx="214365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803"/>
                <a:gridCol w="926460"/>
                <a:gridCol w="641395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136839" y="2899981"/>
            <a:ext cx="791313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917393" y="3429000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372141" y="3431297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26564" y="1481008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</a:t>
            </a:r>
            <a:r>
              <a:rPr lang="ko-KR" altLang="en-US" b="1" dirty="0" smtClean="0">
                <a:latin typeface="+mj-ea"/>
                <a:ea typeface="+mj-ea"/>
              </a:rPr>
              <a:t>리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6564" y="3140969"/>
            <a:ext cx="1509932" cy="10772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en-US" altLang="ko-KR" sz="1600" dirty="0" smtClean="0">
                <a:latin typeface="+mj-ea"/>
                <a:ea typeface="+mj-ea"/>
              </a:rPr>
              <a:t>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9131" y="4365104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 smtClean="0">
                <a:latin typeface="+mj-ea"/>
                <a:ea typeface="+mj-ea"/>
              </a:rPr>
              <a:t>자료</a:t>
            </a:r>
            <a:r>
              <a:rPr lang="ko-KR" altLang="en-US" sz="1600" dirty="0" err="1">
                <a:latin typeface="+mj-ea"/>
                <a:ea typeface="+mj-ea"/>
              </a:rPr>
              <a:t>형</a:t>
            </a:r>
            <a:r>
              <a:rPr lang="ko-KR" altLang="en-US" sz="1600" dirty="0" err="1" smtClean="0">
                <a:latin typeface="+mj-ea"/>
                <a:ea typeface="+mj-ea"/>
              </a:rPr>
              <a:t>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6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083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 모델</a:t>
            </a:r>
            <a:endParaRPr lang="en-US" altLang="ko-KR" sz="18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 데이터 관리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01655"/>
              </p:ext>
            </p:extLst>
          </p:nvPr>
        </p:nvGraphicFramePr>
        <p:xfrm>
          <a:off x="2555776" y="3729072"/>
          <a:ext cx="4968552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958134"/>
              </p:ext>
            </p:extLst>
          </p:nvPr>
        </p:nvGraphicFramePr>
        <p:xfrm>
          <a:off x="1115616" y="3717032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5812850" y="5097311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84369" y="4437112"/>
            <a:ext cx="1152128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12850" y="4053237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7541042" y="4245174"/>
            <a:ext cx="12700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7668344" y="4761148"/>
            <a:ext cx="2160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56612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정규화 전의 형태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93170"/>
              </p:ext>
            </p:extLst>
          </p:nvPr>
        </p:nvGraphicFramePr>
        <p:xfrm>
          <a:off x="2555776" y="3268424"/>
          <a:ext cx="4392488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48787"/>
              </p:ext>
            </p:extLst>
          </p:nvPr>
        </p:nvGraphicFramePr>
        <p:xfrm>
          <a:off x="1115616" y="3256384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5904016" y="3212976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5301208"/>
            <a:ext cx="653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86776"/>
              </p:ext>
            </p:extLst>
          </p:nvPr>
        </p:nvGraphicFramePr>
        <p:xfrm>
          <a:off x="1115616" y="1412776"/>
          <a:ext cx="1296144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147707"/>
              </p:ext>
            </p:extLst>
          </p:nvPr>
        </p:nvGraphicFramePr>
        <p:xfrm>
          <a:off x="2591648" y="141277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555776" y="134076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4643942" y="1412842"/>
            <a:ext cx="288032" cy="331223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97" y="-7303"/>
            <a:ext cx="3993307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5" y="1124744"/>
            <a:ext cx="511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b="1" dirty="0" smtClean="0">
                <a:solidFill>
                  <a:srgbClr val="C00000"/>
                </a:solidFill>
              </a:rPr>
              <a:t>(Entity) </a:t>
            </a:r>
            <a:r>
              <a:rPr lang="ko-KR" altLang="en-US" b="1" dirty="0" smtClean="0">
                <a:solidFill>
                  <a:srgbClr val="C00000"/>
                </a:solidFill>
              </a:rPr>
              <a:t>관계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releation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- 1</a:t>
            </a:r>
            <a:r>
              <a:rPr lang="ko-KR" altLang="en-US" dirty="0" smtClean="0"/>
              <a:t>대 多의 관계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多 대 多 관계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339550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교</a:t>
            </a:r>
            <a:r>
              <a:rPr lang="ko-KR" altLang="en-US" sz="16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타원 20"/>
          <p:cNvSpPr/>
          <p:nvPr/>
        </p:nvSpPr>
        <p:spPr>
          <a:xfrm>
            <a:off x="4658411" y="255012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3" name="타원 22"/>
          <p:cNvSpPr/>
          <p:nvPr/>
        </p:nvSpPr>
        <p:spPr>
          <a:xfrm>
            <a:off x="465841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4" name="타원 23"/>
          <p:cNvSpPr/>
          <p:nvPr/>
        </p:nvSpPr>
        <p:spPr>
          <a:xfrm>
            <a:off x="4658411" y="431947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193128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193128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193128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2758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90494" y="255012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09049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090494" y="431947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625211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625211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625211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039246" y="3455374"/>
            <a:ext cx="797627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7302155" y="2336106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6836873" y="3013912"/>
            <a:ext cx="604238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6836873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6836873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323254" y="3344218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3254" y="4319470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테이블</a:t>
            </a:r>
            <a:r>
              <a:rPr lang="en-US" altLang="ko-KR" dirty="0">
                <a:solidFill>
                  <a:srgbClr val="C00000"/>
                </a:solidFill>
              </a:rPr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표 형태의 데이터 저장 공간을 테이블이라고 한다</a:t>
            </a:r>
            <a:r>
              <a:rPr lang="en-US" altLang="ko-KR" sz="1600" dirty="0">
                <a:solidFill>
                  <a:srgbClr val="0070C0"/>
                </a:solidFill>
              </a:rPr>
              <a:t>. 2</a:t>
            </a:r>
            <a:r>
              <a:rPr lang="ko-KR" altLang="en-US" sz="1600" dirty="0">
                <a:solidFill>
                  <a:srgbClr val="0070C0"/>
                </a:solidFill>
              </a:rPr>
              <a:t>차원 형태로 행과 열로 구성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32202"/>
              </p:ext>
            </p:extLst>
          </p:nvPr>
        </p:nvGraphicFramePr>
        <p:xfrm>
          <a:off x="1403648" y="3590286"/>
          <a:ext cx="439248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224136"/>
                <a:gridCol w="1224136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32129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32444" y="3199844"/>
            <a:ext cx="1611964" cy="740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084169" y="3570262"/>
            <a:ext cx="548275" cy="900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3492744"/>
            <a:ext cx="4968552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868144" y="3940679"/>
            <a:ext cx="288032" cy="784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11478" y="4149080"/>
            <a:ext cx="1611964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rgbClr val="C00000"/>
                </a:solidFill>
              </a:rPr>
              <a:t>특별한 의미를 지닌 열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키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9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295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지식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데이터가 모이면 정보가 되고 정보가 모이면 지식이 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(data)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관찰의 결과로 나타난 정량적 혹은 정성적인 </a:t>
            </a:r>
            <a:r>
              <a:rPr lang="ko-KR" altLang="en-US" sz="1600" dirty="0" err="1" smtClean="0"/>
              <a:t>실제값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정보</a:t>
            </a:r>
            <a:r>
              <a:rPr lang="en-US" altLang="ko-KR" sz="1600" dirty="0" smtClean="0"/>
              <a:t>(information) : </a:t>
            </a:r>
            <a:r>
              <a:rPr lang="ko-KR" altLang="en-US" sz="1600" dirty="0" smtClean="0"/>
              <a:t>데이터에 의미를 부여한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지식</a:t>
            </a:r>
            <a:r>
              <a:rPr lang="en-US" altLang="ko-KR" sz="1600" dirty="0" smtClean="0"/>
              <a:t>(knowledge) : </a:t>
            </a:r>
            <a:r>
              <a:rPr lang="ko-KR" altLang="en-US" sz="1600" dirty="0" smtClean="0"/>
              <a:t>사물이나 현상에 대한 이해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관악</a:t>
            </a:r>
            <a:r>
              <a:rPr lang="ko-KR" altLang="en-US" sz="1600" dirty="0"/>
              <a:t>산</a:t>
            </a:r>
            <a:r>
              <a:rPr lang="ko-KR" altLang="en-US" sz="1600" dirty="0" smtClean="0"/>
              <a:t>의 높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는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관악산의 지리적인 특성을 설명한 것은 정보에 관악산을 등산하는 가장 좋은 방법을 소개하는 보고서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지식에 해당된다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4005064"/>
            <a:ext cx="856895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조직에 필요한 정보를 얻기 위해 논리적으로 연관된 데이터를 모아 구조적으로 통합해 놓은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(FK : Foreign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특정 테이블에 포함되어 있으면서 다른 테이블의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지정된 키</a:t>
            </a:r>
            <a:endParaRPr lang="en-US" altLang="ko-KR" sz="1600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47807"/>
              </p:ext>
            </p:extLst>
          </p:nvPr>
        </p:nvGraphicFramePr>
        <p:xfrm>
          <a:off x="1763685" y="2116296"/>
          <a:ext cx="6192691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21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주민등록번호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800505-2******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871212-1******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950923-1******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980731-1******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04246" y="2060848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07688"/>
              </p:ext>
            </p:extLst>
          </p:nvPr>
        </p:nvGraphicFramePr>
        <p:xfrm>
          <a:off x="2123726" y="429309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087854" y="422108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  <a:endCxn id="7" idx="2"/>
          </p:cNvCxnSpPr>
          <p:nvPr/>
        </p:nvCxnSpPr>
        <p:spPr>
          <a:xfrm rot="5400000" flipH="1" flipV="1">
            <a:off x="4068008" y="2528966"/>
            <a:ext cx="1872208" cy="4680388"/>
          </a:xfrm>
          <a:prstGeom prst="bentConnector3">
            <a:avLst>
              <a:gd name="adj1" fmla="val -1221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763684" y="2074272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13935" y="2116296"/>
            <a:ext cx="1494167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5604" y="2836376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6963" y="3801080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후보키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85713" y="4823668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SQL(Structured Query Language)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0070C0"/>
                </a:solidFill>
              </a:rPr>
              <a:t>’, </a:t>
            </a:r>
            <a:r>
              <a:rPr lang="ko-KR" altLang="en-US" sz="1600" dirty="0" smtClean="0">
                <a:solidFill>
                  <a:srgbClr val="0070C0"/>
                </a:solidFill>
              </a:rPr>
              <a:t>또는 </a:t>
            </a:r>
            <a:r>
              <a:rPr lang="en-US" altLang="ko-KR" sz="1600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시퀄</a:t>
            </a:r>
            <a:r>
              <a:rPr lang="en-US" altLang="ko-KR" sz="1600" dirty="0" smtClean="0">
                <a:solidFill>
                  <a:srgbClr val="0070C0"/>
                </a:solidFill>
              </a:rPr>
              <a:t>’</a:t>
            </a:r>
            <a:r>
              <a:rPr lang="ko-KR" altLang="en-US" sz="1600" dirty="0" smtClean="0">
                <a:solidFill>
                  <a:srgbClr val="0070C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10624"/>
              </p:ext>
            </p:extLst>
          </p:nvPr>
        </p:nvGraphicFramePr>
        <p:xfrm>
          <a:off x="1043609" y="3356992"/>
          <a:ext cx="746616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946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0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DML(Data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68832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11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버전</a:t>
            </a:r>
            <a:endParaRPr lang="ko-KR" alt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2975" y="1642935"/>
            <a:ext cx="761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데이터베이스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오라클사가</a:t>
            </a:r>
            <a:r>
              <a:rPr lang="ko-KR" altLang="en-US" dirty="0" smtClean="0"/>
              <a:t> 만든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최신 버전은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년에 출시한 </a:t>
            </a:r>
            <a:r>
              <a:rPr lang="en-US" altLang="ko-KR" dirty="0" smtClean="0"/>
              <a:t>21c </a:t>
            </a:r>
            <a:r>
              <a:rPr lang="ko-KR" altLang="en-US" dirty="0" smtClean="0"/>
              <a:t>버전이다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현재 일반적으로 </a:t>
            </a:r>
            <a:r>
              <a:rPr lang="en-US" altLang="ko-KR" dirty="0" smtClean="0"/>
              <a:t>Express-Edition </a:t>
            </a:r>
            <a:r>
              <a:rPr lang="ko-KR" altLang="en-US" dirty="0" smtClean="0"/>
              <a:t>버전을 많이 사용한다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82975" y="3645025"/>
            <a:ext cx="76106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데이터베이스 설치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계정 생성하고 로그인 하기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다운로드 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파일 압축 풀기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설치 프로그램 실행하기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1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57200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177358"/>
            <a:ext cx="780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데이터베이스와 설치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7" y="1735663"/>
            <a:ext cx="7056784" cy="1968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4860032" y="2232857"/>
            <a:ext cx="2509202" cy="2990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02"/>
          <a:stretch/>
        </p:blipFill>
        <p:spPr>
          <a:xfrm>
            <a:off x="1369293" y="3908107"/>
            <a:ext cx="6233701" cy="2252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47" y="3645024"/>
            <a:ext cx="2520280" cy="1946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33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</a:t>
            </a:r>
            <a:endParaRPr lang="ko-KR" altLang="en-US" sz="2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1" y="1484786"/>
            <a:ext cx="2736304" cy="208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0" y="3841364"/>
            <a:ext cx="3014794" cy="2300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04259" y="229742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430313" y="350419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4719348" y="470475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9" y="3709858"/>
            <a:ext cx="3168352" cy="2432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9624" y="5321763"/>
            <a:ext cx="1827895" cy="53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system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 비번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설정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67955" y="5120754"/>
            <a:ext cx="432048" cy="201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0" y="1700809"/>
            <a:ext cx="2286198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381492" y="2780928"/>
            <a:ext cx="2259943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3559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</a:t>
            </a:r>
            <a:endParaRPr lang="ko-KR" altLang="en-US" sz="2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946246"/>
            <a:ext cx="3723051" cy="2816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6" name="Picture 2" descr="https://blog.kakaocdn.net/dn/siMR3/btqRQR5gOgk/Zb9D3NWmUyFTSqOoICBjd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684" r="2279" b="2456"/>
          <a:stretch/>
        </p:blipFill>
        <p:spPr bwMode="auto">
          <a:xfrm>
            <a:off x="4932040" y="1928811"/>
            <a:ext cx="3672408" cy="28259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4544805" y="31939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545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 후 확인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2608" y="1916833"/>
            <a:ext cx="70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</a:t>
            </a:r>
            <a:r>
              <a:rPr lang="ko-KR" altLang="en-US" dirty="0"/>
              <a:t>측</a:t>
            </a:r>
            <a:r>
              <a:rPr lang="ko-KR" altLang="en-US" dirty="0" smtClean="0"/>
              <a:t>마우스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및 응용프로그램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서비스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81" y="2476416"/>
            <a:ext cx="4747711" cy="128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1561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406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   </a:t>
            </a:r>
            <a:r>
              <a:rPr lang="en-US" altLang="ko-KR" sz="2200" b="1" dirty="0" err="1" smtClean="0"/>
              <a:t>sqlplus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060555"/>
            <a:ext cx="42484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qlplus</a:t>
            </a:r>
            <a:r>
              <a:rPr lang="en-US" altLang="ko-KR" dirty="0" smtClean="0"/>
              <a:t>(DBMS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사용자명</a:t>
            </a:r>
            <a:r>
              <a:rPr lang="en-US" altLang="ko-KR" dirty="0" smtClean="0"/>
              <a:t>(user)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system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12345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7519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자동으로 지원되는 프로그램이다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7" y="3474435"/>
            <a:ext cx="550211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/>
              <a:t> </a:t>
            </a:r>
            <a:r>
              <a:rPr lang="en-US" altLang="ko-KR" b="1" dirty="0" smtClean="0"/>
              <a:t>SQL developer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000530"/>
            <a:ext cx="838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err="1" smtClean="0"/>
              <a:t>디벨로퍼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sqldeveloper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다운로드로 검색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sz="1600" dirty="0" smtClean="0"/>
              <a:t>Oracle SQL developer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데이터베이스에서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작업을 수행하는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통합개발환경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(IDE)</a:t>
            </a:r>
            <a:r>
              <a:rPr lang="ko-KR" altLang="en-US" sz="1600" dirty="0" smtClean="0"/>
              <a:t>이다</a:t>
            </a:r>
            <a:r>
              <a:rPr lang="en-US" altLang="ko-KR" sz="1600" b="1" dirty="0" smtClean="0"/>
              <a:t>.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코드 작성을 위해 다양한 기능을 제공하며 </a:t>
            </a:r>
            <a:r>
              <a:rPr lang="ko-KR" altLang="en-US" sz="1600" dirty="0" err="1" smtClean="0"/>
              <a:t>프리웨어이다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4" y="2924944"/>
            <a:ext cx="8032023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462386" y="3999565"/>
            <a:ext cx="2509202" cy="365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1911"/>
            <a:ext cx="7524328" cy="4118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3864" y="1000530"/>
            <a:ext cx="838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err="1" smtClean="0"/>
              <a:t>디벨로퍼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Download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3641398"/>
            <a:ext cx="6590874" cy="9397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  <a:r>
              <a:rPr lang="ko-KR" altLang="en-US" sz="2000" b="1" dirty="0" smtClean="0"/>
              <a:t>와 생활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학교 홈페이지에서 수강신청</a:t>
            </a:r>
            <a:r>
              <a:rPr lang="en-US" altLang="ko-KR" sz="1700" dirty="0"/>
              <a:t>, </a:t>
            </a:r>
            <a:r>
              <a:rPr lang="ko-KR" altLang="en-US" sz="1700" dirty="0"/>
              <a:t>성적 조회 </a:t>
            </a:r>
            <a:r>
              <a:rPr lang="en-US" altLang="ko-KR" sz="1700" dirty="0"/>
              <a:t>– </a:t>
            </a:r>
            <a:r>
              <a:rPr lang="ko-KR" altLang="en-US" sz="1700" dirty="0"/>
              <a:t>학사 데이터 </a:t>
            </a:r>
            <a:r>
              <a:rPr lang="ko-KR" altLang="en-US" sz="1700" dirty="0" smtClean="0"/>
              <a:t>베이스에 저장</a:t>
            </a:r>
            <a:endParaRPr lang="en-US" altLang="ko-KR" sz="17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은행의 신용카드 거래 내역 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은행 데이터베이스</a:t>
            </a:r>
            <a:endParaRPr lang="en-US" altLang="ko-KR" sz="17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병원의 진료 기록 </a:t>
            </a:r>
            <a:r>
              <a:rPr lang="en-US" altLang="ko-KR" sz="1700" dirty="0" smtClean="0"/>
              <a:t>– </a:t>
            </a:r>
            <a:r>
              <a:rPr lang="ko-KR" altLang="en-US" sz="1700" dirty="0" smtClean="0"/>
              <a:t>건강보험 데이터베이스</a:t>
            </a: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0950"/>
              </p:ext>
            </p:extLst>
          </p:nvPr>
        </p:nvGraphicFramePr>
        <p:xfrm>
          <a:off x="699389" y="3754090"/>
          <a:ext cx="4392488" cy="1619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224136"/>
                <a:gridCol w="1224136"/>
              </a:tblGrid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9389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75596"/>
              </p:ext>
            </p:extLst>
          </p:nvPr>
        </p:nvGraphicFramePr>
        <p:xfrm>
          <a:off x="5307901" y="3754090"/>
          <a:ext cx="3384377" cy="118707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381245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923012"/>
              </a:tblGrid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7901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78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58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err="1" smtClean="0"/>
              <a:t>Sqldeveloper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다운로드후</a:t>
            </a:r>
            <a:r>
              <a:rPr lang="ko-KR" altLang="en-US" sz="2000" b="1" dirty="0" smtClean="0"/>
              <a:t> 압축풀기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6" r="45255"/>
          <a:stretch/>
        </p:blipFill>
        <p:spPr>
          <a:xfrm>
            <a:off x="1315024" y="1772816"/>
            <a:ext cx="2791710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502025" y="4365104"/>
            <a:ext cx="764393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실행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257317" y="3789040"/>
            <a:ext cx="453554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9" y="2924944"/>
            <a:ext cx="3589321" cy="187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3" y="4005064"/>
            <a:ext cx="25774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8011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/>
              <a:t>데이터베이스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864" y="1000530"/>
            <a:ext cx="7663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데이터베이스 만들기 및 접속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관리자</a:t>
            </a:r>
            <a:r>
              <a:rPr lang="en-US" altLang="ko-KR" b="1" dirty="0"/>
              <a:t> (system)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계정만들기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    Name-SYSTEM, </a:t>
            </a:r>
            <a:r>
              <a:rPr lang="ko-KR" altLang="en-US" b="1" dirty="0" smtClean="0"/>
              <a:t>사용자이름</a:t>
            </a:r>
            <a:r>
              <a:rPr lang="en-US" altLang="ko-KR" b="1" dirty="0" smtClean="0"/>
              <a:t>– system, </a:t>
            </a:r>
            <a:r>
              <a:rPr lang="ko-KR" altLang="en-US" b="1" dirty="0" smtClean="0"/>
              <a:t>비밀번호 </a:t>
            </a:r>
            <a:r>
              <a:rPr lang="en-US" altLang="ko-KR" b="1" dirty="0" smtClean="0"/>
              <a:t>- 12345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5965" r="69687" b="41254"/>
          <a:stretch/>
        </p:blipFill>
        <p:spPr bwMode="auto">
          <a:xfrm>
            <a:off x="753453" y="2492896"/>
            <a:ext cx="2811074" cy="33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14277" y="350100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9" y="2720626"/>
            <a:ext cx="4715603" cy="304183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48265" y="57949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테스트후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성공하면 접속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2744704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3754523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2492896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3525232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③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User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보기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3199601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768355" y="4164699"/>
            <a:ext cx="4451717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system </a:t>
            </a:r>
            <a:r>
              <a:rPr lang="ko-KR" altLang="en-US" sz="2000" dirty="0" smtClean="0"/>
              <a:t>파일 저장하기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user.sql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구성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3744416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데이터베이스 객체의 종류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21394"/>
              </p:ext>
            </p:extLst>
          </p:nvPr>
        </p:nvGraphicFramePr>
        <p:xfrm>
          <a:off x="755576" y="1772816"/>
          <a:ext cx="792088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480720"/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 객체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테이블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데이터를 담고 있는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하나 이상의 </a:t>
                      </a:r>
                      <a:r>
                        <a:rPr lang="ko-KR" altLang="en-US" sz="1600" dirty="0" err="1" smtClean="0"/>
                        <a:t>데이블을</a:t>
                      </a:r>
                      <a:r>
                        <a:rPr lang="ko-KR" altLang="en-US" sz="1600" dirty="0" smtClean="0"/>
                        <a:t> 연결해 마치 테이블인 것처럼 사용하는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인덱스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테이블에 있는 데이터를 빠르게 찾기 위한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시노님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데이터베이스 객체에 대한 별칭을 부여한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시퀀스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일련번호를 사용하는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특정 연산을 하고 값을 반환하는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프로시저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함수와 비슷하지만 값을 반환하지 않는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850127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768355" y="206084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24" y="1628800"/>
            <a:ext cx="3600400" cy="2576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132636" y="314096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09598" y="2733796"/>
            <a:ext cx="339555" cy="1832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1"/>
          <a:stretch/>
        </p:blipFill>
        <p:spPr>
          <a:xfrm>
            <a:off x="4335491" y="4348066"/>
            <a:ext cx="3600400" cy="200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7380312" y="5589240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③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flipH="1">
            <a:off x="3851920" y="5166963"/>
            <a:ext cx="388728" cy="18322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r="18537"/>
          <a:stretch/>
        </p:blipFill>
        <p:spPr>
          <a:xfrm>
            <a:off x="932060" y="3933056"/>
            <a:ext cx="2872277" cy="22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 </a:t>
            </a:r>
            <a:r>
              <a:rPr lang="ko-KR" altLang="en-US" smtClean="0"/>
              <a:t>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(TABLE)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데이터를 삽입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삭제하는 데이터를 담고 있는 객체가 테이블이다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테이블은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상에서 가장 기본적인 객체로 </a:t>
            </a:r>
            <a:r>
              <a:rPr lang="ko-KR" altLang="en-US" sz="1600" dirty="0" err="1" smtClean="0"/>
              <a:t>로우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컬럼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형태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객체로 엑셀과 구조가 비슷하다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50503" y="3068960"/>
            <a:ext cx="5377790" cy="2317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CREATE TABLE </a:t>
            </a:r>
            <a:r>
              <a:rPr lang="ko-KR" altLang="en-US" sz="1600" dirty="0" err="1" smtClean="0"/>
              <a:t>테이블</a:t>
            </a:r>
            <a:r>
              <a:rPr lang="ko-KR" altLang="en-US" sz="1600" b="1" dirty="0" err="1" smtClean="0"/>
              <a:t>명</a:t>
            </a:r>
            <a:r>
              <a:rPr lang="en-US" altLang="ko-KR" sz="1600" b="1" dirty="0" smtClean="0"/>
              <a:t>(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칼럼</a:t>
            </a:r>
            <a:r>
              <a:rPr lang="en-US" altLang="ko-KR" sz="1600" dirty="0" smtClean="0"/>
              <a:t>1   </a:t>
            </a:r>
            <a:r>
              <a:rPr lang="ko-KR" altLang="en-US" sz="1600" dirty="0" smtClean="0"/>
              <a:t>데이터타입   </a:t>
            </a:r>
            <a:r>
              <a:rPr lang="en-US" altLang="ko-KR" sz="1600" dirty="0" smtClean="0"/>
              <a:t>[NULL, NOT NULL],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/>
              <a:t>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[NULL</a:t>
            </a:r>
            <a:r>
              <a:rPr lang="en-US" altLang="ko-KR" sz="1600" dirty="0"/>
              <a:t>, NOT </a:t>
            </a:r>
            <a:r>
              <a:rPr lang="en-US" altLang="ko-KR" sz="1600" dirty="0" smtClean="0"/>
              <a:t>NULL],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92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6336704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DDL(Data Definition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데이터를 저장할 테이블의 구조를 만드는 명령어이다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04078"/>
              </p:ext>
            </p:extLst>
          </p:nvPr>
        </p:nvGraphicFramePr>
        <p:xfrm>
          <a:off x="1259632" y="2564904"/>
          <a:ext cx="5616624" cy="16324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테이블을 생성함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테이블의 구조를 변경함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DROP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테이블을 삭제함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DATA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1124744"/>
            <a:ext cx="252028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데이터 타입</a:t>
            </a:r>
            <a:r>
              <a:rPr lang="en-US" altLang="ko-KR" sz="1800" b="1" dirty="0" smtClean="0"/>
              <a:t>(Type)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15597"/>
              </p:ext>
            </p:extLst>
          </p:nvPr>
        </p:nvGraphicFramePr>
        <p:xfrm>
          <a:off x="1043608" y="1772816"/>
          <a:ext cx="7272808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144"/>
                <a:gridCol w="5487664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CHAR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 </a:t>
                      </a:r>
                      <a:r>
                        <a:rPr lang="en-US" altLang="ko-KR" sz="1600" dirty="0" smtClean="0"/>
                        <a:t>2000byte,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디폴트값은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VARCHAR2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 </a:t>
                      </a:r>
                      <a:r>
                        <a:rPr lang="en-US" altLang="ko-KR" sz="1600" dirty="0" smtClean="0"/>
                        <a:t>4000byte,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디폴트값은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1byte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 숫자</a:t>
                      </a:r>
                      <a:r>
                        <a:rPr lang="en-US" altLang="ko-KR" sz="1600" dirty="0" smtClean="0"/>
                        <a:t>,  </a:t>
                      </a:r>
                      <a:r>
                        <a:rPr lang="ko-KR" altLang="en-US" sz="1600" dirty="0" smtClean="0"/>
                        <a:t>십진수 기준 최대 </a:t>
                      </a:r>
                      <a:r>
                        <a:rPr lang="en-US" altLang="ko-KR" sz="1600" dirty="0" smtClean="0"/>
                        <a:t>220byte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FLOAT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NUMBER</a:t>
                      </a:r>
                      <a:r>
                        <a:rPr lang="ko-KR" altLang="en-US" sz="1600" dirty="0" smtClean="0"/>
                        <a:t>의 하위 타입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이진수 기준 </a:t>
                      </a:r>
                      <a:r>
                        <a:rPr lang="en-US" altLang="ko-KR" sz="1600" dirty="0" smtClean="0"/>
                        <a:t>22byte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 </a:t>
                      </a:r>
                      <a:r>
                        <a:rPr lang="en-US" altLang="ko-KR" sz="1600" dirty="0" smtClean="0"/>
                        <a:t>–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월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TIMESTAMP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밀리초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NULL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‘</a:t>
                      </a:r>
                      <a:r>
                        <a:rPr lang="ko-KR" altLang="en-US" sz="1600" dirty="0" smtClean="0"/>
                        <a:t>값이 없음</a:t>
                      </a:r>
                      <a:r>
                        <a:rPr lang="en-US" altLang="ko-KR" sz="1600" dirty="0" smtClean="0"/>
                        <a:t>’</a:t>
                      </a:r>
                      <a:r>
                        <a:rPr lang="ko-KR" altLang="en-US" sz="1600" dirty="0" smtClean="0"/>
                        <a:t>을 의미하며 </a:t>
                      </a:r>
                      <a:r>
                        <a:rPr lang="ko-KR" altLang="en-US" sz="1600" dirty="0" err="1" smtClean="0"/>
                        <a:t>디폴트값이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48245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생성</a:t>
            </a:r>
            <a:endParaRPr lang="en-US" altLang="ko-KR" sz="18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3312368" cy="1596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7" y="1878901"/>
            <a:ext cx="2400508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4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2008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DML(Data Manipulation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데이터를 조작하는 명령어이다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데이터를 조작하여 저장하는 일련의 과정을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트랜잭션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(transition)</a:t>
            </a:r>
            <a:r>
              <a:rPr lang="ko-KR" altLang="en-US" sz="1600" dirty="0" smtClean="0"/>
              <a:t>이라 하며</a:t>
            </a:r>
            <a:r>
              <a:rPr lang="en-US" altLang="ko-KR" sz="1600" dirty="0" smtClean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은 트랜잭션을 다루는 명령어이다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79669"/>
              </p:ext>
            </p:extLst>
          </p:nvPr>
        </p:nvGraphicFramePr>
        <p:xfrm>
          <a:off x="1403648" y="3068960"/>
          <a:ext cx="5616624" cy="28990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테이블에 있는 행을 검색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INSERT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테이블에 새로운 행 삽입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UPDATE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테이블에 있는 행의 내용 갱신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테이블의 행을 삭제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작업을 수행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ROLLBACK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작업 수행을 취소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78091"/>
            <a:ext cx="8568952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시스템의 발전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적은 양의 데이터를 저장하고 검색하는 수준에서 지금은 데이터 자체 발생량이 증가하고 인터넷과 </a:t>
            </a:r>
            <a:r>
              <a:rPr lang="ko-KR" altLang="en-US" sz="1600" dirty="0" err="1" smtClean="0"/>
              <a:t>소셜</a:t>
            </a:r>
            <a:r>
              <a:rPr lang="ko-KR" altLang="en-US" sz="1600" dirty="0" smtClean="0"/>
              <a:t> 네트워크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전자상거래 등의 서비스를 </a:t>
            </a:r>
            <a:r>
              <a:rPr lang="ko-KR" altLang="en-US" sz="1600" dirty="0" err="1" smtClean="0"/>
              <a:t>제공할수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있게됨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2132856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1800" b="1" dirty="0" smtClean="0"/>
              <a:t>데이터베이스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시스템의 예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마당서점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3212976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계산기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장부에 기록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사장이 직접 도서 안내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4941168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시스템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컴퓨터를 이용하여 도서 검색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직원 고용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2715017"/>
            <a:ext cx="7874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[1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마당서점의 시작 </a:t>
            </a:r>
            <a:r>
              <a:rPr lang="en-US" altLang="ko-KR" sz="1700" dirty="0"/>
              <a:t>– 1970</a:t>
            </a:r>
            <a:r>
              <a:rPr lang="ko-KR" altLang="en-US" sz="1700" dirty="0"/>
              <a:t>년대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박마당이라는</a:t>
            </a:r>
            <a:r>
              <a:rPr lang="ko-KR" altLang="en-US" sz="1700" dirty="0"/>
              <a:t> 사업가가 작은 서점 </a:t>
            </a:r>
            <a:r>
              <a:rPr lang="ko-KR" altLang="en-US" sz="1700" dirty="0" err="1" smtClean="0"/>
              <a:t>오픈함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515217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[2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컴퓨터의 도입 </a:t>
            </a:r>
            <a:r>
              <a:rPr lang="en-US" altLang="ko-KR" sz="1700" dirty="0"/>
              <a:t>– 1980</a:t>
            </a:r>
            <a:r>
              <a:rPr lang="ko-KR" altLang="en-US" sz="1700" dirty="0" smtClean="0"/>
              <a:t>년대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911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en-US" altLang="ko-KR" dirty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INSERT 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자료 삽입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43608" y="1952836"/>
            <a:ext cx="5627078" cy="1116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smtClean="0"/>
              <a:t>    INSERT INTO </a:t>
            </a:r>
            <a:r>
              <a:rPr lang="ko-KR" altLang="en-US" sz="1800" smtClean="0"/>
              <a:t>테이블 이름</a:t>
            </a:r>
            <a:r>
              <a:rPr lang="en-US" altLang="ko-KR" sz="1800" smtClean="0"/>
              <a:t>(</a:t>
            </a:r>
            <a:r>
              <a:rPr lang="ko-KR" altLang="en-US" sz="1800" smtClean="0"/>
              <a:t>열이름</a:t>
            </a:r>
            <a:r>
              <a:rPr lang="en-US" altLang="ko-KR" sz="1800" smtClean="0"/>
              <a:t>1, </a:t>
            </a:r>
            <a:r>
              <a:rPr lang="ko-KR" altLang="en-US" sz="1800" smtClean="0"/>
              <a:t>열이름</a:t>
            </a:r>
            <a:r>
              <a:rPr lang="en-US" altLang="ko-KR" sz="1800" smtClean="0"/>
              <a:t>2…)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smtClean="0"/>
              <a:t>    </a:t>
            </a:r>
            <a:r>
              <a:rPr lang="en-US" altLang="ko-KR" sz="1800" b="1" smtClean="0"/>
              <a:t>VALUES</a:t>
            </a:r>
            <a:r>
              <a:rPr lang="en-US" altLang="ko-KR" sz="1800" smtClean="0"/>
              <a:t> (</a:t>
            </a:r>
            <a:r>
              <a:rPr lang="ko-KR" altLang="en-US" sz="1800" smtClean="0"/>
              <a:t>데이터 값</a:t>
            </a:r>
            <a:r>
              <a:rPr lang="en-US" altLang="ko-KR" sz="1800" smtClean="0"/>
              <a:t>1, </a:t>
            </a:r>
            <a:r>
              <a:rPr lang="ko-KR" altLang="en-US" sz="1800" smtClean="0"/>
              <a:t>데이터값 </a:t>
            </a:r>
            <a:r>
              <a:rPr lang="en-US" altLang="ko-KR" sz="1800" smtClean="0"/>
              <a:t>2, …)</a:t>
            </a: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3497612"/>
            <a:ext cx="3257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SELECT 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자료 검색</a:t>
            </a:r>
            <a:endParaRPr lang="en-US" altLang="ko-KR" sz="18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4149080"/>
            <a:ext cx="3672408" cy="1011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err="1" smtClean="0"/>
              <a:t>열이름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7829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" y="2191564"/>
            <a:ext cx="7079594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77" y="1844824"/>
            <a:ext cx="3040644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95820"/>
            <a:ext cx="3238781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54561" y="1196752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 데이터 타입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95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날짜 데이터 타입</a:t>
            </a:r>
            <a:endParaRPr lang="en-US" altLang="ko-KR" sz="18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320480" cy="542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19787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0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44016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제약조건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90" y="2924944"/>
            <a:ext cx="7353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NOT NULL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칼럼을 정의할 때 </a:t>
            </a:r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제약 조건을 명시하면 반드시 데이터를 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해야한다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93809" y="4365104"/>
            <a:ext cx="531043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</a:t>
            </a:r>
            <a:r>
              <a:rPr lang="ko-KR" altLang="en-US" sz="1600" dirty="0" err="1" smtClean="0"/>
              <a:t>칼럼명</a:t>
            </a:r>
            <a:r>
              <a:rPr lang="ko-KR" altLang="en-US" sz="1600" dirty="0" smtClean="0"/>
              <a:t>  데이터 타입 </a:t>
            </a:r>
            <a:r>
              <a:rPr lang="en-US" altLang="ko-KR" sz="1600" b="1" dirty="0" smtClean="0"/>
              <a:t>NOT NULL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테이블들은 각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칼럼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</a:t>
            </a:r>
            <a:r>
              <a:rPr lang="ko-KR" altLang="en-US" sz="1600" dirty="0" err="1" smtClean="0"/>
              <a:t>무결성을</a:t>
            </a:r>
            <a:r>
              <a:rPr lang="ko-KR" altLang="en-US" sz="1600" dirty="0" smtClean="0"/>
              <a:t> 유지하기 위한 다양한 제약 조건</a:t>
            </a:r>
            <a:r>
              <a:rPr lang="en-US" altLang="ko-KR" sz="1600" dirty="0" smtClean="0"/>
              <a:t>(Constraints)</a:t>
            </a:r>
            <a:r>
              <a:rPr lang="ko-KR" altLang="en-US" sz="1600" dirty="0" smtClean="0"/>
              <a:t>이 적용되어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제약 조건에는 </a:t>
            </a:r>
            <a:r>
              <a:rPr lang="en-US" altLang="ko-KR" sz="1600" dirty="0" smtClean="0"/>
              <a:t>NOT NULL,  </a:t>
            </a:r>
            <a:r>
              <a:rPr lang="ko-KR" altLang="en-US" sz="1600" dirty="0" err="1" smtClean="0"/>
              <a:t>기본키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외래키</a:t>
            </a:r>
            <a:r>
              <a:rPr lang="en-US" altLang="ko-KR" sz="1600" dirty="0" smtClean="0"/>
              <a:t>, CHECK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4077072"/>
            <a:ext cx="6571389" cy="64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87" y="1700808"/>
            <a:ext cx="4176122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72819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기본키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0591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기본키는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Primay</a:t>
            </a:r>
            <a:r>
              <a:rPr lang="en-US" altLang="ko-KR" sz="1600" dirty="0" smtClean="0"/>
              <a:t> Key</a:t>
            </a:r>
            <a:r>
              <a:rPr lang="ko-KR" altLang="en-US" sz="1600" dirty="0" smtClean="0"/>
              <a:t>라고도 하며</a:t>
            </a:r>
            <a:r>
              <a:rPr lang="en-US" altLang="ko-KR" sz="1600" dirty="0" smtClean="0"/>
              <a:t>, UNIQUE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속성을 동시에 가진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제약 조건으로 테이블 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기본키만</a:t>
            </a:r>
            <a:r>
              <a:rPr lang="ko-KR" altLang="en-US" sz="1600" dirty="0" smtClean="0"/>
              <a:t> 생성할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47663" y="2984178"/>
            <a:ext cx="5377790" cy="138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</a:t>
            </a:r>
            <a:r>
              <a:rPr lang="ko-KR" altLang="en-US" sz="1600" dirty="0" err="1" smtClean="0"/>
              <a:t>칼럼명</a:t>
            </a:r>
            <a:r>
              <a:rPr lang="ko-KR" altLang="en-US" sz="1600" dirty="0" smtClean="0"/>
              <a:t>  데이터 타입 </a:t>
            </a:r>
            <a:r>
              <a:rPr lang="en-US" altLang="ko-KR" sz="1600" b="1" dirty="0" smtClean="0"/>
              <a:t>PRIMARY KEY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CONSTRAINTS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제약조건명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PRIMARY KEY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칼럼명</a:t>
            </a:r>
            <a:r>
              <a:rPr lang="en-US" altLang="ko-KR" sz="1600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5151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제약 </a:t>
            </a:r>
            <a:r>
              <a:rPr lang="ko-KR" altLang="en-US" dirty="0"/>
              <a:t>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4636"/>
            <a:ext cx="560710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84" y="4040900"/>
            <a:ext cx="54563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이</a:t>
            </a:r>
            <a:r>
              <a:rPr lang="ko-KR" altLang="en-US" sz="1800" b="1" dirty="0"/>
              <a:t>름</a:t>
            </a:r>
            <a:r>
              <a:rPr lang="ko-KR" altLang="en-US" sz="1800" b="1" dirty="0" smtClean="0"/>
              <a:t>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칼럼 이름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669674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RENAME T</a:t>
            </a:r>
            <a:r>
              <a:rPr lang="en-US" altLang="ko-KR" sz="1800" dirty="0" smtClean="0"/>
              <a:t>O </a:t>
            </a:r>
            <a:r>
              <a:rPr lang="ko-KR" altLang="en-US" sz="1800" dirty="0" smtClean="0"/>
              <a:t>새로운 테이블 이름</a:t>
            </a:r>
            <a:endParaRPr lang="en-US" altLang="ko-KR" sz="18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3933056"/>
            <a:ext cx="77768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RENAME COLUMN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변경전칼럼명</a:t>
            </a:r>
            <a:r>
              <a:rPr lang="ko-KR" altLang="en-US" sz="1800" dirty="0" smtClean="0"/>
              <a:t> </a:t>
            </a:r>
            <a:r>
              <a:rPr lang="en-US" altLang="ko-KR" sz="1800" b="1" dirty="0" smtClean="0"/>
              <a:t>TO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변경후칼럼</a:t>
            </a:r>
            <a:r>
              <a:rPr lang="ko-KR" altLang="en-US" sz="1800" dirty="0" err="1"/>
              <a:t>명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1" y="2507906"/>
            <a:ext cx="3625755" cy="513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4725144"/>
            <a:ext cx="5396005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9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칼</a:t>
            </a:r>
            <a:r>
              <a:rPr lang="ko-KR" altLang="en-US" sz="1800" b="1" dirty="0"/>
              <a:t>럼</a:t>
            </a:r>
            <a:r>
              <a:rPr lang="ko-KR" altLang="en-US" sz="1800" b="1" dirty="0" smtClean="0"/>
              <a:t> 추</a:t>
            </a:r>
            <a:r>
              <a:rPr lang="ko-KR" altLang="en-US" sz="1800" b="1" dirty="0"/>
              <a:t>가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칼럼 타입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ADD </a:t>
            </a:r>
            <a:r>
              <a:rPr lang="ko-KR" altLang="en-US" sz="1800" dirty="0" err="1" smtClean="0"/>
              <a:t>칼럼명</a:t>
            </a:r>
            <a:r>
              <a:rPr lang="ko-KR" altLang="en-US" sz="1800" dirty="0" smtClean="0"/>
              <a:t> 데이터 타입</a:t>
            </a:r>
            <a:endParaRPr lang="en-US" altLang="ko-KR" sz="18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90260" y="3933056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MODIFY </a:t>
            </a:r>
            <a:r>
              <a:rPr lang="ko-KR" altLang="en-US" sz="1800" dirty="0" err="1" smtClean="0"/>
              <a:t>칼럼명</a:t>
            </a:r>
            <a:r>
              <a:rPr lang="ko-KR" altLang="en-US" sz="1800" dirty="0" smtClean="0"/>
              <a:t> 데이터타입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8" y="2564902"/>
            <a:ext cx="4554962" cy="37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2" y="4725144"/>
            <a:ext cx="4453180" cy="382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16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1902936"/>
            <a:ext cx="311052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4610540"/>
            <a:ext cx="315983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3933056"/>
            <a:ext cx="5837426" cy="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1325960"/>
            <a:ext cx="2507197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980728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1800" b="1" dirty="0" smtClean="0"/>
              <a:t>데이터베이스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시스템의 예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마당서점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076264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서울지역 고객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 베이스 시스템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클라이언트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서버 시스템으로 지점을 연결하여 도서 검색 및  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                    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서비스 제공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1562889"/>
            <a:ext cx="4091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 smtClean="0"/>
              <a:t>[3</a:t>
            </a:r>
            <a:r>
              <a:rPr lang="ko-KR" altLang="en-US" sz="1700" dirty="0" smtClean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 smtClean="0"/>
              <a:t>지점 개설 및 데이터베이스 구축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867145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 smtClean="0"/>
              <a:t>[4</a:t>
            </a:r>
            <a:r>
              <a:rPr lang="ko-KR" altLang="en-US" sz="1700" dirty="0" smtClean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 smtClean="0"/>
              <a:t>홈페이지 구축</a:t>
            </a:r>
            <a:endParaRPr lang="en-US" altLang="ko-KR" sz="17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2593" y="4333259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100,000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국민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전국으로 배송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인사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웹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시스템으로 지점간 연계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인터넷으로 도서 검색 및 주문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복사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CREATE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</a:t>
            </a:r>
            <a:r>
              <a:rPr lang="en-US" altLang="ko-KR" sz="1800" b="1" dirty="0" smtClean="0"/>
              <a:t>SELECT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</a:t>
            </a:r>
            <a:r>
              <a:rPr lang="en-US" altLang="ko-KR" sz="1800" dirty="0" smtClean="0"/>
              <a:t>1. </a:t>
            </a:r>
            <a:r>
              <a:rPr lang="ko-KR" altLang="en-US" sz="1800" dirty="0" smtClean="0"/>
              <a:t>칼럼</a:t>
            </a:r>
            <a:r>
              <a:rPr lang="en-US" altLang="ko-KR" sz="1800" dirty="0" smtClean="0"/>
              <a:t>2..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복사할 </a:t>
            </a:r>
            <a:r>
              <a:rPr lang="ko-KR" altLang="en-US" sz="1800" dirty="0" err="1" smtClean="0"/>
              <a:t>테이블명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0" y="3212976"/>
            <a:ext cx="303288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49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테이블 삭제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11526" y="3140968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DROP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[CASCADE CONSTRAINTS]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6" y="3978087"/>
            <a:ext cx="354681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 및 모든 데이터를 삭제함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CASCADE CONSTRAINTS </a:t>
            </a:r>
            <a:r>
              <a:rPr lang="ko-KR" altLang="en-US" sz="1600" dirty="0" smtClean="0"/>
              <a:t>를 붙이면 삭제할 테이블의 </a:t>
            </a:r>
            <a:r>
              <a:rPr lang="ko-KR" altLang="en-US" sz="1600" dirty="0" err="1" smtClean="0"/>
              <a:t>기본키와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참조무결성</a:t>
            </a:r>
            <a:r>
              <a:rPr lang="ko-KR" altLang="en-US" sz="1600" dirty="0" smtClean="0"/>
              <a:t> 제약조건도 자동으로 삭제된다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55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Sequence(</a:t>
            </a:r>
            <a:r>
              <a:rPr lang="ko-KR" altLang="en-US" sz="1800" b="1" dirty="0" smtClean="0"/>
              <a:t>시퀀스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CREATE </a:t>
            </a:r>
            <a:r>
              <a:rPr lang="en-US" altLang="ko-KR" sz="1800" b="1" dirty="0"/>
              <a:t>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자동순번을 반환하는 데이터베이스 객체이다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사원테이블의 </a:t>
            </a:r>
            <a:r>
              <a:rPr lang="ko-KR" altLang="en-US" sz="1600" dirty="0" err="1" smtClean="0"/>
              <a:t>사번은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206</a:t>
            </a:r>
            <a:r>
              <a:rPr lang="ko-KR" altLang="en-US" sz="1600" dirty="0" err="1" smtClean="0"/>
              <a:t>까지인데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숫자형으로</a:t>
            </a:r>
            <a:r>
              <a:rPr lang="ko-KR" altLang="en-US" sz="1600" dirty="0" smtClean="0"/>
              <a:t> 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신입사원이 들어온다면 </a:t>
            </a:r>
            <a:r>
              <a:rPr lang="en-US" altLang="ko-KR" sz="1600" dirty="0" smtClean="0"/>
              <a:t>206</a:t>
            </a:r>
            <a:r>
              <a:rPr lang="ko-KR" altLang="en-US" sz="1600" dirty="0" smtClean="0"/>
              <a:t>다음인 </a:t>
            </a:r>
            <a:r>
              <a:rPr lang="en-US" altLang="ko-KR" sz="1600" dirty="0" smtClean="0"/>
              <a:t>207</a:t>
            </a:r>
            <a:r>
              <a:rPr lang="ko-KR" altLang="en-US" sz="1600" dirty="0" smtClean="0"/>
              <a:t>번부터 생성될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그런데 </a:t>
            </a:r>
            <a:r>
              <a:rPr lang="en-US" altLang="ko-KR" sz="1600" dirty="0" smtClean="0"/>
              <a:t>207</a:t>
            </a:r>
            <a:r>
              <a:rPr lang="ko-KR" altLang="en-US" sz="1600" dirty="0" smtClean="0"/>
              <a:t>이란 숫자를 얻으려면 기존 사원번호 중 최대값을 구해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더해야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mySeq</a:t>
            </a:r>
            <a:r>
              <a:rPr lang="ko-KR" altLang="en-US" sz="1600" dirty="0" smtClean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</a:t>
            </a:r>
            <a:r>
              <a:rPr lang="ko-KR" altLang="en-US" sz="1600" dirty="0" smtClean="0"/>
              <a:t>생성함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1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Sequence(</a:t>
            </a:r>
            <a:r>
              <a:rPr lang="ko-KR" altLang="en-US" sz="1800" b="1" dirty="0" smtClean="0"/>
              <a:t>시퀀스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6" y="1766934"/>
            <a:ext cx="5928874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2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BOARD </a:t>
            </a:r>
            <a:r>
              <a:rPr lang="ko-KR" altLang="en-US" sz="1800" b="1" dirty="0" smtClean="0"/>
              <a:t>테이블에 적용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8435"/>
            <a:ext cx="5898392" cy="3642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76872"/>
            <a:ext cx="3635055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1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4824536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SYSTEM</a:t>
            </a:r>
            <a:r>
              <a:rPr lang="ko-KR" altLang="en-US" sz="1800" dirty="0" smtClean="0"/>
              <a:t>에서 새 데이터베이스 사용자 만들기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389501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609020" y="451261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4461"/>
            <a:ext cx="447157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시노님</a:t>
            </a:r>
            <a:r>
              <a:rPr lang="en-US" altLang="ko-KR" dirty="0" smtClean="0"/>
              <a:t>(SYNONYM) </a:t>
            </a:r>
            <a:r>
              <a:rPr lang="ko-KR" altLang="en-US" dirty="0" smtClean="0"/>
              <a:t>권한 부여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7704856" cy="504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MINA(</a:t>
            </a:r>
            <a:r>
              <a:rPr lang="ko-KR" altLang="en-US" sz="1800" dirty="0" smtClean="0"/>
              <a:t>데이터베이스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TAMI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STARBUCKS_ORDER </a:t>
            </a:r>
            <a:r>
              <a:rPr lang="ko-KR" altLang="en-US" sz="1800" dirty="0" smtClean="0"/>
              <a:t>테이블 사용하</a:t>
            </a:r>
            <a:r>
              <a:rPr lang="ko-KR" altLang="en-US" sz="1800" dirty="0"/>
              <a:t>기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58" y="1768530"/>
            <a:ext cx="3312368" cy="108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3482283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5850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263" y="24263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SYNONYMN </a:t>
            </a:r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3" y="4549770"/>
            <a:ext cx="37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TAMI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MINA</a:t>
            </a:r>
            <a:r>
              <a:rPr lang="ko-KR" altLang="en-US" dirty="0" smtClean="0"/>
              <a:t>에게  검색권한 부여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시노님</a:t>
            </a:r>
            <a:r>
              <a:rPr lang="en-US" altLang="ko-KR" dirty="0" smtClean="0"/>
              <a:t>(SYNONYM)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6181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50" y="1196752"/>
            <a:ext cx="3924202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4652"/>
            <a:ext cx="4320480" cy="214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572000" y="25649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TAMI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STARBUCKS_ORDER</a:t>
            </a:r>
            <a:r>
              <a:rPr lang="ko-KR" altLang="en-US" dirty="0" smtClean="0"/>
              <a:t>와 같은 이름으로 검색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372200" y="4869160"/>
            <a:ext cx="1512168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2200" y="393832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128284" y="4509120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6623775" y="3501008"/>
            <a:ext cx="401233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764722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 주기억장치에서 실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되며 </a:t>
            </a:r>
            <a:r>
              <a:rPr lang="ko-KR" altLang="en-US" sz="1600" i="1" dirty="0" smtClean="0"/>
              <a:t>컴파일러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질의 처리</a:t>
            </a:r>
            <a:endParaRPr lang="en-US" altLang="ko-KR" sz="1600" i="1" dirty="0" smtClean="0"/>
          </a:p>
          <a:p>
            <a:pPr>
              <a:lnSpc>
                <a:spcPct val="150000"/>
              </a:lnSpc>
            </a:pPr>
            <a:r>
              <a:rPr lang="en-US" altLang="ko-KR" sz="1600" i="1" dirty="0" smtClean="0"/>
              <a:t>  </a:t>
            </a:r>
            <a:r>
              <a:rPr lang="ko-KR" altLang="en-US" sz="1600" i="1" dirty="0" smtClean="0"/>
              <a:t>기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트랜잭션 관리자</a:t>
            </a:r>
            <a:r>
              <a:rPr lang="ko-KR" altLang="en-US" sz="1600" dirty="0" smtClean="0"/>
              <a:t> 등을 가지고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있다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452320" y="3484570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930199" y="2930210"/>
            <a:ext cx="138715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012160" y="1844824"/>
            <a:ext cx="115357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24329" y="2813282"/>
            <a:ext cx="108011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20392" y="2492896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dirty="0" smtClean="0"/>
              <a:t>데이터베이스 관리 시스템의 장점</a:t>
            </a:r>
            <a:endParaRPr lang="en-US" altLang="ko-KR" sz="2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99592" y="162880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가 다른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만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가장 작은 업무 단위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58924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3816424" cy="2952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47020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따라서 각 파일에 저장한 데이터는 서로 연관이 없고 중복 또는 누락이 발생할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2987824" y="4068427"/>
            <a:ext cx="1512168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522920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학생과 관련된 일련의 데이터를 한곳에 모아 관리하면 데이터의 오류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누락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중복 등의 문제를 해결할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1820" y="321824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07904" y="3698448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195736" y="2474312"/>
            <a:ext cx="1459160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5936" y="2474312"/>
            <a:ext cx="1512168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275856" y="2922798"/>
            <a:ext cx="216024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050395" y="2901094"/>
            <a:ext cx="180020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39752" y="1754256"/>
            <a:ext cx="3024336" cy="50405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56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2691</Words>
  <Application>Microsoft Office PowerPoint</Application>
  <PresentationFormat>화면 슬라이드 쇼(4:3)</PresentationFormat>
  <Paragraphs>685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1장. 오라클 DB 환경설정 및 구성 객체</vt:lpstr>
      <vt:lpstr>  데이터, 정보, 지식</vt:lpstr>
      <vt:lpstr>  데이터베이스</vt:lpstr>
      <vt:lpstr>  데이터베이스</vt:lpstr>
      <vt:lpstr>  데이터베이스</vt:lpstr>
      <vt:lpstr>   데이터베이스 관리 시스템</vt:lpstr>
      <vt:lpstr>   데이터베이스 관리 시스템</vt:lpstr>
      <vt:lpstr>   파일 시스템과 DBMS</vt:lpstr>
      <vt:lpstr>   파일 시스템과 DBMS</vt:lpstr>
      <vt:lpstr>   파일 시스템과 DBMS</vt:lpstr>
      <vt:lpstr>   데이터 모델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관계(Releation)</vt:lpstr>
      <vt:lpstr>   관계형 데이터베이스</vt:lpstr>
      <vt:lpstr>   관계형 데이터베이스</vt:lpstr>
      <vt:lpstr>   관계형 데이터베이스</vt:lpstr>
      <vt:lpstr>   SQL이란?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User 보기</vt:lpstr>
      <vt:lpstr>  데이터베이스 구성 객체</vt:lpstr>
      <vt:lpstr>  sql 파일 만들기</vt:lpstr>
      <vt:lpstr>  테이블</vt:lpstr>
      <vt:lpstr>  SQL - DDL</vt:lpstr>
      <vt:lpstr>  DATA TYPE</vt:lpstr>
      <vt:lpstr>  DDL - CREATE</vt:lpstr>
      <vt:lpstr>  SQL - DML</vt:lpstr>
      <vt:lpstr>  SQL - DML</vt:lpstr>
      <vt:lpstr> SQL - DML</vt:lpstr>
      <vt:lpstr> SQL - DML</vt:lpstr>
      <vt:lpstr>  제약 조건</vt:lpstr>
      <vt:lpstr>  제약 조건</vt:lpstr>
      <vt:lpstr>  제약 조건</vt:lpstr>
      <vt:lpstr>  제약 조건</vt:lpstr>
      <vt:lpstr>  DDL - ALTER</vt:lpstr>
      <vt:lpstr>  DDL - ALTER</vt:lpstr>
      <vt:lpstr>  DDL - ALTER</vt:lpstr>
      <vt:lpstr>  DDL - ALTER</vt:lpstr>
      <vt:lpstr>  DDL - DROP</vt:lpstr>
      <vt:lpstr>  시퀀스 - SEQUENCE</vt:lpstr>
      <vt:lpstr>  시퀀스 - SEQUENCE</vt:lpstr>
      <vt:lpstr>  시퀀스 - SEQUENCE</vt:lpstr>
      <vt:lpstr>  사용자 DB 만들기</vt:lpstr>
      <vt:lpstr>  시노님(SYNONYM) 권한 부여</vt:lpstr>
      <vt:lpstr>  시노님(SYNONYM)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272</cp:revision>
  <dcterms:created xsi:type="dcterms:W3CDTF">2019-03-04T02:36:55Z</dcterms:created>
  <dcterms:modified xsi:type="dcterms:W3CDTF">2022-07-11T16:34:12Z</dcterms:modified>
</cp:coreProperties>
</file>