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25" r:id="rId3"/>
    <p:sldId id="357" r:id="rId4"/>
    <p:sldId id="359" r:id="rId5"/>
    <p:sldId id="367" r:id="rId6"/>
    <p:sldId id="368" r:id="rId7"/>
    <p:sldId id="369" r:id="rId8"/>
    <p:sldId id="370" r:id="rId9"/>
    <p:sldId id="326" r:id="rId10"/>
    <p:sldId id="354" r:id="rId11"/>
    <p:sldId id="335" r:id="rId12"/>
    <p:sldId id="356" r:id="rId13"/>
    <p:sldId id="358" r:id="rId14"/>
    <p:sldId id="336" r:id="rId15"/>
    <p:sldId id="353" r:id="rId16"/>
    <p:sldId id="342" r:id="rId17"/>
    <p:sldId id="343" r:id="rId18"/>
    <p:sldId id="344" r:id="rId19"/>
    <p:sldId id="360" r:id="rId20"/>
    <p:sldId id="345" r:id="rId21"/>
    <p:sldId id="363" r:id="rId22"/>
    <p:sldId id="364" r:id="rId23"/>
    <p:sldId id="366" r:id="rId24"/>
    <p:sldId id="36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2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DML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베이스 구성요소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칼</a:t>
            </a:r>
            <a:r>
              <a:rPr lang="ko-KR" altLang="en-US" sz="1800" dirty="0"/>
              <a:t>럼</a:t>
            </a:r>
            <a:r>
              <a:rPr lang="ko-KR" altLang="en-US" sz="1800" dirty="0" smtClean="0"/>
              <a:t>이름 </a:t>
            </a:r>
            <a:r>
              <a:rPr lang="en-US" altLang="ko-KR" sz="1800" dirty="0" smtClean="0"/>
              <a:t>(or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ORDER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r>
              <a:rPr lang="en-US" altLang="ko-KR" sz="1800" dirty="0" smtClean="0"/>
              <a:t>ASC / DESC (</a:t>
            </a:r>
            <a:r>
              <a:rPr lang="ko-KR" altLang="en-US" sz="1800" dirty="0" smtClean="0"/>
              <a:t>오름차순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내림차순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정</a:t>
            </a:r>
            <a:r>
              <a:rPr lang="ko-KR" altLang="en-US" sz="2000" dirty="0"/>
              <a:t>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324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집계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700808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ORDER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r>
              <a:rPr lang="en-US" altLang="ko-KR" sz="1800" dirty="0" smtClean="0"/>
              <a:t>(ASC/DESC)</a:t>
            </a: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233903"/>
              </p:ext>
            </p:extLst>
          </p:nvPr>
        </p:nvGraphicFramePr>
        <p:xfrm>
          <a:off x="1795475" y="2924944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함수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기능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SUM(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baseline="0" dirty="0" smtClean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합계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개수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AVG(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평균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MAX(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최대값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MIN(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smtClean="0"/>
                        <a:t>최소값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71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GROUP BY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그룹으로 묶기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[WHERE 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GROUP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endParaRPr lang="en-US" altLang="ko-KR" sz="18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[WHERE 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GROUP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b="1" dirty="0" smtClean="0"/>
              <a:t>HAVING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조건식</a:t>
            </a:r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7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1" y="4221088"/>
            <a:ext cx="236581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221088"/>
            <a:ext cx="1512168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10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실습문</a:t>
            </a:r>
            <a:r>
              <a:rPr lang="ko-KR" altLang="en-US" dirty="0"/>
              <a:t>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/>
              <a:t>고객의 이름과 주소를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영국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</a:t>
            </a:r>
            <a:r>
              <a:rPr lang="ko-KR" altLang="en-US" dirty="0"/>
              <a:t>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마당 서점의 고객 테이블을 검색하시오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2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조인은 한 개 이상의 테이블과 테이블을 서로 연결하여 사용하는 기법을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동등조인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외부 조인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자체 </a:t>
            </a:r>
            <a:r>
              <a:rPr lang="ko-KR" altLang="en-US" sz="1600" dirty="0" err="1" smtClean="0"/>
              <a:t>조인등이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11384"/>
              </p:ext>
            </p:extLst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조인 기법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동등 조인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equi</a:t>
                      </a:r>
                      <a:r>
                        <a:rPr lang="en-US" altLang="ko-KR" sz="1600" dirty="0" smtClean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 조인 조건이 정확히 일치하는 경우에 결과를 출력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외부 조인</a:t>
                      </a:r>
                      <a:r>
                        <a:rPr lang="en-US" altLang="ko-KR" sz="1600" dirty="0" smtClean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조인 조건이 정확히 일치하지 않아도 모든 결과를 출력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자체 조인</a:t>
                      </a:r>
                      <a:r>
                        <a:rPr lang="en-US" altLang="ko-KR" sz="1600" dirty="0" smtClean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자체 테이블에서 조인하고자 할 때 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SELECT  </a:t>
            </a:r>
            <a:r>
              <a:rPr lang="ko-KR" altLang="en-US" sz="1600" dirty="0" smtClean="0"/>
              <a:t>테이블이름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테이블이름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FROM </a:t>
            </a:r>
            <a:r>
              <a:rPr lang="ko-KR" altLang="en-US" sz="1600" dirty="0" smtClean="0"/>
              <a:t>테이블 이름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WHERE </a:t>
            </a:r>
            <a:r>
              <a:rPr lang="ko-KR" altLang="en-US" sz="1600" dirty="0" smtClean="0"/>
              <a:t>테이블 이름 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열 이름 </a:t>
            </a:r>
            <a:r>
              <a:rPr lang="en-US" altLang="ko-KR" sz="1600" dirty="0" smtClean="0"/>
              <a:t>2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문법 규칙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논리적으로 연결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34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동등 조인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equi</a:t>
            </a:r>
            <a:r>
              <a:rPr lang="en-US" altLang="ko-KR" b="1" dirty="0" smtClean="0"/>
              <a:t> join or inner join)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양쪽 테이블에서 조인 조건이 일치하는 행만 가져오는 조인으로 </a:t>
            </a:r>
            <a:r>
              <a:rPr lang="ko-KR" altLang="en-US" sz="1600" dirty="0" err="1" smtClean="0"/>
              <a:t>기본키와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외래키의</a:t>
            </a:r>
            <a:r>
              <a:rPr lang="ko-KR" altLang="en-US" sz="1600" dirty="0" smtClean="0"/>
              <a:t> 관계를 이용하여 조인하기도 하고 키가 아니더라도 다양한 조건으로 조인할 수 있다</a:t>
            </a:r>
            <a:r>
              <a:rPr lang="en-US" altLang="ko-KR" sz="1600" dirty="0" smtClean="0"/>
              <a:t>.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69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59"/>
            <a:ext cx="5472608" cy="1391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59"/>
            <a:ext cx="1512168" cy="2124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93171"/>
            <a:ext cx="522684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85184"/>
            <a:ext cx="7254869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1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INNER JOIN ~ ON(FROM </a:t>
            </a:r>
            <a:r>
              <a:rPr lang="ko-KR" altLang="en-US" b="1" dirty="0" smtClean="0"/>
              <a:t>절에서 사용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65982"/>
            <a:ext cx="4998616" cy="1274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94" y="1879054"/>
            <a:ext cx="2000652" cy="2342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79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31696" y="1526366"/>
            <a:ext cx="5860584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칼</a:t>
            </a:r>
            <a:r>
              <a:rPr lang="ko-KR" altLang="en-US" sz="1800" dirty="0"/>
              <a:t>럼</a:t>
            </a:r>
            <a:r>
              <a:rPr lang="ko-KR" altLang="en-US" sz="1800" dirty="0" smtClean="0"/>
              <a:t>이름 </a:t>
            </a:r>
            <a:r>
              <a:rPr lang="en-US" altLang="ko-KR" sz="1800" dirty="0" smtClean="0"/>
              <a:t>(or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WHERE 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조건문</a:t>
            </a:r>
            <a:endParaRPr lang="en-US" altLang="ko-KR" sz="1800" dirty="0" smtClean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 smtClean="0"/>
              <a:t>조건</a:t>
            </a:r>
            <a:r>
              <a:rPr lang="ko-KR" altLang="en-US" sz="2000" dirty="0" err="1"/>
              <a:t>절</a:t>
            </a:r>
            <a:endParaRPr lang="en-US" altLang="ko-KR" sz="2000" dirty="0" smtClean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992811"/>
              </p:ext>
            </p:extLst>
          </p:nvPr>
        </p:nvGraphicFramePr>
        <p:xfrm>
          <a:off x="1043608" y="2780928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연산자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기능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비교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같다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같지않다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크다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작다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 BETWEEN..</a:t>
                      </a:r>
                      <a:r>
                        <a:rPr lang="en-US" altLang="ko-KR" sz="1800" baseline="0" dirty="0" smtClean="0"/>
                        <a:t> AND..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범위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IN</a:t>
                      </a:r>
                      <a:r>
                        <a:rPr lang="en-US" altLang="ko-KR" sz="1800" baseline="0" dirty="0" smtClean="0"/>
                        <a:t> (A, B, C)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포함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조건값이</a:t>
                      </a:r>
                      <a:r>
                        <a:rPr lang="ko-KR" altLang="en-US" sz="1600" dirty="0" smtClean="0"/>
                        <a:t> 명확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조회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조건값이</a:t>
                      </a:r>
                      <a:r>
                        <a:rPr lang="ko-KR" altLang="en-US" sz="1600" dirty="0" smtClean="0"/>
                        <a:t> 불명확</a:t>
                      </a:r>
                      <a:r>
                        <a:rPr lang="en-US" altLang="ko-KR" sz="1600" dirty="0" smtClean="0"/>
                        <a:t>), % </a:t>
                      </a:r>
                      <a:r>
                        <a:rPr lang="ko-KR" altLang="en-US" sz="1600" dirty="0" smtClean="0"/>
                        <a:t>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 IS NULL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데이터 값이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OUTER JOIN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JOIN </a:t>
            </a:r>
            <a:r>
              <a:rPr lang="ko-KR" altLang="en-US" sz="1600" dirty="0" smtClean="0"/>
              <a:t>조건에 충족하는 데이터가 아니어도 출력될 수 있는 방식이다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WHERE </a:t>
            </a:r>
            <a:r>
              <a:rPr lang="ko-KR" altLang="en-US" sz="1600" dirty="0" smtClean="0"/>
              <a:t>절에서 </a:t>
            </a:r>
            <a:r>
              <a:rPr lang="en-US" altLang="ko-KR" sz="1600" dirty="0" smtClean="0"/>
              <a:t>(+)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2) FROM</a:t>
            </a:r>
            <a:r>
              <a:rPr lang="ko-KR" altLang="en-US" sz="1600" dirty="0" smtClean="0"/>
              <a:t>절 </a:t>
            </a:r>
            <a:r>
              <a:rPr lang="en-US" altLang="ko-KR" sz="1600" dirty="0" smtClean="0"/>
              <a:t>: LEFT OUTER JOIN ~ 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852936"/>
            <a:ext cx="4428153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6" y="4653136"/>
            <a:ext cx="5216003" cy="949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85" y="3064627"/>
            <a:ext cx="1836579" cy="253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48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</a:t>
            </a:r>
            <a:r>
              <a:rPr lang="ko-KR" altLang="en-US" sz="2000" b="1" dirty="0" err="1" smtClean="0"/>
              <a:t>뷰</a:t>
            </a:r>
            <a:r>
              <a:rPr lang="en-US" altLang="ko-KR" sz="2000" b="1" dirty="0" smtClean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하나 이상의 테이블을 합하여 만든 가상의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테이블로써 실제 테이블처럼 사용할 수 있도록 만든 데이터베이스 개체이다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C00000"/>
                </a:solidFill>
              </a:rPr>
              <a:t>뷰를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 smtClean="0"/>
              <a:t>는 원본 테이블의 데이터를 안전하게 유지하면서 필요한 사용자에게 적절한 데이터를 제공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보고서 형태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CREATE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 smtClean="0"/>
              <a:t>뷰이름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AS SELECT </a:t>
            </a:r>
            <a:r>
              <a:rPr lang="ko-KR" altLang="en-US" sz="1800" b="1" dirty="0" smtClean="0"/>
              <a:t>문</a:t>
            </a:r>
            <a:endParaRPr lang="en-US" altLang="ko-KR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뷰의</a:t>
            </a:r>
            <a:r>
              <a:rPr lang="ko-KR" altLang="en-US" sz="2000" b="1" dirty="0" smtClean="0"/>
              <a:t>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DROP</a:t>
            </a:r>
            <a:r>
              <a:rPr lang="en-US" altLang="ko-KR" sz="1800" b="1" dirty="0" smtClean="0"/>
              <a:t> VIEW </a:t>
            </a:r>
            <a:r>
              <a:rPr lang="ko-KR" altLang="en-US" sz="1800" b="1" dirty="0" err="1" smtClean="0"/>
              <a:t>뷰이름</a:t>
            </a:r>
            <a:r>
              <a:rPr lang="ko-KR" altLang="en-US" sz="1800" b="1" dirty="0" smtClean="0"/>
              <a:t> </a:t>
            </a:r>
            <a:endParaRPr lang="en-US" altLang="ko-KR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 smtClean="0"/>
              <a:t>뷰의</a:t>
            </a:r>
            <a:r>
              <a:rPr lang="ko-KR" altLang="en-US" sz="2000" b="1" dirty="0" smtClean="0"/>
              <a:t> 삭제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5384293" cy="411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39" y="2996952"/>
            <a:ext cx="1021169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3749365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/>
          <a:stretch/>
        </p:blipFill>
        <p:spPr>
          <a:xfrm>
            <a:off x="971600" y="1052736"/>
            <a:ext cx="5256584" cy="3737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971600" y="4790260"/>
            <a:ext cx="570025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47" y="4184417"/>
            <a:ext cx="3673159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125496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서브 쿼리</a:t>
            </a:r>
            <a:r>
              <a:rPr lang="en-US" altLang="ko-KR" b="1" dirty="0" smtClean="0"/>
              <a:t>(Sub-Query)</a:t>
            </a:r>
            <a:r>
              <a:rPr lang="ko-KR" altLang="en-US" b="1" dirty="0" smtClean="0"/>
              <a:t>란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부속 질의</a:t>
            </a:r>
            <a:r>
              <a:rPr lang="ko-KR" altLang="en-US" sz="1600" dirty="0" smtClean="0"/>
              <a:t>는 하나의 </a:t>
            </a:r>
            <a:r>
              <a:rPr lang="en-US" altLang="ko-KR" sz="1600" dirty="0" smtClean="0"/>
              <a:t>SQL</a:t>
            </a:r>
            <a:r>
              <a:rPr lang="ko-KR" altLang="en-US" sz="1600" dirty="0" err="1" smtClean="0"/>
              <a:t>문아네</a:t>
            </a:r>
            <a:r>
              <a:rPr lang="ko-KR" altLang="en-US" sz="1600" dirty="0" smtClean="0"/>
              <a:t> 다른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중첩된 질의를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다른 테이블에서 가져온 데이터로 현재 테이블에 있는 정보를 찾거나 가공할 때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최종 결과를 출력하는 쿼리를 메인 쿼리라고 한다면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위한 중간단계 혹은 보조 역할을 하는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문을 서브 쿼리라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83" y="3895000"/>
            <a:ext cx="4752528" cy="1190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50" y="4246231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27483" y="328498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WHERE </a:t>
            </a:r>
            <a:r>
              <a:rPr lang="ko-KR" altLang="en-US" dirty="0" smtClean="0"/>
              <a:t>절 부속질의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4625741" cy="1699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80720"/>
            <a:ext cx="3642676" cy="883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67745"/>
            <a:ext cx="4752528" cy="1289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90" y="1684378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41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91274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2624222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548687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39759"/>
            <a:ext cx="1104996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FROM </a:t>
            </a:r>
            <a:r>
              <a:rPr lang="ko-KR" altLang="en-US" sz="1600" dirty="0" smtClean="0"/>
              <a:t>절에서 사용되는 부속질의를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기존 테이블로부터 일시적으로  만들어진 가상의 </a:t>
            </a:r>
            <a:r>
              <a:rPr lang="ko-KR" altLang="en-US" sz="1600" dirty="0" err="1" smtClean="0"/>
              <a:t>데이블이다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7"/>
          <a:stretch/>
        </p:blipFill>
        <p:spPr>
          <a:xfrm>
            <a:off x="1215137" y="2708920"/>
            <a:ext cx="6830618" cy="216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81" y="5157192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8"/>
          <a:stretch/>
        </p:blipFill>
        <p:spPr>
          <a:xfrm>
            <a:off x="1043608" y="1340768"/>
            <a:ext cx="5700254" cy="3606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838940"/>
            <a:ext cx="2057578" cy="853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157192"/>
            <a:ext cx="2956816" cy="441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36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742</Words>
  <Application>Microsoft Office PowerPoint</Application>
  <PresentationFormat>화면 슬라이드 쇼(4:3)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HY헤드라인M</vt:lpstr>
      <vt:lpstr>맑은 고딕</vt:lpstr>
      <vt:lpstr>휴먼모음T</vt:lpstr>
      <vt:lpstr>휴먼엑스포</vt:lpstr>
      <vt:lpstr>Arial</vt:lpstr>
      <vt:lpstr>Office 테마</vt:lpstr>
      <vt:lpstr>3장. SQL – DML</vt:lpstr>
      <vt:lpstr>  SELECT – 자료 검색</vt:lpstr>
      <vt:lpstr>  SELECT – 자료 검색</vt:lpstr>
      <vt:lpstr>  SELECT – 자료 검색</vt:lpstr>
      <vt:lpstr>  서브 쿼리</vt:lpstr>
      <vt:lpstr>  서브 쿼리</vt:lpstr>
      <vt:lpstr>  서브 쿼리</vt:lpstr>
      <vt:lpstr>  서브 쿼리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뷰(view)</vt:lpstr>
      <vt:lpstr>  뷰(view)</vt:lpstr>
      <vt:lpstr>  뷰(view)</vt:lpstr>
      <vt:lpstr>  뷰(view)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280</cp:revision>
  <dcterms:created xsi:type="dcterms:W3CDTF">2019-03-04T02:36:55Z</dcterms:created>
  <dcterms:modified xsi:type="dcterms:W3CDTF">2023-03-13T03:45:50Z</dcterms:modified>
</cp:coreProperties>
</file>