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34" r:id="rId25"/>
    <p:sldId id="335" r:id="rId26"/>
    <p:sldId id="336" r:id="rId27"/>
    <p:sldId id="338" r:id="rId28"/>
    <p:sldId id="342" r:id="rId29"/>
    <p:sldId id="337" r:id="rId30"/>
    <p:sldId id="309" r:id="rId31"/>
    <p:sldId id="320" r:id="rId32"/>
    <p:sldId id="310" r:id="rId33"/>
    <p:sldId id="344" r:id="rId34"/>
    <p:sldId id="343" r:id="rId35"/>
    <p:sldId id="332" r:id="rId36"/>
    <p:sldId id="322" r:id="rId37"/>
    <p:sldId id="377" r:id="rId38"/>
    <p:sldId id="378" r:id="rId39"/>
    <p:sldId id="379" r:id="rId40"/>
    <p:sldId id="380" r:id="rId41"/>
    <p:sldId id="349" r:id="rId42"/>
    <p:sldId id="354" r:id="rId43"/>
    <p:sldId id="353" r:id="rId44"/>
    <p:sldId id="352" r:id="rId45"/>
    <p:sldId id="381" r:id="rId46"/>
    <p:sldId id="323" r:id="rId47"/>
    <p:sldId id="324" r:id="rId48"/>
    <p:sldId id="351" r:id="rId49"/>
    <p:sldId id="326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04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정규표현식과 웹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스크래핑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71" y="3909404"/>
            <a:ext cx="3416661" cy="1957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정규표현식</a:t>
            </a:r>
            <a:r>
              <a:rPr lang="ko-KR" altLang="en-US" sz="2800" dirty="0" smtClean="0"/>
              <a:t> 지원 </a:t>
            </a:r>
            <a:r>
              <a:rPr lang="en-US" altLang="ko-KR" sz="2800" dirty="0" smtClean="0"/>
              <a:t>– re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15387"/>
            <a:ext cx="7560840" cy="2092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사용방법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1.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en-US" altLang="ko-KR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(‘[a-z]+’)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사용하여 정규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              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바이트 코드로 바뀜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2.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패턴 객체를 사용하여 문자열 검색을 수행한다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5984" y="3280276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match()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93600"/>
            <a:ext cx="5395428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6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65568"/>
            <a:ext cx="5547841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92" y="1340768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1" y="4797152"/>
            <a:ext cx="5564203" cy="963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0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412776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리스트로 반환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사용하지 않은 경우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9" y="2600908"/>
            <a:ext cx="494835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H="1">
            <a:off x="6642523" y="3524905"/>
            <a:ext cx="513900" cy="38431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166633" y="3190352"/>
            <a:ext cx="1746807" cy="52671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소문자 구분하지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2573" y="3825044"/>
            <a:ext cx="1440160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25" y="5301208"/>
            <a:ext cx="1421889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97016" y="2758304"/>
            <a:ext cx="1289307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정규표현식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385537" y="3011742"/>
            <a:ext cx="711479" cy="3244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340768"/>
            <a:ext cx="69466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검색할 내용이 많은 경우 사용하면 좋음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8" y="2369706"/>
            <a:ext cx="5464014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581128"/>
            <a:ext cx="4536504" cy="8393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7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92090"/>
            <a:ext cx="6759526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0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060848"/>
            <a:ext cx="431176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8" y="4797152"/>
            <a:ext cx="10821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3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136" y="1484784"/>
            <a:ext cx="67552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inditer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객체로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132856"/>
            <a:ext cx="365791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4790864"/>
            <a:ext cx="4831499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0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422815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642625" y="2996951"/>
          <a:ext cx="6910775" cy="27363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4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문자열을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start()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시작위치를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end()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ko-KR" altLang="en-US" sz="1600" dirty="0" err="1" smtClean="0"/>
                        <a:t>끝위치를</a:t>
                      </a:r>
                      <a:r>
                        <a:rPr lang="ko-KR" altLang="en-US" sz="1600" dirty="0" smtClean="0"/>
                        <a:t>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span()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끝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해당하는 </a:t>
                      </a:r>
                      <a:r>
                        <a:rPr lang="ko-KR" altLang="en-US" sz="1600" baseline="0" dirty="0" err="1" smtClean="0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sz="1600" baseline="0" dirty="0" err="1" smtClean="0"/>
                        <a:t>을</a:t>
                      </a:r>
                      <a:r>
                        <a:rPr lang="ko-KR" altLang="en-US" sz="1600" baseline="0" dirty="0" smtClean="0"/>
                        <a:t> 돌려준다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6616" y="184482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atch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수행한 결과로 돌려준 객체의 정보를 알 수 있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09001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6154"/>
            <a:ext cx="2924060" cy="2232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59" y="3837176"/>
            <a:ext cx="828791" cy="905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204864"/>
            <a:ext cx="2699067" cy="2617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4320480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그루핑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(Grouping)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68624" y="2492896"/>
          <a:ext cx="6840760" cy="2520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group(</a:t>
                      </a:r>
                      <a:r>
                        <a:rPr lang="ko-KR" altLang="en-US" sz="1600" dirty="0" smtClean="0"/>
                        <a:t>인덱스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전체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첫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group(2)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group(n)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n </a:t>
                      </a:r>
                      <a:r>
                        <a:rPr lang="ko-KR" altLang="en-US" sz="1600" dirty="0" smtClean="0"/>
                        <a:t>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96616" y="1772816"/>
            <a:ext cx="74168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중에서 특정 부분의 문자열만 뽑아내고 싶을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정규표현식이란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특정한 규칙을 가진 문자열의 집합을 표현하는데 사용하는 형식 언어이다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문자열의 검색과 치환을 지원한다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24944"/>
            <a:ext cx="4541464" cy="2885979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6"/>
          <a:stretch/>
        </p:blipFill>
        <p:spPr>
          <a:xfrm>
            <a:off x="4997212" y="3453513"/>
            <a:ext cx="4388945" cy="27838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96616" y="4581129"/>
            <a:ext cx="1627091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712640" y="6328692"/>
            <a:ext cx="4022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340768"/>
            <a:ext cx="4968552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이름과 전화번호를 분리해서 추출하기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(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인덱스 번호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780928"/>
            <a:ext cx="5400600" cy="253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7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40768"/>
            <a:ext cx="4968552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그룹핑된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문자열에 이름 붙이기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56" y="195094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</a:t>
            </a:r>
            <a:r>
              <a:rPr lang="en-US" altLang="ko-KR" b="1" dirty="0"/>
              <a:t>-</a:t>
            </a:r>
            <a:r>
              <a:rPr lang="en-US" altLang="ko-KR" b="1" dirty="0" smtClean="0"/>
              <a:t> (?P&lt;</a:t>
            </a:r>
            <a:r>
              <a:rPr lang="ko-KR" altLang="en-US" b="1" dirty="0" smtClean="0"/>
              <a:t>그룹이름</a:t>
            </a:r>
            <a:r>
              <a:rPr lang="en-US" altLang="ko-KR" b="1" dirty="0" smtClean="0"/>
              <a:t>&gt;)</a:t>
            </a:r>
          </a:p>
          <a:p>
            <a:pPr marL="0" lvl="1"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group(“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그룹이름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74" y="3140968"/>
            <a:ext cx="7840826" cy="1562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4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238437"/>
            <a:ext cx="5832648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sub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2797" y="234888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ub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사용하면 정규식과 매치되는 부분을 다른 문자로 바꿀 수 있다</a:t>
            </a:r>
            <a:r>
              <a:rPr lang="en-US" altLang="ko-KR" sz="1600" dirty="0" smtClean="0"/>
              <a:t>.  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2797" y="1844824"/>
            <a:ext cx="4427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구문 사용하기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&lt;</a:t>
            </a:r>
            <a:r>
              <a:rPr lang="ko-KR" alt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 이름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959267"/>
            <a:ext cx="6469638" cy="3138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78" y="5085184"/>
            <a:ext cx="3086367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6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340768"/>
            <a:ext cx="583264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37" y="5440338"/>
            <a:ext cx="1953093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6616" y="1887059"/>
            <a:ext cx="4536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번호 사용하기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그룹번호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26" y="2698875"/>
            <a:ext cx="4960050" cy="2287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66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6559" y="1244501"/>
            <a:ext cx="778886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Scraping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인터넷에 있는 웹 페이지를 방문해서 자료를 수집하는 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크롤링이라고도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웹 서버에 요청하고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응답받기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4608" y="3789040"/>
            <a:ext cx="1728192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웹 브라우저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5028" y="3811106"/>
            <a:ext cx="1980220" cy="10580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12232" y="4077072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232" y="3626440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12232" y="4492135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2232" y="4571836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2" y="2852741"/>
            <a:ext cx="48696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396341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01072" y="5085184"/>
            <a:ext cx="3744416" cy="792088"/>
            <a:chOff x="5529064" y="4373319"/>
            <a:chExt cx="3744416" cy="79208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064" y="4373319"/>
              <a:ext cx="2358262" cy="7920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905328" y="4437112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rgbClr val="C00000"/>
                  </a:solidFill>
                </a:rPr>
                <a:t>정상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05328" y="479715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페이지 없음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568624" y="1805757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프로그래밍 언어용 </a:t>
            </a:r>
            <a:r>
              <a:rPr lang="en-US" altLang="ko-KR" dirty="0"/>
              <a:t>HTTP </a:t>
            </a:r>
            <a:r>
              <a:rPr lang="ko-KR" altLang="en-US" dirty="0" smtClean="0"/>
              <a:t>라이브러리이다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126" y="2348880"/>
            <a:ext cx="48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요청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requests.get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8760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762" y="1829430"/>
            <a:ext cx="800871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로봇 배제 표준이란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웹사이트에 로봇이 접근하는 것을 방지하기 위한 규약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robots.txt</a:t>
            </a:r>
            <a:r>
              <a:rPr lang="ko-KR" altLang="en-US" dirty="0" smtClean="0"/>
              <a:t>에 기술하고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로봇에 의한 접근이 허용되는 경우라도 웹 서버에 무리가 갈 만큼 반복적으로 웹 페이지를 요청하는 것과 같이 서비스 안정성을 해칠 수 있는 행위를 하지 않아야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크롤링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스크래핑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취득한 자료를 임의로 배포하거나 변경하는 등의 행위는 저작권을 침해할 수 있으므로 저작권 규정을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00349"/>
              </p:ext>
            </p:extLst>
          </p:nvPr>
        </p:nvGraphicFramePr>
        <p:xfrm>
          <a:off x="1280592" y="1991274"/>
          <a:ext cx="7920880" cy="3381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차단한다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6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allow: /temp/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특정 디렉터리</a:t>
                      </a:r>
                      <a:r>
                        <a:rPr lang="en-US" altLang="ko-KR" sz="1800" b="0" dirty="0" smtClean="0"/>
                        <a:t>(/temp/)</a:t>
                      </a:r>
                      <a:r>
                        <a:rPr lang="ko-KR" altLang="en-US" sz="1800" b="0" dirty="0" smtClean="0"/>
                        <a:t>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5" y="2073424"/>
            <a:ext cx="3153868" cy="2964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6" y="2073424"/>
            <a:ext cx="3833192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12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6" y="1923746"/>
            <a:ext cx="67138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884372"/>
            <a:ext cx="378746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6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78063"/>
            <a:ext cx="4248472" cy="454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정규표현식에</a:t>
            </a:r>
            <a:r>
              <a:rPr lang="ko-KR" altLang="en-US" dirty="0" smtClean="0">
                <a:latin typeface="+mn-ea"/>
              </a:rPr>
              <a:t> 사용되는 메타문자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40632" y="1844824"/>
          <a:ext cx="6912768" cy="44131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메타문자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대괄호는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사이의 문자들과 매치라는 의미를 나타낸다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-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문자의 범위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지정하는 하이픈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(-)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임의의 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한개의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문자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나타내는 마침표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(Dot)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^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부정을 나타내는 캐럿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*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0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{m}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n,m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 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최소 반복 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 )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소괄호는 서브 클래스이다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그룹을 만들 때 사용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6166" y="3573016"/>
            <a:ext cx="3961689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설치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pip install BeautifulSoup4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850294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BeautifulSoup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문서를 </a:t>
            </a:r>
            <a:r>
              <a:rPr lang="ko-KR" altLang="en-US" dirty="0" err="1" smtClean="0">
                <a:latin typeface="+mn-ea"/>
              </a:rPr>
              <a:t>파싱하기</a:t>
            </a:r>
            <a:r>
              <a:rPr lang="ko-KR" altLang="en-US" dirty="0" smtClean="0">
                <a:latin typeface="+mn-ea"/>
              </a:rPr>
              <a:t> 위한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라이브러리이다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서버로 </a:t>
            </a:r>
            <a:r>
              <a:rPr lang="ko-KR" altLang="en-US" dirty="0" err="1" smtClean="0">
                <a:latin typeface="+mn-ea"/>
              </a:rPr>
              <a:t>부터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소스코드를 가져온 다음에는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구조를 해석하기 위한 과정이 필요하다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 코드를 해석하는 것을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파싱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(parsing)</a:t>
            </a:r>
            <a:r>
              <a:rPr lang="ko-KR" altLang="en-US" dirty="0" smtClean="0">
                <a:latin typeface="+mn-ea"/>
              </a:rPr>
              <a:t>이라고 부른다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6166" y="4725144"/>
            <a:ext cx="4658962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사용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from bs4 import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BeautifulSoup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9" y="1772816"/>
            <a:ext cx="4137902" cy="4759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27448" y="1340768"/>
            <a:ext cx="55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</a:t>
            </a:r>
            <a:r>
              <a:rPr lang="en-US" altLang="ko-KR" b="1" dirty="0" smtClean="0"/>
              <a:t>ind</a:t>
            </a:r>
            <a:r>
              <a:rPr lang="en-US" altLang="ko-KR" b="1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 나오는 태그 요소로 찾는 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2881942"/>
            <a:ext cx="5061388" cy="1691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83" y="1916832"/>
            <a:ext cx="7536834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6307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은 </a:t>
            </a:r>
            <a:r>
              <a:rPr lang="ko-KR" altLang="en-US" dirty="0" smtClean="0"/>
              <a:t>모든 태그 요소를 찾아서 </a:t>
            </a:r>
            <a:r>
              <a:rPr lang="ko-KR" altLang="en-US" dirty="0"/>
              <a:t>리스트로 </a:t>
            </a:r>
            <a:r>
              <a:rPr lang="ko-KR" altLang="en-US" dirty="0" smtClean="0"/>
              <a:t>반환함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15744" y="2990425"/>
            <a:ext cx="2209664" cy="7834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Dictionary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자료구조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         {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키 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}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545356" y="2492896"/>
            <a:ext cx="827046" cy="44279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7" y="1842417"/>
            <a:ext cx="7185248" cy="133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21152" y="1745497"/>
            <a:ext cx="188812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4"/>
          <a:stretch/>
        </p:blipFill>
        <p:spPr>
          <a:xfrm>
            <a:off x="1199979" y="3354897"/>
            <a:ext cx="318072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52600" y="3717032"/>
            <a:ext cx="230425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35174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08848"/>
            <a:ext cx="7338696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151816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실습 문제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52362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시</a:t>
            </a:r>
            <a:r>
              <a:rPr lang="ko-KR" altLang="en-US" dirty="0"/>
              <a:t>작</a:t>
            </a:r>
            <a:r>
              <a:rPr lang="ko-KR" altLang="en-US" dirty="0" smtClean="0"/>
              <a:t> 페이지의 우측 상단의 링크 중에서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주니어네이버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추출하세요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naver_begin_a.py)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6576" y="3212976"/>
            <a:ext cx="245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☞ 실행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주니어네이버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7" y="3208716"/>
            <a:ext cx="6543476" cy="3201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16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0" y="1844825"/>
            <a:ext cx="3024335" cy="1418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4944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메뉴 가져오기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17081" y="1838557"/>
            <a:ext cx="2640515" cy="41652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212976"/>
            <a:ext cx="5472608" cy="34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8" b="43311"/>
          <a:stretch/>
        </p:blipFill>
        <p:spPr>
          <a:xfrm>
            <a:off x="4808984" y="1825170"/>
            <a:ext cx="3888432" cy="124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054673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+mn-ea"/>
              </a:rPr>
              <a:t>구글에</a:t>
            </a:r>
            <a:r>
              <a:rPr lang="ko-KR" altLang="en-US" sz="2000" dirty="0" err="1">
                <a:latin typeface="+mn-ea"/>
              </a:rPr>
              <a:t>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‘Seoul Subway’ </a:t>
            </a:r>
            <a:r>
              <a:rPr lang="ko-KR" altLang="en-US" sz="2000" dirty="0" smtClean="0">
                <a:latin typeface="+mn-ea"/>
              </a:rPr>
              <a:t>검색 </a:t>
            </a:r>
            <a:r>
              <a:rPr lang="en-US" altLang="ko-KR" sz="2000" dirty="0" smtClean="0">
                <a:latin typeface="+mn-ea"/>
              </a:rPr>
              <a:t>&gt;  </a:t>
            </a:r>
            <a:r>
              <a:rPr lang="ko-KR" altLang="en-US" sz="2000" dirty="0" err="1" smtClean="0">
                <a:latin typeface="+mn-ea"/>
              </a:rPr>
              <a:t>위키디피아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&lt;head&gt; </a:t>
            </a:r>
            <a:r>
              <a:rPr lang="ko-KR" altLang="en-US" sz="2000" dirty="0" smtClean="0">
                <a:latin typeface="+mn-ea"/>
              </a:rPr>
              <a:t>태그의 </a:t>
            </a:r>
            <a:r>
              <a:rPr lang="en-US" altLang="ko-KR" sz="2000" dirty="0" smtClean="0">
                <a:latin typeface="+mn-ea"/>
              </a:rPr>
              <a:t>&lt;title&gt; </a:t>
            </a:r>
            <a:r>
              <a:rPr lang="ko-KR" altLang="en-US" sz="2000" dirty="0" err="1" smtClean="0">
                <a:latin typeface="+mn-ea"/>
              </a:rPr>
              <a:t>스크래핑하기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3356992"/>
            <a:ext cx="4032449" cy="337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4" y="2315764"/>
            <a:ext cx="7121422" cy="961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29" y="1700808"/>
            <a:ext cx="6828112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630737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서울 지하철</a:t>
            </a:r>
            <a:r>
              <a:rPr lang="en-US" altLang="ko-KR" sz="2000" dirty="0" smtClean="0">
                <a:latin typeface="+mn-ea"/>
              </a:rPr>
              <a:t>’ &gt;  </a:t>
            </a:r>
            <a:r>
              <a:rPr lang="ko-KR" altLang="en-US" sz="2000" dirty="0" smtClean="0">
                <a:latin typeface="+mn-ea"/>
              </a:rPr>
              <a:t>이미지 파일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에 저장하기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02" y="1772815"/>
            <a:ext cx="3017782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3" y="1975222"/>
            <a:ext cx="2567347" cy="131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3" y="3861048"/>
            <a:ext cx="798405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9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3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12776"/>
            <a:ext cx="629466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24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5" y="119675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50750"/>
            <a:ext cx="51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시장지표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환전 고시 환율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91" y="2121908"/>
            <a:ext cx="5578324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1" y="1772816"/>
            <a:ext cx="6548555" cy="4055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3" y="1196752"/>
            <a:ext cx="701629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find()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사용하여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환율 찾기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51812" y="5661248"/>
            <a:ext cx="2313030" cy="801380"/>
            <a:chOff x="6168362" y="1986124"/>
            <a:chExt cx="2313030" cy="8013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1" y="2434040"/>
              <a:ext cx="2056521" cy="3534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168362" y="1986124"/>
              <a:ext cx="1520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37176" y="1974745"/>
            <a:ext cx="216024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xchange_find.py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4" y="1868166"/>
            <a:ext cx="6192688" cy="2722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772257"/>
            <a:ext cx="2149026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7" y="1713582"/>
            <a:ext cx="635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</a:rPr>
              <a:t>elect(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ko-KR" altLang="en-US" b="1" dirty="0" smtClean="0"/>
              <a:t>전체 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리스트로 반환</a:t>
            </a:r>
            <a:r>
              <a:rPr lang="en-US" altLang="ko-KR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s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elect_one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 검색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012279"/>
            <a:ext cx="5328593" cy="31364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595528" y="3185765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exchange_select.py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60848"/>
            <a:ext cx="7015388" cy="2811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7061915" y="2745005"/>
            <a:ext cx="2348785" cy="1442876"/>
            <a:chOff x="6096354" y="1986124"/>
            <a:chExt cx="2673070" cy="17299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4" y="2492896"/>
              <a:ext cx="2520280" cy="1223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96354" y="1986124"/>
              <a:ext cx="1866029" cy="40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2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2468414"/>
            <a:ext cx="3749879" cy="3552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46164"/>
            <a:ext cx="518457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가져오기 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84" y="1841049"/>
            <a:ext cx="60486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증권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금융 홈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주식 종목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우측 하단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76" y="2492896"/>
            <a:ext cx="3816424" cy="4028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69" y="3137193"/>
            <a:ext cx="4277376" cy="1553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52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03" y="1791639"/>
            <a:ext cx="6569009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24744"/>
            <a:ext cx="68767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0" b="29477"/>
          <a:stretch/>
        </p:blipFill>
        <p:spPr>
          <a:xfrm>
            <a:off x="6177136" y="5047727"/>
            <a:ext cx="3246782" cy="1261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77136" y="5479775"/>
            <a:ext cx="3096344" cy="2582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>
            <a:stCxn id="11" idx="3"/>
            <a:endCxn id="8" idx="1"/>
          </p:cNvCxnSpPr>
          <p:nvPr/>
        </p:nvCxnSpPr>
        <p:spPr>
          <a:xfrm flipV="1">
            <a:off x="5555333" y="5678524"/>
            <a:ext cx="621803" cy="1248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144688" y="5587300"/>
            <a:ext cx="3410645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거래중일때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웹에서는 보이지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2840" y="2636912"/>
            <a:ext cx="180020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stock_price.py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8544" y="121881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12167"/>
            <a:ext cx="6995767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829276" y="3339376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stock_select_one.py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7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2066"/>
            <a:ext cx="7344816" cy="316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232295"/>
            <a:ext cx="590465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찾기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종목 가격 가져오기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49144" y="2201016"/>
            <a:ext cx="2448272" cy="3031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1704" y="2846883"/>
            <a:ext cx="1893856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stock_price2.py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4797152"/>
            <a:ext cx="3644287" cy="1834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6647" y="1484784"/>
            <a:ext cx="3752338" cy="36628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자주 사용하는 문자 클래스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08584" y="2132856"/>
          <a:ext cx="7416824" cy="19315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정규 </a:t>
                      </a:r>
                      <a:r>
                        <a:rPr lang="ko-KR" altLang="en-US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표현식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동일한 표현식이다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Tab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처럼 공백을 표현하는 문자와 매치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[a-zA-Z0-9]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1593768" y="4303052"/>
            <a:ext cx="1800200" cy="1934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53708" y="1264985"/>
            <a:ext cx="288032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882864"/>
            <a:ext cx="2739663" cy="194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93868" y="3900193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대문자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전체문자와 일치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1882863"/>
            <a:ext cx="1631821" cy="194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20" y="4258404"/>
            <a:ext cx="1734598" cy="1978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8229" y="6238418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한글과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6"/>
          <a:stretch/>
        </p:blipFill>
        <p:spPr>
          <a:xfrm>
            <a:off x="6568948" y="4111000"/>
            <a:ext cx="2016224" cy="2168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78" y="4210484"/>
            <a:ext cx="1694134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12" y="4210484"/>
            <a:ext cx="2318203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3709" y="1268760"/>
            <a:ext cx="2531139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반복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48" y="1955014"/>
            <a:ext cx="2201734" cy="1936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89512" y="2454242"/>
            <a:ext cx="20354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(0~9)</a:t>
            </a:r>
            <a:r>
              <a:rPr lang="ko-KR" altLang="en-US" sz="1600" dirty="0" smtClean="0"/>
              <a:t>와 </a:t>
            </a:r>
            <a:endParaRPr lang="en-US" altLang="ko-KR" sz="1600" dirty="0" smtClean="0"/>
          </a:p>
          <a:p>
            <a:r>
              <a:rPr lang="ko-KR" altLang="en-US" sz="1600" dirty="0" smtClean="0"/>
              <a:t>일치</a:t>
            </a:r>
            <a:r>
              <a:rPr lang="en-US" altLang="ko-KR" sz="1600" dirty="0" smtClean="0"/>
              <a:t>(+</a:t>
            </a:r>
            <a:r>
              <a:rPr lang="ko-KR" altLang="en-US" sz="1600" dirty="0" smtClean="0"/>
              <a:t>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63330" y="6222517"/>
            <a:ext cx="3518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숫자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세 자릿수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 자릿수와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7241" y="6391794"/>
            <a:ext cx="28648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영문소문자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4~8</a:t>
            </a:r>
            <a:r>
              <a:rPr lang="ko-KR" altLang="en-US" sz="1600" dirty="0" smtClean="0"/>
              <a:t>문자와 일치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06" y="1829380"/>
            <a:ext cx="1913580" cy="2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74203"/>
            <a:ext cx="38884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서브 패턴으로 감싸기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괄호</a:t>
            </a:r>
            <a:r>
              <a:rPr lang="en-US" altLang="ko-KR" dirty="0" smtClean="0">
                <a:latin typeface="+mn-ea"/>
              </a:rPr>
              <a:t>, ( 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2"/>
          <a:stretch/>
        </p:blipFill>
        <p:spPr>
          <a:xfrm>
            <a:off x="4520952" y="2355099"/>
            <a:ext cx="3781888" cy="2020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20952" y="452326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- 010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070</a:t>
            </a:r>
            <a:r>
              <a:rPr lang="ko-KR" altLang="en-US" sz="1600" dirty="0" smtClean="0"/>
              <a:t>인 숫자 일치</a:t>
            </a:r>
            <a:endParaRPr lang="en-US" altLang="ko-KR" sz="1600" dirty="0" smtClean="0"/>
          </a:p>
          <a:p>
            <a:r>
              <a:rPr lang="en-US" altLang="ko-KR" sz="1600" dirty="0" smtClean="0"/>
              <a:t>- (</a:t>
            </a:r>
            <a:r>
              <a:rPr lang="ko-KR" altLang="en-US" sz="1600" dirty="0" smtClean="0"/>
              <a:t>하이픈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없거나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있으면 일치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348880"/>
            <a:ext cx="2219835" cy="2026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84648" y="4646378"/>
            <a:ext cx="221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서브 패턴이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00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36576" y="2132856"/>
          <a:ext cx="7776864" cy="2729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4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match()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문자열의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처음</a:t>
                      </a:r>
                      <a:r>
                        <a:rPr lang="ko-KR" altLang="en-US" sz="1600" dirty="0" smtClean="0"/>
                        <a:t>부터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search()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전체</a:t>
                      </a:r>
                      <a:r>
                        <a:rPr lang="ko-KR" altLang="en-US" sz="1600" dirty="0" smtClean="0"/>
                        <a:t>를 검색하여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findall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리스트</a:t>
                      </a:r>
                      <a:r>
                        <a:rPr lang="ko-KR" altLang="en-US" sz="1600" dirty="0" smtClean="0"/>
                        <a:t>로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finditer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반복 가능한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객체</a:t>
                      </a:r>
                      <a:r>
                        <a:rPr lang="ko-KR" altLang="en-US" sz="1600" dirty="0" smtClean="0"/>
                        <a:t>로 돌려줌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568" y="1340768"/>
            <a:ext cx="51125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정규식을 사용한 문자열 검색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1314</Words>
  <Application>Microsoft Office PowerPoint</Application>
  <PresentationFormat>A4 용지(210x297mm)</PresentationFormat>
  <Paragraphs>292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Arial Unicode MS</vt:lpstr>
      <vt:lpstr>돋움</vt:lpstr>
      <vt:lpstr>맑은 고딕</vt:lpstr>
      <vt:lpstr>휴먼엑스포</vt:lpstr>
      <vt:lpstr>Arial</vt:lpstr>
      <vt:lpstr>Wingdings</vt:lpstr>
      <vt:lpstr>Office 테마</vt:lpstr>
      <vt:lpstr>12장. 정규표현식과 웹 스크래핑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정규식을 사용한 문자열 검색</vt:lpstr>
      <vt:lpstr> 정규표현식 지원 – re 모듈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그루핑(Grouping)</vt:lpstr>
      <vt:lpstr> 그루핑(Grouping)</vt:lpstr>
      <vt:lpstr> 그루핑(Grouping)</vt:lpstr>
      <vt:lpstr> 그루핑(Grouping)</vt:lpstr>
      <vt:lpstr> 그루핑(Grouping)</vt:lpstr>
      <vt:lpstr> 웹 스크래핑 = 웹 크롤링</vt:lpstr>
      <vt:lpstr> 웹 스크래핑 = 웹 크롤링</vt:lpstr>
      <vt:lpstr> 로봇 배제 표준</vt:lpstr>
      <vt:lpstr> 로봇 배제 표준</vt:lpstr>
      <vt:lpstr> 로봇 배제 표준</vt:lpstr>
      <vt:lpstr> 로봇 배제 표준</vt:lpstr>
      <vt:lpstr> 웹 스크레이핑 = 웹 크롤링</vt:lpstr>
      <vt:lpstr> 웹 스크레이핑 = 웹 크롤링</vt:lpstr>
      <vt:lpstr> 웹 스크레이핑 = 웹 크롤링</vt:lpstr>
      <vt:lpstr> 네이버에서 웹 크롤링하기</vt:lpstr>
      <vt:lpstr> 네이버에서 웹 크롤링하기</vt:lpstr>
      <vt:lpstr> 네이버에서 웹 크롤링하기</vt:lpstr>
      <vt:lpstr> 네이버에서 웹 크롤링하기</vt:lpstr>
      <vt:lpstr> 위키디피아 – 서울 지하철</vt:lpstr>
      <vt:lpstr> 위키디피아 – 서울 지하철</vt:lpstr>
      <vt:lpstr> 위키디피아 – 서울 지하철</vt:lpstr>
      <vt:lpstr> 위키디피아 – 서울 지하철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397</cp:revision>
  <dcterms:created xsi:type="dcterms:W3CDTF">2019-03-04T02:36:55Z</dcterms:created>
  <dcterms:modified xsi:type="dcterms:W3CDTF">2023-05-03T21:39:14Z</dcterms:modified>
</cp:coreProperties>
</file>